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96" r:id="rId1"/>
  </p:sldMasterIdLst>
  <p:notesMasterIdLst>
    <p:notesMasterId r:id="rId4"/>
  </p:notesMasterIdLst>
  <p:sldIdLst>
    <p:sldId id="337" r:id="rId2"/>
    <p:sldId id="338" r:id="rId3"/>
  </p:sldIdLst>
  <p:sldSz cx="7199313" cy="1033145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D5D5"/>
    <a:srgbClr val="FF6699"/>
    <a:srgbClr val="153FF3"/>
    <a:srgbClr val="FFFFFF"/>
    <a:srgbClr val="F7FDFF"/>
    <a:srgbClr val="CDF2FF"/>
    <a:srgbClr val="FFF7F7"/>
    <a:srgbClr val="FFE7E7"/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73" autoAdjust="0"/>
    <p:restoredTop sz="96391" autoAdjust="0"/>
  </p:normalViewPr>
  <p:slideViewPr>
    <p:cSldViewPr snapToGrid="0">
      <p:cViewPr varScale="1">
        <p:scale>
          <a:sx n="58" d="100"/>
          <a:sy n="58" d="100"/>
        </p:scale>
        <p:origin x="284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C605E-7190-40D1-9E77-4A331431EF12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2025" y="1241425"/>
            <a:ext cx="23336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0BC84-30AE-4C57-9C8F-2333B8EBAF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25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1pPr>
    <a:lvl2pPr marL="518440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2pPr>
    <a:lvl3pPr marL="1036880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3pPr>
    <a:lvl4pPr marL="1555321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4pPr>
    <a:lvl5pPr marL="2073761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5pPr>
    <a:lvl6pPr marL="2592201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6pPr>
    <a:lvl7pPr marL="3110641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7pPr>
    <a:lvl8pPr marL="3629081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8pPr>
    <a:lvl9pPr marL="4147522" algn="l" defTabSz="1036880" rtl="0" eaLnBrk="1" latinLnBrk="0" hangingPunct="1">
      <a:defRPr kumimoji="1" sz="13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32025" y="1241425"/>
            <a:ext cx="2333625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0BC84-30AE-4C57-9C8F-2333B8EBAF59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201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32025" y="1241425"/>
            <a:ext cx="2333625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0BC84-30AE-4C57-9C8F-2333B8EBAF5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87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690819"/>
            <a:ext cx="6119416" cy="3596875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5426403"/>
            <a:ext cx="5399485" cy="2494375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F37F-93BC-45FE-B59D-8BE0EEBF0D8F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72641" y="9906235"/>
            <a:ext cx="1619845" cy="550054"/>
          </a:xfrm>
        </p:spPr>
        <p:txBody>
          <a:bodyPr/>
          <a:lstStyle>
            <a:lvl1pPr algn="ctr">
              <a:defRPr sz="1200" b="1"/>
            </a:lvl1pPr>
          </a:lstStyle>
          <a:p>
            <a:fld id="{464C2997-1297-4E7F-B778-D78A61338BC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9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A1A6-A9F5-4DED-97F6-87FBE1AFA86F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626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575691"/>
            <a:ext cx="6209407" cy="4297595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913943"/>
            <a:ext cx="6209407" cy="2260004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4DD3D-3127-4417-84FA-EC3EC0FA26FD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94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750270"/>
            <a:ext cx="3059708" cy="655521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750270"/>
            <a:ext cx="3059708" cy="655521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93113-7EBF-4BCF-B25C-763CAB83C9A4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421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550056"/>
            <a:ext cx="6209407" cy="199693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532641"/>
            <a:ext cx="3045646" cy="1241208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773849"/>
            <a:ext cx="3045646" cy="555076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532641"/>
            <a:ext cx="3060646" cy="1241208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773849"/>
            <a:ext cx="3060646" cy="555076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9673-4605-4BEF-8A21-3B0E8BE1B05C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244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4336F-B352-43BF-AD73-B0F2E5C63C22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03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1595-089F-4C9E-908F-9095B8A222CE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62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88763"/>
            <a:ext cx="2321966" cy="241067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487540"/>
            <a:ext cx="3644652" cy="7342026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99435"/>
            <a:ext cx="2321966" cy="574208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748A-16DE-4742-AEC5-9B380D9227C9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61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88763"/>
            <a:ext cx="2321966" cy="241067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487540"/>
            <a:ext cx="3644652" cy="7342026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99435"/>
            <a:ext cx="2321966" cy="574208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287AA-F17C-4F89-82E6-8C63BD82F959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225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A4F-FBB4-4205-A590-2E2CF1039171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11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50054"/>
            <a:ext cx="1552352" cy="875542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550054"/>
            <a:ext cx="4567064" cy="875542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3B3F-2DC4-46A4-9E7D-9DCEA49E27B1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20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550056"/>
            <a:ext cx="6209407" cy="199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750270"/>
            <a:ext cx="6209407" cy="6555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9575726"/>
            <a:ext cx="1619845" cy="550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73078-8049-443E-B420-9A655383A5C9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9575726"/>
            <a:ext cx="2429768" cy="550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9575726"/>
            <a:ext cx="1619845" cy="550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C2997-1297-4E7F-B778-D78A61338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50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kumimoji="1"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/>
          <p:cNvSpPr>
            <a:spLocks noChangeAspect="1"/>
          </p:cNvSpPr>
          <p:nvPr/>
        </p:nvSpPr>
        <p:spPr>
          <a:xfrm>
            <a:off x="-9747" y="14907"/>
            <a:ext cx="900000" cy="900000"/>
          </a:xfrm>
          <a:prstGeom prst="ellipse">
            <a:avLst/>
          </a:prstGeom>
          <a:solidFill>
            <a:srgbClr val="FFE1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21" name="表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516895"/>
              </p:ext>
            </p:extLst>
          </p:nvPr>
        </p:nvGraphicFramePr>
        <p:xfrm>
          <a:off x="83360" y="408755"/>
          <a:ext cx="7010167" cy="99226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0095">
                  <a:extLst>
                    <a:ext uri="{9D8B030D-6E8A-4147-A177-3AD203B41FA5}">
                      <a16:colId xmlns:a16="http://schemas.microsoft.com/office/drawing/2014/main" val="2979519196"/>
                    </a:ext>
                  </a:extLst>
                </a:gridCol>
                <a:gridCol w="5250872">
                  <a:extLst>
                    <a:ext uri="{9D8B030D-6E8A-4147-A177-3AD203B41FA5}">
                      <a16:colId xmlns:a16="http://schemas.microsoft.com/office/drawing/2014/main" val="20361648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766758354"/>
                    </a:ext>
                  </a:extLst>
                </a:gridCol>
              </a:tblGrid>
              <a:tr h="470732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区分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事業の具体内容</a:t>
                      </a:r>
                      <a:endParaRPr lang="en-US" altLang="ja-JP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（既存事業との関係、今後検討すべき事項等）</a:t>
                      </a:r>
                      <a:endParaRPr lang="en-US" altLang="ja-JP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連携する</a:t>
                      </a:r>
                      <a:endParaRPr lang="en-US" altLang="ja-JP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施策・事業</a:t>
                      </a:r>
                      <a:endParaRPr lang="en-US" altLang="ja-JP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835230"/>
                  </a:ext>
                </a:extLst>
              </a:tr>
              <a:tr h="1575327">
                <a:tc>
                  <a:txBody>
                    <a:bodyPr/>
                    <a:lstStyle/>
                    <a:p>
                      <a:pPr algn="dist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人の流れ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216000" marB="216000" vert="eaVert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300845"/>
                  </a:ext>
                </a:extLst>
              </a:tr>
              <a:tr h="1575327">
                <a:tc>
                  <a:txBody>
                    <a:bodyPr/>
                    <a:lstStyle/>
                    <a:p>
                      <a:pPr algn="dist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交流・居場所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216000" marB="216000" vert="eaVert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07823"/>
                  </a:ext>
                </a:extLst>
              </a:tr>
              <a:tr h="1575327">
                <a:tc>
                  <a:txBody>
                    <a:bodyPr/>
                    <a:lstStyle/>
                    <a:p>
                      <a:pPr algn="dist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活躍・しごと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216000" marB="216000" vert="eaVert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453134"/>
                  </a:ext>
                </a:extLst>
              </a:tr>
              <a:tr h="1575327">
                <a:tc>
                  <a:txBody>
                    <a:bodyPr/>
                    <a:lstStyle/>
                    <a:p>
                      <a:pPr algn="dist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健康</a:t>
                      </a:r>
                      <a:endParaRPr lang="en-US" altLang="ja-JP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216000" marB="216000" vert="eaVert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037758"/>
                  </a:ext>
                </a:extLst>
              </a:tr>
              <a:tr h="1575327">
                <a:tc>
                  <a:txBody>
                    <a:bodyPr/>
                    <a:lstStyle/>
                    <a:p>
                      <a:pPr algn="dist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住まい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216000" marB="216000" vert="eaVert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73209"/>
                  </a:ext>
                </a:extLst>
              </a:tr>
              <a:tr h="1575327">
                <a:tc>
                  <a:txBody>
                    <a:bodyPr/>
                    <a:lstStyle/>
                    <a:p>
                      <a:pPr algn="dist" fontAlgn="ctr">
                        <a:lnSpc>
                          <a:spcPts val="144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その他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216000" marB="216000" vert="eaVert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F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440"/>
                        </a:lnSpc>
                      </a:pP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716217"/>
                  </a:ext>
                </a:extLst>
              </a:tr>
            </a:tbl>
          </a:graphicData>
        </a:graphic>
      </p:graphicFrame>
      <p:sp>
        <p:nvSpPr>
          <p:cNvPr id="122" name="テキスト ボックス 121"/>
          <p:cNvSpPr txBox="1"/>
          <p:nvPr/>
        </p:nvSpPr>
        <p:spPr>
          <a:xfrm>
            <a:off x="0" y="126501"/>
            <a:ext cx="6941688" cy="21298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noAutofit/>
          </a:bodyPr>
          <a:lstStyle/>
          <a:p>
            <a:pPr>
              <a:lnSpc>
                <a:spcPts val="1200"/>
              </a:lnSpc>
            </a:pPr>
            <a:r>
              <a:rPr kumimoji="1"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「生涯活躍のまち」を検討される際に、ご自由に記入の上、活用してください。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476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楕円 5"/>
          <p:cNvSpPr>
            <a:spLocks noChangeAspect="1"/>
          </p:cNvSpPr>
          <p:nvPr/>
        </p:nvSpPr>
        <p:spPr>
          <a:xfrm>
            <a:off x="-9747" y="14907"/>
            <a:ext cx="900000" cy="900000"/>
          </a:xfrm>
          <a:prstGeom prst="ellipse">
            <a:avLst/>
          </a:prstGeom>
          <a:solidFill>
            <a:srgbClr val="FFE1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11451744" y="710788"/>
            <a:ext cx="1671106" cy="2383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kumimoji="1" lang="en-US" altLang="ja-JP" sz="8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角丸四角形 76"/>
          <p:cNvSpPr/>
          <p:nvPr/>
        </p:nvSpPr>
        <p:spPr>
          <a:xfrm>
            <a:off x="11053871" y="1095799"/>
            <a:ext cx="1671106" cy="2383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kumimoji="1" lang="en-US" altLang="ja-JP" sz="8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903852"/>
              </p:ext>
            </p:extLst>
          </p:nvPr>
        </p:nvGraphicFramePr>
        <p:xfrm>
          <a:off x="96985" y="443345"/>
          <a:ext cx="7027125" cy="9903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059">
                  <a:extLst>
                    <a:ext uri="{9D8B030D-6E8A-4147-A177-3AD203B41FA5}">
                      <a16:colId xmlns:a16="http://schemas.microsoft.com/office/drawing/2014/main" val="2979519196"/>
                    </a:ext>
                  </a:extLst>
                </a:gridCol>
                <a:gridCol w="5672066">
                  <a:extLst>
                    <a:ext uri="{9D8B030D-6E8A-4147-A177-3AD203B41FA5}">
                      <a16:colId xmlns:a16="http://schemas.microsoft.com/office/drawing/2014/main" val="20361648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ja-JP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プロセス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実施時期・内容等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87982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l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地域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が抱えている課題やニーズ等の把握（分析）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300845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l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地域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の特性や地域資源等の把握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07823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l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「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生涯活躍のまち</a:t>
                      </a: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」を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構成する施策の立案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453134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l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庁内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縦上げ・他部署説明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037758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l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担当者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の整理（担当部署への声がけや部署横断チームの創設等）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73209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民間事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業者の参画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716217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l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対外的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な説明</a:t>
                      </a: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（議会や地域住民等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への説明、外部有識者への諮問等）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1990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72707"/>
                  </a:ext>
                </a:extLst>
              </a:tr>
              <a:tr h="88201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財源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の手当て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663132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l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「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生涯活躍のまち」</a:t>
                      </a: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構想策定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1990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00244"/>
                  </a:ext>
                </a:extLst>
              </a:tr>
              <a:tr h="954408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ja-JP" altLang="en-US" sz="1200" b="1" u="none" strike="noStrike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事業</a:t>
                      </a:r>
                      <a:r>
                        <a:rPr lang="ja-JP" altLang="en-US" sz="12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18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1990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2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629371"/>
                  </a:ext>
                </a:extLst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0" y="126501"/>
            <a:ext cx="6941688" cy="21298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noAutofit/>
          </a:bodyPr>
          <a:lstStyle/>
          <a:p>
            <a:pPr>
              <a:lnSpc>
                <a:spcPts val="1200"/>
              </a:lnSpc>
            </a:pPr>
            <a:r>
              <a:rPr kumimoji="1"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「生涯活躍のまち」を検討される際に、ご自由に記入の上、活用してください。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33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190</Words>
  <Application>Microsoft Office PowerPoint</Application>
  <PresentationFormat>ユーザー設定</PresentationFormat>
  <Paragraphs>27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メイリオ</vt:lpstr>
      <vt:lpstr>游ゴシック</vt:lpstr>
      <vt:lpstr>Arial</vt:lpstr>
      <vt:lpstr>Century Gothic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2022-03-30T07:33:25Z</dcterms:created>
  <dcterms:modified xsi:type="dcterms:W3CDTF">2022-03-30T07:33:46Z</dcterms:modified>
</cp:coreProperties>
</file>