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863" r:id="rId1"/>
  </p:sldMasterIdLst>
  <p:notesMasterIdLst>
    <p:notesMasterId r:id="rId21"/>
  </p:notesMasterIdLst>
  <p:handoutMasterIdLst>
    <p:handoutMasterId r:id="rId22"/>
  </p:handoutMasterIdLst>
  <p:sldIdLst>
    <p:sldId id="7249" r:id="rId2"/>
    <p:sldId id="7252" r:id="rId3"/>
    <p:sldId id="7236" r:id="rId4"/>
    <p:sldId id="7237" r:id="rId5"/>
    <p:sldId id="7238" r:id="rId6"/>
    <p:sldId id="7239" r:id="rId7"/>
    <p:sldId id="7240" r:id="rId8"/>
    <p:sldId id="7241" r:id="rId9"/>
    <p:sldId id="7253" r:id="rId10"/>
    <p:sldId id="7254" r:id="rId11"/>
    <p:sldId id="7243" r:id="rId12"/>
    <p:sldId id="7244" r:id="rId13"/>
    <p:sldId id="7250" r:id="rId14"/>
    <p:sldId id="7251" r:id="rId15"/>
    <p:sldId id="7255" r:id="rId16"/>
    <p:sldId id="7246" r:id="rId17"/>
    <p:sldId id="7247" r:id="rId18"/>
    <p:sldId id="7248" r:id="rId19"/>
    <p:sldId id="7256" r:id="rId20"/>
  </p:sldIdLst>
  <p:sldSz cx="9906000" cy="6858000" type="A4"/>
  <p:notesSz cx="6807200" cy="9939338"/>
  <p:custDataLst>
    <p:tags r:id="rId23"/>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4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5E5"/>
    <a:srgbClr val="FF9FEF"/>
    <a:srgbClr val="EFF5FB"/>
    <a:srgbClr val="DEEBF7"/>
    <a:srgbClr val="F8CBAD"/>
    <a:srgbClr val="FFE1FA"/>
    <a:srgbClr val="E6E6E6"/>
    <a:srgbClr val="FFF3FD"/>
    <a:srgbClr val="FFFBF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17" autoAdjust="0"/>
    <p:restoredTop sz="95592" autoAdjust="0"/>
  </p:normalViewPr>
  <p:slideViewPr>
    <p:cSldViewPr snapToGrid="0" showGuides="1">
      <p:cViewPr varScale="1">
        <p:scale>
          <a:sx n="93" d="100"/>
          <a:sy n="93" d="100"/>
        </p:scale>
        <p:origin x="946" y="72"/>
      </p:cViewPr>
      <p:guideLst>
        <p:guide orient="horz" pos="2160"/>
        <p:guide pos="3347"/>
      </p:guideLst>
    </p:cSldViewPr>
  </p:slideViewPr>
  <p:outlineViewPr>
    <p:cViewPr>
      <p:scale>
        <a:sx n="33" d="100"/>
        <a:sy n="33" d="100"/>
      </p:scale>
      <p:origin x="0" y="-51710"/>
    </p:cViewPr>
  </p:outlineViewPr>
  <p:notesTextViewPr>
    <p:cViewPr>
      <p:scale>
        <a:sx n="1" d="1"/>
        <a:sy n="1" d="1"/>
      </p:scale>
      <p:origin x="0" y="0"/>
    </p:cViewPr>
  </p:notesTextViewPr>
  <p:sorterViewPr>
    <p:cViewPr>
      <p:scale>
        <a:sx n="100" d="100"/>
        <a:sy n="100" d="100"/>
      </p:scale>
      <p:origin x="0" y="-15110"/>
    </p:cViewPr>
  </p:sorterViewPr>
  <p:notesViewPr>
    <p:cSldViewPr snapToGrid="0" showGuides="1">
      <p:cViewPr varScale="1">
        <p:scale>
          <a:sx n="65" d="100"/>
          <a:sy n="65" d="100"/>
        </p:scale>
        <p:origin x="3163"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A09DDA-0787-4B42-881F-6B3C23931858}"/>
              </a:ext>
            </a:extLst>
          </p:cNvPr>
          <p:cNvSpPr>
            <a:spLocks noGrp="1"/>
          </p:cNvSpPr>
          <p:nvPr>
            <p:ph type="hdr" sz="quarter"/>
          </p:nvPr>
        </p:nvSpPr>
        <p:spPr>
          <a:xfrm>
            <a:off x="0" y="2"/>
            <a:ext cx="2949787" cy="498693"/>
          </a:xfrm>
          <a:prstGeom prst="rect">
            <a:avLst/>
          </a:prstGeom>
        </p:spPr>
        <p:txBody>
          <a:bodyPr vert="horz" lIns="91423" tIns="45711" rIns="91423" bIns="45711" rtlCol="0"/>
          <a:lstStyle>
            <a:lvl1pPr algn="l">
              <a:defRPr sz="1200"/>
            </a:lvl1pPr>
          </a:lstStyle>
          <a:p>
            <a:endParaRPr lang="en-US"/>
          </a:p>
        </p:txBody>
      </p:sp>
      <p:sp>
        <p:nvSpPr>
          <p:cNvPr id="3" name="Date Placeholder 2">
            <a:extLst>
              <a:ext uri="{FF2B5EF4-FFF2-40B4-BE49-F238E27FC236}">
                <a16:creationId xmlns:a16="http://schemas.microsoft.com/office/drawing/2014/main" id="{4431845B-8C18-C246-A0D1-61FFD196315D}"/>
              </a:ext>
            </a:extLst>
          </p:cNvPr>
          <p:cNvSpPr>
            <a:spLocks noGrp="1"/>
          </p:cNvSpPr>
          <p:nvPr>
            <p:ph type="dt" sz="quarter" idx="1"/>
          </p:nvPr>
        </p:nvSpPr>
        <p:spPr>
          <a:xfrm>
            <a:off x="3855838" y="2"/>
            <a:ext cx="2949787" cy="498693"/>
          </a:xfrm>
          <a:prstGeom prst="rect">
            <a:avLst/>
          </a:prstGeom>
        </p:spPr>
        <p:txBody>
          <a:bodyPr vert="horz" lIns="91423" tIns="45711" rIns="91423" bIns="45711" rtlCol="0"/>
          <a:lstStyle>
            <a:lvl1pPr algn="r">
              <a:defRPr sz="1200"/>
            </a:lvl1pPr>
          </a:lstStyle>
          <a:p>
            <a:fld id="{D70301B5-88AD-1849-891D-EA2905EB5A88}" type="datetimeFigureOut">
              <a:rPr lang="en-US" smtClean="0"/>
              <a:t>3/29/2024</a:t>
            </a:fld>
            <a:endParaRPr lang="en-US"/>
          </a:p>
        </p:txBody>
      </p:sp>
      <p:sp>
        <p:nvSpPr>
          <p:cNvPr id="4" name="Footer Placeholder 3">
            <a:extLst>
              <a:ext uri="{FF2B5EF4-FFF2-40B4-BE49-F238E27FC236}">
                <a16:creationId xmlns:a16="http://schemas.microsoft.com/office/drawing/2014/main" id="{EC75FE6D-CCE1-E44E-89A4-77460EF6CCBA}"/>
              </a:ext>
            </a:extLst>
          </p:cNvPr>
          <p:cNvSpPr>
            <a:spLocks noGrp="1"/>
          </p:cNvSpPr>
          <p:nvPr>
            <p:ph type="ftr" sz="quarter" idx="2"/>
          </p:nvPr>
        </p:nvSpPr>
        <p:spPr>
          <a:xfrm>
            <a:off x="0" y="9440647"/>
            <a:ext cx="2949787" cy="498692"/>
          </a:xfrm>
          <a:prstGeom prst="rect">
            <a:avLst/>
          </a:prstGeom>
        </p:spPr>
        <p:txBody>
          <a:bodyPr vert="horz" lIns="91423" tIns="45711" rIns="91423" bIns="45711"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AD6315B-F8F9-5649-8DCB-C363E729D5ED}"/>
              </a:ext>
            </a:extLst>
          </p:cNvPr>
          <p:cNvSpPr>
            <a:spLocks noGrp="1"/>
          </p:cNvSpPr>
          <p:nvPr>
            <p:ph type="sldNum" sz="quarter" idx="3"/>
          </p:nvPr>
        </p:nvSpPr>
        <p:spPr>
          <a:xfrm>
            <a:off x="3855838" y="9440647"/>
            <a:ext cx="2949787" cy="498692"/>
          </a:xfrm>
          <a:prstGeom prst="rect">
            <a:avLst/>
          </a:prstGeom>
        </p:spPr>
        <p:txBody>
          <a:bodyPr vert="horz" lIns="91423" tIns="45711" rIns="91423" bIns="45711" rtlCol="0" anchor="b"/>
          <a:lstStyle>
            <a:lvl1pPr algn="r">
              <a:defRPr sz="1200"/>
            </a:lvl1pPr>
          </a:lstStyle>
          <a:p>
            <a:fld id="{23A602F4-4C0C-5F4F-8771-7E15167AE556}" type="slidenum">
              <a:rPr lang="en-US" smtClean="0"/>
              <a:t>‹#›</a:t>
            </a:fld>
            <a:endParaRPr lang="en-US"/>
          </a:p>
        </p:txBody>
      </p:sp>
    </p:spTree>
    <p:extLst>
      <p:ext uri="{BB962C8B-B14F-4D97-AF65-F5344CB8AC3E}">
        <p14:creationId xmlns:p14="http://schemas.microsoft.com/office/powerpoint/2010/main" val="1957455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9787" cy="498693"/>
          </a:xfrm>
          <a:prstGeom prst="rect">
            <a:avLst/>
          </a:prstGeom>
        </p:spPr>
        <p:txBody>
          <a:bodyPr vert="horz" lIns="91423" tIns="45711" rIns="91423" bIns="45711" rtlCol="0"/>
          <a:lstStyle>
            <a:lvl1pPr algn="l">
              <a:defRPr sz="1200"/>
            </a:lvl1pPr>
          </a:lstStyle>
          <a:p>
            <a:endParaRPr lang="en-GB"/>
          </a:p>
        </p:txBody>
      </p:sp>
      <p:sp>
        <p:nvSpPr>
          <p:cNvPr id="3" name="Date Placeholder 2"/>
          <p:cNvSpPr>
            <a:spLocks noGrp="1"/>
          </p:cNvSpPr>
          <p:nvPr>
            <p:ph type="dt" idx="1"/>
          </p:nvPr>
        </p:nvSpPr>
        <p:spPr>
          <a:xfrm>
            <a:off x="3855838" y="2"/>
            <a:ext cx="2949787" cy="498693"/>
          </a:xfrm>
          <a:prstGeom prst="rect">
            <a:avLst/>
          </a:prstGeom>
        </p:spPr>
        <p:txBody>
          <a:bodyPr vert="horz" lIns="91423" tIns="45711" rIns="91423" bIns="45711" rtlCol="0"/>
          <a:lstStyle>
            <a:lvl1pPr algn="r">
              <a:defRPr sz="1200"/>
            </a:lvl1pPr>
          </a:lstStyle>
          <a:p>
            <a:fld id="{7850AB23-24A6-494C-BA00-B87242B78CB4}" type="datetimeFigureOut">
              <a:rPr lang="en-GB" smtClean="0"/>
              <a:t>29/03/2024</a:t>
            </a:fld>
            <a:endParaRPr lang="en-GB"/>
          </a:p>
        </p:txBody>
      </p:sp>
      <p:sp>
        <p:nvSpPr>
          <p:cNvPr id="4" name="Slide Image Placeholder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23" tIns="45711" rIns="91423" bIns="45711" rtlCol="0" anchor="ctr"/>
          <a:lstStyle/>
          <a:p>
            <a:endParaRPr lang="en-GB"/>
          </a:p>
        </p:txBody>
      </p:sp>
      <p:sp>
        <p:nvSpPr>
          <p:cNvPr id="5" name="Notes Placeholder 4"/>
          <p:cNvSpPr>
            <a:spLocks noGrp="1"/>
          </p:cNvSpPr>
          <p:nvPr>
            <p:ph type="body" sz="quarter" idx="3"/>
          </p:nvPr>
        </p:nvSpPr>
        <p:spPr>
          <a:xfrm>
            <a:off x="680720" y="4783309"/>
            <a:ext cx="5445760" cy="3913614"/>
          </a:xfrm>
          <a:prstGeom prst="rect">
            <a:avLst/>
          </a:prstGeom>
        </p:spPr>
        <p:txBody>
          <a:bodyPr vert="horz" lIns="91423" tIns="45711" rIns="91423" bIns="457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647"/>
            <a:ext cx="2949787" cy="498692"/>
          </a:xfrm>
          <a:prstGeom prst="rect">
            <a:avLst/>
          </a:prstGeom>
        </p:spPr>
        <p:txBody>
          <a:bodyPr vert="horz" lIns="91423" tIns="45711" rIns="91423" bIns="45711"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23" tIns="45711" rIns="91423" bIns="45711" rtlCol="0" anchor="b"/>
          <a:lstStyle>
            <a:lvl1pPr algn="r">
              <a:defRPr sz="1200"/>
            </a:lvl1pPr>
          </a:lstStyle>
          <a:p>
            <a:fld id="{20CA530D-631F-4981-98F0-E6C07C67E1A3}" type="slidenum">
              <a:rPr lang="en-GB" smtClean="0"/>
              <a:t>‹#›</a:t>
            </a:fld>
            <a:endParaRPr lang="en-GB"/>
          </a:p>
        </p:txBody>
      </p:sp>
    </p:spTree>
    <p:extLst>
      <p:ext uri="{BB962C8B-B14F-4D97-AF65-F5344CB8AC3E}">
        <p14:creationId xmlns:p14="http://schemas.microsoft.com/office/powerpoint/2010/main" val="312954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1388356"/>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rgbClr val="FFE1FA"/>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全体像ときっかけ</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3354842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1388356"/>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3783333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1388356"/>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accent4">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latin typeface="メイリオ" panose="020B0604030504040204" pitchFamily="50" charset="-128"/>
                  <a:ea typeface="メイリオ" panose="020B0604030504040204" pitchFamily="50" charset="-128"/>
                </a:rPr>
                <a:t>Phase 1</a:t>
              </a:r>
              <a:endParaRPr kumimoji="1" lang="ja-JP" altLang="en-US" sz="1200" dirty="0">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1588715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1388356"/>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accent6">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latin typeface="メイリオ" panose="020B0604030504040204" pitchFamily="50" charset="-128"/>
                  <a:ea typeface="メイリオ" panose="020B0604030504040204" pitchFamily="50" charset="-128"/>
                </a:rPr>
                <a:t>Phase 2</a:t>
              </a:r>
              <a:endParaRPr kumimoji="1" lang="ja-JP" altLang="en-US" sz="1200" dirty="0">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1922742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1388356"/>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accent5">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373005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rgbClr val="E998A6"/>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b="1">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1388356"/>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rgbClr val="E998A6"/>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rgbClr val="E998A6"/>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rgbClr val="E998A6"/>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latin typeface="メイリオ" panose="020B0604030504040204" pitchFamily="50" charset="-128"/>
                  <a:ea typeface="メイリオ" panose="020B0604030504040204" pitchFamily="50" charset="-128"/>
                </a:rPr>
                <a:t>Phase 4</a:t>
              </a:r>
              <a:endParaRPr kumimoji="1" lang="ja-JP" altLang="en-US" sz="1200" dirty="0">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1722887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67200" y="3061667"/>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3589477"/>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sp>
        <p:nvSpPr>
          <p:cNvPr id="28" name="フリーフォーム: 図形 27">
            <a:extLst>
              <a:ext uri="{FF2B5EF4-FFF2-40B4-BE49-F238E27FC236}">
                <a16:creationId xmlns:a16="http://schemas.microsoft.com/office/drawing/2014/main" id="{8A089269-EB87-16A2-6410-10500AB1F1C2}"/>
              </a:ext>
            </a:extLst>
          </p:cNvPr>
          <p:cNvSpPr/>
          <p:nvPr userDrawn="1"/>
        </p:nvSpPr>
        <p:spPr>
          <a:xfrm>
            <a:off x="0" y="5589000"/>
            <a:ext cx="9906000" cy="36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5">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
        <p:nvSpPr>
          <p:cNvPr id="3" name="フリーフォーム: 図形 2">
            <a:extLst>
              <a:ext uri="{FF2B5EF4-FFF2-40B4-BE49-F238E27FC236}">
                <a16:creationId xmlns:a16="http://schemas.microsoft.com/office/drawing/2014/main" id="{482A5027-14BA-11B7-F992-805D1AAB9EEE}"/>
              </a:ext>
            </a:extLst>
          </p:cNvPr>
          <p:cNvSpPr/>
          <p:nvPr userDrawn="1"/>
        </p:nvSpPr>
        <p:spPr>
          <a:xfrm>
            <a:off x="0" y="1269000"/>
            <a:ext cx="9906000" cy="36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238268 w 9906000"/>
              <a:gd name="connsiteY12" fmla="*/ 0 h 90000"/>
              <a:gd name="connsiteX13" fmla="*/ 356298 w 9906000"/>
              <a:gd name="connsiteY13" fmla="*/ 0 h 90000"/>
              <a:gd name="connsiteX14" fmla="*/ 337981 w 9906000"/>
              <a:gd name="connsiteY14" fmla="*/ 90000 h 90000"/>
              <a:gd name="connsiteX15" fmla="*/ 219951 w 9906000"/>
              <a:gd name="connsiteY15" fmla="*/ 90000 h 90000"/>
              <a:gd name="connsiteX16" fmla="*/ 0 w 9906000"/>
              <a:gd name="connsiteY16" fmla="*/ 0 h 90000"/>
              <a:gd name="connsiteX17" fmla="*/ 183317 w 9906000"/>
              <a:gd name="connsiteY17" fmla="*/ 0 h 90000"/>
              <a:gd name="connsiteX18" fmla="*/ 165000 w 9906000"/>
              <a:gd name="connsiteY18" fmla="*/ 90000 h 90000"/>
              <a:gd name="connsiteX19" fmla="*/ 0 w 9906000"/>
              <a:gd name="connsiteY19"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238268" y="0"/>
                </a:moveTo>
                <a:lnTo>
                  <a:pt x="356298" y="0"/>
                </a:lnTo>
                <a:lnTo>
                  <a:pt x="337981" y="90000"/>
                </a:lnTo>
                <a:lnTo>
                  <a:pt x="219951" y="90000"/>
                </a:lnTo>
                <a:close/>
                <a:moveTo>
                  <a:pt x="0" y="0"/>
                </a:moveTo>
                <a:lnTo>
                  <a:pt x="183317" y="0"/>
                </a:lnTo>
                <a:lnTo>
                  <a:pt x="165000" y="90000"/>
                </a:lnTo>
                <a:lnTo>
                  <a:pt x="0" y="90000"/>
                </a:lnTo>
                <a:close/>
              </a:path>
            </a:pathLst>
          </a:custGeom>
          <a:solidFill>
            <a:schemeClr val="accent5">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spTree>
    <p:extLst>
      <p:ext uri="{BB962C8B-B14F-4D97-AF65-F5344CB8AC3E}">
        <p14:creationId xmlns:p14="http://schemas.microsoft.com/office/powerpoint/2010/main" val="270958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5">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b="1">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5">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accent5">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244514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915D9F82-21FF-E408-F40C-76E980D1ECC0}"/>
              </a:ext>
            </a:extLst>
          </p:cNvPr>
          <p:cNvSpPr/>
          <p:nvPr userDrawn="1"/>
        </p:nvSpPr>
        <p:spPr>
          <a:xfrm>
            <a:off x="0" y="0"/>
            <a:ext cx="459549" cy="666642"/>
          </a:xfrm>
          <a:custGeom>
            <a:avLst/>
            <a:gdLst>
              <a:gd name="connsiteX0" fmla="*/ 1 w 830649"/>
              <a:gd name="connsiteY0" fmla="*/ 0 h 687003"/>
              <a:gd name="connsiteX1" fmla="*/ 171751 w 830649"/>
              <a:gd name="connsiteY1" fmla="*/ 0 h 687003"/>
              <a:gd name="connsiteX2" fmla="*/ 564335 w 830649"/>
              <a:gd name="connsiteY2" fmla="*/ 0 h 687003"/>
              <a:gd name="connsiteX3" fmla="*/ 830649 w 830649"/>
              <a:gd name="connsiteY3" fmla="*/ 0 h 687003"/>
              <a:gd name="connsiteX4" fmla="*/ 658898 w 830649"/>
              <a:gd name="connsiteY4" fmla="*/ 687003 h 687003"/>
              <a:gd name="connsiteX5" fmla="*/ 564335 w 830649"/>
              <a:gd name="connsiteY5" fmla="*/ 687003 h 687003"/>
              <a:gd name="connsiteX6" fmla="*/ 1 w 830649"/>
              <a:gd name="connsiteY6" fmla="*/ 687003 h 687003"/>
              <a:gd name="connsiteX7" fmla="*/ 0 w 830649"/>
              <a:gd name="connsiteY7" fmla="*/ 687003 h 687003"/>
              <a:gd name="connsiteX8" fmla="*/ 1 w 830649"/>
              <a:gd name="connsiteY8" fmla="*/ 686999 h 68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649" h="687003">
                <a:moveTo>
                  <a:pt x="1" y="0"/>
                </a:moveTo>
                <a:lnTo>
                  <a:pt x="171751" y="0"/>
                </a:lnTo>
                <a:lnTo>
                  <a:pt x="564335" y="0"/>
                </a:lnTo>
                <a:lnTo>
                  <a:pt x="830649" y="0"/>
                </a:lnTo>
                <a:lnTo>
                  <a:pt x="658898" y="687003"/>
                </a:lnTo>
                <a:lnTo>
                  <a:pt x="564335" y="687003"/>
                </a:lnTo>
                <a:lnTo>
                  <a:pt x="1" y="687003"/>
                </a:lnTo>
                <a:lnTo>
                  <a:pt x="0" y="687003"/>
                </a:lnTo>
                <a:lnTo>
                  <a:pt x="1" y="686999"/>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lIns="36000" rtlCol="0" anchor="ctr">
            <a:noAutofit/>
          </a:bodyPr>
          <a:lstStyle/>
          <a:p>
            <a:pPr lvl="0" algn="ctr"/>
            <a:endParaRPr lang="ja-JP" altLang="en-US" sz="2400" dirty="0">
              <a:latin typeface="+mj-lt"/>
            </a:endParaRPr>
          </a:p>
        </p:txBody>
      </p:sp>
      <p:sp>
        <p:nvSpPr>
          <p:cNvPr id="2" name="タイトル 1"/>
          <p:cNvSpPr>
            <a:spLocks noGrp="1"/>
          </p:cNvSpPr>
          <p:nvPr>
            <p:ph type="title"/>
          </p:nvPr>
        </p:nvSpPr>
        <p:spPr>
          <a:xfrm>
            <a:off x="367200" y="107450"/>
            <a:ext cx="9355799" cy="540000"/>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9" name="テキスト プレースホルダー 8">
            <a:extLst>
              <a:ext uri="{FF2B5EF4-FFF2-40B4-BE49-F238E27FC236}">
                <a16:creationId xmlns:a16="http://schemas.microsoft.com/office/drawing/2014/main" id="{C3812DC5-F3F0-EDD2-A653-D9FD46C8ACBC}"/>
              </a:ext>
            </a:extLst>
          </p:cNvPr>
          <p:cNvSpPr>
            <a:spLocks noGrp="1"/>
          </p:cNvSpPr>
          <p:nvPr>
            <p:ph type="body" sz="quarter" idx="10"/>
          </p:nvPr>
        </p:nvSpPr>
        <p:spPr>
          <a:xfrm>
            <a:off x="183000" y="635260"/>
            <a:ext cx="9540000" cy="756000"/>
          </a:xfrm>
        </p:spPr>
        <p:txBody>
          <a:bodyPr anchor="t">
            <a:normAutofit/>
          </a:bodyPr>
          <a:lstStyle>
            <a:lvl1pPr>
              <a:lnSpc>
                <a:spcPct val="100000"/>
              </a:lnSpc>
              <a:spcBef>
                <a:spcPts val="0"/>
              </a:spcBef>
              <a:defRPr sz="12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endParaRPr kumimoji="1" lang="en-US" altLang="ja-JP" dirty="0"/>
          </a:p>
          <a:p>
            <a:pPr lvl="0"/>
            <a:endParaRPr kumimoji="1" lang="en-US" altLang="ja-JP" dirty="0"/>
          </a:p>
          <a:p>
            <a:pPr lvl="0"/>
            <a:endParaRPr kumimoji="1" lang="en-US" altLang="ja-JP" dirty="0"/>
          </a:p>
          <a:p>
            <a:pPr lvl="0"/>
            <a:endParaRPr kumimoji="1" lang="ja-JP" altLang="en-US" dirty="0"/>
          </a:p>
        </p:txBody>
      </p:sp>
      <p:sp>
        <p:nvSpPr>
          <p:cNvPr id="14" name="日付プレースホルダー 13">
            <a:extLst>
              <a:ext uri="{FF2B5EF4-FFF2-40B4-BE49-F238E27FC236}">
                <a16:creationId xmlns:a16="http://schemas.microsoft.com/office/drawing/2014/main" id="{A887AAC6-F7F8-6675-003D-6AAB88643C47}"/>
              </a:ext>
            </a:extLst>
          </p:cNvPr>
          <p:cNvSpPr>
            <a:spLocks noGrp="1"/>
          </p:cNvSpPr>
          <p:nvPr>
            <p:ph type="dt" sz="half" idx="11"/>
          </p:nvPr>
        </p:nvSpPr>
        <p:spPr/>
        <p:txBody>
          <a:bodyPr/>
          <a:lstStyle/>
          <a:p>
            <a:endParaRPr lang="en-US" dirty="0"/>
          </a:p>
        </p:txBody>
      </p:sp>
      <p:sp>
        <p:nvSpPr>
          <p:cNvPr id="15" name="フッター プレースホルダー 14">
            <a:extLst>
              <a:ext uri="{FF2B5EF4-FFF2-40B4-BE49-F238E27FC236}">
                <a16:creationId xmlns:a16="http://schemas.microsoft.com/office/drawing/2014/main" id="{8AD46AAC-E2C6-A780-6643-78F0FD6B15B0}"/>
              </a:ext>
            </a:extLst>
          </p:cNvPr>
          <p:cNvSpPr>
            <a:spLocks noGrp="1"/>
          </p:cNvSpPr>
          <p:nvPr>
            <p:ph type="ftr" sz="quarter" idx="12"/>
          </p:nvPr>
        </p:nvSpPr>
        <p:spPr/>
        <p:txBody>
          <a:bodyPr/>
          <a:lstStyle/>
          <a:p>
            <a:endParaRPr lang="en-US" dirty="0"/>
          </a:p>
        </p:txBody>
      </p:sp>
      <p:sp>
        <p:nvSpPr>
          <p:cNvPr id="16" name="スライド番号プレースホルダー 15">
            <a:extLst>
              <a:ext uri="{FF2B5EF4-FFF2-40B4-BE49-F238E27FC236}">
                <a16:creationId xmlns:a16="http://schemas.microsoft.com/office/drawing/2014/main" id="{49AAC524-0D1B-0086-92C8-F9CB97BE7473}"/>
              </a:ext>
            </a:extLst>
          </p:cNvPr>
          <p:cNvSpPr>
            <a:spLocks noGrp="1" noRot="1" noMove="1" noResize="1" noEditPoints="1" noAdjustHandles="1" noChangeArrowheads="1" noChangeShapeType="1"/>
          </p:cNvSpPr>
          <p:nvPr>
            <p:ph type="sldNum" sz="quarter" idx="13"/>
          </p:nvPr>
        </p:nvSpPr>
        <p:spPr/>
        <p:txBody>
          <a:bodyPr/>
          <a:lstStyle/>
          <a:p>
            <a:fld id="{F46AD944-86D0-48EA-B75E-E5D3F223730F}" type="slidenum">
              <a:rPr lang="ja-JP" altLang="en-US" smtClean="0"/>
              <a:pPr/>
              <a:t>‹#›</a:t>
            </a:fld>
            <a:endParaRPr lang="ja-JP" altLang="en-US" dirty="0"/>
          </a:p>
        </p:txBody>
      </p:sp>
      <p:pic>
        <p:nvPicPr>
          <p:cNvPr id="27" name="図 26">
            <a:extLst>
              <a:ext uri="{FF2B5EF4-FFF2-40B4-BE49-F238E27FC236}">
                <a16:creationId xmlns:a16="http://schemas.microsoft.com/office/drawing/2014/main" id="{886C6AE2-55C5-3F8E-F83A-3E0A4B1E3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15105" y="0"/>
            <a:ext cx="790895" cy="632850"/>
          </a:xfrm>
          <a:prstGeom prst="rect">
            <a:avLst/>
          </a:prstGeom>
        </p:spPr>
      </p:pic>
      <p:sp>
        <p:nvSpPr>
          <p:cNvPr id="53" name="フリーフォーム: 図形 52">
            <a:extLst>
              <a:ext uri="{FF2B5EF4-FFF2-40B4-BE49-F238E27FC236}">
                <a16:creationId xmlns:a16="http://schemas.microsoft.com/office/drawing/2014/main" id="{1C10DAD7-8225-63DD-E9DB-AC4DC9AFC418}"/>
              </a:ext>
            </a:extLst>
          </p:cNvPr>
          <p:cNvSpPr/>
          <p:nvPr userDrawn="1"/>
        </p:nvSpPr>
        <p:spPr>
          <a:xfrm>
            <a:off x="0" y="576642"/>
            <a:ext cx="9906000" cy="90000"/>
          </a:xfrm>
          <a:custGeom>
            <a:avLst/>
            <a:gdLst>
              <a:gd name="connsiteX0" fmla="*/ 9736105 w 9906000"/>
              <a:gd name="connsiteY0" fmla="*/ 0 h 90000"/>
              <a:gd name="connsiteX1" fmla="*/ 9906000 w 9906000"/>
              <a:gd name="connsiteY1" fmla="*/ 0 h 90000"/>
              <a:gd name="connsiteX2" fmla="*/ 9906000 w 9906000"/>
              <a:gd name="connsiteY2" fmla="*/ 90000 h 90000"/>
              <a:gd name="connsiteX3" fmla="*/ 9717788 w 9906000"/>
              <a:gd name="connsiteY3" fmla="*/ 90000 h 90000"/>
              <a:gd name="connsiteX4" fmla="*/ 9563124 w 9906000"/>
              <a:gd name="connsiteY4" fmla="*/ 0 h 90000"/>
              <a:gd name="connsiteX5" fmla="*/ 9681154 w 9906000"/>
              <a:gd name="connsiteY5" fmla="*/ 0 h 90000"/>
              <a:gd name="connsiteX6" fmla="*/ 9662837 w 9906000"/>
              <a:gd name="connsiteY6" fmla="*/ 90000 h 90000"/>
              <a:gd name="connsiteX7" fmla="*/ 9544807 w 9906000"/>
              <a:gd name="connsiteY7" fmla="*/ 90000 h 90000"/>
              <a:gd name="connsiteX8" fmla="*/ 411249 w 9906000"/>
              <a:gd name="connsiteY8" fmla="*/ 0 h 90000"/>
              <a:gd name="connsiteX9" fmla="*/ 9508173 w 9906000"/>
              <a:gd name="connsiteY9" fmla="*/ 0 h 90000"/>
              <a:gd name="connsiteX10" fmla="*/ 9489856 w 9906000"/>
              <a:gd name="connsiteY10" fmla="*/ 90000 h 90000"/>
              <a:gd name="connsiteX11" fmla="*/ 392932 w 9906000"/>
              <a:gd name="connsiteY11" fmla="*/ 90000 h 90000"/>
              <a:gd name="connsiteX12" fmla="*/ 0 w 9906000"/>
              <a:gd name="connsiteY12" fmla="*/ 0 h 90000"/>
              <a:gd name="connsiteX13" fmla="*/ 1 w 9906000"/>
              <a:gd name="connsiteY13" fmla="*/ 0 h 90000"/>
              <a:gd name="connsiteX14" fmla="*/ 1 w 9906000"/>
              <a:gd name="connsiteY14" fmla="*/ 90000 h 90000"/>
              <a:gd name="connsiteX15" fmla="*/ 0 w 9906000"/>
              <a:gd name="connsiteY15" fmla="*/ 90000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90000">
                <a:moveTo>
                  <a:pt x="9736105" y="0"/>
                </a:moveTo>
                <a:lnTo>
                  <a:pt x="9906000" y="0"/>
                </a:lnTo>
                <a:lnTo>
                  <a:pt x="9906000" y="90000"/>
                </a:lnTo>
                <a:lnTo>
                  <a:pt x="9717788" y="90000"/>
                </a:lnTo>
                <a:close/>
                <a:moveTo>
                  <a:pt x="9563124" y="0"/>
                </a:moveTo>
                <a:lnTo>
                  <a:pt x="9681154" y="0"/>
                </a:lnTo>
                <a:lnTo>
                  <a:pt x="9662837" y="90000"/>
                </a:lnTo>
                <a:lnTo>
                  <a:pt x="9544807" y="90000"/>
                </a:lnTo>
                <a:close/>
                <a:moveTo>
                  <a:pt x="411249" y="0"/>
                </a:moveTo>
                <a:lnTo>
                  <a:pt x="9508173" y="0"/>
                </a:lnTo>
                <a:lnTo>
                  <a:pt x="9489856" y="90000"/>
                </a:lnTo>
                <a:lnTo>
                  <a:pt x="392932" y="90000"/>
                </a:lnTo>
                <a:close/>
                <a:moveTo>
                  <a:pt x="0" y="0"/>
                </a:moveTo>
                <a:lnTo>
                  <a:pt x="1" y="0"/>
                </a:lnTo>
                <a:lnTo>
                  <a:pt x="1" y="90000"/>
                </a:lnTo>
                <a:lnTo>
                  <a:pt x="0" y="90000"/>
                </a:lnTo>
                <a:close/>
              </a:path>
            </a:pathLst>
          </a:cu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noAutofit/>
          </a:bodyPr>
          <a:lstStyle/>
          <a:p>
            <a:pPr algn="l"/>
            <a:endParaRPr kumimoji="1" lang="ja-JP" altLang="en-US" sz="1200" dirty="0"/>
          </a:p>
        </p:txBody>
      </p:sp>
      <p:grpSp>
        <p:nvGrpSpPr>
          <p:cNvPr id="65" name="グループ化 64">
            <a:extLst>
              <a:ext uri="{FF2B5EF4-FFF2-40B4-BE49-F238E27FC236}">
                <a16:creationId xmlns:a16="http://schemas.microsoft.com/office/drawing/2014/main" id="{656DBD0A-4F67-8258-FCD8-E5A45269783A}"/>
              </a:ext>
            </a:extLst>
          </p:cNvPr>
          <p:cNvGrpSpPr/>
          <p:nvPr userDrawn="1"/>
        </p:nvGrpSpPr>
        <p:grpSpPr>
          <a:xfrm>
            <a:off x="-1" y="6678000"/>
            <a:ext cx="9907200" cy="180000"/>
            <a:chOff x="0" y="6678000"/>
            <a:chExt cx="5943917" cy="180000"/>
          </a:xfrm>
        </p:grpSpPr>
        <p:sp>
          <p:nvSpPr>
            <p:cNvPr id="58" name="正方形/長方形 57">
              <a:extLst>
                <a:ext uri="{FF2B5EF4-FFF2-40B4-BE49-F238E27FC236}">
                  <a16:creationId xmlns:a16="http://schemas.microsoft.com/office/drawing/2014/main" id="{23BE4AF6-5AE2-F258-0A5D-7000EE08F821}"/>
                </a:ext>
              </a:extLst>
            </p:cNvPr>
            <p:cNvSpPr/>
            <p:nvPr userDrawn="1"/>
          </p:nvSpPr>
          <p:spPr>
            <a:xfrm>
              <a:off x="0" y="6678000"/>
              <a:ext cx="849131" cy="180000"/>
            </a:xfrm>
            <a:prstGeom prst="rect">
              <a:avLst/>
            </a:prstGeom>
            <a:solidFill>
              <a:srgbClr val="FFE1FA"/>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latin typeface="メイリオ" panose="020B0604030504040204" pitchFamily="50" charset="-128"/>
                  <a:ea typeface="メイリオ" panose="020B0604030504040204" pitchFamily="50" charset="-128"/>
                </a:rPr>
                <a:t>はじめに</a:t>
              </a:r>
            </a:p>
          </p:txBody>
        </p:sp>
        <p:sp>
          <p:nvSpPr>
            <p:cNvPr id="59" name="正方形/長方形 58">
              <a:extLst>
                <a:ext uri="{FF2B5EF4-FFF2-40B4-BE49-F238E27FC236}">
                  <a16:creationId xmlns:a16="http://schemas.microsoft.com/office/drawing/2014/main" id="{CD9F49B9-CC5B-CA44-33EA-276224C6A0DD}"/>
                </a:ext>
              </a:extLst>
            </p:cNvPr>
            <p:cNvSpPr/>
            <p:nvPr userDrawn="1"/>
          </p:nvSpPr>
          <p:spPr>
            <a:xfrm>
              <a:off x="849131"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プロセス全体像</a:t>
              </a:r>
            </a:p>
          </p:txBody>
        </p:sp>
        <p:sp>
          <p:nvSpPr>
            <p:cNvPr id="60" name="正方形/長方形 59">
              <a:extLst>
                <a:ext uri="{FF2B5EF4-FFF2-40B4-BE49-F238E27FC236}">
                  <a16:creationId xmlns:a16="http://schemas.microsoft.com/office/drawing/2014/main" id="{AE1B0624-CF8C-DC3A-9C6E-8497CA6C56BE}"/>
                </a:ext>
              </a:extLst>
            </p:cNvPr>
            <p:cNvSpPr/>
            <p:nvPr userDrawn="1"/>
          </p:nvSpPr>
          <p:spPr>
            <a:xfrm>
              <a:off x="1698262"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1</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BBB19A54-2A7E-9E22-062E-61BACD943DC9}"/>
                </a:ext>
              </a:extLst>
            </p:cNvPr>
            <p:cNvSpPr/>
            <p:nvPr userDrawn="1"/>
          </p:nvSpPr>
          <p:spPr>
            <a:xfrm>
              <a:off x="2547393"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2</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6D56A8AA-EDB4-ECEA-7846-4522501DBF8F}"/>
                </a:ext>
              </a:extLst>
            </p:cNvPr>
            <p:cNvSpPr/>
            <p:nvPr userDrawn="1"/>
          </p:nvSpPr>
          <p:spPr>
            <a:xfrm>
              <a:off x="3396524"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3</a:t>
              </a:r>
            </a:p>
          </p:txBody>
        </p:sp>
        <p:sp>
          <p:nvSpPr>
            <p:cNvPr id="63" name="正方形/長方形 62">
              <a:extLst>
                <a:ext uri="{FF2B5EF4-FFF2-40B4-BE49-F238E27FC236}">
                  <a16:creationId xmlns:a16="http://schemas.microsoft.com/office/drawing/2014/main" id="{8BC71138-BA5C-24AA-0099-6DE3C50A984A}"/>
                </a:ext>
              </a:extLst>
            </p:cNvPr>
            <p:cNvSpPr/>
            <p:nvPr userDrawn="1"/>
          </p:nvSpPr>
          <p:spPr>
            <a:xfrm>
              <a:off x="4245655"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en-US" altLang="ja-JP" sz="1200" dirty="0">
                  <a:solidFill>
                    <a:schemeClr val="bg1">
                      <a:lumMod val="50000"/>
                    </a:schemeClr>
                  </a:solidFill>
                  <a:latin typeface="メイリオ" panose="020B0604030504040204" pitchFamily="50" charset="-128"/>
                  <a:ea typeface="メイリオ" panose="020B0604030504040204" pitchFamily="50" charset="-128"/>
                </a:rPr>
                <a:t>Phase 4</a:t>
              </a:r>
              <a:endParaRPr kumimoji="1" lang="ja-JP" altLang="en-US" sz="1200"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B66B8854-01EC-03FF-28A8-0FDE13481821}"/>
                </a:ext>
              </a:extLst>
            </p:cNvPr>
            <p:cNvSpPr/>
            <p:nvPr userDrawn="1"/>
          </p:nvSpPr>
          <p:spPr>
            <a:xfrm>
              <a:off x="5094786" y="6678000"/>
              <a:ext cx="849131" cy="180000"/>
            </a:xfrm>
            <a:prstGeom prst="rect">
              <a:avLst/>
            </a:prstGeom>
            <a:solidFill>
              <a:schemeClr val="bg1">
                <a:lumMod val="85000"/>
              </a:schemeClr>
            </a:solidFill>
            <a:ln>
              <a:noFill/>
            </a:ln>
          </p:spPr>
          <p:style>
            <a:lnRef idx="1">
              <a:schemeClr val="accent4"/>
            </a:lnRef>
            <a:fillRef idx="2">
              <a:schemeClr val="accent4"/>
            </a:fillRef>
            <a:effectRef idx="1">
              <a:schemeClr val="accent4"/>
            </a:effectRef>
            <a:fontRef idx="minor">
              <a:schemeClr val="dk1"/>
            </a:fontRef>
          </p:style>
          <p:txBody>
            <a:bodyPr tIns="90000" rtlCol="0" anchor="ctr"/>
            <a:lstStyle/>
            <a:p>
              <a:pPr algn="ctr"/>
              <a:r>
                <a:rPr kumimoji="1" lang="ja-JP" altLang="en-US" sz="1200" dirty="0">
                  <a:solidFill>
                    <a:schemeClr val="bg1">
                      <a:lumMod val="50000"/>
                    </a:schemeClr>
                  </a:solidFill>
                  <a:latin typeface="メイリオ" panose="020B0604030504040204" pitchFamily="50" charset="-128"/>
                  <a:ea typeface="メイリオ" panose="020B0604030504040204" pitchFamily="50" charset="-128"/>
                </a:rPr>
                <a:t>フォーマット集</a:t>
              </a:r>
            </a:p>
          </p:txBody>
        </p:sp>
      </p:grpSp>
    </p:spTree>
    <p:extLst>
      <p:ext uri="{BB962C8B-B14F-4D97-AF65-F5344CB8AC3E}">
        <p14:creationId xmlns:p14="http://schemas.microsoft.com/office/powerpoint/2010/main" val="70792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スライド番号プレースホルダー 10">
            <a:extLst>
              <a:ext uri="{FF2B5EF4-FFF2-40B4-BE49-F238E27FC236}">
                <a16:creationId xmlns:a16="http://schemas.microsoft.com/office/drawing/2014/main" id="{0019027E-A762-6B03-2555-229EE8EE71D8}"/>
              </a:ext>
            </a:extLst>
          </p:cNvPr>
          <p:cNvSpPr>
            <a:spLocks noGrp="1"/>
          </p:cNvSpPr>
          <p:nvPr>
            <p:ph type="sldNum" sz="quarter" idx="4"/>
          </p:nvPr>
        </p:nvSpPr>
        <p:spPr>
          <a:xfrm>
            <a:off x="9442027" y="6287118"/>
            <a:ext cx="432000" cy="365125"/>
          </a:xfrm>
          <a:prstGeom prst="rect">
            <a:avLst/>
          </a:prstGeom>
        </p:spPr>
        <p:txBody>
          <a:bodyPr vert="horz" lIns="91440" tIns="45720" rIns="91440" bIns="45720" rtlCol="0" anchor="ctr"/>
          <a:lstStyle>
            <a:lvl1pPr algn="r">
              <a:defRPr sz="1050">
                <a:solidFill>
                  <a:schemeClr val="tx1">
                    <a:tint val="75000"/>
                  </a:schemeClr>
                </a:solidFill>
                <a:latin typeface="メイリオ" panose="020B0604030504040204" pitchFamily="50" charset="-128"/>
                <a:ea typeface="メイリオ" panose="020B0604030504040204" pitchFamily="50" charset="-128"/>
              </a:defRPr>
            </a:lvl1pPr>
          </a:lstStyle>
          <a:p>
            <a:fld id="{F46AD944-86D0-48EA-B75E-E5D3F223730F}" type="slidenum">
              <a:rPr lang="ja-JP" altLang="en-US" smtClean="0"/>
              <a:pPr/>
              <a:t>‹#›</a:t>
            </a:fld>
            <a:endParaRPr lang="ja-JP" altLang="en-US" dirty="0"/>
          </a:p>
        </p:txBody>
      </p:sp>
      <p:sp>
        <p:nvSpPr>
          <p:cNvPr id="2" name="タイトル プレースホルダー 1"/>
          <p:cNvSpPr>
            <a:spLocks noGrp="1"/>
          </p:cNvSpPr>
          <p:nvPr>
            <p:ph type="title"/>
          </p:nvPr>
        </p:nvSpPr>
        <p:spPr>
          <a:xfrm>
            <a:off x="96000" y="179639"/>
            <a:ext cx="9627000" cy="540000"/>
          </a:xfrm>
          <a:prstGeom prst="rect">
            <a:avLst/>
          </a:prstGeom>
        </p:spPr>
        <p:txBody>
          <a:bodyPr vert="horz" lIns="91440" tIns="45720" rIns="91440" bIns="45720" rtlCol="0" anchor="ctr">
            <a:normAutofit/>
          </a:bodyPr>
          <a:lstStyle/>
          <a:p>
            <a:r>
              <a:rPr kumimoji="1" lang="en-US" altLang="ja-JP" dirty="0"/>
              <a:t>[Slide title]</a:t>
            </a:r>
            <a:endParaRPr kumimoji="1" lang="ja-JP" altLang="en-US" dirty="0"/>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96000" y="6287118"/>
            <a:ext cx="222885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5" name="フッター プレースホルダー 4"/>
          <p:cNvSpPr>
            <a:spLocks noGrp="1"/>
          </p:cNvSpPr>
          <p:nvPr>
            <p:ph type="ftr" sz="quarter" idx="3"/>
          </p:nvPr>
        </p:nvSpPr>
        <p:spPr>
          <a:xfrm>
            <a:off x="3281363" y="6287118"/>
            <a:ext cx="3343275" cy="365125"/>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en-US" dirty="0"/>
          </a:p>
        </p:txBody>
      </p:sp>
    </p:spTree>
    <p:extLst>
      <p:ext uri="{BB962C8B-B14F-4D97-AF65-F5344CB8AC3E}">
        <p14:creationId xmlns:p14="http://schemas.microsoft.com/office/powerpoint/2010/main" val="417637365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64" r:id="rId7"/>
    <p:sldLayoutId id="2147483871" r:id="rId8"/>
    <p:sldLayoutId id="2147483872" r:id="rId9"/>
  </p:sldLayoutIdLst>
  <p:hf hdr="0" ftr="0" dt="0"/>
  <p:txStyles>
    <p:titleStyle>
      <a:lvl1pPr algn="l" defTabSz="742950" rtl="0" eaLnBrk="1" latinLnBrk="0" hangingPunct="1">
        <a:lnSpc>
          <a:spcPct val="90000"/>
        </a:lnSpc>
        <a:spcBef>
          <a:spcPct val="0"/>
        </a:spcBef>
        <a:buNone/>
        <a:defRPr kumimoji="1" sz="2400" kern="1200">
          <a:solidFill>
            <a:schemeClr val="tx1"/>
          </a:solidFill>
          <a:latin typeface="游明朝 Demibold" panose="02020600000000000000" pitchFamily="18" charset="-128"/>
          <a:ea typeface="游明朝 Demibold" panose="02020600000000000000" pitchFamily="18" charset="-128"/>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8">
          <p15:clr>
            <a:srgbClr val="A4A3A4"/>
          </p15:clr>
        </p15:guide>
        <p15:guide id="2" pos="320">
          <p15:clr>
            <a:srgbClr val="A4A3A4"/>
          </p15:clr>
        </p15:guide>
        <p15:guide id="3" orient="horz" pos="255">
          <p15:clr>
            <a:srgbClr val="A4A3A4"/>
          </p15:clr>
        </p15:guide>
        <p15:guide id="4" orient="horz" pos="1117">
          <p15:clr>
            <a:srgbClr val="A4A3A4"/>
          </p15:clr>
        </p15:guide>
        <p15:guide id="5" orient="horz" pos="2160">
          <p15:clr>
            <a:srgbClr val="A4A3A4"/>
          </p15:clr>
        </p15:guide>
        <p15:guide id="6" orient="horz" pos="3884">
          <p15:clr>
            <a:srgbClr val="A4A3A4"/>
          </p15:clr>
        </p15:guide>
        <p15:guide id="7" pos="5920">
          <p15:clr>
            <a:srgbClr val="A4A3A4"/>
          </p15:clr>
        </p15:guide>
        <p15:guide id="8" pos="2039">
          <p15:clr>
            <a:srgbClr val="A4A3A4"/>
          </p15:clr>
        </p15:guide>
        <p15:guide id="9" pos="2236">
          <p15:clr>
            <a:srgbClr val="A4A3A4"/>
          </p15:clr>
        </p15:guide>
        <p15:guide id="10" pos="4201">
          <p15:clr>
            <a:srgbClr val="A4A3A4"/>
          </p15:clr>
        </p15:guide>
        <p15:guide id="11" pos="4004">
          <p15:clr>
            <a:srgbClr val="A4A3A4"/>
          </p15:clr>
        </p15:guide>
        <p15:guide id="12" pos="3021">
          <p15:clr>
            <a:srgbClr val="A4A3A4"/>
          </p15:clr>
        </p15:guide>
        <p15:guide id="13" pos="3120">
          <p15:clr>
            <a:srgbClr val="A4A3A4"/>
          </p15:clr>
        </p15:guide>
        <p15:guide id="14" pos="3219">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F5FB"/>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BBD748-CAF2-B20B-D478-764FB678483A}"/>
              </a:ext>
            </a:extLst>
          </p:cNvPr>
          <p:cNvSpPr>
            <a:spLocks noGrp="1"/>
          </p:cNvSpPr>
          <p:nvPr>
            <p:ph type="title"/>
          </p:nvPr>
        </p:nvSpPr>
        <p:spPr/>
        <p:txBody>
          <a:bodyPr>
            <a:noAutofit/>
          </a:bodyPr>
          <a:lstStyle/>
          <a:p>
            <a:r>
              <a:rPr kumimoji="1" lang="en-US" altLang="ja-JP" sz="5400" dirty="0"/>
              <a:t>Appendix</a:t>
            </a:r>
            <a:r>
              <a:rPr kumimoji="1" lang="ja-JP" altLang="en-US" sz="5400" dirty="0"/>
              <a:t>：フォーマット集</a:t>
            </a:r>
          </a:p>
        </p:txBody>
      </p:sp>
      <p:sp>
        <p:nvSpPr>
          <p:cNvPr id="4" name="スライド番号プレースホルダー 3">
            <a:extLst>
              <a:ext uri="{FF2B5EF4-FFF2-40B4-BE49-F238E27FC236}">
                <a16:creationId xmlns:a16="http://schemas.microsoft.com/office/drawing/2014/main" id="{92AA2B2D-6E3A-3D3B-230E-142528877C09}"/>
              </a:ext>
            </a:extLst>
          </p:cNvPr>
          <p:cNvSpPr>
            <a:spLocks noGrp="1"/>
          </p:cNvSpPr>
          <p:nvPr>
            <p:ph type="sldNum" sz="quarter" idx="13"/>
          </p:nvPr>
        </p:nvSpPr>
        <p:spPr>
          <a:xfrm>
            <a:off x="9442027" y="6287118"/>
            <a:ext cx="432000" cy="365125"/>
          </a:xfrm>
        </p:spPr>
        <p:txBody>
          <a:bodyPr/>
          <a:lstStyle/>
          <a:p>
            <a:fld id="{F46AD944-86D0-48EA-B75E-E5D3F223730F}" type="slidenum">
              <a:rPr lang="ja-JP" altLang="en-US" smtClean="0"/>
              <a:pPr/>
              <a:t>0</a:t>
            </a:fld>
            <a:endParaRPr lang="ja-JP" altLang="en-US" dirty="0"/>
          </a:p>
        </p:txBody>
      </p:sp>
    </p:spTree>
    <p:extLst>
      <p:ext uri="{BB962C8B-B14F-4D97-AF65-F5344CB8AC3E}">
        <p14:creationId xmlns:p14="http://schemas.microsoft.com/office/powerpoint/2010/main" val="3843519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62E225-561F-23B2-0E5D-041FCB996207}"/>
              </a:ext>
            </a:extLst>
          </p:cNvPr>
          <p:cNvSpPr>
            <a:spLocks noGrp="1"/>
          </p:cNvSpPr>
          <p:nvPr>
            <p:ph type="title"/>
          </p:nvPr>
        </p:nvSpPr>
        <p:spPr/>
        <p:txBody>
          <a:bodyPr/>
          <a:lstStyle/>
          <a:p>
            <a:r>
              <a:rPr lang="ja-JP" altLang="en-US" dirty="0"/>
              <a:t>日程・マイルストーンの設定フォーマット</a:t>
            </a:r>
            <a:endParaRPr kumimoji="1" lang="ja-JP" altLang="en-US" dirty="0"/>
          </a:p>
        </p:txBody>
      </p:sp>
      <p:sp>
        <p:nvSpPr>
          <p:cNvPr id="4" name="スライド番号プレースホルダー 3">
            <a:extLst>
              <a:ext uri="{FF2B5EF4-FFF2-40B4-BE49-F238E27FC236}">
                <a16:creationId xmlns:a16="http://schemas.microsoft.com/office/drawing/2014/main" id="{5B38F1C7-A6AB-A51D-D180-B9D765EC5116}"/>
              </a:ext>
            </a:extLst>
          </p:cNvPr>
          <p:cNvSpPr>
            <a:spLocks noGrp="1"/>
          </p:cNvSpPr>
          <p:nvPr>
            <p:ph type="sldNum" sz="quarter" idx="13"/>
          </p:nvPr>
        </p:nvSpPr>
        <p:spPr/>
        <p:txBody>
          <a:bodyPr/>
          <a:lstStyle/>
          <a:p>
            <a:fld id="{F46AD944-86D0-48EA-B75E-E5D3F223730F}" type="slidenum">
              <a:rPr lang="ja-JP" altLang="en-US" smtClean="0">
                <a:latin typeface="メイリオ" panose="020B0604030504040204" pitchFamily="50" charset="-128"/>
                <a:ea typeface="メイリオ" panose="020B0604030504040204" pitchFamily="50" charset="-128"/>
              </a:rPr>
              <a:pPr/>
              <a:t>1</a:t>
            </a:fld>
            <a:endParaRPr lang="ja-JP" altLang="en-US" dirty="0">
              <a:latin typeface="メイリオ" panose="020B0604030504040204" pitchFamily="50" charset="-128"/>
              <a:ea typeface="メイリオ" panose="020B0604030504040204" pitchFamily="50" charset="-128"/>
            </a:endParaRPr>
          </a:p>
        </p:txBody>
      </p:sp>
      <p:grpSp>
        <p:nvGrpSpPr>
          <p:cNvPr id="71" name="グループ化 70">
            <a:extLst>
              <a:ext uri="{FF2B5EF4-FFF2-40B4-BE49-F238E27FC236}">
                <a16:creationId xmlns:a16="http://schemas.microsoft.com/office/drawing/2014/main" id="{422ECDDC-81F7-D2C5-9F8F-2E113660153D}"/>
              </a:ext>
            </a:extLst>
          </p:cNvPr>
          <p:cNvGrpSpPr/>
          <p:nvPr/>
        </p:nvGrpSpPr>
        <p:grpSpPr>
          <a:xfrm>
            <a:off x="136043" y="1391519"/>
            <a:ext cx="9748645" cy="3670119"/>
            <a:chOff x="136043" y="1000994"/>
            <a:chExt cx="9748645" cy="3670119"/>
          </a:xfrm>
        </p:grpSpPr>
        <p:sp>
          <p:nvSpPr>
            <p:cNvPr id="5" name="正方形/長方形 4">
              <a:extLst>
                <a:ext uri="{FF2B5EF4-FFF2-40B4-BE49-F238E27FC236}">
                  <a16:creationId xmlns:a16="http://schemas.microsoft.com/office/drawing/2014/main" id="{62F5BFE9-BCF9-4330-C007-946B161FD599}"/>
                </a:ext>
              </a:extLst>
            </p:cNvPr>
            <p:cNvSpPr/>
            <p:nvPr/>
          </p:nvSpPr>
          <p:spPr>
            <a:xfrm>
              <a:off x="136043" y="2360929"/>
              <a:ext cx="918000" cy="615647"/>
            </a:xfrm>
            <a:prstGeom prst="rect">
              <a:avLst/>
            </a:prstGeom>
            <a:solidFill>
              <a:schemeClr val="accent4">
                <a:lumMod val="20000"/>
                <a:lumOff val="80000"/>
              </a:schemeClr>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lang="ja-JP" altLang="en-US" sz="1000" b="1" dirty="0">
                  <a:latin typeface="メイリオ" panose="020B0604030504040204" pitchFamily="50" charset="-128"/>
                  <a:ea typeface="メイリオ" panose="020B0604030504040204" pitchFamily="50" charset="-128"/>
                </a:rPr>
                <a:t>民間事業者等との対話</a:t>
              </a:r>
              <a:endParaRPr kumimoji="1" lang="en-US" altLang="ja-JP" sz="1000" b="1" dirty="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CF6E91A5-1424-022A-DFFE-5C538DC83F9B}"/>
                </a:ext>
              </a:extLst>
            </p:cNvPr>
            <p:cNvSpPr/>
            <p:nvPr/>
          </p:nvSpPr>
          <p:spPr>
            <a:xfrm>
              <a:off x="136043" y="3847573"/>
              <a:ext cx="918000" cy="746358"/>
            </a:xfrm>
            <a:prstGeom prst="rect">
              <a:avLst/>
            </a:prstGeom>
            <a:solidFill>
              <a:schemeClr val="accent4">
                <a:lumMod val="20000"/>
                <a:lumOff val="80000"/>
              </a:schemeClr>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lang="ja-JP" altLang="en-US" sz="1000" b="1" dirty="0">
                  <a:latin typeface="メイリオ" panose="020B0604030504040204" pitchFamily="50" charset="-128"/>
                  <a:ea typeface="メイリオ" panose="020B0604030504040204" pitchFamily="50" charset="-128"/>
                </a:rPr>
                <a:t>その他</a:t>
              </a:r>
              <a:endParaRPr lang="en-US" altLang="ja-JP" sz="1000" b="1" dirty="0">
                <a:latin typeface="メイリオ" panose="020B0604030504040204" pitchFamily="50" charset="-128"/>
                <a:ea typeface="メイリオ" panose="020B0604030504040204" pitchFamily="50" charset="-128"/>
              </a:endParaRPr>
            </a:p>
            <a:p>
              <a:pPr algn="ctr"/>
              <a:r>
                <a:rPr kumimoji="1" lang="ja-JP" altLang="en-US" sz="1000" b="1" dirty="0">
                  <a:latin typeface="メイリオ" panose="020B0604030504040204" pitchFamily="50" charset="-128"/>
                  <a:ea typeface="メイリオ" panose="020B0604030504040204" pitchFamily="50" charset="-128"/>
                </a:rPr>
                <a:t>関連事業日程</a:t>
              </a:r>
              <a:endParaRPr kumimoji="1" lang="en-US" altLang="ja-JP" sz="1000" b="1" dirty="0">
                <a:latin typeface="メイリオ" panose="020B0604030504040204" pitchFamily="50" charset="-128"/>
                <a:ea typeface="メイリオ" panose="020B0604030504040204" pitchFamily="50" charset="-128"/>
              </a:endParaRPr>
            </a:p>
            <a:p>
              <a:pPr algn="ctr"/>
              <a:r>
                <a:rPr kumimoji="1" lang="ja-JP" altLang="en-US" sz="1000" b="1" dirty="0">
                  <a:latin typeface="メイリオ" panose="020B0604030504040204" pitchFamily="50" charset="-128"/>
                  <a:ea typeface="メイリオ" panose="020B0604030504040204" pitchFamily="50" charset="-128"/>
                </a:rPr>
                <a:t>庁内手続き等</a:t>
              </a:r>
              <a:endParaRPr kumimoji="1" lang="en-US" altLang="ja-JP" sz="1000" b="1"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92AE2490-251C-B6F2-37D2-079516C3EE05}"/>
                </a:ext>
              </a:extLst>
            </p:cNvPr>
            <p:cNvSpPr txBox="1"/>
            <p:nvPr/>
          </p:nvSpPr>
          <p:spPr>
            <a:xfrm>
              <a:off x="1170383" y="2374644"/>
              <a:ext cx="1368000" cy="400110"/>
            </a:xfrm>
            <a:prstGeom prst="rect">
              <a:avLst/>
            </a:prstGeom>
            <a:noFill/>
          </p:spPr>
          <p:txBody>
            <a:bodyPr wrap="square" lIns="0" rIns="0" rtlCol="0">
              <a:spAutoFit/>
            </a:bodyPr>
            <a:lstStyle/>
            <a:p>
              <a:r>
                <a:rPr kumimoji="1" lang="ja-JP" altLang="en-US" sz="1000" b="1" dirty="0">
                  <a:latin typeface="メイリオ" panose="020B0604030504040204" pitchFamily="50" charset="-128"/>
                  <a:ea typeface="メイリオ" panose="020B0604030504040204" pitchFamily="50" charset="-128"/>
                </a:rPr>
                <a:t>民間事業者等の</a:t>
              </a:r>
              <a:r>
                <a:rPr lang="ja-JP" altLang="en-US" sz="1000" b="1" dirty="0">
                  <a:latin typeface="メイリオ" panose="020B0604030504040204" pitchFamily="50" charset="-128"/>
                  <a:ea typeface="メイリオ" panose="020B0604030504040204" pitchFamily="50" charset="-128"/>
                </a:rPr>
                <a:t>下調べ</a:t>
              </a:r>
              <a:endParaRPr lang="en-US" altLang="ja-JP" sz="1000" b="1" dirty="0">
                <a:latin typeface="メイリオ" panose="020B0604030504040204" pitchFamily="50" charset="-128"/>
                <a:ea typeface="メイリオ" panose="020B0604030504040204" pitchFamily="50" charset="-128"/>
              </a:endParaRPr>
            </a:p>
            <a:p>
              <a:pPr algn="ctr"/>
              <a:r>
                <a:rPr kumimoji="1" lang="ja-JP" altLang="en-US" sz="1000" b="1" dirty="0">
                  <a:latin typeface="メイリオ" panose="020B0604030504040204" pitchFamily="50" charset="-128"/>
                  <a:ea typeface="メイリオ" panose="020B0604030504040204" pitchFamily="50" charset="-128"/>
                </a:rPr>
                <a:t>対話準備</a:t>
              </a:r>
            </a:p>
          </p:txBody>
        </p:sp>
        <p:cxnSp>
          <p:nvCxnSpPr>
            <p:cNvPr id="8" name="直線矢印コネクタ 7">
              <a:extLst>
                <a:ext uri="{FF2B5EF4-FFF2-40B4-BE49-F238E27FC236}">
                  <a16:creationId xmlns:a16="http://schemas.microsoft.com/office/drawing/2014/main" id="{6CEC2491-5978-6B92-72F1-0F636AF3F1F3}"/>
                </a:ext>
              </a:extLst>
            </p:cNvPr>
            <p:cNvCxnSpPr>
              <a:cxnSpLocks/>
            </p:cNvCxnSpPr>
            <p:nvPr/>
          </p:nvCxnSpPr>
          <p:spPr>
            <a:xfrm>
              <a:off x="1187710" y="2738649"/>
              <a:ext cx="1368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5E6E569E-6745-E4FF-4C41-3F5ECE10246F}"/>
                </a:ext>
              </a:extLst>
            </p:cNvPr>
            <p:cNvCxnSpPr>
              <a:cxnSpLocks/>
            </p:cNvCxnSpPr>
            <p:nvPr/>
          </p:nvCxnSpPr>
          <p:spPr>
            <a:xfrm>
              <a:off x="1778655" y="4150000"/>
              <a:ext cx="169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0B927A7D-385C-FF30-6CDD-CEE3EAC7507B}"/>
                </a:ext>
              </a:extLst>
            </p:cNvPr>
            <p:cNvSpPr txBox="1"/>
            <p:nvPr/>
          </p:nvSpPr>
          <p:spPr>
            <a:xfrm>
              <a:off x="7595439" y="4424892"/>
              <a:ext cx="1152000" cy="246221"/>
            </a:xfrm>
            <a:prstGeom prst="rect">
              <a:avLst/>
            </a:prstGeom>
            <a:noFill/>
          </p:spPr>
          <p:txBody>
            <a:bodyPr wrap="square" lIns="0" rIns="0" rtlCol="0">
              <a:spAutoFit/>
            </a:bodyPr>
            <a:lstStyle/>
            <a:p>
              <a:r>
                <a:rPr kumimoji="1" lang="en-US" altLang="ja-JP" sz="1000" b="1" dirty="0">
                  <a:latin typeface="メイリオ" panose="020B0604030504040204" pitchFamily="50" charset="-128"/>
                  <a:ea typeface="メイリオ" panose="020B0604030504040204" pitchFamily="50" charset="-128"/>
                </a:rPr>
                <a:t>×××</a:t>
              </a:r>
              <a:endParaRPr kumimoji="1" lang="ja-JP" altLang="en-US" sz="1000" b="1" dirty="0">
                <a:latin typeface="メイリオ" panose="020B0604030504040204" pitchFamily="50" charset="-128"/>
                <a:ea typeface="メイリオ" panose="020B0604030504040204" pitchFamily="50" charset="-128"/>
              </a:endParaRPr>
            </a:p>
          </p:txBody>
        </p:sp>
        <p:cxnSp>
          <p:nvCxnSpPr>
            <p:cNvPr id="11" name="直線矢印コネクタ 10">
              <a:extLst>
                <a:ext uri="{FF2B5EF4-FFF2-40B4-BE49-F238E27FC236}">
                  <a16:creationId xmlns:a16="http://schemas.microsoft.com/office/drawing/2014/main" id="{61EDB46F-BAD4-BEF2-58C0-E4EA1EDF438B}"/>
                </a:ext>
              </a:extLst>
            </p:cNvPr>
            <p:cNvCxnSpPr>
              <a:cxnSpLocks/>
            </p:cNvCxnSpPr>
            <p:nvPr/>
          </p:nvCxnSpPr>
          <p:spPr>
            <a:xfrm>
              <a:off x="8351131" y="4105737"/>
              <a:ext cx="133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A99A58E4-6722-1BDC-1AB0-B0D82695769D}"/>
                </a:ext>
              </a:extLst>
            </p:cNvPr>
            <p:cNvSpPr txBox="1"/>
            <p:nvPr/>
          </p:nvSpPr>
          <p:spPr>
            <a:xfrm>
              <a:off x="1425736" y="3888182"/>
              <a:ext cx="2329847" cy="246221"/>
            </a:xfrm>
            <a:prstGeom prst="rect">
              <a:avLst/>
            </a:prstGeom>
            <a:noFill/>
          </p:spPr>
          <p:txBody>
            <a:bodyPr wrap="square" lIns="0" rIns="0" rtlCol="0">
              <a:spAutoFit/>
            </a:bodyPr>
            <a:lstStyle/>
            <a:p>
              <a:pPr algn="ctr"/>
              <a:r>
                <a:rPr kumimoji="1" lang="ja-JP" altLang="en-US" sz="1000" b="1" dirty="0">
                  <a:latin typeface="メイリオ" panose="020B0604030504040204" pitchFamily="50" charset="-128"/>
                  <a:ea typeface="メイリオ" panose="020B0604030504040204" pitchFamily="50" charset="-128"/>
                </a:rPr>
                <a:t>令和</a:t>
              </a:r>
              <a:r>
                <a:rPr kumimoji="1" lang="en-US" altLang="ja-JP" sz="1000" b="1" dirty="0">
                  <a:latin typeface="メイリオ" panose="020B0604030504040204" pitchFamily="50" charset="-128"/>
                  <a:ea typeface="メイリオ" panose="020B0604030504040204" pitchFamily="50" charset="-128"/>
                </a:rPr>
                <a:t>x</a:t>
              </a:r>
              <a:r>
                <a:rPr kumimoji="1" lang="ja-JP" altLang="en-US" sz="1000" b="1" dirty="0">
                  <a:latin typeface="メイリオ" panose="020B0604030504040204" pitchFamily="50" charset="-128"/>
                  <a:ea typeface="メイリオ" panose="020B0604030504040204" pitchFamily="50" charset="-128"/>
                </a:rPr>
                <a:t>年度予算要求</a:t>
              </a:r>
              <a:r>
                <a:rPr lang="ja-JP" altLang="en-US" sz="1000" b="1" dirty="0">
                  <a:latin typeface="メイリオ" panose="020B0604030504040204" pitchFamily="50" charset="-128"/>
                  <a:ea typeface="メイリオ" panose="020B0604030504040204" pitchFamily="50" charset="-128"/>
                </a:rPr>
                <a:t>事項登録（仮）</a:t>
              </a:r>
              <a:endParaRPr kumimoji="1" lang="ja-JP" altLang="en-US" sz="1000" b="1" dirty="0">
                <a:latin typeface="メイリオ" panose="020B0604030504040204" pitchFamily="50" charset="-128"/>
                <a:ea typeface="メイリオ" panose="020B0604030504040204" pitchFamily="50" charset="-128"/>
              </a:endParaRPr>
            </a:p>
          </p:txBody>
        </p:sp>
        <p:cxnSp>
          <p:nvCxnSpPr>
            <p:cNvPr id="13" name="直線矢印コネクタ 12">
              <a:extLst>
                <a:ext uri="{FF2B5EF4-FFF2-40B4-BE49-F238E27FC236}">
                  <a16:creationId xmlns:a16="http://schemas.microsoft.com/office/drawing/2014/main" id="{FE705B9C-AE4A-E752-8BEF-5BA1F04C84E5}"/>
                </a:ext>
              </a:extLst>
            </p:cNvPr>
            <p:cNvCxnSpPr>
              <a:cxnSpLocks/>
            </p:cNvCxnSpPr>
            <p:nvPr/>
          </p:nvCxnSpPr>
          <p:spPr>
            <a:xfrm>
              <a:off x="2254972" y="4458083"/>
              <a:ext cx="3996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C17852C3-3900-CF45-BA93-602D3D6C8AEB}"/>
                </a:ext>
              </a:extLst>
            </p:cNvPr>
            <p:cNvSpPr txBox="1"/>
            <p:nvPr/>
          </p:nvSpPr>
          <p:spPr>
            <a:xfrm>
              <a:off x="5401714" y="3859516"/>
              <a:ext cx="2381165" cy="246221"/>
            </a:xfrm>
            <a:prstGeom prst="rect">
              <a:avLst/>
            </a:prstGeom>
            <a:noFill/>
          </p:spPr>
          <p:txBody>
            <a:bodyPr wrap="square" lIns="0" rIns="0" rtlCol="0">
              <a:spAutoFit/>
            </a:bodyPr>
            <a:lstStyle/>
            <a:p>
              <a:r>
                <a:rPr kumimoji="1" lang="ja-JP" altLang="en-US" sz="1000" b="1" dirty="0">
                  <a:latin typeface="メイリオ" panose="020B0604030504040204" pitchFamily="50" charset="-128"/>
                  <a:ea typeface="メイリオ" panose="020B0604030504040204" pitchFamily="50" charset="-128"/>
                </a:rPr>
                <a:t>令和</a:t>
              </a:r>
              <a:r>
                <a:rPr kumimoji="1" lang="en-US" altLang="ja-JP" sz="1000" b="1" dirty="0">
                  <a:latin typeface="メイリオ" panose="020B0604030504040204" pitchFamily="50" charset="-128"/>
                  <a:ea typeface="メイリオ" panose="020B0604030504040204" pitchFamily="50" charset="-128"/>
                </a:rPr>
                <a:t>x</a:t>
              </a:r>
              <a:r>
                <a:rPr kumimoji="1" lang="ja-JP" altLang="en-US" sz="1000" b="1" dirty="0">
                  <a:latin typeface="メイリオ" panose="020B0604030504040204" pitchFamily="50" charset="-128"/>
                  <a:ea typeface="メイリオ" panose="020B0604030504040204" pitchFamily="50" charset="-128"/>
                </a:rPr>
                <a:t>年度予算要求・査定、議会説明</a:t>
              </a:r>
            </a:p>
          </p:txBody>
        </p:sp>
        <p:cxnSp>
          <p:nvCxnSpPr>
            <p:cNvPr id="15" name="直線矢印コネクタ 14">
              <a:extLst>
                <a:ext uri="{FF2B5EF4-FFF2-40B4-BE49-F238E27FC236}">
                  <a16:creationId xmlns:a16="http://schemas.microsoft.com/office/drawing/2014/main" id="{BEFF19D7-CEF1-AEAB-EC19-BCEB97A570F1}"/>
                </a:ext>
              </a:extLst>
            </p:cNvPr>
            <p:cNvCxnSpPr>
              <a:cxnSpLocks/>
            </p:cNvCxnSpPr>
            <p:nvPr/>
          </p:nvCxnSpPr>
          <p:spPr>
            <a:xfrm>
              <a:off x="5370736" y="4120860"/>
              <a:ext cx="2340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4CF2BE2C-0896-E264-D306-866EBB4ACDD6}"/>
                </a:ext>
              </a:extLst>
            </p:cNvPr>
            <p:cNvCxnSpPr>
              <a:cxnSpLocks/>
            </p:cNvCxnSpPr>
            <p:nvPr/>
          </p:nvCxnSpPr>
          <p:spPr>
            <a:xfrm>
              <a:off x="6293450" y="4458083"/>
              <a:ext cx="1944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BC4CDEF5-2B67-7A1A-95ED-64A344CAB78A}"/>
                </a:ext>
              </a:extLst>
            </p:cNvPr>
            <p:cNvSpPr txBox="1"/>
            <p:nvPr/>
          </p:nvSpPr>
          <p:spPr>
            <a:xfrm>
              <a:off x="8335834" y="3847841"/>
              <a:ext cx="1548000" cy="246221"/>
            </a:xfrm>
            <a:prstGeom prst="rect">
              <a:avLst/>
            </a:prstGeom>
            <a:noFill/>
          </p:spPr>
          <p:txBody>
            <a:bodyPr wrap="square" lIns="0" rIns="0" rtlCol="0">
              <a:spAutoFit/>
            </a:bodyPr>
            <a:lstStyle/>
            <a:p>
              <a:r>
                <a:rPr lang="ja-JP" altLang="en-US" sz="1000" b="1" dirty="0">
                  <a:latin typeface="メイリオ" panose="020B0604030504040204" pitchFamily="50" charset="-128"/>
                  <a:ea typeface="メイリオ" panose="020B0604030504040204" pitchFamily="50" charset="-128"/>
                </a:rPr>
                <a:t>実証事業化の検討（仮）</a:t>
              </a:r>
              <a:endParaRPr kumimoji="1" lang="ja-JP" altLang="en-US" sz="1000" b="1"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BCA402E5-932A-41D3-767E-4B43B535D2D2}"/>
                </a:ext>
              </a:extLst>
            </p:cNvPr>
            <p:cNvSpPr txBox="1"/>
            <p:nvPr/>
          </p:nvSpPr>
          <p:spPr>
            <a:xfrm>
              <a:off x="5949279" y="2839392"/>
              <a:ext cx="3419571" cy="246221"/>
            </a:xfrm>
            <a:prstGeom prst="rect">
              <a:avLst/>
            </a:prstGeom>
            <a:noFill/>
          </p:spPr>
          <p:txBody>
            <a:bodyPr wrap="square" lIns="0" rIns="0" rtlCol="0">
              <a:spAutoFit/>
            </a:bodyPr>
            <a:lstStyle/>
            <a:p>
              <a:r>
                <a:rPr lang="en-US" altLang="ja-JP" sz="1000" b="1" dirty="0">
                  <a:latin typeface="メイリオ" panose="020B0604030504040204" pitchFamily="50" charset="-128"/>
                  <a:ea typeface="メイリオ" panose="020B0604030504040204" pitchFamily="50" charset="-128"/>
                </a:rPr>
                <a:t>※</a:t>
              </a:r>
              <a:r>
                <a:rPr lang="ja-JP" altLang="en-US" sz="1000" b="1" dirty="0">
                  <a:latin typeface="メイリオ" panose="020B0604030504040204" pitchFamily="50" charset="-128"/>
                  <a:ea typeface="メイリオ" panose="020B0604030504040204" pitchFamily="50" charset="-128"/>
                </a:rPr>
                <a:t>民間事業者等とは必要に応じて個別に意見交換を継続</a:t>
              </a:r>
              <a:endParaRPr kumimoji="1" lang="ja-JP" altLang="en-US" sz="1000" b="1" dirty="0">
                <a:latin typeface="メイリオ" panose="020B0604030504040204" pitchFamily="50" charset="-128"/>
                <a:ea typeface="メイリオ" panose="020B0604030504040204" pitchFamily="50" charset="-128"/>
              </a:endParaRPr>
            </a:p>
          </p:txBody>
        </p:sp>
        <p:cxnSp>
          <p:nvCxnSpPr>
            <p:cNvPr id="20" name="直線矢印コネクタ 19">
              <a:extLst>
                <a:ext uri="{FF2B5EF4-FFF2-40B4-BE49-F238E27FC236}">
                  <a16:creationId xmlns:a16="http://schemas.microsoft.com/office/drawing/2014/main" id="{24B95A19-2620-1CBD-41D3-48FF777593A9}"/>
                </a:ext>
              </a:extLst>
            </p:cNvPr>
            <p:cNvCxnSpPr>
              <a:cxnSpLocks/>
            </p:cNvCxnSpPr>
            <p:nvPr/>
          </p:nvCxnSpPr>
          <p:spPr>
            <a:xfrm>
              <a:off x="7512577" y="2740854"/>
              <a:ext cx="208800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AB9DE85A-739A-43CF-033A-3BE1E2B090F7}"/>
                </a:ext>
              </a:extLst>
            </p:cNvPr>
            <p:cNvSpPr txBox="1"/>
            <p:nvPr/>
          </p:nvSpPr>
          <p:spPr>
            <a:xfrm>
              <a:off x="2395989" y="4247231"/>
              <a:ext cx="1592997" cy="246221"/>
            </a:xfrm>
            <a:prstGeom prst="rect">
              <a:avLst/>
            </a:prstGeom>
            <a:noFill/>
          </p:spPr>
          <p:txBody>
            <a:bodyPr wrap="square" lIns="0" rIns="0" rtlCol="0">
              <a:spAutoFit/>
            </a:bodyPr>
            <a:lstStyle/>
            <a:p>
              <a:r>
                <a:rPr kumimoji="1" lang="ja-JP" altLang="en-US" sz="1000" b="1" dirty="0">
                  <a:latin typeface="メイリオ" panose="020B0604030504040204" pitchFamily="50" charset="-128"/>
                  <a:ea typeface="メイリオ" panose="020B0604030504040204" pitchFamily="50" charset="-128"/>
                </a:rPr>
                <a:t>○○事業の実施開始</a:t>
              </a:r>
            </a:p>
          </p:txBody>
        </p:sp>
        <p:cxnSp>
          <p:nvCxnSpPr>
            <p:cNvPr id="22" name="直線矢印コネクタ 21">
              <a:extLst>
                <a:ext uri="{FF2B5EF4-FFF2-40B4-BE49-F238E27FC236}">
                  <a16:creationId xmlns:a16="http://schemas.microsoft.com/office/drawing/2014/main" id="{4FE62A92-7666-8776-60E4-E116B4C8267F}"/>
                </a:ext>
              </a:extLst>
            </p:cNvPr>
            <p:cNvCxnSpPr>
              <a:cxnSpLocks/>
            </p:cNvCxnSpPr>
            <p:nvPr/>
          </p:nvCxnSpPr>
          <p:spPr>
            <a:xfrm>
              <a:off x="2582282" y="2738662"/>
              <a:ext cx="4824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二等辺三角形 22">
              <a:extLst>
                <a:ext uri="{FF2B5EF4-FFF2-40B4-BE49-F238E27FC236}">
                  <a16:creationId xmlns:a16="http://schemas.microsoft.com/office/drawing/2014/main" id="{2050F47D-A584-19AF-AB72-ED9410AB3704}"/>
                </a:ext>
              </a:extLst>
            </p:cNvPr>
            <p:cNvSpPr>
              <a:spLocks noChangeAspect="1"/>
            </p:cNvSpPr>
            <p:nvPr/>
          </p:nvSpPr>
          <p:spPr>
            <a:xfrm rot="10800000">
              <a:off x="2953649" y="2585319"/>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24" name="二等辺三角形 23">
              <a:extLst>
                <a:ext uri="{FF2B5EF4-FFF2-40B4-BE49-F238E27FC236}">
                  <a16:creationId xmlns:a16="http://schemas.microsoft.com/office/drawing/2014/main" id="{AA823E1B-52E0-BCD8-D752-0ABB7705E6F8}"/>
                </a:ext>
              </a:extLst>
            </p:cNvPr>
            <p:cNvSpPr>
              <a:spLocks noChangeAspect="1"/>
            </p:cNvSpPr>
            <p:nvPr/>
          </p:nvSpPr>
          <p:spPr>
            <a:xfrm rot="10800000">
              <a:off x="3503570" y="2585319"/>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25" name="二等辺三角形 24">
              <a:extLst>
                <a:ext uri="{FF2B5EF4-FFF2-40B4-BE49-F238E27FC236}">
                  <a16:creationId xmlns:a16="http://schemas.microsoft.com/office/drawing/2014/main" id="{34C9A099-3FCC-BC47-F553-B6FFB4C36591}"/>
                </a:ext>
              </a:extLst>
            </p:cNvPr>
            <p:cNvSpPr>
              <a:spLocks noChangeAspect="1"/>
            </p:cNvSpPr>
            <p:nvPr/>
          </p:nvSpPr>
          <p:spPr>
            <a:xfrm rot="10800000">
              <a:off x="3081070"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26" name="二等辺三角形 25">
              <a:extLst>
                <a:ext uri="{FF2B5EF4-FFF2-40B4-BE49-F238E27FC236}">
                  <a16:creationId xmlns:a16="http://schemas.microsoft.com/office/drawing/2014/main" id="{2FBCB41E-2142-99C6-A8DA-92F271CB1322}"/>
                </a:ext>
              </a:extLst>
            </p:cNvPr>
            <p:cNvSpPr>
              <a:spLocks noChangeAspect="1"/>
            </p:cNvSpPr>
            <p:nvPr/>
          </p:nvSpPr>
          <p:spPr>
            <a:xfrm rot="10800000">
              <a:off x="4849512" y="2574852"/>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7B662C51-5F90-86CC-66AD-3ED4184AEFD6}"/>
                </a:ext>
              </a:extLst>
            </p:cNvPr>
            <p:cNvSpPr/>
            <p:nvPr/>
          </p:nvSpPr>
          <p:spPr>
            <a:xfrm>
              <a:off x="137557" y="1000994"/>
              <a:ext cx="916486" cy="491619"/>
            </a:xfrm>
            <a:prstGeom prst="rect">
              <a:avLst/>
            </a:prstGeom>
            <a:solidFill>
              <a:schemeClr val="accent4">
                <a:lumMod val="75000"/>
              </a:schemeClr>
            </a:solidFill>
            <a:ln>
              <a:noFill/>
            </a:ln>
          </p:spPr>
          <p:style>
            <a:lnRef idx="1">
              <a:schemeClr val="accent4"/>
            </a:lnRef>
            <a:fillRef idx="2">
              <a:schemeClr val="accent4"/>
            </a:fillRef>
            <a:effectRef idx="1">
              <a:schemeClr val="accent4"/>
            </a:effectRef>
            <a:fontRef idx="minor">
              <a:schemeClr val="dk1"/>
            </a:fontRef>
          </p:style>
          <p:txBody>
            <a:bodyPr lIns="0" rIns="0" bIns="0" rtlCol="0" anchor="ctr"/>
            <a:lstStyle/>
            <a:p>
              <a:pPr algn="ctr"/>
              <a:r>
                <a:rPr lang="ja-JP" altLang="en-US" sz="1100" b="1" dirty="0">
                  <a:solidFill>
                    <a:schemeClr val="bg1"/>
                  </a:solidFill>
                  <a:latin typeface="メイリオ" panose="020B0604030504040204" pitchFamily="50" charset="-128"/>
                  <a:ea typeface="メイリオ" panose="020B0604030504040204" pitchFamily="50" charset="-128"/>
                </a:rPr>
                <a:t>今後の</a:t>
              </a: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1100" b="1" dirty="0">
                  <a:solidFill>
                    <a:schemeClr val="bg1"/>
                  </a:solidFill>
                  <a:latin typeface="メイリオ" panose="020B0604030504040204" pitchFamily="50" charset="-128"/>
                  <a:ea typeface="メイリオ" panose="020B0604030504040204" pitchFamily="50" charset="-128"/>
                </a:rPr>
                <a:t>予定・タスク</a:t>
              </a:r>
              <a:endParaRPr kumimoji="1" lang="en-US" altLang="ja-JP" sz="1100" b="1" dirty="0">
                <a:solidFill>
                  <a:schemeClr val="bg1"/>
                </a:solidFill>
                <a:latin typeface="メイリオ" panose="020B0604030504040204" pitchFamily="50" charset="-128"/>
                <a:ea typeface="メイリオ" panose="020B0604030504040204" pitchFamily="50" charset="-128"/>
              </a:endParaRPr>
            </a:p>
          </p:txBody>
        </p:sp>
        <p:sp>
          <p:nvSpPr>
            <p:cNvPr id="29" name="正方形/長方形 28">
              <a:extLst>
                <a:ext uri="{FF2B5EF4-FFF2-40B4-BE49-F238E27FC236}">
                  <a16:creationId xmlns:a16="http://schemas.microsoft.com/office/drawing/2014/main" id="{5F2D9027-BFB3-CA28-D296-E0163D08B3B0}"/>
                </a:ext>
              </a:extLst>
            </p:cNvPr>
            <p:cNvSpPr/>
            <p:nvPr/>
          </p:nvSpPr>
          <p:spPr>
            <a:xfrm>
              <a:off x="8408688" y="1009198"/>
              <a:ext cx="1476000" cy="207796"/>
            </a:xfrm>
            <a:prstGeom prst="rect">
              <a:avLst/>
            </a:prstGeom>
            <a:solidFill>
              <a:schemeClr val="accent5">
                <a:lumMod val="5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lang="ja-JP" altLang="en-US" sz="1100" b="1" dirty="0">
                  <a:solidFill>
                    <a:schemeClr val="bg1"/>
                  </a:solidFill>
                  <a:latin typeface="メイリオ" panose="020B0604030504040204" pitchFamily="50" charset="-128"/>
                  <a:ea typeface="メイリオ" panose="020B0604030504040204" pitchFamily="50" charset="-128"/>
                </a:rPr>
                <a:t>令和</a:t>
              </a:r>
              <a:r>
                <a:rPr lang="en-US" altLang="ja-JP" sz="1100" b="1" dirty="0">
                  <a:solidFill>
                    <a:schemeClr val="bg1"/>
                  </a:solidFill>
                  <a:latin typeface="メイリオ" panose="020B0604030504040204" pitchFamily="50" charset="-128"/>
                  <a:ea typeface="メイリオ" panose="020B0604030504040204" pitchFamily="50" charset="-128"/>
                </a:rPr>
                <a:t>x</a:t>
              </a:r>
              <a:r>
                <a:rPr lang="ja-JP" altLang="en-US" sz="1100" b="1" dirty="0">
                  <a:solidFill>
                    <a:schemeClr val="bg1"/>
                  </a:solidFill>
                  <a:latin typeface="メイリオ" panose="020B0604030504040204" pitchFamily="50" charset="-128"/>
                  <a:ea typeface="メイリオ" panose="020B0604030504040204" pitchFamily="50" charset="-128"/>
                </a:rPr>
                <a:t>年度</a:t>
              </a:r>
              <a:endParaRPr lang="en-US" altLang="ja-JP" sz="1100" b="1" dirty="0">
                <a:solidFill>
                  <a:schemeClr val="bg1"/>
                </a:solidFill>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5FDC89FF-509D-7C3A-8EDB-55DB4760A2BB}"/>
                </a:ext>
              </a:extLst>
            </p:cNvPr>
            <p:cNvSpPr/>
            <p:nvPr/>
          </p:nvSpPr>
          <p:spPr>
            <a:xfrm>
              <a:off x="1103261" y="1000994"/>
              <a:ext cx="7236000" cy="216000"/>
            </a:xfrm>
            <a:prstGeom prst="rect">
              <a:avLst/>
            </a:prstGeom>
            <a:solidFill>
              <a:schemeClr val="accent5">
                <a:lumMod val="5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lang="ja-JP" altLang="en-US" sz="1200" b="1" dirty="0">
                  <a:solidFill>
                    <a:schemeClr val="bg1"/>
                  </a:solidFill>
                  <a:latin typeface="メイリオ" panose="020B0604030504040204" pitchFamily="50" charset="-128"/>
                  <a:ea typeface="メイリオ" panose="020B0604030504040204" pitchFamily="50" charset="-128"/>
                </a:rPr>
                <a:t>令和</a:t>
              </a:r>
              <a:r>
                <a:rPr lang="en-US" altLang="ja-JP" sz="1200" b="1" dirty="0">
                  <a:solidFill>
                    <a:schemeClr val="bg1"/>
                  </a:solidFill>
                  <a:latin typeface="メイリオ" panose="020B0604030504040204" pitchFamily="50" charset="-128"/>
                  <a:ea typeface="メイリオ" panose="020B0604030504040204" pitchFamily="50" charset="-128"/>
                </a:rPr>
                <a:t>x</a:t>
              </a:r>
              <a:r>
                <a:rPr lang="ja-JP" altLang="en-US" sz="1200" b="1" dirty="0">
                  <a:solidFill>
                    <a:schemeClr val="bg1"/>
                  </a:solidFill>
                  <a:latin typeface="メイリオ" panose="020B0604030504040204" pitchFamily="50" charset="-128"/>
                  <a:ea typeface="メイリオ" panose="020B0604030504040204" pitchFamily="50" charset="-128"/>
                </a:rPr>
                <a:t>年度</a:t>
              </a:r>
              <a:endParaRPr kumimoji="1" lang="en-US" altLang="ja-JP" sz="1200" b="1" dirty="0">
                <a:solidFill>
                  <a:schemeClr val="bg1"/>
                </a:solidFill>
                <a:latin typeface="メイリオ" panose="020B0604030504040204" pitchFamily="50" charset="-128"/>
                <a:ea typeface="メイリオ" panose="020B0604030504040204" pitchFamily="50" charset="-128"/>
              </a:endParaRPr>
            </a:p>
          </p:txBody>
        </p:sp>
        <p:sp>
          <p:nvSpPr>
            <p:cNvPr id="36" name="正方形/長方形 35">
              <a:extLst>
                <a:ext uri="{FF2B5EF4-FFF2-40B4-BE49-F238E27FC236}">
                  <a16:creationId xmlns:a16="http://schemas.microsoft.com/office/drawing/2014/main" id="{F3DDFEC3-650B-E9E1-5089-646EA46710B4}"/>
                </a:ext>
              </a:extLst>
            </p:cNvPr>
            <p:cNvSpPr/>
            <p:nvPr/>
          </p:nvSpPr>
          <p:spPr>
            <a:xfrm>
              <a:off x="8408688" y="1251413"/>
              <a:ext cx="72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上半期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7" name="正方形/長方形 36">
              <a:extLst>
                <a:ext uri="{FF2B5EF4-FFF2-40B4-BE49-F238E27FC236}">
                  <a16:creationId xmlns:a16="http://schemas.microsoft.com/office/drawing/2014/main" id="{820073F0-B6EE-5135-239D-632B6345295F}"/>
                </a:ext>
              </a:extLst>
            </p:cNvPr>
            <p:cNvSpPr/>
            <p:nvPr/>
          </p:nvSpPr>
          <p:spPr>
            <a:xfrm>
              <a:off x="9164688" y="1251413"/>
              <a:ext cx="72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ja-JP" altLang="en-US" sz="1200" b="1" dirty="0">
                  <a:solidFill>
                    <a:schemeClr val="tx1"/>
                  </a:solidFill>
                  <a:latin typeface="メイリオ" panose="020B0604030504040204" pitchFamily="50" charset="-128"/>
                  <a:ea typeface="メイリオ" panose="020B0604030504040204" pitchFamily="50" charset="-128"/>
                </a:rPr>
                <a:t>下</a:t>
              </a:r>
              <a:r>
                <a:rPr kumimoji="1" lang="ja-JP" altLang="en-US" sz="1200" b="1" dirty="0">
                  <a:solidFill>
                    <a:schemeClr val="tx1"/>
                  </a:solidFill>
                  <a:latin typeface="メイリオ" panose="020B0604030504040204" pitchFamily="50" charset="-128"/>
                  <a:ea typeface="メイリオ" panose="020B0604030504040204" pitchFamily="50" charset="-128"/>
                </a:rPr>
                <a:t>半期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grpSp>
          <p:nvGrpSpPr>
            <p:cNvPr id="70" name="グループ化 69">
              <a:extLst>
                <a:ext uri="{FF2B5EF4-FFF2-40B4-BE49-F238E27FC236}">
                  <a16:creationId xmlns:a16="http://schemas.microsoft.com/office/drawing/2014/main" id="{29CB316C-497B-EA4E-DC76-7C4E5C4D6328}"/>
                </a:ext>
              </a:extLst>
            </p:cNvPr>
            <p:cNvGrpSpPr/>
            <p:nvPr/>
          </p:nvGrpSpPr>
          <p:grpSpPr>
            <a:xfrm>
              <a:off x="1103261" y="1251413"/>
              <a:ext cx="7236000" cy="241200"/>
              <a:chOff x="1103261" y="1251413"/>
              <a:chExt cx="7236000" cy="241200"/>
            </a:xfrm>
          </p:grpSpPr>
          <p:sp>
            <p:nvSpPr>
              <p:cNvPr id="31" name="正方形/長方形 30">
                <a:extLst>
                  <a:ext uri="{FF2B5EF4-FFF2-40B4-BE49-F238E27FC236}">
                    <a16:creationId xmlns:a16="http://schemas.microsoft.com/office/drawing/2014/main" id="{8D7E07A4-8F17-B97F-88B4-7923271928B2}"/>
                  </a:ext>
                </a:extLst>
              </p:cNvPr>
              <p:cNvSpPr/>
              <p:nvPr/>
            </p:nvSpPr>
            <p:spPr>
              <a:xfrm>
                <a:off x="7799261"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8B8F3FE2-77F6-8422-323F-D4855264F564}"/>
                  </a:ext>
                </a:extLst>
              </p:cNvPr>
              <p:cNvSpPr/>
              <p:nvPr/>
            </p:nvSpPr>
            <p:spPr>
              <a:xfrm>
                <a:off x="6581804"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3" name="正方形/長方形 32">
                <a:extLst>
                  <a:ext uri="{FF2B5EF4-FFF2-40B4-BE49-F238E27FC236}">
                    <a16:creationId xmlns:a16="http://schemas.microsoft.com/office/drawing/2014/main" id="{C65739E0-BA75-9BD6-B763-9CBFE3BE7685}"/>
                  </a:ext>
                </a:extLst>
              </p:cNvPr>
              <p:cNvSpPr/>
              <p:nvPr/>
            </p:nvSpPr>
            <p:spPr>
              <a:xfrm>
                <a:off x="7190531"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77C9E4CB-5D23-E10D-B64C-6FD3AD8E8479}"/>
                  </a:ext>
                </a:extLst>
              </p:cNvPr>
              <p:cNvSpPr/>
              <p:nvPr/>
            </p:nvSpPr>
            <p:spPr>
              <a:xfrm>
                <a:off x="1711988"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5" name="正方形/長方形 34">
                <a:extLst>
                  <a:ext uri="{FF2B5EF4-FFF2-40B4-BE49-F238E27FC236}">
                    <a16:creationId xmlns:a16="http://schemas.microsoft.com/office/drawing/2014/main" id="{7A496FDA-344D-C21F-FE8B-98CD82228DC7}"/>
                  </a:ext>
                </a:extLst>
              </p:cNvPr>
              <p:cNvSpPr/>
              <p:nvPr/>
            </p:nvSpPr>
            <p:spPr>
              <a:xfrm>
                <a:off x="1103261"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4FF67857-60B7-9D7A-FBE7-93B9CE13D289}"/>
                  </a:ext>
                </a:extLst>
              </p:cNvPr>
              <p:cNvSpPr/>
              <p:nvPr/>
            </p:nvSpPr>
            <p:spPr>
              <a:xfrm>
                <a:off x="2320715"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6</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29BF967D-142D-14D6-F948-8826A93B8ED0}"/>
                  </a:ext>
                </a:extLst>
              </p:cNvPr>
              <p:cNvSpPr/>
              <p:nvPr/>
            </p:nvSpPr>
            <p:spPr>
              <a:xfrm>
                <a:off x="2929442"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7</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19A3AFB7-2BC1-5FE9-37AB-9B95E33DC49A}"/>
                  </a:ext>
                </a:extLst>
              </p:cNvPr>
              <p:cNvSpPr/>
              <p:nvPr/>
            </p:nvSpPr>
            <p:spPr>
              <a:xfrm>
                <a:off x="3538169"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8</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41" name="正方形/長方形 40">
                <a:extLst>
                  <a:ext uri="{FF2B5EF4-FFF2-40B4-BE49-F238E27FC236}">
                    <a16:creationId xmlns:a16="http://schemas.microsoft.com/office/drawing/2014/main" id="{E0CDA8A3-21FF-A0BF-0513-CF72BD92B9FE}"/>
                  </a:ext>
                </a:extLst>
              </p:cNvPr>
              <p:cNvSpPr/>
              <p:nvPr/>
            </p:nvSpPr>
            <p:spPr>
              <a:xfrm>
                <a:off x="4146896"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9</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42" name="正方形/長方形 41">
                <a:extLst>
                  <a:ext uri="{FF2B5EF4-FFF2-40B4-BE49-F238E27FC236}">
                    <a16:creationId xmlns:a16="http://schemas.microsoft.com/office/drawing/2014/main" id="{0EFE10A4-36EC-0C30-6FE0-28B512C354DC}"/>
                  </a:ext>
                </a:extLst>
              </p:cNvPr>
              <p:cNvSpPr/>
              <p:nvPr/>
            </p:nvSpPr>
            <p:spPr>
              <a:xfrm>
                <a:off x="4755623"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43" name="正方形/長方形 42">
                <a:extLst>
                  <a:ext uri="{FF2B5EF4-FFF2-40B4-BE49-F238E27FC236}">
                    <a16:creationId xmlns:a16="http://schemas.microsoft.com/office/drawing/2014/main" id="{5A3E4FA0-89B8-AD62-3934-929AE612A31C}"/>
                  </a:ext>
                </a:extLst>
              </p:cNvPr>
              <p:cNvSpPr/>
              <p:nvPr/>
            </p:nvSpPr>
            <p:spPr>
              <a:xfrm>
                <a:off x="5364350"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11</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44" name="正方形/長方形 43">
                <a:extLst>
                  <a:ext uri="{FF2B5EF4-FFF2-40B4-BE49-F238E27FC236}">
                    <a16:creationId xmlns:a16="http://schemas.microsoft.com/office/drawing/2014/main" id="{641504D0-E5EA-EBA8-A05C-635C761E63AD}"/>
                  </a:ext>
                </a:extLst>
              </p:cNvPr>
              <p:cNvSpPr/>
              <p:nvPr/>
            </p:nvSpPr>
            <p:spPr>
              <a:xfrm>
                <a:off x="5973077" y="1251413"/>
                <a:ext cx="540000" cy="241200"/>
              </a:xfrm>
              <a:prstGeom prst="rect">
                <a:avLst/>
              </a:prstGeom>
              <a:solidFill>
                <a:schemeClr val="accent1">
                  <a:lumMod val="40000"/>
                  <a:lumOff val="60000"/>
                </a:schemeClr>
              </a:solidFill>
              <a:ln>
                <a:noFill/>
              </a:ln>
            </p:spPr>
            <p:style>
              <a:lnRef idx="1">
                <a:schemeClr val="accent4"/>
              </a:lnRef>
              <a:fillRef idx="2">
                <a:schemeClr val="accent4"/>
              </a:fillRef>
              <a:effectRef idx="1">
                <a:schemeClr val="accent4"/>
              </a:effectRef>
              <a:fontRef idx="minor">
                <a:schemeClr val="dk1"/>
              </a:fontRef>
            </p:style>
            <p:txBody>
              <a:bodyPr wrap="none" bIns="0" rtlCol="0" anchor="ctr"/>
              <a:lstStyle/>
              <a:p>
                <a:pPr algn="ctr"/>
                <a:r>
                  <a:rPr lang="en-US" altLang="ja-JP" sz="1200" b="1" dirty="0">
                    <a:solidFill>
                      <a:schemeClr val="tx1"/>
                    </a:solidFill>
                    <a:latin typeface="メイリオ" panose="020B0604030504040204" pitchFamily="50" charset="-128"/>
                    <a:ea typeface="メイリオ" panose="020B0604030504040204" pitchFamily="50" charset="-128"/>
                  </a:rPr>
                  <a:t>12</a:t>
                </a:r>
                <a:r>
                  <a:rPr kumimoji="1" lang="ja-JP" altLang="en-US" sz="1200" b="1" dirty="0">
                    <a:solidFill>
                      <a:schemeClr val="tx1"/>
                    </a:solidFill>
                    <a:latin typeface="メイリオ" panose="020B0604030504040204" pitchFamily="50" charset="-128"/>
                    <a:ea typeface="メイリオ" panose="020B0604030504040204" pitchFamily="50" charset="-128"/>
                  </a:rPr>
                  <a:t>月</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grpSp>
        <p:sp>
          <p:nvSpPr>
            <p:cNvPr id="45" name="正方形/長方形 44">
              <a:extLst>
                <a:ext uri="{FF2B5EF4-FFF2-40B4-BE49-F238E27FC236}">
                  <a16:creationId xmlns:a16="http://schemas.microsoft.com/office/drawing/2014/main" id="{5FB61B80-1BA1-F600-7FA2-1180CD06872A}"/>
                </a:ext>
              </a:extLst>
            </p:cNvPr>
            <p:cNvSpPr/>
            <p:nvPr/>
          </p:nvSpPr>
          <p:spPr>
            <a:xfrm>
              <a:off x="136043" y="1623704"/>
              <a:ext cx="918000" cy="615647"/>
            </a:xfrm>
            <a:prstGeom prst="rect">
              <a:avLst/>
            </a:prstGeom>
            <a:solidFill>
              <a:schemeClr val="accent4"/>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kumimoji="1" lang="ja-JP" altLang="en-US" sz="1000" b="1" dirty="0">
                  <a:latin typeface="メイリオ" panose="020B0604030504040204" pitchFamily="50" charset="-128"/>
                  <a:ea typeface="メイリオ" panose="020B0604030504040204" pitchFamily="50" charset="-128"/>
                </a:rPr>
                <a:t>中間目標</a:t>
              </a:r>
              <a:endParaRPr kumimoji="1" lang="en-US" altLang="ja-JP" sz="1000" b="1" dirty="0">
                <a:latin typeface="メイリオ" panose="020B0604030504040204" pitchFamily="50" charset="-128"/>
                <a:ea typeface="メイリオ" panose="020B0604030504040204" pitchFamily="50" charset="-128"/>
              </a:endParaRPr>
            </a:p>
          </p:txBody>
        </p:sp>
        <p:sp>
          <p:nvSpPr>
            <p:cNvPr id="46" name="二等辺三角形 45">
              <a:extLst>
                <a:ext uri="{FF2B5EF4-FFF2-40B4-BE49-F238E27FC236}">
                  <a16:creationId xmlns:a16="http://schemas.microsoft.com/office/drawing/2014/main" id="{8E26D0BE-B8A9-EFD3-469D-38935772EDD1}"/>
                </a:ext>
              </a:extLst>
            </p:cNvPr>
            <p:cNvSpPr>
              <a:spLocks noChangeAspect="1"/>
            </p:cNvSpPr>
            <p:nvPr/>
          </p:nvSpPr>
          <p:spPr>
            <a:xfrm rot="10800000">
              <a:off x="3677634" y="1947832"/>
              <a:ext cx="244806" cy="122074"/>
            </a:xfrm>
            <a:prstGeom prst="triangle">
              <a:avLst/>
            </a:prstGeom>
            <a:solidFill>
              <a:srgbClr val="C000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47" name="二等辺三角形 46">
              <a:extLst>
                <a:ext uri="{FF2B5EF4-FFF2-40B4-BE49-F238E27FC236}">
                  <a16:creationId xmlns:a16="http://schemas.microsoft.com/office/drawing/2014/main" id="{02BB7A08-3750-1F9F-41CF-731B4BDA0DF2}"/>
                </a:ext>
              </a:extLst>
            </p:cNvPr>
            <p:cNvSpPr>
              <a:spLocks noChangeAspect="1"/>
            </p:cNvSpPr>
            <p:nvPr/>
          </p:nvSpPr>
          <p:spPr>
            <a:xfrm rot="10800000">
              <a:off x="5994032" y="1947341"/>
              <a:ext cx="244806" cy="122074"/>
            </a:xfrm>
            <a:prstGeom prst="triangle">
              <a:avLst/>
            </a:prstGeom>
            <a:solidFill>
              <a:srgbClr val="C000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48" name="二等辺三角形 47">
              <a:extLst>
                <a:ext uri="{FF2B5EF4-FFF2-40B4-BE49-F238E27FC236}">
                  <a16:creationId xmlns:a16="http://schemas.microsoft.com/office/drawing/2014/main" id="{A51366A8-3D1E-0727-108C-482DB00142AD}"/>
                </a:ext>
              </a:extLst>
            </p:cNvPr>
            <p:cNvSpPr>
              <a:spLocks noChangeAspect="1"/>
            </p:cNvSpPr>
            <p:nvPr/>
          </p:nvSpPr>
          <p:spPr>
            <a:xfrm rot="10800000">
              <a:off x="7194264" y="1929354"/>
              <a:ext cx="244806" cy="122074"/>
            </a:xfrm>
            <a:prstGeom prst="triangle">
              <a:avLst/>
            </a:prstGeom>
            <a:solidFill>
              <a:srgbClr val="C000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3FAB944B-ADEC-F12A-A47D-80E185AEC24A}"/>
                </a:ext>
              </a:extLst>
            </p:cNvPr>
            <p:cNvSpPr txBox="1"/>
            <p:nvPr/>
          </p:nvSpPr>
          <p:spPr>
            <a:xfrm>
              <a:off x="2185897" y="1561148"/>
              <a:ext cx="2922214" cy="400110"/>
            </a:xfrm>
            <a:prstGeom prst="rect">
              <a:avLst/>
            </a:prstGeom>
            <a:noFill/>
          </p:spPr>
          <p:txBody>
            <a:bodyPr wrap="square" lIns="0" rIns="0" rtlCol="0">
              <a:spAutoFit/>
            </a:bodyPr>
            <a:lstStyle/>
            <a:p>
              <a:pPr algn="ctr"/>
              <a:r>
                <a:rPr kumimoji="1" lang="ja-JP" altLang="en-US" sz="1000" b="1" dirty="0">
                  <a:latin typeface="メイリオ" panose="020B0604030504040204" pitchFamily="50" charset="-128"/>
                  <a:ea typeface="メイリオ" panose="020B0604030504040204" pitchFamily="50" charset="-128"/>
                </a:rPr>
                <a:t>解決したい地域課題と活用するデジタル技術の特定、</a:t>
              </a:r>
              <a:endParaRPr kumimoji="1" lang="en-US" altLang="ja-JP" sz="1000" b="1" dirty="0">
                <a:latin typeface="メイリオ" panose="020B0604030504040204" pitchFamily="50" charset="-128"/>
                <a:ea typeface="メイリオ" panose="020B0604030504040204" pitchFamily="50" charset="-128"/>
              </a:endParaRPr>
            </a:p>
            <a:p>
              <a:pPr algn="ctr"/>
              <a:r>
                <a:rPr lang="ja-JP" altLang="en-US" sz="1000" b="1" dirty="0">
                  <a:latin typeface="メイリオ" panose="020B0604030504040204" pitchFamily="50" charset="-128"/>
                  <a:ea typeface="メイリオ" panose="020B0604030504040204" pitchFamily="50" charset="-128"/>
                </a:rPr>
                <a:t>連携する事業者イメージ</a:t>
              </a:r>
              <a:r>
                <a:rPr kumimoji="1" lang="ja-JP" altLang="en-US" sz="1000" b="1" dirty="0">
                  <a:latin typeface="メイリオ" panose="020B0604030504040204" pitchFamily="50" charset="-128"/>
                  <a:ea typeface="メイリオ" panose="020B0604030504040204" pitchFamily="50" charset="-128"/>
                </a:rPr>
                <a:t>の確認</a:t>
              </a:r>
            </a:p>
          </p:txBody>
        </p:sp>
        <p:sp>
          <p:nvSpPr>
            <p:cNvPr id="50" name="テキスト ボックス 49">
              <a:extLst>
                <a:ext uri="{FF2B5EF4-FFF2-40B4-BE49-F238E27FC236}">
                  <a16:creationId xmlns:a16="http://schemas.microsoft.com/office/drawing/2014/main" id="{0498C105-516F-C341-DBA0-C9C90BB7891F}"/>
                </a:ext>
              </a:extLst>
            </p:cNvPr>
            <p:cNvSpPr txBox="1"/>
            <p:nvPr/>
          </p:nvSpPr>
          <p:spPr>
            <a:xfrm>
              <a:off x="5368379" y="1566785"/>
              <a:ext cx="1799226" cy="400110"/>
            </a:xfrm>
            <a:prstGeom prst="rect">
              <a:avLst/>
            </a:prstGeom>
            <a:noFill/>
          </p:spPr>
          <p:txBody>
            <a:bodyPr wrap="square" lIns="0" rIns="0" rtlCol="0">
              <a:spAutoFit/>
            </a:bodyPr>
            <a:lstStyle/>
            <a:p>
              <a:r>
                <a:rPr kumimoji="1" lang="ja-JP" altLang="en-US" sz="1000" b="1" dirty="0">
                  <a:latin typeface="メイリオ" panose="020B0604030504040204" pitchFamily="50" charset="-128"/>
                  <a:ea typeface="メイリオ" panose="020B0604030504040204" pitchFamily="50" charset="-128"/>
                </a:rPr>
                <a:t>デジタル活用事業の利用者、</a:t>
              </a:r>
              <a:endParaRPr kumimoji="1" lang="en-US" altLang="ja-JP" sz="1000" b="1" dirty="0">
                <a:latin typeface="メイリオ" panose="020B0604030504040204" pitchFamily="50" charset="-128"/>
                <a:ea typeface="メイリオ" panose="020B0604030504040204" pitchFamily="50" charset="-128"/>
              </a:endParaRPr>
            </a:p>
            <a:p>
              <a:r>
                <a:rPr kumimoji="1" lang="ja-JP" altLang="en-US" sz="1000" b="1" dirty="0">
                  <a:latin typeface="メイリオ" panose="020B0604030504040204" pitchFamily="50" charset="-128"/>
                  <a:ea typeface="メイリオ" panose="020B0604030504040204" pitchFamily="50" charset="-128"/>
                </a:rPr>
                <a:t>関係者</a:t>
              </a:r>
              <a:r>
                <a:rPr lang="ja-JP" altLang="en-US" sz="1000" b="1" dirty="0">
                  <a:latin typeface="メイリオ" panose="020B0604030504040204" pitchFamily="50" charset="-128"/>
                  <a:ea typeface="メイリオ" panose="020B0604030504040204" pitchFamily="50" charset="-128"/>
                </a:rPr>
                <a:t>や</a:t>
              </a:r>
              <a:r>
                <a:rPr kumimoji="1" lang="ja-JP" altLang="en-US" sz="1000" b="1" dirty="0">
                  <a:latin typeface="メイリオ" panose="020B0604030504040204" pitchFamily="50" charset="-128"/>
                  <a:ea typeface="メイリオ" panose="020B0604030504040204" pitchFamily="50" charset="-128"/>
                </a:rPr>
                <a:t>役割分担の特定</a:t>
              </a:r>
            </a:p>
          </p:txBody>
        </p:sp>
        <p:sp>
          <p:nvSpPr>
            <p:cNvPr id="51" name="テキスト ボックス 50">
              <a:extLst>
                <a:ext uri="{FF2B5EF4-FFF2-40B4-BE49-F238E27FC236}">
                  <a16:creationId xmlns:a16="http://schemas.microsoft.com/office/drawing/2014/main" id="{2B912C93-68DD-5591-93E6-38A1447F39E8}"/>
                </a:ext>
              </a:extLst>
            </p:cNvPr>
            <p:cNvSpPr txBox="1"/>
            <p:nvPr/>
          </p:nvSpPr>
          <p:spPr>
            <a:xfrm>
              <a:off x="7047231" y="1541218"/>
              <a:ext cx="1530929" cy="400110"/>
            </a:xfrm>
            <a:prstGeom prst="rect">
              <a:avLst/>
            </a:prstGeom>
            <a:noFill/>
          </p:spPr>
          <p:txBody>
            <a:bodyPr wrap="square" lIns="0" rIns="0" rtlCol="0">
              <a:spAutoFit/>
            </a:bodyPr>
            <a:lstStyle/>
            <a:p>
              <a:r>
                <a:rPr kumimoji="1" lang="ja-JP" altLang="en-US" sz="1000" b="1" dirty="0">
                  <a:latin typeface="メイリオ" panose="020B0604030504040204" pitchFamily="50" charset="-128"/>
                  <a:ea typeface="メイリオ" panose="020B0604030504040204" pitchFamily="50" charset="-128"/>
                </a:rPr>
                <a:t>具体</a:t>
              </a:r>
              <a:r>
                <a:rPr lang="ja-JP" altLang="en-US" sz="1000" b="1" dirty="0">
                  <a:latin typeface="メイリオ" panose="020B0604030504040204" pitchFamily="50" charset="-128"/>
                  <a:ea typeface="メイリオ" panose="020B0604030504040204" pitchFamily="50" charset="-128"/>
                </a:rPr>
                <a:t>的な事業イメージと、</a:t>
              </a:r>
              <a:endParaRPr lang="en-US" altLang="ja-JP" sz="1000" b="1" dirty="0">
                <a:latin typeface="メイリオ" panose="020B0604030504040204" pitchFamily="50" charset="-128"/>
                <a:ea typeface="メイリオ" panose="020B0604030504040204" pitchFamily="50" charset="-128"/>
              </a:endParaRPr>
            </a:p>
            <a:p>
              <a:r>
                <a:rPr kumimoji="1" lang="ja-JP" altLang="en-US" sz="1000" b="1" dirty="0">
                  <a:latin typeface="メイリオ" panose="020B0604030504040204" pitchFamily="50" charset="-128"/>
                  <a:ea typeface="メイリオ" panose="020B0604030504040204" pitchFamily="50" charset="-128"/>
                </a:rPr>
                <a:t>今後の検討事項を整理</a:t>
              </a:r>
            </a:p>
          </p:txBody>
        </p:sp>
        <p:sp>
          <p:nvSpPr>
            <p:cNvPr id="52" name="テキスト ボックス 51">
              <a:extLst>
                <a:ext uri="{FF2B5EF4-FFF2-40B4-BE49-F238E27FC236}">
                  <a16:creationId xmlns:a16="http://schemas.microsoft.com/office/drawing/2014/main" id="{B8F8F36D-6866-8766-A7A5-D74BB7BC5DBC}"/>
                </a:ext>
              </a:extLst>
            </p:cNvPr>
            <p:cNvSpPr txBox="1"/>
            <p:nvPr/>
          </p:nvSpPr>
          <p:spPr>
            <a:xfrm>
              <a:off x="3717678" y="2927255"/>
              <a:ext cx="1584000" cy="246221"/>
            </a:xfrm>
            <a:prstGeom prst="rect">
              <a:avLst/>
            </a:prstGeom>
            <a:noFill/>
          </p:spPr>
          <p:txBody>
            <a:bodyPr wrap="square" lIns="0" rIns="0" rtlCol="0">
              <a:spAutoFit/>
            </a:bodyPr>
            <a:lstStyle/>
            <a:p>
              <a:pPr algn="ctr"/>
              <a:r>
                <a:rPr kumimoji="1" lang="ja-JP" altLang="en-US" sz="1000" b="1" dirty="0">
                  <a:latin typeface="メイリオ" panose="020B0604030504040204" pitchFamily="50" charset="-128"/>
                  <a:ea typeface="メイリオ" panose="020B0604030504040204" pitchFamily="50" charset="-128"/>
                </a:rPr>
                <a:t>意見交換</a:t>
              </a:r>
            </a:p>
          </p:txBody>
        </p:sp>
        <p:sp>
          <p:nvSpPr>
            <p:cNvPr id="53" name="二等辺三角形 52">
              <a:extLst>
                <a:ext uri="{FF2B5EF4-FFF2-40B4-BE49-F238E27FC236}">
                  <a16:creationId xmlns:a16="http://schemas.microsoft.com/office/drawing/2014/main" id="{CE5DF61C-C406-1C66-D947-A1AAFC724AE1}"/>
                </a:ext>
              </a:extLst>
            </p:cNvPr>
            <p:cNvSpPr>
              <a:spLocks noChangeAspect="1"/>
            </p:cNvSpPr>
            <p:nvPr/>
          </p:nvSpPr>
          <p:spPr>
            <a:xfrm rot="10800000" flipV="1">
              <a:off x="4305192" y="2804260"/>
              <a:ext cx="244806" cy="122074"/>
            </a:xfrm>
            <a:prstGeom prst="triangle">
              <a:avLst/>
            </a:prstGeom>
            <a:solidFill>
              <a:schemeClr val="accent4">
                <a:lumMod val="75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54" name="正方形/長方形 53">
              <a:extLst>
                <a:ext uri="{FF2B5EF4-FFF2-40B4-BE49-F238E27FC236}">
                  <a16:creationId xmlns:a16="http://schemas.microsoft.com/office/drawing/2014/main" id="{D2674BA8-F4D2-7F57-8E5A-A91B4E7A26BF}"/>
                </a:ext>
              </a:extLst>
            </p:cNvPr>
            <p:cNvSpPr/>
            <p:nvPr/>
          </p:nvSpPr>
          <p:spPr>
            <a:xfrm>
              <a:off x="136043" y="3101677"/>
              <a:ext cx="918000" cy="665149"/>
            </a:xfrm>
            <a:prstGeom prst="rect">
              <a:avLst/>
            </a:prstGeom>
            <a:solidFill>
              <a:schemeClr val="accent4">
                <a:lumMod val="20000"/>
                <a:lumOff val="80000"/>
              </a:schemeClr>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lang="ja-JP" altLang="en-US" sz="1000" b="1" dirty="0">
                  <a:latin typeface="メイリオ" panose="020B0604030504040204" pitchFamily="50" charset="-128"/>
                  <a:ea typeface="メイリオ" panose="020B0604030504040204" pitchFamily="50" charset="-128"/>
                </a:rPr>
                <a:t>庁内関係部局</a:t>
              </a:r>
              <a:endParaRPr lang="en-US" altLang="ja-JP" sz="1000" b="1" dirty="0">
                <a:latin typeface="メイリオ" panose="020B0604030504040204" pitchFamily="50" charset="-128"/>
                <a:ea typeface="メイリオ" panose="020B0604030504040204" pitchFamily="50" charset="-128"/>
              </a:endParaRPr>
            </a:p>
            <a:p>
              <a:pPr algn="ctr"/>
              <a:r>
                <a:rPr lang="ja-JP" altLang="en-US" sz="1000" b="1" dirty="0">
                  <a:latin typeface="メイリオ" panose="020B0604030504040204" pitchFamily="50" charset="-128"/>
                  <a:ea typeface="メイリオ" panose="020B0604030504040204" pitchFamily="50" charset="-128"/>
                </a:rPr>
                <a:t>での検討</a:t>
              </a:r>
              <a:endParaRPr lang="en-US" altLang="ja-JP" sz="1000" b="1" dirty="0">
                <a:latin typeface="メイリオ" panose="020B0604030504040204" pitchFamily="50" charset="-128"/>
                <a:ea typeface="メイリオ" panose="020B0604030504040204" pitchFamily="50" charset="-128"/>
              </a:endParaRPr>
            </a:p>
          </p:txBody>
        </p:sp>
        <p:cxnSp>
          <p:nvCxnSpPr>
            <p:cNvPr id="55" name="直線矢印コネクタ 54">
              <a:extLst>
                <a:ext uri="{FF2B5EF4-FFF2-40B4-BE49-F238E27FC236}">
                  <a16:creationId xmlns:a16="http://schemas.microsoft.com/office/drawing/2014/main" id="{320E1700-8B62-A2C9-05EC-F86511275F48}"/>
                </a:ext>
              </a:extLst>
            </p:cNvPr>
            <p:cNvCxnSpPr>
              <a:cxnSpLocks/>
            </p:cNvCxnSpPr>
            <p:nvPr/>
          </p:nvCxnSpPr>
          <p:spPr>
            <a:xfrm>
              <a:off x="1253450" y="3527450"/>
              <a:ext cx="6984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二等辺三角形 55">
              <a:extLst>
                <a:ext uri="{FF2B5EF4-FFF2-40B4-BE49-F238E27FC236}">
                  <a16:creationId xmlns:a16="http://schemas.microsoft.com/office/drawing/2014/main" id="{2AB5FE46-75C3-D23F-0A29-32A9E64FA989}"/>
                </a:ext>
              </a:extLst>
            </p:cNvPr>
            <p:cNvSpPr>
              <a:spLocks noChangeAspect="1"/>
            </p:cNvSpPr>
            <p:nvPr/>
          </p:nvSpPr>
          <p:spPr>
            <a:xfrm rot="10800000">
              <a:off x="1492770"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57" name="二等辺三角形 56">
              <a:extLst>
                <a:ext uri="{FF2B5EF4-FFF2-40B4-BE49-F238E27FC236}">
                  <a16:creationId xmlns:a16="http://schemas.microsoft.com/office/drawing/2014/main" id="{5E1C41D6-2EAC-F3CC-5558-955D71F9415D}"/>
                </a:ext>
              </a:extLst>
            </p:cNvPr>
            <p:cNvSpPr>
              <a:spLocks noChangeAspect="1"/>
            </p:cNvSpPr>
            <p:nvPr/>
          </p:nvSpPr>
          <p:spPr>
            <a:xfrm rot="10800000">
              <a:off x="1862843"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58" name="二等辺三角形 57">
              <a:extLst>
                <a:ext uri="{FF2B5EF4-FFF2-40B4-BE49-F238E27FC236}">
                  <a16:creationId xmlns:a16="http://schemas.microsoft.com/office/drawing/2014/main" id="{C1E8FEA0-D044-40DD-8D4E-37CC33846EDE}"/>
                </a:ext>
              </a:extLst>
            </p:cNvPr>
            <p:cNvSpPr>
              <a:spLocks noChangeAspect="1"/>
            </p:cNvSpPr>
            <p:nvPr/>
          </p:nvSpPr>
          <p:spPr>
            <a:xfrm rot="10800000">
              <a:off x="2525345"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59" name="二等辺三角形 58">
              <a:extLst>
                <a:ext uri="{FF2B5EF4-FFF2-40B4-BE49-F238E27FC236}">
                  <a16:creationId xmlns:a16="http://schemas.microsoft.com/office/drawing/2014/main" id="{65C9BD2B-BD71-1236-C081-3EC4C0E672C5}"/>
                </a:ext>
              </a:extLst>
            </p:cNvPr>
            <p:cNvSpPr>
              <a:spLocks noChangeAspect="1"/>
            </p:cNvSpPr>
            <p:nvPr/>
          </p:nvSpPr>
          <p:spPr>
            <a:xfrm rot="10800000">
              <a:off x="5949279" y="2573806"/>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0" name="二等辺三角形 59">
              <a:extLst>
                <a:ext uri="{FF2B5EF4-FFF2-40B4-BE49-F238E27FC236}">
                  <a16:creationId xmlns:a16="http://schemas.microsoft.com/office/drawing/2014/main" id="{FB663188-3558-0190-8A90-703D6A87DD20}"/>
                </a:ext>
              </a:extLst>
            </p:cNvPr>
            <p:cNvSpPr>
              <a:spLocks noChangeAspect="1"/>
            </p:cNvSpPr>
            <p:nvPr/>
          </p:nvSpPr>
          <p:spPr>
            <a:xfrm rot="10800000">
              <a:off x="3727403"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1" name="二等辺三角形 60">
              <a:extLst>
                <a:ext uri="{FF2B5EF4-FFF2-40B4-BE49-F238E27FC236}">
                  <a16:creationId xmlns:a16="http://schemas.microsoft.com/office/drawing/2014/main" id="{F52AE978-6EA6-921A-C2CF-D8067530A681}"/>
                </a:ext>
              </a:extLst>
            </p:cNvPr>
            <p:cNvSpPr>
              <a:spLocks noChangeAspect="1"/>
            </p:cNvSpPr>
            <p:nvPr/>
          </p:nvSpPr>
          <p:spPr>
            <a:xfrm rot="10800000">
              <a:off x="4332987"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2" name="二等辺三角形 61">
              <a:extLst>
                <a:ext uri="{FF2B5EF4-FFF2-40B4-BE49-F238E27FC236}">
                  <a16:creationId xmlns:a16="http://schemas.microsoft.com/office/drawing/2014/main" id="{922CCA57-D869-E8B2-8629-B32B1D3A0D09}"/>
                </a:ext>
              </a:extLst>
            </p:cNvPr>
            <p:cNvSpPr>
              <a:spLocks noChangeAspect="1"/>
            </p:cNvSpPr>
            <p:nvPr/>
          </p:nvSpPr>
          <p:spPr>
            <a:xfrm rot="10800000">
              <a:off x="4833815"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3" name="二等辺三角形 62">
              <a:extLst>
                <a:ext uri="{FF2B5EF4-FFF2-40B4-BE49-F238E27FC236}">
                  <a16:creationId xmlns:a16="http://schemas.microsoft.com/office/drawing/2014/main" id="{A89B434F-7825-D92E-83A9-0E48B06F2BE4}"/>
                </a:ext>
              </a:extLst>
            </p:cNvPr>
            <p:cNvSpPr>
              <a:spLocks noChangeAspect="1"/>
            </p:cNvSpPr>
            <p:nvPr/>
          </p:nvSpPr>
          <p:spPr>
            <a:xfrm rot="10800000">
              <a:off x="5542394"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4" name="二等辺三角形 63">
              <a:extLst>
                <a:ext uri="{FF2B5EF4-FFF2-40B4-BE49-F238E27FC236}">
                  <a16:creationId xmlns:a16="http://schemas.microsoft.com/office/drawing/2014/main" id="{D7DA1787-3E01-0C94-BB16-574E50D0CC3F}"/>
                </a:ext>
              </a:extLst>
            </p:cNvPr>
            <p:cNvSpPr>
              <a:spLocks noChangeAspect="1"/>
            </p:cNvSpPr>
            <p:nvPr/>
          </p:nvSpPr>
          <p:spPr>
            <a:xfrm rot="10800000">
              <a:off x="6159699"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5" name="二等辺三角形 64">
              <a:extLst>
                <a:ext uri="{FF2B5EF4-FFF2-40B4-BE49-F238E27FC236}">
                  <a16:creationId xmlns:a16="http://schemas.microsoft.com/office/drawing/2014/main" id="{90634C21-5D56-F2F8-AD1E-976428F9E543}"/>
                </a:ext>
              </a:extLst>
            </p:cNvPr>
            <p:cNvSpPr>
              <a:spLocks noChangeAspect="1"/>
            </p:cNvSpPr>
            <p:nvPr/>
          </p:nvSpPr>
          <p:spPr>
            <a:xfrm rot="10800000">
              <a:off x="6745991"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6" name="二等辺三角形 65">
              <a:extLst>
                <a:ext uri="{FF2B5EF4-FFF2-40B4-BE49-F238E27FC236}">
                  <a16:creationId xmlns:a16="http://schemas.microsoft.com/office/drawing/2014/main" id="{CB1C775A-B37E-0183-E5A4-9D8D888AE21A}"/>
                </a:ext>
              </a:extLst>
            </p:cNvPr>
            <p:cNvSpPr>
              <a:spLocks noChangeAspect="1"/>
            </p:cNvSpPr>
            <p:nvPr/>
          </p:nvSpPr>
          <p:spPr>
            <a:xfrm rot="10800000">
              <a:off x="7330111" y="3353456"/>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3573A9C7-3D70-8EE7-C13F-EB9EE8F35488}"/>
                </a:ext>
              </a:extLst>
            </p:cNvPr>
            <p:cNvSpPr txBox="1"/>
            <p:nvPr/>
          </p:nvSpPr>
          <p:spPr>
            <a:xfrm>
              <a:off x="6177683" y="4219398"/>
              <a:ext cx="2202106" cy="246221"/>
            </a:xfrm>
            <a:prstGeom prst="rect">
              <a:avLst/>
            </a:prstGeom>
            <a:noFill/>
          </p:spPr>
          <p:txBody>
            <a:bodyPr wrap="square" lIns="0" rIns="0" rtlCol="0">
              <a:spAutoFit/>
            </a:bodyPr>
            <a:lstStyle/>
            <a:p>
              <a:r>
                <a:rPr kumimoji="1" lang="ja-JP" altLang="en-US" sz="1000" b="1" dirty="0">
                  <a:latin typeface="メイリオ" panose="020B0604030504040204" pitchFamily="50" charset="-128"/>
                  <a:ea typeface="メイリオ" panose="020B0604030504040204" pitchFamily="50" charset="-128"/>
                </a:rPr>
                <a:t>○○事業の振り返り・次年度内容検討</a:t>
              </a:r>
            </a:p>
          </p:txBody>
        </p:sp>
        <p:sp>
          <p:nvSpPr>
            <p:cNvPr id="69" name="正方形/長方形 68">
              <a:extLst>
                <a:ext uri="{FF2B5EF4-FFF2-40B4-BE49-F238E27FC236}">
                  <a16:creationId xmlns:a16="http://schemas.microsoft.com/office/drawing/2014/main" id="{54DF4BB0-413F-521A-05B6-C78D6E14A2B1}"/>
                </a:ext>
              </a:extLst>
            </p:cNvPr>
            <p:cNvSpPr/>
            <p:nvPr/>
          </p:nvSpPr>
          <p:spPr>
            <a:xfrm rot="611993">
              <a:off x="4015490" y="3062488"/>
              <a:ext cx="2276112" cy="579159"/>
            </a:xfrm>
            <a:prstGeom prst="rect">
              <a:avLst/>
            </a:prstGeom>
            <a:solidFill>
              <a:schemeClr val="accent4">
                <a:lumMod val="5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dirty="0">
                  <a:solidFill>
                    <a:schemeClr val="bg1"/>
                  </a:solidFill>
                  <a:latin typeface="メイリオ" panose="020B0604030504040204" pitchFamily="50" charset="-128"/>
                  <a:ea typeface="メイリオ" panose="020B0604030504040204" pitchFamily="50" charset="-128"/>
                </a:rPr>
                <a:t>イメージ</a:t>
              </a:r>
            </a:p>
          </p:txBody>
        </p:sp>
      </p:grpSp>
      <p:sp>
        <p:nvSpPr>
          <p:cNvPr id="72" name="テキスト ボックス 71">
            <a:extLst>
              <a:ext uri="{FF2B5EF4-FFF2-40B4-BE49-F238E27FC236}">
                <a16:creationId xmlns:a16="http://schemas.microsoft.com/office/drawing/2014/main" id="{89E1B910-C42E-DA8F-E709-D87C008B32D3}"/>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※Phase1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日程・マイルストーンの設定を参考に日程・マイルストーンを決めましょう</a:t>
            </a:r>
            <a:endPar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898002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2E7073-35C5-891D-8FF6-5E78D0CA2FBE}"/>
              </a:ext>
            </a:extLst>
          </p:cNvPr>
          <p:cNvSpPr>
            <a:spLocks noGrp="1"/>
          </p:cNvSpPr>
          <p:nvPr>
            <p:ph type="title"/>
          </p:nvPr>
        </p:nvSpPr>
        <p:spPr/>
        <p:txBody>
          <a:bodyPr/>
          <a:lstStyle/>
          <a:p>
            <a:r>
              <a:rPr kumimoji="1" lang="ja-JP" altLang="en-US" dirty="0"/>
              <a:t>地域課題の設定フォーマット</a:t>
            </a:r>
          </a:p>
        </p:txBody>
      </p:sp>
      <p:sp>
        <p:nvSpPr>
          <p:cNvPr id="4" name="スライド番号プレースホルダー 3">
            <a:extLst>
              <a:ext uri="{FF2B5EF4-FFF2-40B4-BE49-F238E27FC236}">
                <a16:creationId xmlns:a16="http://schemas.microsoft.com/office/drawing/2014/main" id="{C289BAEE-3057-E48F-8ED3-01773D0C0937}"/>
              </a:ext>
            </a:extLst>
          </p:cNvPr>
          <p:cNvSpPr>
            <a:spLocks noGrp="1"/>
          </p:cNvSpPr>
          <p:nvPr>
            <p:ph type="sldNum" sz="quarter" idx="13"/>
          </p:nvPr>
        </p:nvSpPr>
        <p:spPr/>
        <p:txBody>
          <a:bodyPr/>
          <a:lstStyle/>
          <a:p>
            <a:fld id="{F46AD944-86D0-48EA-B75E-E5D3F223730F}" type="slidenum">
              <a:rPr lang="ja-JP" altLang="en-US" smtClean="0"/>
              <a:pPr/>
              <a:t>2</a:t>
            </a:fld>
            <a:endParaRPr lang="ja-JP" altLang="en-US" dirty="0"/>
          </a:p>
        </p:txBody>
      </p:sp>
      <p:sp>
        <p:nvSpPr>
          <p:cNvPr id="6" name="正方形/長方形 5">
            <a:extLst>
              <a:ext uri="{FF2B5EF4-FFF2-40B4-BE49-F238E27FC236}">
                <a16:creationId xmlns:a16="http://schemas.microsoft.com/office/drawing/2014/main" id="{D02A456F-3699-8006-FB01-FEF7894D336B}"/>
              </a:ext>
            </a:extLst>
          </p:cNvPr>
          <p:cNvSpPr/>
          <p:nvPr/>
        </p:nvSpPr>
        <p:spPr>
          <a:xfrm>
            <a:off x="62607" y="1192159"/>
            <a:ext cx="373497" cy="1656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a:latin typeface="メイリオ" panose="020B0604030504040204" pitchFamily="50" charset="-128"/>
                <a:ea typeface="メイリオ" panose="020B0604030504040204" pitchFamily="50" charset="-128"/>
              </a:rPr>
              <a:t>交流・居場所</a:t>
            </a:r>
          </a:p>
        </p:txBody>
      </p:sp>
      <p:sp>
        <p:nvSpPr>
          <p:cNvPr id="9" name="正方形/長方形 8">
            <a:extLst>
              <a:ext uri="{FF2B5EF4-FFF2-40B4-BE49-F238E27FC236}">
                <a16:creationId xmlns:a16="http://schemas.microsoft.com/office/drawing/2014/main" id="{2A93BC42-8B58-36D3-EC90-8C19963088BA}"/>
              </a:ext>
            </a:extLst>
          </p:cNvPr>
          <p:cNvSpPr/>
          <p:nvPr/>
        </p:nvSpPr>
        <p:spPr>
          <a:xfrm>
            <a:off x="5038231" y="1192159"/>
            <a:ext cx="373497" cy="1656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a:latin typeface="メイリオ" panose="020B0604030504040204" pitchFamily="50" charset="-128"/>
                <a:ea typeface="メイリオ" panose="020B0604030504040204" pitchFamily="50" charset="-128"/>
              </a:rPr>
              <a:t>健康</a:t>
            </a:r>
          </a:p>
        </p:txBody>
      </p:sp>
      <p:sp>
        <p:nvSpPr>
          <p:cNvPr id="10" name="正方形/長方形 9">
            <a:extLst>
              <a:ext uri="{FF2B5EF4-FFF2-40B4-BE49-F238E27FC236}">
                <a16:creationId xmlns:a16="http://schemas.microsoft.com/office/drawing/2014/main" id="{81FCF162-1C8E-F4A6-1B5F-BE889A337BB3}"/>
              </a:ext>
            </a:extLst>
          </p:cNvPr>
          <p:cNvSpPr/>
          <p:nvPr/>
        </p:nvSpPr>
        <p:spPr>
          <a:xfrm>
            <a:off x="5038232" y="3081758"/>
            <a:ext cx="373497" cy="1656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a:latin typeface="メイリオ" panose="020B0604030504040204" pitchFamily="50" charset="-128"/>
                <a:ea typeface="メイリオ" panose="020B0604030504040204" pitchFamily="50" charset="-128"/>
              </a:rPr>
              <a:t>人の流れ</a:t>
            </a:r>
          </a:p>
        </p:txBody>
      </p:sp>
      <p:sp>
        <p:nvSpPr>
          <p:cNvPr id="11" name="正方形/長方形 10">
            <a:extLst>
              <a:ext uri="{FF2B5EF4-FFF2-40B4-BE49-F238E27FC236}">
                <a16:creationId xmlns:a16="http://schemas.microsoft.com/office/drawing/2014/main" id="{FDDC3F43-016E-2F73-EA76-17E73252BE65}"/>
              </a:ext>
            </a:extLst>
          </p:cNvPr>
          <p:cNvSpPr/>
          <p:nvPr/>
        </p:nvSpPr>
        <p:spPr>
          <a:xfrm>
            <a:off x="5038231" y="4971358"/>
            <a:ext cx="373497" cy="165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a:latin typeface="メイリオ" panose="020B0604030504040204" pitchFamily="50" charset="-128"/>
                <a:ea typeface="メイリオ" panose="020B0604030504040204" pitchFamily="50" charset="-128"/>
              </a:rPr>
              <a:t>その他</a:t>
            </a:r>
          </a:p>
        </p:txBody>
      </p:sp>
      <p:sp>
        <p:nvSpPr>
          <p:cNvPr id="12" name="正方形/長方形 11">
            <a:extLst>
              <a:ext uri="{FF2B5EF4-FFF2-40B4-BE49-F238E27FC236}">
                <a16:creationId xmlns:a16="http://schemas.microsoft.com/office/drawing/2014/main" id="{CA7B8B40-8763-0B80-1EC4-10F4711F2F4C}"/>
              </a:ext>
            </a:extLst>
          </p:cNvPr>
          <p:cNvSpPr/>
          <p:nvPr/>
        </p:nvSpPr>
        <p:spPr>
          <a:xfrm>
            <a:off x="476300" y="1192159"/>
            <a:ext cx="4390292" cy="16560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050" dirty="0">
                <a:solidFill>
                  <a:sysClr val="windowText" lastClr="000000"/>
                </a:solidFill>
                <a:latin typeface="メイリオ" panose="020B0604030504040204" pitchFamily="50" charset="-128"/>
                <a:ea typeface="メイリオ" panose="020B0604030504040204" pitchFamily="50" charset="-128"/>
              </a:rPr>
              <a:t>（例）世代間のつながりがない。（○）</a:t>
            </a:r>
          </a:p>
        </p:txBody>
      </p:sp>
      <p:sp>
        <p:nvSpPr>
          <p:cNvPr id="7" name="正方形/長方形 6">
            <a:extLst>
              <a:ext uri="{FF2B5EF4-FFF2-40B4-BE49-F238E27FC236}">
                <a16:creationId xmlns:a16="http://schemas.microsoft.com/office/drawing/2014/main" id="{8D7C8588-05BF-B29F-8E6D-16447E43F9F1}"/>
              </a:ext>
            </a:extLst>
          </p:cNvPr>
          <p:cNvSpPr/>
          <p:nvPr/>
        </p:nvSpPr>
        <p:spPr>
          <a:xfrm>
            <a:off x="62608" y="3081758"/>
            <a:ext cx="373497" cy="1656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a:latin typeface="メイリオ" panose="020B0604030504040204" pitchFamily="50" charset="-128"/>
                <a:ea typeface="メイリオ" panose="020B0604030504040204" pitchFamily="50" charset="-128"/>
              </a:rPr>
              <a:t>活躍・しごと</a:t>
            </a:r>
          </a:p>
        </p:txBody>
      </p:sp>
      <p:sp>
        <p:nvSpPr>
          <p:cNvPr id="13" name="正方形/長方形 12">
            <a:extLst>
              <a:ext uri="{FF2B5EF4-FFF2-40B4-BE49-F238E27FC236}">
                <a16:creationId xmlns:a16="http://schemas.microsoft.com/office/drawing/2014/main" id="{96149DEA-8A4F-ECCD-D2DD-0CBAE83B1434}"/>
              </a:ext>
            </a:extLst>
          </p:cNvPr>
          <p:cNvSpPr/>
          <p:nvPr/>
        </p:nvSpPr>
        <p:spPr>
          <a:xfrm>
            <a:off x="477488" y="3081758"/>
            <a:ext cx="4390292" cy="16560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19952A2D-61A4-6DAD-7E89-7E5E6D7F933C}"/>
              </a:ext>
            </a:extLst>
          </p:cNvPr>
          <p:cNvSpPr/>
          <p:nvPr/>
        </p:nvSpPr>
        <p:spPr>
          <a:xfrm>
            <a:off x="62607" y="4971358"/>
            <a:ext cx="373497" cy="1656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a:latin typeface="メイリオ" panose="020B0604030504040204" pitchFamily="50" charset="-128"/>
                <a:ea typeface="メイリオ" panose="020B0604030504040204" pitchFamily="50" charset="-128"/>
              </a:rPr>
              <a:t>住まい</a:t>
            </a:r>
          </a:p>
        </p:txBody>
      </p:sp>
      <p:sp>
        <p:nvSpPr>
          <p:cNvPr id="14" name="正方形/長方形 13">
            <a:extLst>
              <a:ext uri="{FF2B5EF4-FFF2-40B4-BE49-F238E27FC236}">
                <a16:creationId xmlns:a16="http://schemas.microsoft.com/office/drawing/2014/main" id="{1CD4B726-FA31-39DF-036E-1CAA9CDC7829}"/>
              </a:ext>
            </a:extLst>
          </p:cNvPr>
          <p:cNvSpPr/>
          <p:nvPr/>
        </p:nvSpPr>
        <p:spPr>
          <a:xfrm>
            <a:off x="476300" y="4971358"/>
            <a:ext cx="4390292" cy="16560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42189A33-17C0-4FDB-7B80-E9AB67612DD3}"/>
              </a:ext>
            </a:extLst>
          </p:cNvPr>
          <p:cNvSpPr/>
          <p:nvPr/>
        </p:nvSpPr>
        <p:spPr>
          <a:xfrm>
            <a:off x="5451913" y="1192159"/>
            <a:ext cx="4390292" cy="16560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35BA30D3-84AB-A5E4-3F17-A74B07EA056B}"/>
              </a:ext>
            </a:extLst>
          </p:cNvPr>
          <p:cNvSpPr/>
          <p:nvPr/>
        </p:nvSpPr>
        <p:spPr>
          <a:xfrm>
            <a:off x="5453101" y="3081758"/>
            <a:ext cx="4390292" cy="16560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169F78D1-97E0-F505-8242-F3218D1C5501}"/>
              </a:ext>
            </a:extLst>
          </p:cNvPr>
          <p:cNvSpPr/>
          <p:nvPr/>
        </p:nvSpPr>
        <p:spPr>
          <a:xfrm>
            <a:off x="5451913" y="4971358"/>
            <a:ext cx="4390292" cy="16560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5C3C0740-6592-6FD2-7366-A2628D136851}"/>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※Phase1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地域課題の設定を参考に、地域課題を洗い出し、優先順位をつけてみましょう</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16957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CC2C2E-3472-99F8-04A6-67EC805F3813}"/>
              </a:ext>
            </a:extLst>
          </p:cNvPr>
          <p:cNvSpPr>
            <a:spLocks noGrp="1"/>
          </p:cNvSpPr>
          <p:nvPr>
            <p:ph type="title"/>
          </p:nvPr>
        </p:nvSpPr>
        <p:spPr>
          <a:xfrm>
            <a:off x="367200" y="107450"/>
            <a:ext cx="9355799" cy="540000"/>
          </a:xfrm>
        </p:spPr>
        <p:txBody>
          <a:bodyPr/>
          <a:lstStyle/>
          <a:p>
            <a:r>
              <a:rPr lang="ja-JP" altLang="en-US" dirty="0"/>
              <a:t>地域課題の検証フォーマット</a:t>
            </a:r>
          </a:p>
        </p:txBody>
      </p:sp>
      <p:cxnSp>
        <p:nvCxnSpPr>
          <p:cNvPr id="7" name="直線コネクタ 6">
            <a:extLst>
              <a:ext uri="{FF2B5EF4-FFF2-40B4-BE49-F238E27FC236}">
                <a16:creationId xmlns:a16="http://schemas.microsoft.com/office/drawing/2014/main" id="{BD38745C-8061-B2BA-687C-EF09EC687BBC}"/>
              </a:ext>
            </a:extLst>
          </p:cNvPr>
          <p:cNvCxnSpPr/>
          <p:nvPr/>
        </p:nvCxnSpPr>
        <p:spPr>
          <a:xfrm>
            <a:off x="103516" y="3791915"/>
            <a:ext cx="9648000" cy="0"/>
          </a:xfrm>
          <a:prstGeom prst="line">
            <a:avLst/>
          </a:prstGeom>
          <a:ln w="15875">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8" name="表 7">
            <a:extLst>
              <a:ext uri="{FF2B5EF4-FFF2-40B4-BE49-F238E27FC236}">
                <a16:creationId xmlns:a16="http://schemas.microsoft.com/office/drawing/2014/main" id="{F9E83D76-61EC-F92E-7499-424C8083F71E}"/>
              </a:ext>
            </a:extLst>
          </p:cNvPr>
          <p:cNvGraphicFramePr>
            <a:graphicFrameLocks noGrp="1"/>
          </p:cNvGraphicFramePr>
          <p:nvPr>
            <p:extLst>
              <p:ext uri="{D42A27DB-BD31-4B8C-83A1-F6EECF244321}">
                <p14:modId xmlns:p14="http://schemas.microsoft.com/office/powerpoint/2010/main" val="1260782579"/>
              </p:ext>
            </p:extLst>
          </p:nvPr>
        </p:nvGraphicFramePr>
        <p:xfrm>
          <a:off x="118872" y="944969"/>
          <a:ext cx="9641534" cy="2781295"/>
        </p:xfrm>
        <a:graphic>
          <a:graphicData uri="http://schemas.openxmlformats.org/drawingml/2006/table">
            <a:tbl>
              <a:tblPr firstRow="1" bandRow="1">
                <a:tableStyleId>{5C22544A-7EE6-4342-B048-85BDC9FD1C3A}</a:tableStyleId>
              </a:tblPr>
              <a:tblGrid>
                <a:gridCol w="398800">
                  <a:extLst>
                    <a:ext uri="{9D8B030D-6E8A-4147-A177-3AD203B41FA5}">
                      <a16:colId xmlns:a16="http://schemas.microsoft.com/office/drawing/2014/main" val="809743130"/>
                    </a:ext>
                  </a:extLst>
                </a:gridCol>
                <a:gridCol w="682478">
                  <a:extLst>
                    <a:ext uri="{9D8B030D-6E8A-4147-A177-3AD203B41FA5}">
                      <a16:colId xmlns:a16="http://schemas.microsoft.com/office/drawing/2014/main" val="950899509"/>
                    </a:ext>
                  </a:extLst>
                </a:gridCol>
                <a:gridCol w="3003550">
                  <a:extLst>
                    <a:ext uri="{9D8B030D-6E8A-4147-A177-3AD203B41FA5}">
                      <a16:colId xmlns:a16="http://schemas.microsoft.com/office/drawing/2014/main" val="3179128743"/>
                    </a:ext>
                  </a:extLst>
                </a:gridCol>
                <a:gridCol w="208280">
                  <a:extLst>
                    <a:ext uri="{9D8B030D-6E8A-4147-A177-3AD203B41FA5}">
                      <a16:colId xmlns:a16="http://schemas.microsoft.com/office/drawing/2014/main" val="2099993983"/>
                    </a:ext>
                  </a:extLst>
                </a:gridCol>
                <a:gridCol w="922020">
                  <a:extLst>
                    <a:ext uri="{9D8B030D-6E8A-4147-A177-3AD203B41FA5}">
                      <a16:colId xmlns:a16="http://schemas.microsoft.com/office/drawing/2014/main" val="2546419714"/>
                    </a:ext>
                  </a:extLst>
                </a:gridCol>
                <a:gridCol w="4426406">
                  <a:extLst>
                    <a:ext uri="{9D8B030D-6E8A-4147-A177-3AD203B41FA5}">
                      <a16:colId xmlns:a16="http://schemas.microsoft.com/office/drawing/2014/main" val="1498284933"/>
                    </a:ext>
                  </a:extLst>
                </a:gridCol>
              </a:tblGrid>
              <a:tr h="384103">
                <a:tc gridSpan="3">
                  <a:txBody>
                    <a:bodyPr/>
                    <a:lstStyle/>
                    <a:p>
                      <a:r>
                        <a:rPr kumimoji="1" lang="ja-JP" altLang="en-US" sz="1000" dirty="0">
                          <a:solidFill>
                            <a:schemeClr val="bg1"/>
                          </a:solidFill>
                        </a:rPr>
                        <a:t>地域課題：</a:t>
                      </a:r>
                      <a:endParaRPr kumimoji="1" lang="en-US" altLang="ja-JP" sz="1000" dirty="0">
                        <a:solidFill>
                          <a:schemeClr val="bg1"/>
                        </a:solidFill>
                      </a:endParaRPr>
                    </a:p>
                    <a:p>
                      <a:r>
                        <a:rPr kumimoji="1" lang="en-US" altLang="ja-JP" sz="1000" dirty="0">
                          <a:solidFill>
                            <a:schemeClr val="bg1"/>
                          </a:solidFill>
                        </a:rPr>
                        <a:t>【</a:t>
                      </a:r>
                      <a:r>
                        <a:rPr kumimoji="1" lang="ja-JP" altLang="en-US" sz="1000" dirty="0">
                          <a:solidFill>
                            <a:schemeClr val="bg1"/>
                          </a:solidFill>
                        </a:rPr>
                        <a:t>●●（該当する５つの分野名）</a:t>
                      </a:r>
                      <a:r>
                        <a:rPr kumimoji="1" lang="en-US" altLang="ja-JP" sz="1000" dirty="0">
                          <a:solidFill>
                            <a:schemeClr val="bg1"/>
                          </a:solidFill>
                        </a:rPr>
                        <a:t>】</a:t>
                      </a:r>
                      <a:r>
                        <a:rPr kumimoji="1" lang="ja-JP" altLang="en-US" sz="1000" dirty="0">
                          <a:solidFill>
                            <a:schemeClr val="bg1"/>
                          </a:solidFill>
                        </a:rPr>
                        <a:t>●●（前頁の課題名）</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noFill/>
                      <a:prstDash val="solid"/>
                      <a:round/>
                      <a:headEnd type="none" w="med" len="med"/>
                      <a:tailEnd type="none" w="med" len="med"/>
                    </a:lnB>
                    <a:solidFill>
                      <a:schemeClr val="accent6">
                        <a:lumMod val="75000"/>
                      </a:schemeClr>
                    </a:solidFill>
                  </a:tcPr>
                </a:tc>
                <a:tc hMerge="1">
                  <a:txBody>
                    <a:bodyPr/>
                    <a:lstStyle/>
                    <a:p>
                      <a:endParaRPr kumimoji="1" lang="ja-JP" altLang="en-US" sz="1100" dirty="0"/>
                    </a:p>
                  </a:txBody>
                  <a:tcPr>
                    <a:lnL w="1905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hMerge="1">
                  <a:txBody>
                    <a:bodyPr/>
                    <a:lstStyle/>
                    <a:p>
                      <a:endParaRPr kumimoji="1" lang="ja-JP" altLang="en-US"/>
                    </a:p>
                  </a:txBody>
                  <a:tcPr/>
                </a:tc>
                <a:tc rowSpan="6">
                  <a:txBody>
                    <a:bodyPr/>
                    <a:lstStyle/>
                    <a:p>
                      <a:endParaRPr kumimoji="1" lang="ja-JP" altLang="en-US" sz="1000" dirty="0">
                        <a:no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kumimoji="1" lang="ja-JP" altLang="en-US" sz="1000" dirty="0">
                          <a:solidFill>
                            <a:schemeClr val="bg1"/>
                          </a:solidFill>
                        </a:rPr>
                        <a:t>これまでの施策</a:t>
                      </a:r>
                    </a:p>
                    <a:p>
                      <a:endParaRPr kumimoji="1" lang="ja-JP" altLang="en-US" sz="1000"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noFill/>
                      <a:prstDash val="solid"/>
                      <a:round/>
                      <a:headEnd type="none" w="med" len="med"/>
                      <a:tailEnd type="none" w="med" len="med"/>
                    </a:lnB>
                    <a:solidFill>
                      <a:schemeClr val="accent6">
                        <a:lumMod val="75000"/>
                      </a:schemeClr>
                    </a:solidFill>
                  </a:tcPr>
                </a:tc>
                <a:tc hMerge="1">
                  <a:txBody>
                    <a:bodyPr/>
                    <a:lstStyle/>
                    <a:p>
                      <a:endParaRPr kumimoji="1" lang="ja-JP" altLang="en-US"/>
                    </a:p>
                  </a:txBody>
                  <a:tcPr/>
                </a:tc>
                <a:extLst>
                  <a:ext uri="{0D108BD9-81ED-4DB2-BD59-A6C34878D82A}">
                    <a16:rowId xmlns:a16="http://schemas.microsoft.com/office/drawing/2014/main" val="2247284739"/>
                  </a:ext>
                </a:extLst>
              </a:tr>
              <a:tr h="864000">
                <a:tc rowSpan="5">
                  <a:txBody>
                    <a:bodyPr/>
                    <a:lstStyle/>
                    <a:p>
                      <a:endParaRPr kumimoji="1" lang="ja-JP" altLang="en-US" sz="12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rowSpan="3">
                  <a:txBody>
                    <a:bodyPr/>
                    <a:lstStyle/>
                    <a:p>
                      <a:r>
                        <a:rPr kumimoji="1" lang="ja-JP" altLang="en-US" sz="1000" b="1" dirty="0">
                          <a:solidFill>
                            <a:schemeClr val="bg1"/>
                          </a:solidFill>
                        </a:rPr>
                        <a:t>概要</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rowSpan="3">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sz="11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a:txBody>
                    <a:bodyPr/>
                    <a:lstStyle/>
                    <a:p>
                      <a:endParaRPr kumimoji="1" lang="ja-JP" altLang="en-US" sz="100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60732483"/>
                  </a:ext>
                </a:extLst>
              </a:tr>
              <a:tr h="140123">
                <a:tc vMerge="1">
                  <a:txBody>
                    <a:bodyPr/>
                    <a:lstStyle/>
                    <a:p>
                      <a:endParaRPr kumimoji="1" lang="ja-JP" altLang="en-US"/>
                    </a:p>
                  </a:txBody>
                  <a:tcPr/>
                </a:tc>
                <a:tc vMerge="1">
                  <a:txBody>
                    <a:bodyPr/>
                    <a:lstStyle/>
                    <a:p>
                      <a:endParaRPr kumimoji="1" lang="ja-JP" altLang="en-US" sz="105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vMerge="1">
                  <a:txBody>
                    <a:bodyPr/>
                    <a:lstStyle/>
                    <a:p>
                      <a:endParaRPr kumimoji="1" lang="ja-JP" altLang="en-US" sz="8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gridSpan="2">
                  <a:txBody>
                    <a:bodyPr/>
                    <a:lstStyle/>
                    <a:p>
                      <a:endParaRPr kumimoji="1" lang="ja-JP" altLang="en-US" sz="300" b="1" dirty="0">
                        <a:solidFill>
                          <a:schemeClr val="bg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92442040"/>
                  </a:ext>
                </a:extLst>
              </a:tr>
              <a:tr h="504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800" b="1" dirty="0">
                          <a:solidFill>
                            <a:schemeClr val="bg1"/>
                          </a:solidFill>
                        </a:rPr>
                        <a:t>効果</a:t>
                      </a:r>
                      <a:endParaRPr kumimoji="1" lang="en-US" altLang="ja-JP" sz="800" b="1" dirty="0">
                        <a:solidFill>
                          <a:schemeClr val="bg1"/>
                        </a:solidFill>
                      </a:endParaRPr>
                    </a:p>
                    <a:p>
                      <a:r>
                        <a:rPr kumimoji="1" lang="ja-JP" altLang="en-US" sz="700" b="1" dirty="0">
                          <a:solidFill>
                            <a:schemeClr val="bg1"/>
                          </a:solidFill>
                        </a:rPr>
                        <a:t>（解決したこと）</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8118881"/>
                  </a:ext>
                </a:extLst>
              </a:tr>
              <a:tr h="396000">
                <a:tc vMerge="1">
                  <a:txBody>
                    <a:bodyPr/>
                    <a:lstStyle/>
                    <a:p>
                      <a:endParaRPr kumimoji="1" lang="ja-JP" altLang="en-US"/>
                    </a:p>
                  </a:txBody>
                  <a:tcPr/>
                </a:tc>
                <a:tc>
                  <a:txBody>
                    <a:bodyPr/>
                    <a:lstStyle/>
                    <a:p>
                      <a:r>
                        <a:rPr kumimoji="1" lang="ja-JP" altLang="en-US" sz="1000" b="1" dirty="0">
                          <a:solidFill>
                            <a:schemeClr val="bg1"/>
                          </a:solidFill>
                        </a:rPr>
                        <a:t>対象</a:t>
                      </a:r>
                      <a:endParaRPr kumimoji="1" lang="en-US" altLang="ja-JP" sz="1000" b="1" dirty="0">
                        <a:solidFill>
                          <a:schemeClr val="bg1"/>
                        </a:solidFill>
                      </a:endParaRPr>
                    </a:p>
                    <a:p>
                      <a:r>
                        <a:rPr kumimoji="1" lang="en-US" altLang="ja-JP" sz="600" b="1" dirty="0">
                          <a:solidFill>
                            <a:schemeClr val="bg1"/>
                          </a:solidFill>
                        </a:rPr>
                        <a:t>※</a:t>
                      </a:r>
                      <a:r>
                        <a:rPr kumimoji="1" lang="ja-JP" altLang="en-US" sz="600" b="1" dirty="0">
                          <a:solidFill>
                            <a:schemeClr val="bg1"/>
                          </a:solidFill>
                        </a:rPr>
                        <a:t>課題解決による受益者</a:t>
                      </a:r>
                      <a:endParaRPr kumimoji="1" lang="ja-JP" altLang="en-US" sz="110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a:p>
                  </a:txBody>
                  <a:tcPr/>
                </a:tc>
                <a:tc rowSpan="2">
                  <a:txBody>
                    <a:bodyPr/>
                    <a:lstStyle/>
                    <a:p>
                      <a:r>
                        <a:rPr kumimoji="1" lang="ja-JP" altLang="en-US" sz="1000" b="1" dirty="0">
                          <a:solidFill>
                            <a:schemeClr val="bg1"/>
                          </a:solidFill>
                        </a:rPr>
                        <a:t>課題</a:t>
                      </a:r>
                      <a:endParaRPr kumimoji="1" lang="en-US" altLang="ja-JP" sz="1000" b="1" dirty="0">
                        <a:solidFill>
                          <a:schemeClr val="bg1"/>
                        </a:solidFill>
                      </a:endParaRPr>
                    </a:p>
                    <a:p>
                      <a:r>
                        <a:rPr kumimoji="1" lang="ja-JP" altLang="en-US" sz="800" b="1" dirty="0">
                          <a:solidFill>
                            <a:schemeClr val="bg1"/>
                          </a:solidFill>
                        </a:rPr>
                        <a:t>・未解決の課題</a:t>
                      </a:r>
                    </a:p>
                    <a:p>
                      <a:r>
                        <a:rPr kumimoji="1" lang="ja-JP" altLang="en-US" sz="800" b="1" dirty="0">
                          <a:solidFill>
                            <a:schemeClr val="bg1"/>
                          </a:solidFill>
                        </a:rPr>
                        <a:t>・新たな課題　等</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rowSpan="2">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14383792"/>
                  </a:ext>
                </a:extLst>
              </a:tr>
              <a:tr h="450212">
                <a:tc vMerge="1">
                  <a:txBody>
                    <a:bodyPr/>
                    <a:lstStyle/>
                    <a:p>
                      <a:endParaRPr kumimoji="1" lang="ja-JP" altLang="en-US"/>
                    </a:p>
                  </a:txBody>
                  <a:tcPr/>
                </a:tc>
                <a:tc>
                  <a:txBody>
                    <a:bodyPr/>
                    <a:lstStyle/>
                    <a:p>
                      <a:r>
                        <a:rPr kumimoji="1" lang="ja-JP" altLang="en-US" sz="1000" b="1" dirty="0">
                          <a:solidFill>
                            <a:schemeClr val="bg1"/>
                          </a:solidFill>
                        </a:rPr>
                        <a:t>庁内外関係者</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a:p>
                  </a:txBody>
                  <a:tcPr/>
                </a:tc>
                <a:tc vMerge="1">
                  <a:txBody>
                    <a:bodyPr/>
                    <a:lstStyle/>
                    <a:p>
                      <a:endParaRPr kumimoji="1" lang="ja-JP" altLang="en-US" sz="80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vMerge="1">
                  <a:txBody>
                    <a:bodyPr/>
                    <a:lstStyle/>
                    <a:p>
                      <a:endParaRPr kumimoji="1" lang="ja-JP" altLang="en-US"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51661302"/>
                  </a:ext>
                </a:extLst>
              </a:tr>
            </a:tbl>
          </a:graphicData>
        </a:graphic>
      </p:graphicFrame>
      <p:sp>
        <p:nvSpPr>
          <p:cNvPr id="9" name="フローチャート: 組合せ 8">
            <a:extLst>
              <a:ext uri="{FF2B5EF4-FFF2-40B4-BE49-F238E27FC236}">
                <a16:creationId xmlns:a16="http://schemas.microsoft.com/office/drawing/2014/main" id="{E251BB18-2C22-37D8-C3CF-725BE1ECD815}"/>
              </a:ext>
            </a:extLst>
          </p:cNvPr>
          <p:cNvSpPr/>
          <p:nvPr/>
        </p:nvSpPr>
        <p:spPr>
          <a:xfrm>
            <a:off x="6938885" y="2237560"/>
            <a:ext cx="627321" cy="103227"/>
          </a:xfrm>
          <a:prstGeom prst="flowChartMerg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ローチャート: 組合せ 9">
            <a:extLst>
              <a:ext uri="{FF2B5EF4-FFF2-40B4-BE49-F238E27FC236}">
                <a16:creationId xmlns:a16="http://schemas.microsoft.com/office/drawing/2014/main" id="{1D9D8788-64B5-262A-159A-A538946C43D1}"/>
              </a:ext>
            </a:extLst>
          </p:cNvPr>
          <p:cNvSpPr/>
          <p:nvPr/>
        </p:nvSpPr>
        <p:spPr>
          <a:xfrm rot="16200000">
            <a:off x="3998687" y="2284003"/>
            <a:ext cx="627321" cy="103227"/>
          </a:xfrm>
          <a:prstGeom prst="flowChartMerg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1" name="表 10">
            <a:extLst>
              <a:ext uri="{FF2B5EF4-FFF2-40B4-BE49-F238E27FC236}">
                <a16:creationId xmlns:a16="http://schemas.microsoft.com/office/drawing/2014/main" id="{3BCED6BD-43E9-8147-4F0F-CD9423543BEB}"/>
              </a:ext>
            </a:extLst>
          </p:cNvPr>
          <p:cNvGraphicFramePr>
            <a:graphicFrameLocks noGrp="1"/>
          </p:cNvGraphicFramePr>
          <p:nvPr>
            <p:extLst>
              <p:ext uri="{D42A27DB-BD31-4B8C-83A1-F6EECF244321}">
                <p14:modId xmlns:p14="http://schemas.microsoft.com/office/powerpoint/2010/main" val="220845004"/>
              </p:ext>
            </p:extLst>
          </p:nvPr>
        </p:nvGraphicFramePr>
        <p:xfrm>
          <a:off x="118872" y="3857566"/>
          <a:ext cx="9641534" cy="2781295"/>
        </p:xfrm>
        <a:graphic>
          <a:graphicData uri="http://schemas.openxmlformats.org/drawingml/2006/table">
            <a:tbl>
              <a:tblPr firstRow="1" bandRow="1">
                <a:tableStyleId>{5C22544A-7EE6-4342-B048-85BDC9FD1C3A}</a:tableStyleId>
              </a:tblPr>
              <a:tblGrid>
                <a:gridCol w="398800">
                  <a:extLst>
                    <a:ext uri="{9D8B030D-6E8A-4147-A177-3AD203B41FA5}">
                      <a16:colId xmlns:a16="http://schemas.microsoft.com/office/drawing/2014/main" val="809743130"/>
                    </a:ext>
                  </a:extLst>
                </a:gridCol>
                <a:gridCol w="682478">
                  <a:extLst>
                    <a:ext uri="{9D8B030D-6E8A-4147-A177-3AD203B41FA5}">
                      <a16:colId xmlns:a16="http://schemas.microsoft.com/office/drawing/2014/main" val="950899509"/>
                    </a:ext>
                  </a:extLst>
                </a:gridCol>
                <a:gridCol w="3003550">
                  <a:extLst>
                    <a:ext uri="{9D8B030D-6E8A-4147-A177-3AD203B41FA5}">
                      <a16:colId xmlns:a16="http://schemas.microsoft.com/office/drawing/2014/main" val="3179128743"/>
                    </a:ext>
                  </a:extLst>
                </a:gridCol>
                <a:gridCol w="208280">
                  <a:extLst>
                    <a:ext uri="{9D8B030D-6E8A-4147-A177-3AD203B41FA5}">
                      <a16:colId xmlns:a16="http://schemas.microsoft.com/office/drawing/2014/main" val="2099993983"/>
                    </a:ext>
                  </a:extLst>
                </a:gridCol>
                <a:gridCol w="922020">
                  <a:extLst>
                    <a:ext uri="{9D8B030D-6E8A-4147-A177-3AD203B41FA5}">
                      <a16:colId xmlns:a16="http://schemas.microsoft.com/office/drawing/2014/main" val="2546419714"/>
                    </a:ext>
                  </a:extLst>
                </a:gridCol>
                <a:gridCol w="4426406">
                  <a:extLst>
                    <a:ext uri="{9D8B030D-6E8A-4147-A177-3AD203B41FA5}">
                      <a16:colId xmlns:a16="http://schemas.microsoft.com/office/drawing/2014/main" val="1498284933"/>
                    </a:ext>
                  </a:extLst>
                </a:gridCol>
              </a:tblGrid>
              <a:tr h="384103">
                <a:tc gridSpan="3">
                  <a:txBody>
                    <a:bodyPr/>
                    <a:lstStyle/>
                    <a:p>
                      <a:r>
                        <a:rPr kumimoji="1" lang="ja-JP" altLang="en-US" sz="1000" dirty="0">
                          <a:solidFill>
                            <a:schemeClr val="bg1"/>
                          </a:solidFill>
                        </a:rPr>
                        <a:t>地域課題：</a:t>
                      </a:r>
                      <a:endParaRPr kumimoji="1" lang="en-US" altLang="ja-JP" sz="1000" dirty="0">
                        <a:solidFill>
                          <a:schemeClr val="bg1"/>
                        </a:solidFill>
                      </a:endParaRPr>
                    </a:p>
                    <a:p>
                      <a:r>
                        <a:rPr kumimoji="1" lang="en-US" altLang="ja-JP" sz="1000" dirty="0">
                          <a:solidFill>
                            <a:schemeClr val="bg1"/>
                          </a:solidFill>
                        </a:rPr>
                        <a:t>【</a:t>
                      </a:r>
                      <a:r>
                        <a:rPr kumimoji="1" lang="ja-JP" altLang="en-US" sz="1000" dirty="0">
                          <a:solidFill>
                            <a:schemeClr val="bg1"/>
                          </a:solidFill>
                        </a:rPr>
                        <a:t>●●（該当する５つの分野名）</a:t>
                      </a:r>
                      <a:r>
                        <a:rPr kumimoji="1" lang="en-US" altLang="ja-JP" sz="1000" dirty="0">
                          <a:solidFill>
                            <a:schemeClr val="bg1"/>
                          </a:solidFill>
                        </a:rPr>
                        <a:t>】</a:t>
                      </a:r>
                      <a:r>
                        <a:rPr kumimoji="1" lang="ja-JP" altLang="en-US" sz="1000" dirty="0">
                          <a:solidFill>
                            <a:schemeClr val="bg1"/>
                          </a:solidFill>
                        </a:rPr>
                        <a:t>●●（前頁の課題名）</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noFill/>
                      <a:prstDash val="solid"/>
                      <a:round/>
                      <a:headEnd type="none" w="med" len="med"/>
                      <a:tailEnd type="none" w="med" len="med"/>
                    </a:lnB>
                    <a:solidFill>
                      <a:schemeClr val="accent6">
                        <a:lumMod val="75000"/>
                      </a:schemeClr>
                    </a:solidFill>
                  </a:tcPr>
                </a:tc>
                <a:tc hMerge="1">
                  <a:txBody>
                    <a:bodyPr/>
                    <a:lstStyle/>
                    <a:p>
                      <a:endParaRPr kumimoji="1" lang="ja-JP" altLang="en-US" sz="1100" dirty="0"/>
                    </a:p>
                  </a:txBody>
                  <a:tcPr>
                    <a:lnL w="1905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hMerge="1">
                  <a:txBody>
                    <a:bodyPr/>
                    <a:lstStyle/>
                    <a:p>
                      <a:endParaRPr kumimoji="1" lang="ja-JP" altLang="en-US"/>
                    </a:p>
                  </a:txBody>
                  <a:tcPr/>
                </a:tc>
                <a:tc rowSpan="6">
                  <a:txBody>
                    <a:bodyPr/>
                    <a:lstStyle/>
                    <a:p>
                      <a:endParaRPr kumimoji="1" lang="ja-JP" altLang="en-US" sz="1000" dirty="0">
                        <a:no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kumimoji="1" lang="ja-JP" altLang="en-US" sz="1000" dirty="0">
                          <a:solidFill>
                            <a:schemeClr val="bg1"/>
                          </a:solidFill>
                        </a:rPr>
                        <a:t>これまでの施策</a:t>
                      </a:r>
                    </a:p>
                    <a:p>
                      <a:endParaRPr kumimoji="1" lang="ja-JP" altLang="en-US" sz="1000"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noFill/>
                      <a:prstDash val="solid"/>
                      <a:round/>
                      <a:headEnd type="none" w="med" len="med"/>
                      <a:tailEnd type="none" w="med" len="med"/>
                    </a:lnB>
                    <a:solidFill>
                      <a:schemeClr val="accent6">
                        <a:lumMod val="75000"/>
                      </a:schemeClr>
                    </a:solidFill>
                  </a:tcPr>
                </a:tc>
                <a:tc hMerge="1">
                  <a:txBody>
                    <a:bodyPr/>
                    <a:lstStyle/>
                    <a:p>
                      <a:endParaRPr kumimoji="1" lang="ja-JP" altLang="en-US"/>
                    </a:p>
                  </a:txBody>
                  <a:tcPr/>
                </a:tc>
                <a:extLst>
                  <a:ext uri="{0D108BD9-81ED-4DB2-BD59-A6C34878D82A}">
                    <a16:rowId xmlns:a16="http://schemas.microsoft.com/office/drawing/2014/main" val="2247284739"/>
                  </a:ext>
                </a:extLst>
              </a:tr>
              <a:tr h="864000">
                <a:tc rowSpan="5">
                  <a:txBody>
                    <a:bodyPr/>
                    <a:lstStyle/>
                    <a:p>
                      <a:endParaRPr kumimoji="1" lang="ja-JP" altLang="en-US" sz="12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rowSpan="3">
                  <a:txBody>
                    <a:bodyPr/>
                    <a:lstStyle/>
                    <a:p>
                      <a:r>
                        <a:rPr kumimoji="1" lang="ja-JP" altLang="en-US" sz="1000" b="1" dirty="0">
                          <a:solidFill>
                            <a:schemeClr val="bg1"/>
                          </a:solidFill>
                        </a:rPr>
                        <a:t>概要</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rowSpan="3">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sz="11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a:txBody>
                    <a:bodyPr/>
                    <a:lstStyle/>
                    <a:p>
                      <a:endParaRPr kumimoji="1" lang="ja-JP" altLang="en-US" sz="100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60732483"/>
                  </a:ext>
                </a:extLst>
              </a:tr>
              <a:tr h="140123">
                <a:tc vMerge="1">
                  <a:txBody>
                    <a:bodyPr/>
                    <a:lstStyle/>
                    <a:p>
                      <a:endParaRPr kumimoji="1" lang="ja-JP" altLang="en-US"/>
                    </a:p>
                  </a:txBody>
                  <a:tcPr/>
                </a:tc>
                <a:tc vMerge="1">
                  <a:txBody>
                    <a:bodyPr/>
                    <a:lstStyle/>
                    <a:p>
                      <a:endParaRPr kumimoji="1" lang="ja-JP" altLang="en-US" sz="105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vMerge="1">
                  <a:txBody>
                    <a:bodyPr/>
                    <a:lstStyle/>
                    <a:p>
                      <a:endParaRPr kumimoji="1" lang="ja-JP" altLang="en-US" sz="8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gridSpan="2">
                  <a:txBody>
                    <a:bodyPr/>
                    <a:lstStyle/>
                    <a:p>
                      <a:endParaRPr kumimoji="1" lang="ja-JP" altLang="en-US" sz="300" b="1" dirty="0">
                        <a:solidFill>
                          <a:schemeClr val="bg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92442040"/>
                  </a:ext>
                </a:extLst>
              </a:tr>
              <a:tr h="504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800" b="1" dirty="0">
                          <a:solidFill>
                            <a:schemeClr val="bg1"/>
                          </a:solidFill>
                        </a:rPr>
                        <a:t>効果</a:t>
                      </a:r>
                      <a:endParaRPr kumimoji="1" lang="en-US" altLang="ja-JP" sz="800" b="1" dirty="0">
                        <a:solidFill>
                          <a:schemeClr val="bg1"/>
                        </a:solidFill>
                      </a:endParaRPr>
                    </a:p>
                    <a:p>
                      <a:r>
                        <a:rPr kumimoji="1" lang="ja-JP" altLang="en-US" sz="700" b="1" dirty="0">
                          <a:solidFill>
                            <a:schemeClr val="bg1"/>
                          </a:solidFill>
                        </a:rPr>
                        <a:t>（解決したこと）</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8118881"/>
                  </a:ext>
                </a:extLst>
              </a:tr>
              <a:tr h="411912">
                <a:tc vMerge="1">
                  <a:txBody>
                    <a:bodyPr/>
                    <a:lstStyle/>
                    <a:p>
                      <a:endParaRPr kumimoji="1" lang="ja-JP" altLang="en-US"/>
                    </a:p>
                  </a:txBody>
                  <a:tcPr/>
                </a:tc>
                <a:tc>
                  <a:txBody>
                    <a:bodyPr/>
                    <a:lstStyle/>
                    <a:p>
                      <a:r>
                        <a:rPr kumimoji="1" lang="ja-JP" altLang="en-US" sz="1000" b="1" dirty="0">
                          <a:solidFill>
                            <a:schemeClr val="bg1"/>
                          </a:solidFill>
                        </a:rPr>
                        <a:t>対象</a:t>
                      </a:r>
                      <a:endParaRPr kumimoji="1" lang="en-US" altLang="ja-JP" sz="1000" b="1" dirty="0">
                        <a:solidFill>
                          <a:schemeClr val="bg1"/>
                        </a:solidFill>
                      </a:endParaRPr>
                    </a:p>
                    <a:p>
                      <a:r>
                        <a:rPr kumimoji="1" lang="en-US" altLang="ja-JP" sz="600" b="1" dirty="0">
                          <a:solidFill>
                            <a:schemeClr val="bg1"/>
                          </a:solidFill>
                        </a:rPr>
                        <a:t>※</a:t>
                      </a:r>
                      <a:r>
                        <a:rPr kumimoji="1" lang="ja-JP" altLang="en-US" sz="600" b="1" dirty="0">
                          <a:solidFill>
                            <a:schemeClr val="bg1"/>
                          </a:solidFill>
                        </a:rPr>
                        <a:t>課題解決による受益者</a:t>
                      </a:r>
                      <a:endParaRPr kumimoji="1" lang="ja-JP" altLang="en-US" sz="110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a:p>
                  </a:txBody>
                  <a:tcPr/>
                </a:tc>
                <a:tc rowSpan="2">
                  <a:txBody>
                    <a:bodyPr/>
                    <a:lstStyle/>
                    <a:p>
                      <a:r>
                        <a:rPr kumimoji="1" lang="ja-JP" altLang="en-US" sz="1000" b="1" dirty="0">
                          <a:solidFill>
                            <a:schemeClr val="bg1"/>
                          </a:solidFill>
                        </a:rPr>
                        <a:t>課題</a:t>
                      </a:r>
                      <a:endParaRPr kumimoji="1" lang="en-US" altLang="ja-JP" sz="1000" b="1" dirty="0">
                        <a:solidFill>
                          <a:schemeClr val="bg1"/>
                        </a:solidFill>
                      </a:endParaRPr>
                    </a:p>
                    <a:p>
                      <a:r>
                        <a:rPr kumimoji="1" lang="ja-JP" altLang="en-US" sz="800" b="1" dirty="0">
                          <a:solidFill>
                            <a:schemeClr val="bg1"/>
                          </a:solidFill>
                        </a:rPr>
                        <a:t>・未解決の課題</a:t>
                      </a:r>
                    </a:p>
                    <a:p>
                      <a:r>
                        <a:rPr kumimoji="1" lang="ja-JP" altLang="en-US" sz="800" b="1" dirty="0">
                          <a:solidFill>
                            <a:schemeClr val="bg1"/>
                          </a:solidFill>
                        </a:rPr>
                        <a:t>・新たな課題　等</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rowSpan="2">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14383792"/>
                  </a:ext>
                </a:extLst>
              </a:tr>
              <a:tr h="450212">
                <a:tc vMerge="1">
                  <a:txBody>
                    <a:bodyPr/>
                    <a:lstStyle/>
                    <a:p>
                      <a:endParaRPr kumimoji="1" lang="ja-JP" altLang="en-US"/>
                    </a:p>
                  </a:txBody>
                  <a:tcPr/>
                </a:tc>
                <a:tc>
                  <a:txBody>
                    <a:bodyPr/>
                    <a:lstStyle/>
                    <a:p>
                      <a:r>
                        <a:rPr kumimoji="1" lang="ja-JP" altLang="en-US" sz="1000" b="1" dirty="0">
                          <a:solidFill>
                            <a:schemeClr val="bg1"/>
                          </a:solidFill>
                        </a:rPr>
                        <a:t>庁内外関係者</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a:txBody>
                    <a:bodyPr/>
                    <a:lstStyle/>
                    <a:p>
                      <a:endParaRPr kumimoji="1" lang="ja-JP" altLang="en-US" sz="1000"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kumimoji="1" lang="ja-JP" altLang="en-US"/>
                    </a:p>
                  </a:txBody>
                  <a:tcPr/>
                </a:tc>
                <a:tc vMerge="1">
                  <a:txBody>
                    <a:bodyPr/>
                    <a:lstStyle/>
                    <a:p>
                      <a:endParaRPr kumimoji="1" lang="ja-JP" altLang="en-US" sz="800" b="1" dirty="0">
                        <a:solidFill>
                          <a:schemeClr val="bg1"/>
                        </a:solidFill>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accent6">
                        <a:lumMod val="75000"/>
                      </a:schemeClr>
                    </a:solidFill>
                  </a:tcPr>
                </a:tc>
                <a:tc vMerge="1">
                  <a:txBody>
                    <a:bodyPr/>
                    <a:lstStyle/>
                    <a:p>
                      <a:endParaRPr kumimoji="1" lang="ja-JP" altLang="en-US" dirty="0"/>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51661302"/>
                  </a:ext>
                </a:extLst>
              </a:tr>
            </a:tbl>
          </a:graphicData>
        </a:graphic>
      </p:graphicFrame>
      <p:sp>
        <p:nvSpPr>
          <p:cNvPr id="12" name="フローチャート: 組合せ 11">
            <a:extLst>
              <a:ext uri="{FF2B5EF4-FFF2-40B4-BE49-F238E27FC236}">
                <a16:creationId xmlns:a16="http://schemas.microsoft.com/office/drawing/2014/main" id="{BD7EFAD6-0A26-0D87-2407-C64D73E04C7C}"/>
              </a:ext>
            </a:extLst>
          </p:cNvPr>
          <p:cNvSpPr/>
          <p:nvPr/>
        </p:nvSpPr>
        <p:spPr>
          <a:xfrm>
            <a:off x="6938885" y="5161446"/>
            <a:ext cx="627321" cy="103227"/>
          </a:xfrm>
          <a:prstGeom prst="flowChartMerg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組合せ 12">
            <a:extLst>
              <a:ext uri="{FF2B5EF4-FFF2-40B4-BE49-F238E27FC236}">
                <a16:creationId xmlns:a16="http://schemas.microsoft.com/office/drawing/2014/main" id="{7873700F-9CCD-61BD-E1C6-C22AF186F103}"/>
              </a:ext>
            </a:extLst>
          </p:cNvPr>
          <p:cNvSpPr/>
          <p:nvPr/>
        </p:nvSpPr>
        <p:spPr>
          <a:xfrm rot="16200000">
            <a:off x="3998687" y="5196600"/>
            <a:ext cx="627321" cy="103227"/>
          </a:xfrm>
          <a:prstGeom prst="flowChartMerg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02375DC1-7E8B-C133-AED6-AB4957FF68FA}"/>
              </a:ext>
            </a:extLst>
          </p:cNvPr>
          <p:cNvSpPr>
            <a:spLocks noGrp="1"/>
          </p:cNvSpPr>
          <p:nvPr>
            <p:ph type="sldNum" sz="quarter" idx="13"/>
          </p:nvPr>
        </p:nvSpPr>
        <p:spPr>
          <a:xfrm>
            <a:off x="9442027" y="6287118"/>
            <a:ext cx="432000" cy="365125"/>
          </a:xfrm>
        </p:spPr>
        <p:txBody>
          <a:bodyPr/>
          <a:lstStyle/>
          <a:p>
            <a:fld id="{F46AD944-86D0-48EA-B75E-E5D3F223730F}" type="slidenum">
              <a:rPr lang="ja-JP" altLang="en-US" smtClean="0"/>
              <a:pPr/>
              <a:t>3</a:t>
            </a:fld>
            <a:endParaRPr lang="ja-JP" altLang="en-US" dirty="0"/>
          </a:p>
        </p:txBody>
      </p:sp>
      <p:sp>
        <p:nvSpPr>
          <p:cNvPr id="3" name="テキスト ボックス 2">
            <a:extLst>
              <a:ext uri="{FF2B5EF4-FFF2-40B4-BE49-F238E27FC236}">
                <a16:creationId xmlns:a16="http://schemas.microsoft.com/office/drawing/2014/main" id="{CD511871-3C1E-CCF9-53AC-F6C10819DF53}"/>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※Phase1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地域課題の検証を参考に、地域課題</a:t>
            </a:r>
            <a:r>
              <a:rPr lang="ja-JP" altLang="en-US" sz="1200" b="1" dirty="0">
                <a:latin typeface="メイリオ" panose="020B0604030504040204" pitchFamily="50" charset="-128"/>
                <a:ea typeface="メイリオ" panose="020B0604030504040204" pitchFamily="50" charset="-128"/>
              </a:rPr>
              <a:t>の確からしさを高めましょう</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6480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FE563E-8CBB-02A5-B3DC-DFDA9804369D}"/>
              </a:ext>
            </a:extLst>
          </p:cNvPr>
          <p:cNvSpPr>
            <a:spLocks noGrp="1"/>
          </p:cNvSpPr>
          <p:nvPr>
            <p:ph type="title"/>
          </p:nvPr>
        </p:nvSpPr>
        <p:spPr/>
        <p:txBody>
          <a:bodyPr/>
          <a:lstStyle/>
          <a:p>
            <a:r>
              <a:rPr kumimoji="1" lang="ja-JP" altLang="en-US" dirty="0"/>
              <a:t>地域課題で目指すゴールの検討フォーマット</a:t>
            </a:r>
          </a:p>
        </p:txBody>
      </p:sp>
      <p:sp>
        <p:nvSpPr>
          <p:cNvPr id="4" name="スライド番号プレースホルダー 3">
            <a:extLst>
              <a:ext uri="{FF2B5EF4-FFF2-40B4-BE49-F238E27FC236}">
                <a16:creationId xmlns:a16="http://schemas.microsoft.com/office/drawing/2014/main" id="{9559ADD6-018C-A6CD-D059-6D55DB8DAE83}"/>
              </a:ext>
            </a:extLst>
          </p:cNvPr>
          <p:cNvSpPr>
            <a:spLocks noGrp="1"/>
          </p:cNvSpPr>
          <p:nvPr>
            <p:ph type="sldNum" sz="quarter" idx="13"/>
          </p:nvPr>
        </p:nvSpPr>
        <p:spPr/>
        <p:txBody>
          <a:bodyPr/>
          <a:lstStyle/>
          <a:p>
            <a:fld id="{F46AD944-86D0-48EA-B75E-E5D3F223730F}" type="slidenum">
              <a:rPr lang="ja-JP" altLang="en-US" smtClean="0"/>
              <a:pPr/>
              <a:t>4</a:t>
            </a:fld>
            <a:endParaRPr lang="ja-JP" altLang="en-US" dirty="0"/>
          </a:p>
        </p:txBody>
      </p:sp>
      <p:sp>
        <p:nvSpPr>
          <p:cNvPr id="5" name="正方形/長方形 4">
            <a:extLst>
              <a:ext uri="{FF2B5EF4-FFF2-40B4-BE49-F238E27FC236}">
                <a16:creationId xmlns:a16="http://schemas.microsoft.com/office/drawing/2014/main" id="{4CFAF0D3-79BF-FFE0-ECB2-2D3FAC655B69}"/>
              </a:ext>
            </a:extLst>
          </p:cNvPr>
          <p:cNvSpPr/>
          <p:nvPr/>
        </p:nvSpPr>
        <p:spPr>
          <a:xfrm>
            <a:off x="118871" y="1243824"/>
            <a:ext cx="4834129" cy="3484833"/>
          </a:xfrm>
          <a:prstGeom prst="rect">
            <a:avLst/>
          </a:prstGeom>
          <a:no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C2A44DC4-1146-5413-F328-6CDFE1372276}"/>
              </a:ext>
            </a:extLst>
          </p:cNvPr>
          <p:cNvSpPr/>
          <p:nvPr/>
        </p:nvSpPr>
        <p:spPr>
          <a:xfrm>
            <a:off x="118871" y="932652"/>
            <a:ext cx="4834129" cy="238888"/>
          </a:xfrm>
          <a:prstGeom prst="rect">
            <a:avLst/>
          </a:prstGeom>
          <a:solidFill>
            <a:srgbClr val="FF858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200" b="1" dirty="0">
                <a:solidFill>
                  <a:schemeClr val="tx1"/>
                </a:solidFill>
                <a:latin typeface="Meiryo UI" panose="020B0604030504040204" pitchFamily="50" charset="-128"/>
                <a:ea typeface="Meiryo UI" panose="020B0604030504040204" pitchFamily="50" charset="-128"/>
              </a:rPr>
              <a:t>中長期的に実現したい状態</a:t>
            </a:r>
            <a:endParaRPr kumimoji="1" lang="ja-JP" altLang="en-US" sz="1200" b="1" dirty="0">
              <a:solidFill>
                <a:schemeClr val="tx1"/>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B9EC4474-A3FA-BC5C-353B-CBCE10BC9D4A}"/>
              </a:ext>
            </a:extLst>
          </p:cNvPr>
          <p:cNvSpPr/>
          <p:nvPr/>
        </p:nvSpPr>
        <p:spPr>
          <a:xfrm>
            <a:off x="5549152" y="936952"/>
            <a:ext cx="4279842" cy="238888"/>
          </a:xfrm>
          <a:prstGeom prst="rect">
            <a:avLst/>
          </a:prstGeom>
          <a:solidFill>
            <a:srgbClr val="FF858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kumimoji="1" lang="ja-JP" altLang="en-US" sz="1200" b="1" dirty="0">
                <a:solidFill>
                  <a:schemeClr val="tx1"/>
                </a:solidFill>
                <a:latin typeface="Meiryo UI" panose="020B0604030504040204" pitchFamily="50" charset="-128"/>
                <a:ea typeface="Meiryo UI" panose="020B0604030504040204" pitchFamily="50" charset="-128"/>
              </a:rPr>
              <a:t>そのために直近２～３年で取組みたいこと★</a:t>
            </a:r>
          </a:p>
        </p:txBody>
      </p:sp>
      <p:sp>
        <p:nvSpPr>
          <p:cNvPr id="8" name="正方形/長方形 7">
            <a:extLst>
              <a:ext uri="{FF2B5EF4-FFF2-40B4-BE49-F238E27FC236}">
                <a16:creationId xmlns:a16="http://schemas.microsoft.com/office/drawing/2014/main" id="{C0CD2619-E66F-6932-DFB0-DC4A62DAAF00}"/>
              </a:ext>
            </a:extLst>
          </p:cNvPr>
          <p:cNvSpPr/>
          <p:nvPr/>
        </p:nvSpPr>
        <p:spPr>
          <a:xfrm>
            <a:off x="5549153" y="1243823"/>
            <a:ext cx="4279842" cy="3484833"/>
          </a:xfrm>
          <a:prstGeom prst="rect">
            <a:avLst/>
          </a:prstGeom>
          <a:no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右 8">
            <a:extLst>
              <a:ext uri="{FF2B5EF4-FFF2-40B4-BE49-F238E27FC236}">
                <a16:creationId xmlns:a16="http://schemas.microsoft.com/office/drawing/2014/main" id="{38F49CA7-F1E0-7800-3EC5-290216096AAC}"/>
              </a:ext>
            </a:extLst>
          </p:cNvPr>
          <p:cNvSpPr/>
          <p:nvPr/>
        </p:nvSpPr>
        <p:spPr>
          <a:xfrm>
            <a:off x="5070697" y="1788984"/>
            <a:ext cx="392740" cy="2394509"/>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8F703B0C-CEFE-A4E5-C827-689359A294B1}"/>
              </a:ext>
            </a:extLst>
          </p:cNvPr>
          <p:cNvSpPr/>
          <p:nvPr/>
        </p:nvSpPr>
        <p:spPr>
          <a:xfrm rot="16200000">
            <a:off x="5165552" y="3035885"/>
            <a:ext cx="238889" cy="3849987"/>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4E2287F2-7D51-5C94-80EF-1809369C8535}"/>
              </a:ext>
            </a:extLst>
          </p:cNvPr>
          <p:cNvSpPr/>
          <p:nvPr/>
        </p:nvSpPr>
        <p:spPr>
          <a:xfrm>
            <a:off x="103516" y="4985583"/>
            <a:ext cx="4212000" cy="23888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200" dirty="0">
                <a:solidFill>
                  <a:schemeClr val="bg1"/>
                </a:solidFill>
                <a:latin typeface="Meiryo UI" panose="020B0604030504040204" pitchFamily="50" charset="-128"/>
                <a:ea typeface="Meiryo UI" panose="020B0604030504040204" pitchFamily="50" charset="-128"/>
              </a:rPr>
              <a:t>★を具体化するにあたり不足している情報・要確認事項</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F636F821-A836-190F-8D98-ADAC50C25791}"/>
              </a:ext>
            </a:extLst>
          </p:cNvPr>
          <p:cNvSpPr/>
          <p:nvPr/>
        </p:nvSpPr>
        <p:spPr>
          <a:xfrm>
            <a:off x="94344" y="5251853"/>
            <a:ext cx="9734649" cy="1312714"/>
          </a:xfrm>
          <a:prstGeom prst="rect">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454C2D31-D7B9-B131-5F81-C9E75AD27D6B}"/>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※Phase1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地域課題で目指すゴールを参考に、中長期的に実現したい状態と直近で取組みたいことを整理しましょう</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5845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6843F9-96FE-5A8F-848A-672FD987E373}"/>
              </a:ext>
            </a:extLst>
          </p:cNvPr>
          <p:cNvSpPr>
            <a:spLocks noGrp="1"/>
          </p:cNvSpPr>
          <p:nvPr>
            <p:ph type="title"/>
          </p:nvPr>
        </p:nvSpPr>
        <p:spPr/>
        <p:txBody>
          <a:bodyPr>
            <a:normAutofit/>
          </a:bodyPr>
          <a:lstStyle/>
          <a:p>
            <a:r>
              <a:rPr kumimoji="1" lang="ja-JP" altLang="en-US" sz="2000" dirty="0"/>
              <a:t>取り組む分野の絞り込みと地域課題で目指すゴールの設定フォーマット</a:t>
            </a:r>
          </a:p>
        </p:txBody>
      </p:sp>
      <p:sp>
        <p:nvSpPr>
          <p:cNvPr id="4" name="スライド番号プレースホルダー 3">
            <a:extLst>
              <a:ext uri="{FF2B5EF4-FFF2-40B4-BE49-F238E27FC236}">
                <a16:creationId xmlns:a16="http://schemas.microsoft.com/office/drawing/2014/main" id="{DC5C9F1E-0435-F927-741A-B36ACA87C535}"/>
              </a:ext>
            </a:extLst>
          </p:cNvPr>
          <p:cNvSpPr>
            <a:spLocks noGrp="1"/>
          </p:cNvSpPr>
          <p:nvPr>
            <p:ph type="sldNum" sz="quarter" idx="13"/>
          </p:nvPr>
        </p:nvSpPr>
        <p:spPr/>
        <p:txBody>
          <a:bodyPr/>
          <a:lstStyle/>
          <a:p>
            <a:fld id="{F46AD944-86D0-48EA-B75E-E5D3F223730F}" type="slidenum">
              <a:rPr lang="ja-JP" altLang="en-US" smtClean="0"/>
              <a:pPr/>
              <a:t>5</a:t>
            </a:fld>
            <a:endParaRPr lang="ja-JP" altLang="en-US" dirty="0"/>
          </a:p>
        </p:txBody>
      </p:sp>
      <p:sp>
        <p:nvSpPr>
          <p:cNvPr id="5" name="角丸四角形 4">
            <a:extLst>
              <a:ext uri="{FF2B5EF4-FFF2-40B4-BE49-F238E27FC236}">
                <a16:creationId xmlns:a16="http://schemas.microsoft.com/office/drawing/2014/main" id="{5D49A6B2-F2D7-D5EC-14C8-B652AD9FD880}"/>
              </a:ext>
            </a:extLst>
          </p:cNvPr>
          <p:cNvSpPr/>
          <p:nvPr/>
        </p:nvSpPr>
        <p:spPr>
          <a:xfrm>
            <a:off x="118871" y="924896"/>
            <a:ext cx="9699384" cy="5468454"/>
          </a:xfrm>
          <a:prstGeom prst="roundRect">
            <a:avLst>
              <a:gd name="adj" fmla="val 299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lang="ja-JP" altLang="en-US" sz="1400" b="1" dirty="0">
                <a:solidFill>
                  <a:schemeClr val="tx1"/>
                </a:solidFill>
                <a:latin typeface="メイリオ" panose="020B0604030504040204" pitchFamily="50" charset="-128"/>
                <a:ea typeface="メイリオ" panose="020B0604030504040204" pitchFamily="50" charset="-128"/>
              </a:rPr>
              <a:t>地域課題で目指すゴール</a:t>
            </a:r>
            <a:r>
              <a:rPr kumimoji="1" lang="en-US" altLang="ja-JP" sz="1400" b="1" dirty="0">
                <a:solidFill>
                  <a:schemeClr val="tx1"/>
                </a:solidFill>
                <a:latin typeface="メイリオ" panose="020B0604030504040204" pitchFamily="50" charset="-128"/>
                <a:ea typeface="メイリオ" panose="020B0604030504040204" pitchFamily="50" charset="-128"/>
              </a:rPr>
              <a:t>【</a:t>
            </a:r>
            <a:r>
              <a:rPr kumimoji="1" lang="ja-JP" altLang="en-US" sz="1400" b="1" dirty="0">
                <a:solidFill>
                  <a:schemeClr val="tx1"/>
                </a:solidFill>
                <a:latin typeface="メイリオ" panose="020B0604030504040204" pitchFamily="50" charset="-128"/>
                <a:ea typeface="メイリオ" panose="020B0604030504040204" pitchFamily="50" charset="-128"/>
              </a:rPr>
              <a:t>全体像</a:t>
            </a:r>
            <a:r>
              <a:rPr kumimoji="1" lang="en-US" altLang="ja-JP" sz="1400" b="1" dirty="0">
                <a:solidFill>
                  <a:schemeClr val="tx1"/>
                </a:solidFill>
                <a:latin typeface="メイリオ" panose="020B0604030504040204" pitchFamily="50" charset="-128"/>
                <a:ea typeface="メイリオ" panose="020B0604030504040204" pitchFamily="50" charset="-128"/>
              </a:rPr>
              <a:t>】</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8B96AC39-03CE-25FC-2B0E-8A5FC4FA1252}"/>
              </a:ext>
            </a:extLst>
          </p:cNvPr>
          <p:cNvSpPr txBox="1"/>
          <p:nvPr/>
        </p:nvSpPr>
        <p:spPr>
          <a:xfrm>
            <a:off x="211110" y="1202400"/>
            <a:ext cx="9514906" cy="5084717"/>
          </a:xfrm>
          <a:prstGeom prst="rect">
            <a:avLst/>
          </a:prstGeom>
          <a:solidFill>
            <a:schemeClr val="bg1"/>
          </a:solidFill>
        </p:spPr>
        <p:txBody>
          <a:bodyPr wrap="square" lIns="36000" tIns="36000" rIns="36000" bIns="0" rtlCol="0">
            <a:noAutofit/>
          </a:bodyPr>
          <a:lstStyle/>
          <a:p>
            <a:pPr lvl="0">
              <a:defRPr/>
            </a:pPr>
            <a:endParaRPr kumimoji="1" lang="ja-JP" altLang="en-US" sz="1050" dirty="0">
              <a:highlight>
                <a:srgbClr val="00FFFF"/>
              </a:highlight>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6A405517-DA99-7C33-73E3-160816F83C55}"/>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※Phase1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取り組む分野の絞り込みと地域課題で目指すゴールの設定を参考に、ゴールを設定しましょう</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06049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814960-1617-451C-870E-1AA6D412AAE4}"/>
              </a:ext>
            </a:extLst>
          </p:cNvPr>
          <p:cNvSpPr>
            <a:spLocks noGrp="1"/>
          </p:cNvSpPr>
          <p:nvPr>
            <p:ph type="title"/>
          </p:nvPr>
        </p:nvSpPr>
        <p:spPr/>
        <p:txBody>
          <a:bodyPr/>
          <a:lstStyle/>
          <a:p>
            <a:r>
              <a:rPr kumimoji="1" lang="ja-JP" altLang="en-US" dirty="0"/>
              <a:t>事業の方向性の検討フォーマット</a:t>
            </a:r>
          </a:p>
        </p:txBody>
      </p:sp>
      <p:sp>
        <p:nvSpPr>
          <p:cNvPr id="4" name="スライド番号プレースホルダー 3">
            <a:extLst>
              <a:ext uri="{FF2B5EF4-FFF2-40B4-BE49-F238E27FC236}">
                <a16:creationId xmlns:a16="http://schemas.microsoft.com/office/drawing/2014/main" id="{74E863B1-B730-CDEB-7D02-1072EFBDB58F}"/>
              </a:ext>
            </a:extLst>
          </p:cNvPr>
          <p:cNvSpPr>
            <a:spLocks noGrp="1"/>
          </p:cNvSpPr>
          <p:nvPr>
            <p:ph type="sldNum" sz="quarter" idx="13"/>
          </p:nvPr>
        </p:nvSpPr>
        <p:spPr/>
        <p:txBody>
          <a:bodyPr/>
          <a:lstStyle/>
          <a:p>
            <a:fld id="{F46AD944-86D0-48EA-B75E-E5D3F223730F}" type="slidenum">
              <a:rPr lang="ja-JP" altLang="en-US" smtClean="0"/>
              <a:pPr/>
              <a:t>6</a:t>
            </a:fld>
            <a:endParaRPr lang="ja-JP" altLang="en-US" dirty="0"/>
          </a:p>
        </p:txBody>
      </p:sp>
      <p:sp>
        <p:nvSpPr>
          <p:cNvPr id="5" name="正方形/長方形 4">
            <a:extLst>
              <a:ext uri="{FF2B5EF4-FFF2-40B4-BE49-F238E27FC236}">
                <a16:creationId xmlns:a16="http://schemas.microsoft.com/office/drawing/2014/main" id="{2646EF27-7195-71F4-67F7-DE1FFE9315B2}"/>
              </a:ext>
            </a:extLst>
          </p:cNvPr>
          <p:cNvSpPr/>
          <p:nvPr/>
        </p:nvSpPr>
        <p:spPr>
          <a:xfrm>
            <a:off x="118872" y="937230"/>
            <a:ext cx="844062" cy="404446"/>
          </a:xfrm>
          <a:prstGeom prst="rect">
            <a:avLst/>
          </a:prstGeom>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ja-JP" altLang="en-US" sz="1050" b="0" i="0" dirty="0">
                <a:solidFill>
                  <a:srgbClr val="222222"/>
                </a:solidFill>
                <a:effectLst/>
                <a:latin typeface="メイリオ" panose="020B0604030504040204" pitchFamily="50" charset="-128"/>
                <a:ea typeface="メイリオ" panose="020B0604030504040204" pitchFamily="50" charset="-128"/>
              </a:rPr>
              <a:t>未解決の課題</a:t>
            </a:r>
            <a:r>
              <a:rPr lang="en-US" altLang="ja-JP" sz="1050" b="0" i="0" dirty="0">
                <a:solidFill>
                  <a:srgbClr val="222222"/>
                </a:solidFill>
                <a:effectLst/>
                <a:latin typeface="メイリオ" panose="020B0604030504040204" pitchFamily="50" charset="-128"/>
                <a:ea typeface="メイリオ" panose="020B0604030504040204" pitchFamily="50" charset="-128"/>
              </a:rPr>
              <a:t>/</a:t>
            </a:r>
            <a:r>
              <a:rPr lang="ja-JP" altLang="en-US" sz="1050" b="0" i="0" dirty="0">
                <a:solidFill>
                  <a:srgbClr val="222222"/>
                </a:solidFill>
                <a:effectLst/>
                <a:latin typeface="メイリオ" panose="020B0604030504040204" pitchFamily="50" charset="-128"/>
                <a:ea typeface="メイリオ" panose="020B0604030504040204" pitchFamily="50" charset="-128"/>
              </a:rPr>
              <a:t>新たな課題</a:t>
            </a:r>
            <a:endParaRPr kumimoji="1" lang="ja-JP" altLang="en-US" sz="1050" dirty="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702EA796-C161-EEB8-5FE7-E8B748225A6C}"/>
              </a:ext>
            </a:extLst>
          </p:cNvPr>
          <p:cNvSpPr/>
          <p:nvPr/>
        </p:nvSpPr>
        <p:spPr>
          <a:xfrm>
            <a:off x="962934" y="937230"/>
            <a:ext cx="6413812" cy="404446"/>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050" dirty="0">
              <a:solidFill>
                <a:schemeClr val="tx1"/>
              </a:solidFill>
              <a:latin typeface="メイリオ" panose="020B0604030504040204" pitchFamily="50" charset="-128"/>
              <a:ea typeface="メイリオ" panose="020B0604030504040204" pitchFamily="50" charset="-128"/>
            </a:endParaRPr>
          </a:p>
        </p:txBody>
      </p:sp>
      <p:graphicFrame>
        <p:nvGraphicFramePr>
          <p:cNvPr id="7" name="表 14">
            <a:extLst>
              <a:ext uri="{FF2B5EF4-FFF2-40B4-BE49-F238E27FC236}">
                <a16:creationId xmlns:a16="http://schemas.microsoft.com/office/drawing/2014/main" id="{7979A0CE-6689-BD13-6115-DDADAAE93308}"/>
              </a:ext>
            </a:extLst>
          </p:cNvPr>
          <p:cNvGraphicFramePr>
            <a:graphicFrameLocks noGrp="1"/>
          </p:cNvGraphicFramePr>
          <p:nvPr>
            <p:extLst>
              <p:ext uri="{D42A27DB-BD31-4B8C-83A1-F6EECF244321}">
                <p14:modId xmlns:p14="http://schemas.microsoft.com/office/powerpoint/2010/main" val="2595887504"/>
              </p:ext>
            </p:extLst>
          </p:nvPr>
        </p:nvGraphicFramePr>
        <p:xfrm>
          <a:off x="118871" y="1400587"/>
          <a:ext cx="9755154" cy="4909820"/>
        </p:xfrm>
        <a:graphic>
          <a:graphicData uri="http://schemas.openxmlformats.org/drawingml/2006/table">
            <a:tbl>
              <a:tblPr firstRow="1" bandRow="1">
                <a:tableStyleId>{17292A2E-F333-43FB-9621-5CBBE7FDCDCB}</a:tableStyleId>
              </a:tblPr>
              <a:tblGrid>
                <a:gridCol w="359210">
                  <a:extLst>
                    <a:ext uri="{9D8B030D-6E8A-4147-A177-3AD203B41FA5}">
                      <a16:colId xmlns:a16="http://schemas.microsoft.com/office/drawing/2014/main" val="2633569253"/>
                    </a:ext>
                  </a:extLst>
                </a:gridCol>
                <a:gridCol w="1218834">
                  <a:extLst>
                    <a:ext uri="{9D8B030D-6E8A-4147-A177-3AD203B41FA5}">
                      <a16:colId xmlns:a16="http://schemas.microsoft.com/office/drawing/2014/main" val="1796053826"/>
                    </a:ext>
                  </a:extLst>
                </a:gridCol>
                <a:gridCol w="2373923">
                  <a:extLst>
                    <a:ext uri="{9D8B030D-6E8A-4147-A177-3AD203B41FA5}">
                      <a16:colId xmlns:a16="http://schemas.microsoft.com/office/drawing/2014/main" val="825261803"/>
                    </a:ext>
                  </a:extLst>
                </a:gridCol>
                <a:gridCol w="3379971">
                  <a:extLst>
                    <a:ext uri="{9D8B030D-6E8A-4147-A177-3AD203B41FA5}">
                      <a16:colId xmlns:a16="http://schemas.microsoft.com/office/drawing/2014/main" val="183630505"/>
                    </a:ext>
                  </a:extLst>
                </a:gridCol>
                <a:gridCol w="1211608">
                  <a:extLst>
                    <a:ext uri="{9D8B030D-6E8A-4147-A177-3AD203B41FA5}">
                      <a16:colId xmlns:a16="http://schemas.microsoft.com/office/drawing/2014/main" val="262302403"/>
                    </a:ext>
                  </a:extLst>
                </a:gridCol>
                <a:gridCol w="1211608">
                  <a:extLst>
                    <a:ext uri="{9D8B030D-6E8A-4147-A177-3AD203B41FA5}">
                      <a16:colId xmlns:a16="http://schemas.microsoft.com/office/drawing/2014/main" val="4236851788"/>
                    </a:ext>
                  </a:extLst>
                </a:gridCol>
              </a:tblGrid>
              <a:tr h="231858">
                <a:tc>
                  <a:txBody>
                    <a:bodyPr/>
                    <a:lstStyle/>
                    <a:p>
                      <a:pPr algn="ctr"/>
                      <a:r>
                        <a:rPr kumimoji="1" lang="en-US" altLang="ja-JP" sz="1100" baseline="0" dirty="0">
                          <a:solidFill>
                            <a:schemeClr val="tx1"/>
                          </a:solidFill>
                          <a:latin typeface="メイリオ" panose="020B0604030504040204" pitchFamily="50" charset="-128"/>
                          <a:ea typeface="メイリオ" panose="020B0604030504040204" pitchFamily="50" charset="-128"/>
                        </a:rPr>
                        <a:t>No.</a:t>
                      </a:r>
                      <a:endParaRPr kumimoji="1" lang="ja-JP" altLang="en-US" sz="1100" baseline="0" dirty="0">
                        <a:solidFill>
                          <a:schemeClr val="tx1"/>
                        </a:solidFill>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施策の対象者</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実現したい状態</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施策イメージ</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施策タイプ</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備考</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963351473"/>
                  </a:ext>
                </a:extLst>
              </a:tr>
              <a:tr h="291841">
                <a:tc>
                  <a:txBody>
                    <a:bodyPr/>
                    <a:lstStyle/>
                    <a:p>
                      <a:r>
                        <a:rPr kumimoji="1" lang="ja-JP" altLang="en-US" sz="1050" baseline="0" dirty="0">
                          <a:latin typeface="メイリオ" panose="020B0604030504040204" pitchFamily="50" charset="-128"/>
                          <a:ea typeface="メイリオ" panose="020B0604030504040204" pitchFamily="50" charset="-128"/>
                        </a:rPr>
                        <a:t>例</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ja-JP" altLang="en-US" sz="1050" baseline="0" dirty="0">
                          <a:latin typeface="メイリオ" panose="020B0604030504040204" pitchFamily="50" charset="-128"/>
                          <a:ea typeface="メイリオ" panose="020B0604030504040204" pitchFamily="50" charset="-128"/>
                        </a:rPr>
                        <a:t>市外の企業</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ja-JP" altLang="en-US" sz="1050" baseline="0" dirty="0">
                          <a:latin typeface="メイリオ" panose="020B0604030504040204" pitchFamily="50" charset="-128"/>
                          <a:ea typeface="メイリオ" panose="020B0604030504040204" pitchFamily="50" charset="-128"/>
                        </a:rPr>
                        <a:t>地域課題解決のパートナーとして継続的に関わりを持ってもらう</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ja-JP" altLang="en-US" sz="1050" baseline="0" dirty="0">
                          <a:latin typeface="メイリオ" panose="020B0604030504040204" pitchFamily="50" charset="-128"/>
                          <a:ea typeface="メイリオ" panose="020B0604030504040204" pitchFamily="50" charset="-128"/>
                        </a:rPr>
                        <a:t>地域課題を素材にした対応策の検討と、現地視察や地域のステークホルダーとの対話をパッケージにして人材研修プランとして提供</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ja-JP" altLang="en-US" sz="1050" baseline="0" dirty="0">
                          <a:latin typeface="メイリオ" panose="020B0604030504040204" pitchFamily="50" charset="-128"/>
                          <a:ea typeface="メイリオ" panose="020B0604030504040204" pitchFamily="50" charset="-128"/>
                        </a:rPr>
                        <a:t>ワークショップ</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640310590"/>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1</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846252542"/>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2</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980295209"/>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3</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266178453"/>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4</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848344947"/>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5</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82792239"/>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6</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469951972"/>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7</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52324980"/>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8</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95906890"/>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9</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995407441"/>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10</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050779465"/>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11</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049299906"/>
                  </a:ext>
                </a:extLst>
              </a:tr>
            </a:tbl>
          </a:graphicData>
        </a:graphic>
      </p:graphicFrame>
      <p:sp>
        <p:nvSpPr>
          <p:cNvPr id="3" name="テキスト ボックス 2">
            <a:extLst>
              <a:ext uri="{FF2B5EF4-FFF2-40B4-BE49-F238E27FC236}">
                <a16:creationId xmlns:a16="http://schemas.microsoft.com/office/drawing/2014/main" id="{E024912A-569F-24AB-52F8-4643EB266706}"/>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事業の方向性の検討を参考に、ブレインストーミングをしてみ</a:t>
            </a:r>
            <a:r>
              <a:rPr lang="ja-JP" altLang="en-US" sz="1200" b="1" dirty="0">
                <a:latin typeface="メイリオ" panose="020B0604030504040204" pitchFamily="50" charset="-128"/>
                <a:ea typeface="メイリオ" panose="020B0604030504040204" pitchFamily="50" charset="-128"/>
              </a:rPr>
              <a:t>ましょう</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21994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DF6CBC-3811-DD3C-AE75-70073F13CF11}"/>
              </a:ext>
            </a:extLst>
          </p:cNvPr>
          <p:cNvSpPr>
            <a:spLocks noGrp="1"/>
          </p:cNvSpPr>
          <p:nvPr>
            <p:ph type="title"/>
          </p:nvPr>
        </p:nvSpPr>
        <p:spPr/>
        <p:txBody>
          <a:bodyPr/>
          <a:lstStyle/>
          <a:p>
            <a:r>
              <a:rPr kumimoji="1" lang="ja-JP" altLang="en-US" dirty="0"/>
              <a:t>デジタル技術や民間事業者に関する情報収集フォーマット</a:t>
            </a:r>
          </a:p>
        </p:txBody>
      </p:sp>
      <p:sp>
        <p:nvSpPr>
          <p:cNvPr id="4" name="スライド番号プレースホルダー 3">
            <a:extLst>
              <a:ext uri="{FF2B5EF4-FFF2-40B4-BE49-F238E27FC236}">
                <a16:creationId xmlns:a16="http://schemas.microsoft.com/office/drawing/2014/main" id="{DDBE6F60-1B8E-9166-8C17-B1B7E587DA7D}"/>
              </a:ext>
            </a:extLst>
          </p:cNvPr>
          <p:cNvSpPr>
            <a:spLocks noGrp="1"/>
          </p:cNvSpPr>
          <p:nvPr>
            <p:ph type="sldNum" sz="quarter" idx="13"/>
          </p:nvPr>
        </p:nvSpPr>
        <p:spPr/>
        <p:txBody>
          <a:bodyPr/>
          <a:lstStyle/>
          <a:p>
            <a:fld id="{F46AD944-86D0-48EA-B75E-E5D3F223730F}" type="slidenum">
              <a:rPr lang="ja-JP" altLang="en-US" smtClean="0"/>
              <a:pPr/>
              <a:t>7</a:t>
            </a:fld>
            <a:endParaRPr lang="ja-JP" altLang="en-US" dirty="0"/>
          </a:p>
        </p:txBody>
      </p:sp>
      <p:graphicFrame>
        <p:nvGraphicFramePr>
          <p:cNvPr id="5" name="表 14">
            <a:extLst>
              <a:ext uri="{FF2B5EF4-FFF2-40B4-BE49-F238E27FC236}">
                <a16:creationId xmlns:a16="http://schemas.microsoft.com/office/drawing/2014/main" id="{162C788C-5270-9FE7-CAB7-83454316FE8C}"/>
              </a:ext>
            </a:extLst>
          </p:cNvPr>
          <p:cNvGraphicFramePr>
            <a:graphicFrameLocks noGrp="1"/>
          </p:cNvGraphicFramePr>
          <p:nvPr>
            <p:extLst>
              <p:ext uri="{D42A27DB-BD31-4B8C-83A1-F6EECF244321}">
                <p14:modId xmlns:p14="http://schemas.microsoft.com/office/powerpoint/2010/main" val="4085040903"/>
              </p:ext>
            </p:extLst>
          </p:nvPr>
        </p:nvGraphicFramePr>
        <p:xfrm>
          <a:off x="76069" y="922115"/>
          <a:ext cx="9753863" cy="5222240"/>
        </p:xfrm>
        <a:graphic>
          <a:graphicData uri="http://schemas.openxmlformats.org/drawingml/2006/table">
            <a:tbl>
              <a:tblPr firstRow="1" bandRow="1">
                <a:tableStyleId>{17292A2E-F333-43FB-9621-5CBBE7FDCDCB}</a:tableStyleId>
              </a:tblPr>
              <a:tblGrid>
                <a:gridCol w="324528">
                  <a:extLst>
                    <a:ext uri="{9D8B030D-6E8A-4147-A177-3AD203B41FA5}">
                      <a16:colId xmlns:a16="http://schemas.microsoft.com/office/drawing/2014/main" val="2633569253"/>
                    </a:ext>
                  </a:extLst>
                </a:gridCol>
                <a:gridCol w="1476000">
                  <a:extLst>
                    <a:ext uri="{9D8B030D-6E8A-4147-A177-3AD203B41FA5}">
                      <a16:colId xmlns:a16="http://schemas.microsoft.com/office/drawing/2014/main" val="2667685507"/>
                    </a:ext>
                  </a:extLst>
                </a:gridCol>
                <a:gridCol w="1621636">
                  <a:extLst>
                    <a:ext uri="{9D8B030D-6E8A-4147-A177-3AD203B41FA5}">
                      <a16:colId xmlns:a16="http://schemas.microsoft.com/office/drawing/2014/main" val="1796053826"/>
                    </a:ext>
                  </a:extLst>
                </a:gridCol>
                <a:gridCol w="1033633">
                  <a:extLst>
                    <a:ext uri="{9D8B030D-6E8A-4147-A177-3AD203B41FA5}">
                      <a16:colId xmlns:a16="http://schemas.microsoft.com/office/drawing/2014/main" val="825261803"/>
                    </a:ext>
                  </a:extLst>
                </a:gridCol>
                <a:gridCol w="3355200">
                  <a:extLst>
                    <a:ext uri="{9D8B030D-6E8A-4147-A177-3AD203B41FA5}">
                      <a16:colId xmlns:a16="http://schemas.microsoft.com/office/drawing/2014/main" val="183630505"/>
                    </a:ext>
                  </a:extLst>
                </a:gridCol>
                <a:gridCol w="1942866">
                  <a:extLst>
                    <a:ext uri="{9D8B030D-6E8A-4147-A177-3AD203B41FA5}">
                      <a16:colId xmlns:a16="http://schemas.microsoft.com/office/drawing/2014/main" val="4236851788"/>
                    </a:ext>
                  </a:extLst>
                </a:gridCol>
              </a:tblGrid>
              <a:tr h="231858">
                <a:tc>
                  <a:txBody>
                    <a:bodyPr/>
                    <a:lstStyle/>
                    <a:p>
                      <a:pPr algn="ctr"/>
                      <a:r>
                        <a:rPr kumimoji="1" lang="en-US" altLang="ja-JP" sz="1100" baseline="0" dirty="0">
                          <a:solidFill>
                            <a:schemeClr val="tx1"/>
                          </a:solidFill>
                          <a:latin typeface="メイリオ" panose="020B0604030504040204" pitchFamily="50" charset="-128"/>
                          <a:ea typeface="メイリオ" panose="020B0604030504040204" pitchFamily="50" charset="-128"/>
                        </a:rPr>
                        <a:t>No.</a:t>
                      </a:r>
                      <a:endParaRPr kumimoji="1" lang="ja-JP" altLang="en-US" sz="1100" baseline="0" dirty="0">
                        <a:solidFill>
                          <a:schemeClr val="tx1"/>
                        </a:solidFill>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対応する未解決の課題</a:t>
                      </a:r>
                      <a:r>
                        <a:rPr kumimoji="1" lang="en-US" altLang="ja-JP" sz="1050" baseline="0" dirty="0">
                          <a:solidFill>
                            <a:schemeClr val="tx1"/>
                          </a:solidFill>
                          <a:latin typeface="メイリオ" panose="020B0604030504040204" pitchFamily="50" charset="-128"/>
                          <a:ea typeface="メイリオ" panose="020B0604030504040204" pitchFamily="50" charset="-128"/>
                        </a:rPr>
                        <a:t>/</a:t>
                      </a:r>
                      <a:r>
                        <a:rPr kumimoji="1" lang="ja-JP" altLang="en-US" sz="1050" baseline="0" dirty="0">
                          <a:solidFill>
                            <a:schemeClr val="tx1"/>
                          </a:solidFill>
                          <a:latin typeface="メイリオ" panose="020B0604030504040204" pitchFamily="50" charset="-128"/>
                          <a:ea typeface="メイリオ" panose="020B0604030504040204" pitchFamily="50" charset="-128"/>
                        </a:rPr>
                        <a:t>新たな課題の番号</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見つけたデジタル技術／サービス</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企業／団体名</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技術／サービス概要（</a:t>
                      </a:r>
                      <a:r>
                        <a:rPr kumimoji="1" lang="en-US" altLang="ja-JP" sz="1050" baseline="0" dirty="0">
                          <a:solidFill>
                            <a:schemeClr val="tx1"/>
                          </a:solidFill>
                          <a:latin typeface="メイリオ" panose="020B0604030504040204" pitchFamily="50" charset="-128"/>
                          <a:ea typeface="メイリオ" panose="020B0604030504040204" pitchFamily="50" charset="-128"/>
                        </a:rPr>
                        <a:t>URL</a:t>
                      </a:r>
                      <a:r>
                        <a:rPr kumimoji="1" lang="ja-JP" altLang="en-US" sz="1050" baseline="0" dirty="0">
                          <a:solidFill>
                            <a:schemeClr val="tx1"/>
                          </a:solidFill>
                          <a:latin typeface="メイリオ" panose="020B0604030504040204" pitchFamily="50" charset="-128"/>
                          <a:ea typeface="メイリオ" panose="020B0604030504040204" pitchFamily="50" charset="-128"/>
                        </a:rPr>
                        <a:t>）</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050" baseline="0" dirty="0">
                          <a:solidFill>
                            <a:schemeClr val="tx1"/>
                          </a:solidFill>
                          <a:latin typeface="メイリオ" panose="020B0604030504040204" pitchFamily="50" charset="-128"/>
                          <a:ea typeface="メイリオ" panose="020B0604030504040204" pitchFamily="50" charset="-128"/>
                        </a:rPr>
                        <a:t>活用局面</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963351473"/>
                  </a:ext>
                </a:extLst>
              </a:tr>
              <a:tr h="291841">
                <a:tc>
                  <a:txBody>
                    <a:bodyPr/>
                    <a:lstStyle/>
                    <a:p>
                      <a:r>
                        <a:rPr kumimoji="1" lang="ja-JP" altLang="en-US" sz="1050" baseline="0" dirty="0">
                          <a:latin typeface="メイリオ" panose="020B0604030504040204" pitchFamily="50" charset="-128"/>
                          <a:ea typeface="メイリオ" panose="020B0604030504040204" pitchFamily="50" charset="-128"/>
                        </a:rPr>
                        <a:t>例</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en-US" altLang="ja-JP" sz="1050" baseline="0" dirty="0">
                          <a:latin typeface="メイリオ" panose="020B0604030504040204" pitchFamily="50" charset="-128"/>
                          <a:ea typeface="メイリオ" panose="020B0604030504040204" pitchFamily="50" charset="-128"/>
                        </a:rPr>
                        <a:t>xxx</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ja-JP" altLang="en-US" sz="1050" baseline="0" dirty="0">
                          <a:latin typeface="メイリオ" panose="020B0604030504040204" pitchFamily="50" charset="-128"/>
                          <a:ea typeface="メイリオ" panose="020B0604030504040204" pitchFamily="50" charset="-128"/>
                        </a:rPr>
                        <a:t>母子手帳アプリ</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algn="ctr"/>
                      <a:r>
                        <a:rPr kumimoji="1" lang="en-US" altLang="ja-JP" sz="1050" baseline="0" dirty="0">
                          <a:latin typeface="メイリオ" panose="020B0604030504040204" pitchFamily="50" charset="-128"/>
                          <a:ea typeface="メイリオ" panose="020B0604030504040204" pitchFamily="50" charset="-128"/>
                        </a:rPr>
                        <a:t>xx</a:t>
                      </a:r>
                      <a:r>
                        <a:rPr kumimoji="1" lang="ja-JP" altLang="en-US" sz="1050" baseline="0" dirty="0">
                          <a:latin typeface="メイリオ" panose="020B0604030504040204" pitchFamily="50" charset="-128"/>
                          <a:ea typeface="メイリオ" panose="020B0604030504040204" pitchFamily="50" charset="-128"/>
                        </a:rPr>
                        <a:t>株式会社</a:t>
                      </a:r>
                      <a:endParaRPr kumimoji="1" lang="en-US" altLang="ja-JP" sz="1050" baseline="0" dirty="0">
                        <a:latin typeface="メイリオ" panose="020B0604030504040204" pitchFamily="50" charset="-128"/>
                        <a:ea typeface="メイリオ" panose="020B0604030504040204" pitchFamily="50" charset="-128"/>
                      </a:endParaRPr>
                    </a:p>
                    <a:p>
                      <a:pPr algn="ct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baseline="0" dirty="0">
                          <a:latin typeface="メイリオ" panose="020B0604030504040204" pitchFamily="50" charset="-128"/>
                          <a:ea typeface="メイリオ" panose="020B0604030504040204" pitchFamily="50" charset="-128"/>
                        </a:rPr>
                        <a:t>予防接種の事前お知らせやスケジュール管理</a:t>
                      </a:r>
                      <a:endParaRPr kumimoji="1" lang="en-US" altLang="ja-JP" sz="1050" baseline="0" dirty="0">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1050" baseline="0" dirty="0">
                          <a:latin typeface="メイリオ" panose="020B0604030504040204" pitchFamily="50" charset="-128"/>
                          <a:ea typeface="メイリオ" panose="020B0604030504040204" pitchFamily="50" charset="-128"/>
                        </a:rPr>
                        <a:t>定期健診の数値の自動グラフ化</a:t>
                      </a:r>
                      <a:endParaRPr kumimoji="1" lang="en-US" altLang="ja-JP" sz="1050" baseline="0" dirty="0">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1050" baseline="0" dirty="0">
                          <a:latin typeface="メイリオ" panose="020B0604030504040204" pitchFamily="50" charset="-128"/>
                          <a:ea typeface="メイリオ" panose="020B0604030504040204" pitchFamily="50" charset="-128"/>
                        </a:rPr>
                        <a:t>地域の育児情報やイベント情報などの配信</a:t>
                      </a:r>
                      <a:endParaRPr kumimoji="1" lang="en-US" altLang="ja-JP"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r>
                        <a:rPr kumimoji="1" lang="ja-JP" altLang="en-US" sz="1050" baseline="0" dirty="0">
                          <a:latin typeface="メイリオ" panose="020B0604030504040204" pitchFamily="50" charset="-128"/>
                          <a:ea typeface="メイリオ" panose="020B0604030504040204" pitchFamily="50" charset="-128"/>
                        </a:rPr>
                        <a:t>予防接種などの健康管理の保護者の負担軽減</a:t>
                      </a:r>
                      <a:endParaRPr kumimoji="1" lang="en-US" altLang="ja-JP" sz="1050" baseline="0" dirty="0">
                        <a:latin typeface="メイリオ" panose="020B0604030504040204" pitchFamily="50" charset="-128"/>
                        <a:ea typeface="メイリオ" panose="020B0604030504040204" pitchFamily="50" charset="-128"/>
                      </a:endParaRPr>
                    </a:p>
                    <a:p>
                      <a:r>
                        <a:rPr kumimoji="1" lang="ja-JP" altLang="en-US" sz="1050" baseline="0" dirty="0">
                          <a:latin typeface="メイリオ" panose="020B0604030504040204" pitchFamily="50" charset="-128"/>
                          <a:ea typeface="メイリオ" panose="020B0604030504040204" pitchFamily="50" charset="-128"/>
                        </a:rPr>
                        <a:t>地域情報の配信機能を子育て相談のアウトリーチに活用</a:t>
                      </a: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640310590"/>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1</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846252542"/>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2</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980295209"/>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3</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266178453"/>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4</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848344947"/>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5</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82792239"/>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6</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469951972"/>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7</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52324980"/>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8</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95906890"/>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9</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995407441"/>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10</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050779465"/>
                  </a:ext>
                </a:extLst>
              </a:tr>
              <a:tr h="370840">
                <a:tc>
                  <a:txBody>
                    <a:bodyPr/>
                    <a:lstStyle/>
                    <a:p>
                      <a:pPr algn="r"/>
                      <a:r>
                        <a:rPr kumimoji="1" lang="en-US" altLang="ja-JP" sz="1050" baseline="0" dirty="0">
                          <a:latin typeface="メイリオ" panose="020B0604030504040204" pitchFamily="50" charset="-128"/>
                          <a:ea typeface="メイリオ" panose="020B0604030504040204" pitchFamily="50" charset="-128"/>
                        </a:rPr>
                        <a:t>11</a:t>
                      </a:r>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endParaRPr kumimoji="1" lang="ja-JP" altLang="en-US" sz="1050" baseline="0" dirty="0">
                        <a:latin typeface="メイリオ" panose="020B0604030504040204" pitchFamily="50" charset="-128"/>
                        <a:ea typeface="メイリオ" panose="020B0604030504040204" pitchFamily="50" charset="-128"/>
                      </a:endParaRPr>
                    </a:p>
                  </a:txBody>
                  <a:tcPr marL="36000" marR="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049299906"/>
                  </a:ext>
                </a:extLst>
              </a:tr>
            </a:tbl>
          </a:graphicData>
        </a:graphic>
      </p:graphicFrame>
      <p:sp>
        <p:nvSpPr>
          <p:cNvPr id="3" name="テキスト ボックス 2">
            <a:extLst>
              <a:ext uri="{FF2B5EF4-FFF2-40B4-BE49-F238E27FC236}">
                <a16:creationId xmlns:a16="http://schemas.microsoft.com/office/drawing/2014/main" id="{39AEC299-8AED-7CDC-9EF0-C37DD7120465}"/>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デジタル技術や民間事業者に関する情報収集を参考に、情報を集め整理してみ</a:t>
            </a:r>
            <a:r>
              <a:rPr lang="ja-JP" altLang="en-US" sz="1200" b="1" dirty="0">
                <a:latin typeface="メイリオ" panose="020B0604030504040204" pitchFamily="50" charset="-128"/>
                <a:ea typeface="メイリオ" panose="020B0604030504040204" pitchFamily="50" charset="-128"/>
              </a:rPr>
              <a:t>ましょう</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69499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B9FF6F-3DF5-D1A6-1222-15F896EB75C5}"/>
              </a:ext>
            </a:extLst>
          </p:cNvPr>
          <p:cNvSpPr>
            <a:spLocks noGrp="1"/>
          </p:cNvSpPr>
          <p:nvPr>
            <p:ph type="title"/>
          </p:nvPr>
        </p:nvSpPr>
        <p:spPr/>
        <p:txBody>
          <a:bodyPr/>
          <a:lstStyle/>
          <a:p>
            <a:r>
              <a:rPr kumimoji="1" lang="ja-JP" altLang="en-US" dirty="0"/>
              <a:t>（意見交換用）まちの基本情報のまとめ方フォーマット</a:t>
            </a:r>
          </a:p>
        </p:txBody>
      </p:sp>
      <p:sp>
        <p:nvSpPr>
          <p:cNvPr id="4" name="スライド番号プレースホルダー 3">
            <a:extLst>
              <a:ext uri="{FF2B5EF4-FFF2-40B4-BE49-F238E27FC236}">
                <a16:creationId xmlns:a16="http://schemas.microsoft.com/office/drawing/2014/main" id="{89E1C8D9-E587-F8E8-4183-9A68A9581638}"/>
              </a:ext>
            </a:extLst>
          </p:cNvPr>
          <p:cNvSpPr>
            <a:spLocks noGrp="1"/>
          </p:cNvSpPr>
          <p:nvPr>
            <p:ph type="sldNum" sz="quarter" idx="13"/>
          </p:nvPr>
        </p:nvSpPr>
        <p:spPr/>
        <p:txBody>
          <a:bodyPr/>
          <a:lstStyle/>
          <a:p>
            <a:fld id="{F46AD944-86D0-48EA-B75E-E5D3F223730F}" type="slidenum">
              <a:rPr lang="ja-JP" altLang="en-US" smtClean="0"/>
              <a:pPr/>
              <a:t>8</a:t>
            </a:fld>
            <a:endParaRPr lang="ja-JP" altLang="en-US" dirty="0"/>
          </a:p>
        </p:txBody>
      </p:sp>
      <p:sp>
        <p:nvSpPr>
          <p:cNvPr id="5" name="テキスト ボックス 4">
            <a:extLst>
              <a:ext uri="{FF2B5EF4-FFF2-40B4-BE49-F238E27FC236}">
                <a16:creationId xmlns:a16="http://schemas.microsoft.com/office/drawing/2014/main" id="{EA88946B-7C31-729F-6D7E-4D94C3639228}"/>
              </a:ext>
            </a:extLst>
          </p:cNvPr>
          <p:cNvSpPr txBox="1"/>
          <p:nvPr/>
        </p:nvSpPr>
        <p:spPr>
          <a:xfrm>
            <a:off x="224064" y="2305465"/>
            <a:ext cx="6228000" cy="219456"/>
          </a:xfrm>
          <a:prstGeom prst="rect">
            <a:avLst/>
          </a:prstGeom>
          <a:solidFill>
            <a:schemeClr val="bg1"/>
          </a:solidFill>
        </p:spPr>
        <p:txBody>
          <a:bodyPr wrap="square" lIns="36000" tIns="36000" rIns="36000" bIns="0" rtlCol="0">
            <a:noAutofit/>
          </a:bodyPr>
          <a:lstStyle/>
          <a:p>
            <a:pPr defTabSz="457200">
              <a:defRPr/>
            </a:pPr>
            <a:r>
              <a:rPr kumimoji="1" lang="ja-JP" altLang="en-US" sz="1200" b="1" dirty="0">
                <a:solidFill>
                  <a:prstClr val="black"/>
                </a:solidFill>
                <a:latin typeface="メイリオ" panose="020B0604030504040204" pitchFamily="50" charset="-128"/>
                <a:ea typeface="メイリオ" panose="020B0604030504040204" pitchFamily="50" charset="-128"/>
              </a:rPr>
              <a:t>地域の特色　</a:t>
            </a: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以下イメージを掲載</a:t>
            </a:r>
            <a:endPar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 name="正方形/長方形 5">
            <a:extLst>
              <a:ext uri="{FF2B5EF4-FFF2-40B4-BE49-F238E27FC236}">
                <a16:creationId xmlns:a16="http://schemas.microsoft.com/office/drawing/2014/main" id="{AFCE0432-3A61-6823-339C-7CA9B30E2362}"/>
              </a:ext>
            </a:extLst>
          </p:cNvPr>
          <p:cNvSpPr/>
          <p:nvPr/>
        </p:nvSpPr>
        <p:spPr>
          <a:xfrm>
            <a:off x="224064" y="2753054"/>
            <a:ext cx="2628864" cy="2506561"/>
          </a:xfrm>
          <a:prstGeom prst="rect">
            <a:avLst/>
          </a:prstGeom>
          <a:no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C6D7ADDF-88B5-F68C-4D8E-A306A535F660}"/>
              </a:ext>
            </a:extLst>
          </p:cNvPr>
          <p:cNvSpPr/>
          <p:nvPr/>
        </p:nvSpPr>
        <p:spPr>
          <a:xfrm>
            <a:off x="4999480" y="2782435"/>
            <a:ext cx="2628864" cy="2506561"/>
          </a:xfrm>
          <a:prstGeom prst="rect">
            <a:avLst/>
          </a:prstGeom>
          <a:no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08179599-06FC-7D50-3329-F25E46CA6A31}"/>
              </a:ext>
            </a:extLst>
          </p:cNvPr>
          <p:cNvSpPr/>
          <p:nvPr/>
        </p:nvSpPr>
        <p:spPr>
          <a:xfrm>
            <a:off x="224064" y="5296135"/>
            <a:ext cx="2628864" cy="1176159"/>
          </a:xfrm>
          <a:prstGeom prst="rect">
            <a:avLst/>
          </a:prstGeom>
          <a:no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D729FECA-FDE9-567C-AC21-DFA41E902FC8}"/>
              </a:ext>
            </a:extLst>
          </p:cNvPr>
          <p:cNvSpPr txBox="1"/>
          <p:nvPr/>
        </p:nvSpPr>
        <p:spPr>
          <a:xfrm>
            <a:off x="3040709" y="5574976"/>
            <a:ext cx="6723391" cy="780781"/>
          </a:xfrm>
          <a:prstGeom prst="rect">
            <a:avLst/>
          </a:prstGeom>
          <a:solidFill>
            <a:schemeClr val="bg1"/>
          </a:solidFill>
        </p:spPr>
        <p:txBody>
          <a:bodyPr wrap="square" lIns="36000" tIns="36000" rIns="36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dirty="0">
                <a:solidFill>
                  <a:prstClr val="black"/>
                </a:solidFill>
                <a:latin typeface="メイリオ" panose="020B0604030504040204" pitchFamily="50" charset="-128"/>
                <a:ea typeface="メイリオ" panose="020B0604030504040204" pitchFamily="50" charset="-128"/>
              </a:rPr>
              <a:t>説明文</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dirty="0">
                <a:solidFill>
                  <a:prstClr val="black"/>
                </a:solidFill>
                <a:latin typeface="メイリオ" panose="020B0604030504040204" pitchFamily="50" charset="-128"/>
                <a:ea typeface="メイリオ" panose="020B0604030504040204" pitchFamily="50" charset="-128"/>
              </a:rPr>
              <a:t>・・・・・・・・・・・・・・・・・・・・・・・・・・・・・・・・・・</a:t>
            </a:r>
            <a:endParaRPr kumimoji="1" lang="en-US" altLang="ja-JP" sz="1100" b="1"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100" b="1"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1B8A6588-F6FE-C736-9B2E-021A0A2883B8}"/>
              </a:ext>
            </a:extLst>
          </p:cNvPr>
          <p:cNvSpPr/>
          <p:nvPr/>
        </p:nvSpPr>
        <p:spPr>
          <a:xfrm>
            <a:off x="224064" y="933429"/>
            <a:ext cx="9414864" cy="1231457"/>
          </a:xfrm>
          <a:prstGeom prst="rect">
            <a:avLst/>
          </a:prstGeom>
          <a:noFill/>
          <a:ln w="25400" cmpd="thickThi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メイリオ" panose="020B0604030504040204" pitchFamily="50" charset="-128"/>
                <a:ea typeface="メイリオ" panose="020B0604030504040204" pitchFamily="50" charset="-128"/>
              </a:rPr>
              <a:t>＜基礎データ＞</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prstClr val="black"/>
                </a:solidFill>
                <a:latin typeface="メイリオ" panose="020B0604030504040204" pitchFamily="50" charset="-128"/>
                <a:ea typeface="メイリオ" panose="020B0604030504040204" pitchFamily="50" charset="-128"/>
              </a:rPr>
              <a:t>人口規模・構成：</a:t>
            </a:r>
            <a:endParaRPr kumimoji="1" lang="en-US" altLang="ja-JP" sz="1050" dirty="0">
              <a:solidFill>
                <a:prstClr val="black"/>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世帯数：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事業所数　商業　</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en-US" altLang="ja-JP" sz="1050" dirty="0">
                <a:solidFill>
                  <a:schemeClr val="tx1"/>
                </a:solidFill>
                <a:latin typeface="メイリオ" panose="020B0604030504040204" pitchFamily="50" charset="-128"/>
                <a:ea typeface="メイリオ" panose="020B0604030504040204" pitchFamily="50" charset="-128"/>
              </a:rPr>
              <a:t>              </a:t>
            </a:r>
            <a:r>
              <a:rPr kumimoji="1" lang="ja-JP" altLang="en-US" sz="1050" dirty="0">
                <a:solidFill>
                  <a:schemeClr val="tx1"/>
                </a:solidFill>
                <a:latin typeface="メイリオ" panose="020B0604030504040204" pitchFamily="50" charset="-128"/>
                <a:ea typeface="メイリオ" panose="020B0604030504040204" pitchFamily="50" charset="-128"/>
              </a:rPr>
              <a:t>工業　</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　　　　　農家数　</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　　　　　漁業数　</a:t>
            </a:r>
            <a:endParaRPr kumimoji="1" lang="en-US" altLang="ja-JP" sz="1050" dirty="0">
              <a:solidFill>
                <a:schemeClr val="tx1"/>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653A777C-58B0-4D41-520F-0425AAEBD8D8}"/>
              </a:ext>
            </a:extLst>
          </p:cNvPr>
          <p:cNvSpPr txBox="1"/>
          <p:nvPr/>
        </p:nvSpPr>
        <p:spPr>
          <a:xfrm>
            <a:off x="4362979" y="1143021"/>
            <a:ext cx="5456904"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高齢化率：</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05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05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人口の集積状況：</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12" name="Picture 2" descr="開いた地図のイラスト">
            <a:extLst>
              <a:ext uri="{FF2B5EF4-FFF2-40B4-BE49-F238E27FC236}">
                <a16:creationId xmlns:a16="http://schemas.microsoft.com/office/drawing/2014/main" id="{51F3289B-56F4-7415-AC67-68EB8CDBB4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322" y="3147841"/>
            <a:ext cx="2170349" cy="1716987"/>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7A9ABE18-399B-9B0B-20D0-5C50D1E9EB39}"/>
              </a:ext>
            </a:extLst>
          </p:cNvPr>
          <p:cNvSpPr txBox="1"/>
          <p:nvPr/>
        </p:nvSpPr>
        <p:spPr>
          <a:xfrm>
            <a:off x="2880360" y="2739394"/>
            <a:ext cx="2119120" cy="2399186"/>
          </a:xfrm>
          <a:prstGeom prst="rect">
            <a:avLst/>
          </a:prstGeom>
          <a:solidFill>
            <a:schemeClr val="bg1"/>
          </a:solidFill>
        </p:spPr>
        <p:txBody>
          <a:bodyPr wrap="square" lIns="36000" tIns="36000" rIns="36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主要産業</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p:txBody>
      </p:sp>
      <p:sp>
        <p:nvSpPr>
          <p:cNvPr id="14" name="テキスト ボックス 13">
            <a:extLst>
              <a:ext uri="{FF2B5EF4-FFF2-40B4-BE49-F238E27FC236}">
                <a16:creationId xmlns:a16="http://schemas.microsoft.com/office/drawing/2014/main" id="{17D4DDEE-4DE5-580D-814E-52DD6359A308}"/>
              </a:ext>
            </a:extLst>
          </p:cNvPr>
          <p:cNvSpPr txBox="1"/>
          <p:nvPr/>
        </p:nvSpPr>
        <p:spPr>
          <a:xfrm>
            <a:off x="7709853" y="2739394"/>
            <a:ext cx="2119120" cy="2399186"/>
          </a:xfrm>
          <a:prstGeom prst="rect">
            <a:avLst/>
          </a:prstGeom>
          <a:solidFill>
            <a:schemeClr val="bg1"/>
          </a:solidFill>
        </p:spPr>
        <p:txBody>
          <a:bodyPr wrap="square" lIns="36000" tIns="36000" rIns="36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生活環境</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p:txBody>
      </p:sp>
      <p:pic>
        <p:nvPicPr>
          <p:cNvPr id="15" name="Picture 4" descr="いろいろな折れ線グラフのイラスト">
            <a:extLst>
              <a:ext uri="{FF2B5EF4-FFF2-40B4-BE49-F238E27FC236}">
                <a16:creationId xmlns:a16="http://schemas.microsoft.com/office/drawing/2014/main" id="{0F90F067-3315-6075-98B3-DB5D913C0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990" y="2798787"/>
            <a:ext cx="2468694" cy="2468694"/>
          </a:xfrm>
          <a:prstGeom prst="rect">
            <a:avLst/>
          </a:prstGeom>
          <a:noFill/>
        </p:spPr>
      </p:pic>
      <p:sp>
        <p:nvSpPr>
          <p:cNvPr id="3" name="テキスト ボックス 2">
            <a:extLst>
              <a:ext uri="{FF2B5EF4-FFF2-40B4-BE49-F238E27FC236}">
                <a16:creationId xmlns:a16="http://schemas.microsoft.com/office/drawing/2014/main" id="{0E9E31EA-A929-A455-58FB-45F4679419B1}"/>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意見交換の際の情報整理シートとして活用してみてください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2827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2C18A2-5825-12FF-E0DB-65EF154D5136}"/>
              </a:ext>
            </a:extLst>
          </p:cNvPr>
          <p:cNvSpPr>
            <a:spLocks noGrp="1"/>
          </p:cNvSpPr>
          <p:nvPr>
            <p:ph type="title"/>
          </p:nvPr>
        </p:nvSpPr>
        <p:spPr/>
        <p:txBody>
          <a:bodyPr>
            <a:noAutofit/>
          </a:bodyPr>
          <a:lstStyle/>
          <a:p>
            <a:r>
              <a:rPr kumimoji="1" lang="ja-JP" altLang="en-US" sz="2000" dirty="0"/>
              <a:t>（意見交換用）地域課題、これまで実施してきた事業のまとめフォーマット</a:t>
            </a:r>
          </a:p>
        </p:txBody>
      </p:sp>
      <p:sp>
        <p:nvSpPr>
          <p:cNvPr id="5" name="角丸四角形 4">
            <a:extLst>
              <a:ext uri="{FF2B5EF4-FFF2-40B4-BE49-F238E27FC236}">
                <a16:creationId xmlns:a16="http://schemas.microsoft.com/office/drawing/2014/main" id="{96C09ADD-BFCA-3A2C-0B4C-F96BF3230A15}"/>
              </a:ext>
            </a:extLst>
          </p:cNvPr>
          <p:cNvSpPr/>
          <p:nvPr/>
        </p:nvSpPr>
        <p:spPr>
          <a:xfrm>
            <a:off x="132574" y="1332000"/>
            <a:ext cx="4654296" cy="5263094"/>
          </a:xfrm>
          <a:prstGeom prst="roundRect">
            <a:avLst>
              <a:gd name="adj" fmla="val 3743"/>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地域の課題の詳細</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18C803F8-7305-6976-0594-9466D108CD8D}"/>
              </a:ext>
            </a:extLst>
          </p:cNvPr>
          <p:cNvSpPr/>
          <p:nvPr/>
        </p:nvSpPr>
        <p:spPr>
          <a:xfrm>
            <a:off x="214582" y="1598400"/>
            <a:ext cx="4490280" cy="1633222"/>
          </a:xfrm>
          <a:prstGeom prst="rect">
            <a:avLst/>
          </a:prstGeom>
          <a:solidFill>
            <a:srgbClr val="FE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endParaRPr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EBBE515C-77C1-E5F7-5458-E5486B103B09}"/>
              </a:ext>
            </a:extLst>
          </p:cNvPr>
          <p:cNvSpPr/>
          <p:nvPr/>
        </p:nvSpPr>
        <p:spPr>
          <a:xfrm>
            <a:off x="214582" y="3362284"/>
            <a:ext cx="4490280" cy="1761271"/>
          </a:xfrm>
          <a:prstGeom prst="rect">
            <a:avLst/>
          </a:prstGeom>
          <a:solidFill>
            <a:srgbClr val="FEF6F0"/>
          </a:solidFill>
          <a:ln w="38100">
            <a:solidFill>
              <a:srgbClr val="FF696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50572780-5C0C-D11B-6F61-F7666A23CB5B}"/>
              </a:ext>
            </a:extLst>
          </p:cNvPr>
          <p:cNvSpPr/>
          <p:nvPr/>
        </p:nvSpPr>
        <p:spPr>
          <a:xfrm>
            <a:off x="214582" y="5254215"/>
            <a:ext cx="4490280" cy="1251936"/>
          </a:xfrm>
          <a:prstGeom prst="rect">
            <a:avLst/>
          </a:prstGeom>
          <a:solidFill>
            <a:srgbClr val="FE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10" name="角丸四角形 4">
            <a:extLst>
              <a:ext uri="{FF2B5EF4-FFF2-40B4-BE49-F238E27FC236}">
                <a16:creationId xmlns:a16="http://schemas.microsoft.com/office/drawing/2014/main" id="{E2A774A7-1321-D315-C1D1-971498AFAC4A}"/>
              </a:ext>
            </a:extLst>
          </p:cNvPr>
          <p:cNvSpPr/>
          <p:nvPr/>
        </p:nvSpPr>
        <p:spPr>
          <a:xfrm>
            <a:off x="5163959" y="1339155"/>
            <a:ext cx="4654296" cy="5263093"/>
          </a:xfrm>
          <a:prstGeom prst="roundRect">
            <a:avLst>
              <a:gd name="adj" fmla="val 314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現在実施している施策・事業</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F312CAB7-801C-8981-B25E-5A064CBA633D}"/>
              </a:ext>
            </a:extLst>
          </p:cNvPr>
          <p:cNvSpPr/>
          <p:nvPr/>
        </p:nvSpPr>
        <p:spPr>
          <a:xfrm>
            <a:off x="5245967" y="1598400"/>
            <a:ext cx="4490280" cy="1633222"/>
          </a:xfrm>
          <a:prstGeom prst="rect">
            <a:avLst/>
          </a:prstGeom>
          <a:solidFill>
            <a:srgbClr val="FE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a:buFont typeface="Arial" panose="020B0604020202020204" pitchFamily="34" charset="0"/>
              <a:buChar char="•"/>
              <a:defRPr/>
            </a:pPr>
            <a:endParaRPr kumimoji="1" lang="en-US" altLang="ja-JP" sz="1100" dirty="0">
              <a:solidFill>
                <a:prstClr val="black"/>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5C46B913-0878-4343-6500-F0AF7AA591F3}"/>
              </a:ext>
            </a:extLst>
          </p:cNvPr>
          <p:cNvSpPr/>
          <p:nvPr/>
        </p:nvSpPr>
        <p:spPr>
          <a:xfrm>
            <a:off x="5245967" y="3362719"/>
            <a:ext cx="4490280" cy="1760400"/>
          </a:xfrm>
          <a:prstGeom prst="rect">
            <a:avLst/>
          </a:prstGeom>
          <a:solidFill>
            <a:srgbClr val="FEF6F0"/>
          </a:solidFill>
          <a:ln w="38100">
            <a:solidFill>
              <a:srgbClr val="FF696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78A24A91-7586-72C4-883A-65FE44E7F345}"/>
              </a:ext>
            </a:extLst>
          </p:cNvPr>
          <p:cNvSpPr/>
          <p:nvPr/>
        </p:nvSpPr>
        <p:spPr>
          <a:xfrm>
            <a:off x="5245967" y="5250460"/>
            <a:ext cx="4490280" cy="1249579"/>
          </a:xfrm>
          <a:prstGeom prst="rect">
            <a:avLst/>
          </a:prstGeom>
          <a:solidFill>
            <a:srgbClr val="FE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endParaRPr kumimoji="1" lang="ja-JP" altLang="en-US" sz="1100" dirty="0">
              <a:solidFill>
                <a:schemeClr val="tx1"/>
              </a:solidFill>
              <a:latin typeface="メイリオ" panose="020B0604030504040204" pitchFamily="50" charset="-128"/>
              <a:ea typeface="メイリオ" panose="020B0604030504040204" pitchFamily="50" charset="-128"/>
            </a:endParaRPr>
          </a:p>
        </p:txBody>
      </p:sp>
      <p:sp>
        <p:nvSpPr>
          <p:cNvPr id="14" name="矢印: 右 13">
            <a:extLst>
              <a:ext uri="{FF2B5EF4-FFF2-40B4-BE49-F238E27FC236}">
                <a16:creationId xmlns:a16="http://schemas.microsoft.com/office/drawing/2014/main" id="{9203F2BD-9CBE-602D-D7BA-B33EA636F8A2}"/>
              </a:ext>
            </a:extLst>
          </p:cNvPr>
          <p:cNvSpPr/>
          <p:nvPr/>
        </p:nvSpPr>
        <p:spPr>
          <a:xfrm>
            <a:off x="4726481" y="1919881"/>
            <a:ext cx="497867" cy="463485"/>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5" name="矢印: 右 14">
            <a:extLst>
              <a:ext uri="{FF2B5EF4-FFF2-40B4-BE49-F238E27FC236}">
                <a16:creationId xmlns:a16="http://schemas.microsoft.com/office/drawing/2014/main" id="{83769D28-BB72-D07B-45C9-0DFAE6C2616F}"/>
              </a:ext>
            </a:extLst>
          </p:cNvPr>
          <p:cNvSpPr/>
          <p:nvPr/>
        </p:nvSpPr>
        <p:spPr>
          <a:xfrm>
            <a:off x="4726481" y="4011177"/>
            <a:ext cx="497867" cy="463485"/>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6" name="矢印: 右 15">
            <a:extLst>
              <a:ext uri="{FF2B5EF4-FFF2-40B4-BE49-F238E27FC236}">
                <a16:creationId xmlns:a16="http://schemas.microsoft.com/office/drawing/2014/main" id="{D0E58557-0222-18A8-F1DC-37A20143019F}"/>
              </a:ext>
            </a:extLst>
          </p:cNvPr>
          <p:cNvSpPr/>
          <p:nvPr/>
        </p:nvSpPr>
        <p:spPr>
          <a:xfrm>
            <a:off x="4726481" y="5525775"/>
            <a:ext cx="497867" cy="463485"/>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A928931B-36C6-EBEB-DB57-216E16746EEF}"/>
              </a:ext>
            </a:extLst>
          </p:cNvPr>
          <p:cNvSpPr/>
          <p:nvPr/>
        </p:nvSpPr>
        <p:spPr>
          <a:xfrm>
            <a:off x="1119000" y="989595"/>
            <a:ext cx="7668000" cy="30654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anose="020B0604030504040204" pitchFamily="50" charset="-128"/>
                <a:ea typeface="メイリオ" panose="020B0604030504040204" pitchFamily="50" charset="-128"/>
              </a:rPr>
              <a:t>下記のうち、特に解決したい地域課題：</a:t>
            </a:r>
          </a:p>
        </p:txBody>
      </p:sp>
      <p:sp>
        <p:nvSpPr>
          <p:cNvPr id="4" name="スライド番号プレースホルダー 3">
            <a:extLst>
              <a:ext uri="{FF2B5EF4-FFF2-40B4-BE49-F238E27FC236}">
                <a16:creationId xmlns:a16="http://schemas.microsoft.com/office/drawing/2014/main" id="{EE0DB366-BDDE-E8A5-8FD5-985D018C97B6}"/>
              </a:ext>
            </a:extLst>
          </p:cNvPr>
          <p:cNvSpPr>
            <a:spLocks noGrp="1"/>
          </p:cNvSpPr>
          <p:nvPr>
            <p:ph type="sldNum" sz="quarter" idx="13"/>
          </p:nvPr>
        </p:nvSpPr>
        <p:spPr/>
        <p:txBody>
          <a:bodyPr/>
          <a:lstStyle/>
          <a:p>
            <a:fld id="{F46AD944-86D0-48EA-B75E-E5D3F223730F}" type="slidenum">
              <a:rPr lang="ja-JP" altLang="en-US" smtClean="0"/>
              <a:pPr/>
              <a:t>9</a:t>
            </a:fld>
            <a:endParaRPr lang="ja-JP" altLang="en-US" dirty="0"/>
          </a:p>
        </p:txBody>
      </p:sp>
      <p:sp>
        <p:nvSpPr>
          <p:cNvPr id="3" name="テキスト ボックス 2">
            <a:extLst>
              <a:ext uri="{FF2B5EF4-FFF2-40B4-BE49-F238E27FC236}">
                <a16:creationId xmlns:a16="http://schemas.microsoft.com/office/drawing/2014/main" id="{9C0F5574-734B-87A3-3A6D-5A43352DFC82}"/>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意見交換の際の情報整理シートとして活用してみてください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54753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F85130-0C12-5A4A-875F-0CC77F5A2C48}"/>
              </a:ext>
            </a:extLst>
          </p:cNvPr>
          <p:cNvSpPr>
            <a:spLocks noGrp="1"/>
          </p:cNvSpPr>
          <p:nvPr>
            <p:ph type="title"/>
          </p:nvPr>
        </p:nvSpPr>
        <p:spPr/>
        <p:txBody>
          <a:bodyPr/>
          <a:lstStyle/>
          <a:p>
            <a:r>
              <a:rPr lang="ja-JP" altLang="en-US" dirty="0"/>
              <a:t>（意見交換用）</a:t>
            </a:r>
            <a:r>
              <a:rPr kumimoji="1" lang="ja-JP" altLang="en-US" dirty="0"/>
              <a:t>目指す将来像・事業内容フォーマット</a:t>
            </a:r>
          </a:p>
        </p:txBody>
      </p:sp>
      <p:sp>
        <p:nvSpPr>
          <p:cNvPr id="11" name="角丸四角形 4">
            <a:extLst>
              <a:ext uri="{FF2B5EF4-FFF2-40B4-BE49-F238E27FC236}">
                <a16:creationId xmlns:a16="http://schemas.microsoft.com/office/drawing/2014/main" id="{9533A3F0-436C-8B72-EC92-B174A0D0BA75}"/>
              </a:ext>
            </a:extLst>
          </p:cNvPr>
          <p:cNvSpPr/>
          <p:nvPr/>
        </p:nvSpPr>
        <p:spPr>
          <a:xfrm>
            <a:off x="118871" y="928800"/>
            <a:ext cx="9699384" cy="5697854"/>
          </a:xfrm>
          <a:prstGeom prst="roundRect">
            <a:avLst>
              <a:gd name="adj" fmla="val 314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目指す将来像</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5AA4605A-D607-9863-60B7-D7845E705684}"/>
              </a:ext>
            </a:extLst>
          </p:cNvPr>
          <p:cNvSpPr txBox="1"/>
          <p:nvPr/>
        </p:nvSpPr>
        <p:spPr>
          <a:xfrm>
            <a:off x="173509" y="1186057"/>
            <a:ext cx="9514906" cy="918759"/>
          </a:xfrm>
          <a:prstGeom prst="rect">
            <a:avLst/>
          </a:prstGeom>
          <a:solidFill>
            <a:schemeClr val="bg1"/>
          </a:solidFill>
        </p:spPr>
        <p:txBody>
          <a:bodyPr wrap="square" lIns="36000" tIns="36000" rIns="36000" bIns="0" rtlCol="0">
            <a:noAutofit/>
          </a:bodyPr>
          <a:lstStyle/>
          <a:p>
            <a:pPr lvl="0">
              <a:defRPr/>
            </a:pPr>
            <a:endParaRPr kumimoji="1" lang="en-US" altLang="ja-JP" sz="1200" dirty="0">
              <a:latin typeface="メイリオ" panose="020B0604030504040204" pitchFamily="50" charset="-128"/>
              <a:ea typeface="メイリオ" panose="020B0604030504040204" pitchFamily="50" charset="-128"/>
            </a:endParaRPr>
          </a:p>
          <a:p>
            <a:pPr lvl="0">
              <a:defRPr/>
            </a:pP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3" name="角丸四角形 4">
            <a:extLst>
              <a:ext uri="{FF2B5EF4-FFF2-40B4-BE49-F238E27FC236}">
                <a16:creationId xmlns:a16="http://schemas.microsoft.com/office/drawing/2014/main" id="{5C578100-CAAD-8258-6EBB-AB58D3797E3A}"/>
              </a:ext>
            </a:extLst>
          </p:cNvPr>
          <p:cNvSpPr/>
          <p:nvPr/>
        </p:nvSpPr>
        <p:spPr>
          <a:xfrm>
            <a:off x="202535" y="2116799"/>
            <a:ext cx="9615719" cy="4489857"/>
          </a:xfrm>
          <a:prstGeom prst="roundRect">
            <a:avLst>
              <a:gd name="adj" fmla="val 314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将来像と地域課題を踏まえて、今後</a:t>
            </a:r>
            <a:r>
              <a:rPr lang="ja-JP" altLang="en-US" sz="1400" b="1" dirty="0">
                <a:solidFill>
                  <a:schemeClr val="tx1"/>
                </a:solidFill>
                <a:latin typeface="メイリオ" panose="020B0604030504040204" pitchFamily="50" charset="-128"/>
                <a:ea typeface="メイリオ" panose="020B0604030504040204" pitchFamily="50" charset="-128"/>
              </a:rPr>
              <a:t>実施</a:t>
            </a:r>
            <a:r>
              <a:rPr kumimoji="1" lang="ja-JP" altLang="en-US" sz="1400" b="1" dirty="0">
                <a:solidFill>
                  <a:schemeClr val="tx1"/>
                </a:solidFill>
                <a:latin typeface="メイリオ" panose="020B0604030504040204" pitchFamily="50" charset="-128"/>
                <a:ea typeface="メイリオ" panose="020B0604030504040204" pitchFamily="50" charset="-128"/>
              </a:rPr>
              <a:t>したい事業</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15E849AC-9A1E-F278-8AE2-05E2F454084F}"/>
              </a:ext>
            </a:extLst>
          </p:cNvPr>
          <p:cNvSpPr txBox="1"/>
          <p:nvPr/>
        </p:nvSpPr>
        <p:spPr>
          <a:xfrm>
            <a:off x="372491" y="2388446"/>
            <a:ext cx="9360000" cy="4165969"/>
          </a:xfrm>
          <a:prstGeom prst="rect">
            <a:avLst/>
          </a:prstGeom>
          <a:solidFill>
            <a:schemeClr val="bg1"/>
          </a:solidFill>
        </p:spPr>
        <p:txBody>
          <a:bodyPr wrap="square" lIns="36000" tIns="36000" rIns="36000" bIns="0" rtlCol="0">
            <a:noAutofit/>
          </a:bodyPr>
          <a:lstStyle/>
          <a:p>
            <a:pPr lvl="0">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a:t>
            </a: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　　　　　</a:t>
            </a:r>
            <a:endParaRPr kumimoji="1" lang="ja-JP" altLang="en-US" sz="12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5" name="角丸四角形 4">
            <a:extLst>
              <a:ext uri="{FF2B5EF4-FFF2-40B4-BE49-F238E27FC236}">
                <a16:creationId xmlns:a16="http://schemas.microsoft.com/office/drawing/2014/main" id="{AFABF638-3F9B-05A7-8A45-BFB4D432FFA9}"/>
              </a:ext>
            </a:extLst>
          </p:cNvPr>
          <p:cNvSpPr/>
          <p:nvPr/>
        </p:nvSpPr>
        <p:spPr>
          <a:xfrm>
            <a:off x="369214" y="4244196"/>
            <a:ext cx="9360001" cy="2340000"/>
          </a:xfrm>
          <a:prstGeom prst="roundRect">
            <a:avLst>
              <a:gd name="adj" fmla="val 3147"/>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400" b="1" dirty="0">
                <a:solidFill>
                  <a:schemeClr val="tx1"/>
                </a:solidFill>
                <a:latin typeface="メイリオ" panose="020B0604030504040204" pitchFamily="50" charset="-128"/>
                <a:ea typeface="メイリオ" panose="020B0604030504040204" pitchFamily="50" charset="-128"/>
              </a:rPr>
              <a:t> うち、デジタル技術を活用して取り組みたい事業　</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1814C642-68DA-661D-2DA0-3B9AE5401A92}"/>
              </a:ext>
            </a:extLst>
          </p:cNvPr>
          <p:cNvSpPr txBox="1"/>
          <p:nvPr/>
        </p:nvSpPr>
        <p:spPr>
          <a:xfrm>
            <a:off x="517584" y="4546121"/>
            <a:ext cx="9121343" cy="1944000"/>
          </a:xfrm>
          <a:prstGeom prst="rect">
            <a:avLst/>
          </a:prstGeom>
          <a:solidFill>
            <a:schemeClr val="bg1"/>
          </a:solidFill>
        </p:spPr>
        <p:txBody>
          <a:bodyPr wrap="square" lIns="36000" tIns="36000" rIns="36000" bIns="0" rtlCol="0">
            <a:noAutofit/>
          </a:bodyPr>
          <a:lstStyle/>
          <a:p>
            <a:pPr lvl="0">
              <a:defRPr/>
            </a:pPr>
            <a:endParaRPr lang="en-US" altLang="ja-JP" sz="1200" dirty="0">
              <a:solidFill>
                <a:prstClr val="black"/>
              </a:solidFill>
              <a:latin typeface="メイリオ" panose="020B0604030504040204" pitchFamily="50" charset="-128"/>
              <a:ea typeface="メイリオ" panose="020B0604030504040204" pitchFamily="50" charset="-128"/>
            </a:endParaRPr>
          </a:p>
          <a:p>
            <a:pPr>
              <a:defRPr/>
            </a:pPr>
            <a:r>
              <a:rPr kumimoji="1" lang="ja-JP" altLang="en-US" sz="1200" dirty="0">
                <a:solidFill>
                  <a:prstClr val="black"/>
                </a:solidFill>
                <a:latin typeface="メイリオ" panose="020B0604030504040204" pitchFamily="50" charset="-128"/>
                <a:ea typeface="メイリオ" panose="020B0604030504040204" pitchFamily="50" charset="-128"/>
              </a:rPr>
              <a:t>　</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endParaRPr kumimoji="1" lang="ja-JP" altLang="en-US"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5A423F8D-122C-29D5-E3AD-4E40139DA1CF}"/>
              </a:ext>
            </a:extLst>
          </p:cNvPr>
          <p:cNvSpPr>
            <a:spLocks noGrp="1"/>
          </p:cNvSpPr>
          <p:nvPr>
            <p:ph type="sldNum" sz="quarter" idx="13"/>
          </p:nvPr>
        </p:nvSpPr>
        <p:spPr/>
        <p:txBody>
          <a:bodyPr/>
          <a:lstStyle/>
          <a:p>
            <a:fld id="{F46AD944-86D0-48EA-B75E-E5D3F223730F}" type="slidenum">
              <a:rPr lang="ja-JP" altLang="en-US" smtClean="0"/>
              <a:pPr/>
              <a:t>10</a:t>
            </a:fld>
            <a:endParaRPr lang="ja-JP" altLang="en-US" dirty="0"/>
          </a:p>
        </p:txBody>
      </p:sp>
      <p:sp>
        <p:nvSpPr>
          <p:cNvPr id="3" name="テキスト ボックス 2">
            <a:extLst>
              <a:ext uri="{FF2B5EF4-FFF2-40B4-BE49-F238E27FC236}">
                <a16:creationId xmlns:a16="http://schemas.microsoft.com/office/drawing/2014/main" id="{7383DAA4-9DEB-5956-0325-007021932EF9}"/>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意見交換の際の情報整理シートとして活用してみてください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92738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2DB5CE-4958-61F4-CBAF-FD5A08113871}"/>
              </a:ext>
            </a:extLst>
          </p:cNvPr>
          <p:cNvSpPr>
            <a:spLocks noGrp="1"/>
          </p:cNvSpPr>
          <p:nvPr>
            <p:ph type="title"/>
          </p:nvPr>
        </p:nvSpPr>
        <p:spPr/>
        <p:txBody>
          <a:bodyPr/>
          <a:lstStyle/>
          <a:p>
            <a:r>
              <a:rPr kumimoji="1" lang="ja-JP" altLang="en-US" dirty="0"/>
              <a:t>意見交換の振り返りフォーマット</a:t>
            </a:r>
          </a:p>
        </p:txBody>
      </p:sp>
      <p:sp>
        <p:nvSpPr>
          <p:cNvPr id="4" name="スライド番号プレースホルダー 3">
            <a:extLst>
              <a:ext uri="{FF2B5EF4-FFF2-40B4-BE49-F238E27FC236}">
                <a16:creationId xmlns:a16="http://schemas.microsoft.com/office/drawing/2014/main" id="{DA4DB7AB-531D-EF28-B23A-56F10B4B01B5}"/>
              </a:ext>
            </a:extLst>
          </p:cNvPr>
          <p:cNvSpPr>
            <a:spLocks noGrp="1"/>
          </p:cNvSpPr>
          <p:nvPr>
            <p:ph type="sldNum" sz="quarter" idx="13"/>
          </p:nvPr>
        </p:nvSpPr>
        <p:spPr/>
        <p:txBody>
          <a:bodyPr/>
          <a:lstStyle/>
          <a:p>
            <a:fld id="{F46AD944-86D0-48EA-B75E-E5D3F223730F}" type="slidenum">
              <a:rPr lang="ja-JP" altLang="en-US" smtClean="0"/>
              <a:pPr/>
              <a:t>11</a:t>
            </a:fld>
            <a:endParaRPr lang="ja-JP" altLang="en-US" dirty="0"/>
          </a:p>
        </p:txBody>
      </p:sp>
      <p:graphicFrame>
        <p:nvGraphicFramePr>
          <p:cNvPr id="15" name="表 14">
            <a:extLst>
              <a:ext uri="{FF2B5EF4-FFF2-40B4-BE49-F238E27FC236}">
                <a16:creationId xmlns:a16="http://schemas.microsoft.com/office/drawing/2014/main" id="{04C750A2-CD73-4101-043D-93CF58AE6B59}"/>
              </a:ext>
            </a:extLst>
          </p:cNvPr>
          <p:cNvGraphicFramePr>
            <a:graphicFrameLocks noGrp="1"/>
          </p:cNvGraphicFramePr>
          <p:nvPr>
            <p:extLst>
              <p:ext uri="{D42A27DB-BD31-4B8C-83A1-F6EECF244321}">
                <p14:modId xmlns:p14="http://schemas.microsoft.com/office/powerpoint/2010/main" val="3654090766"/>
              </p:ext>
            </p:extLst>
          </p:nvPr>
        </p:nvGraphicFramePr>
        <p:xfrm>
          <a:off x="93569" y="1268821"/>
          <a:ext cx="9432000" cy="1041637"/>
        </p:xfrm>
        <a:graphic>
          <a:graphicData uri="http://schemas.openxmlformats.org/drawingml/2006/table">
            <a:tbl>
              <a:tblPr firstRow="1" bandRow="1">
                <a:tableStyleId>{5C22544A-7EE6-4342-B048-85BDC9FD1C3A}</a:tableStyleId>
              </a:tblPr>
              <a:tblGrid>
                <a:gridCol w="1584000">
                  <a:extLst>
                    <a:ext uri="{9D8B030D-6E8A-4147-A177-3AD203B41FA5}">
                      <a16:colId xmlns:a16="http://schemas.microsoft.com/office/drawing/2014/main" val="1005108439"/>
                    </a:ext>
                  </a:extLst>
                </a:gridCol>
                <a:gridCol w="7848000">
                  <a:extLst>
                    <a:ext uri="{9D8B030D-6E8A-4147-A177-3AD203B41FA5}">
                      <a16:colId xmlns:a16="http://schemas.microsoft.com/office/drawing/2014/main" val="1775756162"/>
                    </a:ext>
                  </a:extLst>
                </a:gridCol>
              </a:tblGrid>
              <a:tr h="1041637">
                <a:tc>
                  <a:txBody>
                    <a:bodyPr/>
                    <a:lstStyle/>
                    <a:p>
                      <a:pPr algn="ctr"/>
                      <a:r>
                        <a:rPr kumimoji="1" lang="ja-JP" altLang="en-US" sz="1100" dirty="0">
                          <a:solidFill>
                            <a:schemeClr val="bg2">
                              <a:lumMod val="25000"/>
                            </a:schemeClr>
                          </a:solidFill>
                          <a:latin typeface="メイリオ" panose="020B0604030504040204" pitchFamily="50" charset="-128"/>
                          <a:ea typeface="メイリオ" panose="020B0604030504040204" pitchFamily="50" charset="-128"/>
                        </a:rPr>
                        <a:t>意見交換を通じて</a:t>
                      </a:r>
                      <a:endParaRPr kumimoji="1" lang="en-US" altLang="ja-JP" sz="1100" dirty="0">
                        <a:solidFill>
                          <a:schemeClr val="bg2">
                            <a:lumMod val="25000"/>
                          </a:schemeClr>
                        </a:solidFill>
                        <a:latin typeface="メイリオ" panose="020B0604030504040204" pitchFamily="50" charset="-128"/>
                        <a:ea typeface="メイリオ" panose="020B0604030504040204" pitchFamily="50" charset="-128"/>
                      </a:endParaRPr>
                    </a:p>
                    <a:p>
                      <a:pPr algn="ctr"/>
                      <a:r>
                        <a:rPr kumimoji="1" lang="ja-JP" altLang="en-US" sz="1100" dirty="0">
                          <a:solidFill>
                            <a:schemeClr val="bg2">
                              <a:lumMod val="25000"/>
                            </a:schemeClr>
                          </a:solidFill>
                          <a:latin typeface="メイリオ" panose="020B0604030504040204" pitchFamily="50" charset="-128"/>
                          <a:ea typeface="メイリオ" panose="020B0604030504040204" pitchFamily="50" charset="-128"/>
                        </a:rPr>
                        <a:t>収集したい情報</a:t>
                      </a:r>
                    </a:p>
                  </a:txBody>
                  <a:tcPr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marL="171450" indent="-171450" algn="l">
                        <a:buFont typeface="Arial" panose="020B0604020202020204" pitchFamily="34" charset="0"/>
                        <a:buChar char="•"/>
                      </a:pPr>
                      <a:endParaRPr kumimoji="1" lang="ja-JP" altLang="en-US" sz="1100" b="1" dirty="0">
                        <a:solidFill>
                          <a:schemeClr val="bg2">
                            <a:lumMod val="25000"/>
                          </a:schemeClr>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574646"/>
                  </a:ext>
                </a:extLst>
              </a:tr>
            </a:tbl>
          </a:graphicData>
        </a:graphic>
      </p:graphicFrame>
      <p:graphicFrame>
        <p:nvGraphicFramePr>
          <p:cNvPr id="16" name="表 15">
            <a:extLst>
              <a:ext uri="{FF2B5EF4-FFF2-40B4-BE49-F238E27FC236}">
                <a16:creationId xmlns:a16="http://schemas.microsoft.com/office/drawing/2014/main" id="{4A266B0E-304B-CD07-76C5-3D58989775BF}"/>
              </a:ext>
            </a:extLst>
          </p:cNvPr>
          <p:cNvGraphicFramePr>
            <a:graphicFrameLocks noGrp="1"/>
          </p:cNvGraphicFramePr>
          <p:nvPr>
            <p:extLst>
              <p:ext uri="{D42A27DB-BD31-4B8C-83A1-F6EECF244321}">
                <p14:modId xmlns:p14="http://schemas.microsoft.com/office/powerpoint/2010/main" val="3435333512"/>
              </p:ext>
            </p:extLst>
          </p:nvPr>
        </p:nvGraphicFramePr>
        <p:xfrm>
          <a:off x="93569" y="2698800"/>
          <a:ext cx="9419679" cy="3904109"/>
        </p:xfrm>
        <a:graphic>
          <a:graphicData uri="http://schemas.openxmlformats.org/drawingml/2006/table">
            <a:tbl>
              <a:tblPr firstRow="1" bandRow="1">
                <a:tableStyleId>{5C22544A-7EE6-4342-B048-85BDC9FD1C3A}</a:tableStyleId>
              </a:tblPr>
              <a:tblGrid>
                <a:gridCol w="1584000">
                  <a:extLst>
                    <a:ext uri="{9D8B030D-6E8A-4147-A177-3AD203B41FA5}">
                      <a16:colId xmlns:a16="http://schemas.microsoft.com/office/drawing/2014/main" val="1005108439"/>
                    </a:ext>
                  </a:extLst>
                </a:gridCol>
                <a:gridCol w="1283679">
                  <a:extLst>
                    <a:ext uri="{9D8B030D-6E8A-4147-A177-3AD203B41FA5}">
                      <a16:colId xmlns:a16="http://schemas.microsoft.com/office/drawing/2014/main" val="1775756162"/>
                    </a:ext>
                  </a:extLst>
                </a:gridCol>
                <a:gridCol w="6552000">
                  <a:extLst>
                    <a:ext uri="{9D8B030D-6E8A-4147-A177-3AD203B41FA5}">
                      <a16:colId xmlns:a16="http://schemas.microsoft.com/office/drawing/2014/main" val="1116949827"/>
                    </a:ext>
                  </a:extLst>
                </a:gridCol>
              </a:tblGrid>
              <a:tr h="950467">
                <a:tc rowSpan="3">
                  <a:txBody>
                    <a:bodyPr/>
                    <a:lstStyle/>
                    <a:p>
                      <a:pPr algn="ctr"/>
                      <a:r>
                        <a:rPr kumimoji="1" lang="ja-JP" altLang="en-US" sz="1100" dirty="0">
                          <a:solidFill>
                            <a:schemeClr val="bg2">
                              <a:lumMod val="25000"/>
                            </a:schemeClr>
                          </a:solidFill>
                          <a:latin typeface="メイリオ" panose="020B0604030504040204" pitchFamily="50" charset="-128"/>
                          <a:ea typeface="メイリオ" panose="020B0604030504040204" pitchFamily="50" charset="-128"/>
                        </a:rPr>
                        <a:t>民間事業者等との</a:t>
                      </a:r>
                      <a:endParaRPr kumimoji="1" lang="en-US" altLang="ja-JP" sz="1100" dirty="0">
                        <a:solidFill>
                          <a:schemeClr val="bg2">
                            <a:lumMod val="25000"/>
                          </a:schemeClr>
                        </a:solidFill>
                        <a:latin typeface="メイリオ" panose="020B0604030504040204" pitchFamily="50" charset="-128"/>
                        <a:ea typeface="メイリオ" panose="020B0604030504040204" pitchFamily="50" charset="-128"/>
                      </a:endParaRPr>
                    </a:p>
                    <a:p>
                      <a:pPr algn="ctr"/>
                      <a:r>
                        <a:rPr kumimoji="1" lang="ja-JP" altLang="en-US" sz="1100" dirty="0">
                          <a:solidFill>
                            <a:schemeClr val="bg2">
                              <a:lumMod val="25000"/>
                            </a:schemeClr>
                          </a:solidFill>
                          <a:latin typeface="メイリオ" panose="020B0604030504040204" pitchFamily="50" charset="-128"/>
                          <a:ea typeface="メイリオ" panose="020B0604030504040204" pitchFamily="50" charset="-128"/>
                        </a:rPr>
                        <a:t>議論で得られた示唆</a:t>
                      </a:r>
                    </a:p>
                  </a:txBody>
                  <a:tcPr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marL="0" indent="0" algn="l">
                        <a:buFont typeface="Arial" panose="020B0604020202020204" pitchFamily="34" charset="0"/>
                        <a:buNone/>
                      </a:pPr>
                      <a:r>
                        <a:rPr kumimoji="1" lang="ja-JP" altLang="en-US" sz="1050" b="1" dirty="0">
                          <a:solidFill>
                            <a:schemeClr val="bg2">
                              <a:lumMod val="25000"/>
                            </a:schemeClr>
                          </a:solidFill>
                          <a:latin typeface="メイリオ" panose="020B0604030504040204" pitchFamily="50" charset="-128"/>
                          <a:ea typeface="メイリオ" panose="020B0604030504040204" pitchFamily="50" charset="-128"/>
                        </a:rPr>
                        <a:t>事業設計に関する事項</a:t>
                      </a:r>
                      <a:endParaRPr kumimoji="1" lang="en-US" altLang="ja-JP" sz="1050" b="1" dirty="0">
                        <a:solidFill>
                          <a:schemeClr val="bg2">
                            <a:lumMod val="25000"/>
                          </a:schemeClr>
                        </a:solidFill>
                        <a:latin typeface="メイリオ" panose="020B0604030504040204" pitchFamily="50" charset="-128"/>
                        <a:ea typeface="メイリオ" panose="020B0604030504040204" pitchFamily="50" charset="-128"/>
                      </a:endParaRPr>
                    </a:p>
                    <a:p>
                      <a:pPr marL="0" indent="0" algn="l">
                        <a:buFont typeface="Arial" panose="020B0604020202020204" pitchFamily="34" charset="0"/>
                        <a:buNone/>
                      </a:pPr>
                      <a:r>
                        <a:rPr kumimoji="1" lang="ja-JP" altLang="en-US" sz="1050" b="1" dirty="0">
                          <a:solidFill>
                            <a:schemeClr val="bg2">
                              <a:lumMod val="25000"/>
                            </a:schemeClr>
                          </a:solidFill>
                          <a:latin typeface="メイリオ" panose="020B0604030504040204" pitchFamily="50" charset="-128"/>
                          <a:ea typeface="メイリオ" panose="020B0604030504040204" pitchFamily="50" charset="-128"/>
                        </a:rPr>
                        <a:t>（サービス利用者の設定など）</a:t>
                      </a: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indent="-171450" algn="l">
                        <a:buFont typeface="Arial" panose="020B0604020202020204" pitchFamily="34" charset="0"/>
                        <a:buChar char="•"/>
                      </a:pPr>
                      <a:endParaRPr kumimoji="1" lang="ja-JP" altLang="en-US" sz="1100" b="0" dirty="0">
                        <a:solidFill>
                          <a:schemeClr val="bg2">
                            <a:lumMod val="25000"/>
                          </a:schemeClr>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574646"/>
                  </a:ext>
                </a:extLst>
              </a:tr>
              <a:tr h="838291">
                <a:tc vMerge="1">
                  <a:txBody>
                    <a:bodyPr/>
                    <a:lstStyle/>
                    <a:p>
                      <a:endParaRPr kumimoji="1" lang="ja-JP" altLang="en-US"/>
                    </a:p>
                  </a:txBody>
                  <a:tcPr/>
                </a:tc>
                <a:tc>
                  <a:txBody>
                    <a:bodyPr/>
                    <a:lstStyle/>
                    <a:p>
                      <a:pPr marL="0" indent="0" algn="l">
                        <a:buFont typeface="Arial" panose="020B0604020202020204" pitchFamily="34" charset="0"/>
                        <a:buNone/>
                      </a:pPr>
                      <a:r>
                        <a:rPr kumimoji="1" lang="ja-JP" altLang="en-US" sz="1050" b="1" dirty="0">
                          <a:solidFill>
                            <a:schemeClr val="bg2">
                              <a:lumMod val="25000"/>
                            </a:schemeClr>
                          </a:solidFill>
                          <a:latin typeface="メイリオ" panose="020B0604030504040204" pitchFamily="50" charset="-128"/>
                          <a:ea typeface="メイリオ" panose="020B0604030504040204" pitchFamily="50" charset="-128"/>
                        </a:rPr>
                        <a:t>使えそうなデジタル技術・留意点</a:t>
                      </a: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indent="-171450" algn="l">
                        <a:buFont typeface="Arial" panose="020B0604020202020204" pitchFamily="34" charset="0"/>
                        <a:buChar char="•"/>
                      </a:pPr>
                      <a:endParaRPr kumimoji="1" lang="ja-JP" altLang="en-US" sz="1100" b="0" dirty="0">
                        <a:solidFill>
                          <a:schemeClr val="bg2">
                            <a:lumMod val="25000"/>
                          </a:schemeClr>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1137872"/>
                  </a:ext>
                </a:extLst>
              </a:tr>
              <a:tr h="835269">
                <a:tc vMerge="1">
                  <a:txBody>
                    <a:bodyPr/>
                    <a:lstStyle/>
                    <a:p>
                      <a:endParaRPr kumimoji="1" lang="ja-JP" altLang="en-US"/>
                    </a:p>
                  </a:txBody>
                  <a:tcPr/>
                </a:tc>
                <a:tc>
                  <a:txBody>
                    <a:bodyPr/>
                    <a:lstStyle/>
                    <a:p>
                      <a:pPr marL="0" indent="0" algn="l">
                        <a:buFont typeface="Arial" panose="020B0604020202020204" pitchFamily="34" charset="0"/>
                        <a:buNone/>
                      </a:pPr>
                      <a:r>
                        <a:rPr kumimoji="1" lang="ja-JP" altLang="en-US" sz="1050" b="1" dirty="0">
                          <a:solidFill>
                            <a:schemeClr val="bg2">
                              <a:lumMod val="25000"/>
                            </a:schemeClr>
                          </a:solidFill>
                          <a:latin typeface="メイリオ" panose="020B0604030504040204" pitchFamily="50" charset="-128"/>
                          <a:ea typeface="メイリオ" panose="020B0604030504040204" pitchFamily="50" charset="-128"/>
                        </a:rPr>
                        <a:t>その他</a:t>
                      </a: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indent="-171450" algn="l">
                        <a:buFont typeface="Arial" panose="020B0604020202020204" pitchFamily="34" charset="0"/>
                        <a:buChar char="•"/>
                      </a:pPr>
                      <a:endParaRPr kumimoji="1" lang="ja-JP" altLang="en-US" sz="1100" b="0" dirty="0">
                        <a:solidFill>
                          <a:schemeClr val="bg2">
                            <a:lumMod val="25000"/>
                          </a:schemeClr>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4378858"/>
                  </a:ext>
                </a:extLst>
              </a:tr>
              <a:tr h="1280082">
                <a:tc>
                  <a:txBody>
                    <a:bodyPr/>
                    <a:lstStyle/>
                    <a:p>
                      <a:pPr algn="ctr"/>
                      <a:r>
                        <a:rPr kumimoji="1" lang="ja-JP" altLang="en-US" sz="1100" b="1" dirty="0">
                          <a:solidFill>
                            <a:schemeClr val="bg2">
                              <a:lumMod val="25000"/>
                            </a:schemeClr>
                          </a:solidFill>
                          <a:latin typeface="メイリオ" panose="020B0604030504040204" pitchFamily="50" charset="-128"/>
                          <a:ea typeface="メイリオ" panose="020B0604030504040204" pitchFamily="50" charset="-128"/>
                        </a:rPr>
                        <a:t>意見交換を通じて</a:t>
                      </a:r>
                      <a:endParaRPr kumimoji="1" lang="en-US" altLang="ja-JP" sz="1100" b="1" dirty="0">
                        <a:solidFill>
                          <a:schemeClr val="bg2">
                            <a:lumMod val="25000"/>
                          </a:schemeClr>
                        </a:solidFill>
                        <a:latin typeface="メイリオ" panose="020B0604030504040204" pitchFamily="50" charset="-128"/>
                        <a:ea typeface="メイリオ" panose="020B0604030504040204" pitchFamily="50" charset="-128"/>
                      </a:endParaRPr>
                    </a:p>
                    <a:p>
                      <a:pPr algn="ctr"/>
                      <a:r>
                        <a:rPr kumimoji="1" lang="ja-JP" altLang="en-US" sz="1100" b="1" dirty="0">
                          <a:solidFill>
                            <a:schemeClr val="bg2">
                              <a:lumMod val="25000"/>
                            </a:schemeClr>
                          </a:solidFill>
                          <a:latin typeface="メイリオ" panose="020B0604030504040204" pitchFamily="50" charset="-128"/>
                          <a:ea typeface="メイリオ" panose="020B0604030504040204" pitchFamily="50" charset="-128"/>
                        </a:rPr>
                        <a:t>見えてきた次に取り組むべき事項</a:t>
                      </a:r>
                    </a:p>
                  </a:txBody>
                  <a:tcPr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gridSpan="2">
                  <a:txBody>
                    <a:bodyPr/>
                    <a:lstStyle/>
                    <a:p>
                      <a:pPr marL="171450" indent="-171450">
                        <a:buFont typeface="Arial" panose="020B0604020202020204" pitchFamily="34" charset="0"/>
                        <a:buChar char="•"/>
                      </a:pPr>
                      <a:endParaRPr kumimoji="1" lang="ja-JP" altLang="en-US" sz="1100" b="0" dirty="0">
                        <a:solidFill>
                          <a:schemeClr val="bg2">
                            <a:lumMod val="25000"/>
                          </a:schemeClr>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509047480"/>
                  </a:ext>
                </a:extLst>
              </a:tr>
            </a:tbl>
          </a:graphicData>
        </a:graphic>
      </p:graphicFrame>
      <p:sp>
        <p:nvSpPr>
          <p:cNvPr id="17" name="正方形/長方形 16">
            <a:extLst>
              <a:ext uri="{FF2B5EF4-FFF2-40B4-BE49-F238E27FC236}">
                <a16:creationId xmlns:a16="http://schemas.microsoft.com/office/drawing/2014/main" id="{54379755-A4B1-2914-C537-45654910FBBB}"/>
              </a:ext>
            </a:extLst>
          </p:cNvPr>
          <p:cNvSpPr/>
          <p:nvPr/>
        </p:nvSpPr>
        <p:spPr>
          <a:xfrm>
            <a:off x="95685" y="1068221"/>
            <a:ext cx="9360000" cy="11943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C2130CB9-F6E4-685C-525D-426BF5F8A7D6}"/>
              </a:ext>
            </a:extLst>
          </p:cNvPr>
          <p:cNvSpPr/>
          <p:nvPr/>
        </p:nvSpPr>
        <p:spPr>
          <a:xfrm>
            <a:off x="95685" y="2479531"/>
            <a:ext cx="9360000" cy="11943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8101147-E16B-F3A1-B6A0-D41F7401C848}"/>
              </a:ext>
            </a:extLst>
          </p:cNvPr>
          <p:cNvSpPr txBox="1"/>
          <p:nvPr/>
        </p:nvSpPr>
        <p:spPr>
          <a:xfrm>
            <a:off x="68557" y="874547"/>
            <a:ext cx="284272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rPr>
              <a:t>意見交換</a:t>
            </a:r>
            <a:r>
              <a:rPr kumimoji="1" lang="ja-JP" altLang="en-US"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rPr>
              <a:t>前</a:t>
            </a:r>
            <a:r>
              <a:rPr kumimoji="1" lang="ja-JP" altLang="en-US" sz="1200"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rPr>
              <a:t>の整理事項</a:t>
            </a:r>
          </a:p>
        </p:txBody>
      </p:sp>
      <p:sp>
        <p:nvSpPr>
          <p:cNvPr id="20" name="テキスト ボックス 19">
            <a:extLst>
              <a:ext uri="{FF2B5EF4-FFF2-40B4-BE49-F238E27FC236}">
                <a16:creationId xmlns:a16="http://schemas.microsoft.com/office/drawing/2014/main" id="{33633D4B-E609-9872-D693-1441B021C191}"/>
              </a:ext>
            </a:extLst>
          </p:cNvPr>
          <p:cNvSpPr txBox="1"/>
          <p:nvPr/>
        </p:nvSpPr>
        <p:spPr>
          <a:xfrm>
            <a:off x="68556" y="2279552"/>
            <a:ext cx="284272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rPr>
              <a:t>意見交換</a:t>
            </a:r>
            <a:r>
              <a:rPr kumimoji="1" lang="ja-JP" altLang="en-US"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rPr>
              <a:t>後</a:t>
            </a:r>
            <a:r>
              <a:rPr kumimoji="1" lang="ja-JP" altLang="en-US" sz="1200"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rPr>
              <a:t>の整理事項</a:t>
            </a:r>
          </a:p>
        </p:txBody>
      </p:sp>
      <p:sp>
        <p:nvSpPr>
          <p:cNvPr id="3" name="テキスト ボックス 2">
            <a:extLst>
              <a:ext uri="{FF2B5EF4-FFF2-40B4-BE49-F238E27FC236}">
                <a16:creationId xmlns:a16="http://schemas.microsoft.com/office/drawing/2014/main" id="{F9AD46A8-9B2A-9C55-360B-35C906EC25F5}"/>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意見交換の振り返りを参考に、意見交換の振り返りをしてみてください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40675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281F10-7EB7-995F-4B5F-C313D97500DA}"/>
              </a:ext>
            </a:extLst>
          </p:cNvPr>
          <p:cNvSpPr>
            <a:spLocks noGrp="1"/>
          </p:cNvSpPr>
          <p:nvPr>
            <p:ph type="title"/>
          </p:nvPr>
        </p:nvSpPr>
        <p:spPr/>
        <p:txBody>
          <a:bodyPr>
            <a:noAutofit/>
          </a:bodyPr>
          <a:lstStyle/>
          <a:p>
            <a:r>
              <a:rPr kumimoji="1" lang="ja-JP" altLang="en-US" sz="2000" dirty="0"/>
              <a:t>デジタル技術の種類特定と</a:t>
            </a:r>
            <a:br>
              <a:rPr kumimoji="1" lang="en-US" altLang="ja-JP" sz="2000" dirty="0"/>
            </a:br>
            <a:r>
              <a:rPr kumimoji="1" lang="ja-JP" altLang="en-US" sz="2000" dirty="0"/>
              <a:t>「生涯活躍のまち」全体の将来像との整合性の確認フォーマット①</a:t>
            </a:r>
          </a:p>
        </p:txBody>
      </p:sp>
      <p:graphicFrame>
        <p:nvGraphicFramePr>
          <p:cNvPr id="5" name="表 4">
            <a:extLst>
              <a:ext uri="{FF2B5EF4-FFF2-40B4-BE49-F238E27FC236}">
                <a16:creationId xmlns:a16="http://schemas.microsoft.com/office/drawing/2014/main" id="{5B38A5EF-90EA-E7C2-8F83-EB550D86B866}"/>
              </a:ext>
            </a:extLst>
          </p:cNvPr>
          <p:cNvGraphicFramePr>
            <a:graphicFrameLocks noGrp="1"/>
          </p:cNvGraphicFramePr>
          <p:nvPr>
            <p:extLst>
              <p:ext uri="{D42A27DB-BD31-4B8C-83A1-F6EECF244321}">
                <p14:modId xmlns:p14="http://schemas.microsoft.com/office/powerpoint/2010/main" val="2277094367"/>
              </p:ext>
            </p:extLst>
          </p:nvPr>
        </p:nvGraphicFramePr>
        <p:xfrm>
          <a:off x="118871" y="973300"/>
          <a:ext cx="9726233" cy="5367735"/>
        </p:xfrm>
        <a:graphic>
          <a:graphicData uri="http://schemas.openxmlformats.org/drawingml/2006/table">
            <a:tbl>
              <a:tblPr firstRow="1" bandRow="1">
                <a:tableStyleId>{5C22544A-7EE6-4342-B048-85BDC9FD1C3A}</a:tableStyleId>
              </a:tblPr>
              <a:tblGrid>
                <a:gridCol w="612000">
                  <a:extLst>
                    <a:ext uri="{9D8B030D-6E8A-4147-A177-3AD203B41FA5}">
                      <a16:colId xmlns:a16="http://schemas.microsoft.com/office/drawing/2014/main" val="2514683305"/>
                    </a:ext>
                  </a:extLst>
                </a:gridCol>
                <a:gridCol w="1800000">
                  <a:extLst>
                    <a:ext uri="{9D8B030D-6E8A-4147-A177-3AD203B41FA5}">
                      <a16:colId xmlns:a16="http://schemas.microsoft.com/office/drawing/2014/main" val="477106208"/>
                    </a:ext>
                  </a:extLst>
                </a:gridCol>
                <a:gridCol w="2412000">
                  <a:extLst>
                    <a:ext uri="{9D8B030D-6E8A-4147-A177-3AD203B41FA5}">
                      <a16:colId xmlns:a16="http://schemas.microsoft.com/office/drawing/2014/main" val="3363994871"/>
                    </a:ext>
                  </a:extLst>
                </a:gridCol>
                <a:gridCol w="2486184">
                  <a:extLst>
                    <a:ext uri="{9D8B030D-6E8A-4147-A177-3AD203B41FA5}">
                      <a16:colId xmlns:a16="http://schemas.microsoft.com/office/drawing/2014/main" val="2262602188"/>
                    </a:ext>
                  </a:extLst>
                </a:gridCol>
                <a:gridCol w="1224000">
                  <a:extLst>
                    <a:ext uri="{9D8B030D-6E8A-4147-A177-3AD203B41FA5}">
                      <a16:colId xmlns:a16="http://schemas.microsoft.com/office/drawing/2014/main" val="3398172975"/>
                    </a:ext>
                  </a:extLst>
                </a:gridCol>
                <a:gridCol w="665856">
                  <a:extLst>
                    <a:ext uri="{9D8B030D-6E8A-4147-A177-3AD203B41FA5}">
                      <a16:colId xmlns:a16="http://schemas.microsoft.com/office/drawing/2014/main" val="875327110"/>
                    </a:ext>
                  </a:extLst>
                </a:gridCol>
                <a:gridCol w="526193">
                  <a:extLst>
                    <a:ext uri="{9D8B030D-6E8A-4147-A177-3AD203B41FA5}">
                      <a16:colId xmlns:a16="http://schemas.microsoft.com/office/drawing/2014/main" val="5045900"/>
                    </a:ext>
                  </a:extLst>
                </a:gridCol>
              </a:tblGrid>
              <a:tr h="490866">
                <a:tc>
                  <a:txBody>
                    <a:bodyPr/>
                    <a:lstStyle/>
                    <a:p>
                      <a:pPr algn="ctr"/>
                      <a:r>
                        <a:rPr kumimoji="1" lang="ja-JP" altLang="en-US" sz="800" dirty="0">
                          <a:latin typeface="メイリオ" panose="020B0604030504040204" pitchFamily="50" charset="-128"/>
                          <a:ea typeface="メイリオ" panose="020B0604030504040204" pitchFamily="50" charset="-128"/>
                        </a:rPr>
                        <a:t>該当するブレスト</a:t>
                      </a:r>
                      <a:r>
                        <a:rPr kumimoji="1" lang="en-US" altLang="ja-JP" sz="800" dirty="0">
                          <a:latin typeface="メイリオ" panose="020B0604030504040204" pitchFamily="50" charset="-128"/>
                          <a:ea typeface="メイリオ" panose="020B0604030504040204" pitchFamily="50" charset="-128"/>
                        </a:rPr>
                        <a:t>No.</a:t>
                      </a:r>
                      <a:endParaRPr kumimoji="1" lang="ja-JP" altLang="en-US" sz="800" dirty="0">
                        <a:latin typeface="メイリオ" panose="020B0604030504040204" pitchFamily="50" charset="-128"/>
                        <a:ea typeface="メイリオ" panose="020B0604030504040204" pitchFamily="50" charset="-128"/>
                      </a:endParaRP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tc>
                  <a:txBody>
                    <a:bodyPr/>
                    <a:lstStyle/>
                    <a:p>
                      <a:pPr marL="0" algn="ctr" defTabSz="742950" rtl="0" eaLnBrk="1" latinLnBrk="0" hangingPunct="1"/>
                      <a:r>
                        <a:rPr kumimoji="1" lang="ja-JP" altLang="en-US" sz="800" b="1" kern="1200" dirty="0">
                          <a:solidFill>
                            <a:schemeClr val="lt1"/>
                          </a:solidFill>
                          <a:latin typeface="メイリオ" panose="020B0604030504040204" pitchFamily="50" charset="-128"/>
                          <a:ea typeface="メイリオ" panose="020B0604030504040204" pitchFamily="50" charset="-128"/>
                          <a:cs typeface="+mn-cs"/>
                        </a:rPr>
                        <a:t>施策イメージ</a:t>
                      </a:r>
                      <a:endParaRPr kumimoji="1" lang="en-US" altLang="ja-JP" sz="800" b="1" kern="1200" dirty="0">
                        <a:solidFill>
                          <a:schemeClr val="lt1"/>
                        </a:solidFill>
                        <a:latin typeface="メイリオ" panose="020B0604030504040204" pitchFamily="50" charset="-128"/>
                        <a:ea typeface="メイリオ" panose="020B0604030504040204" pitchFamily="50" charset="-128"/>
                        <a:cs typeface="+mn-cs"/>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700" dirty="0">
                          <a:solidFill>
                            <a:schemeClr val="tx2">
                              <a:lumMod val="20000"/>
                              <a:lumOff val="80000"/>
                            </a:schemeClr>
                          </a:solidFill>
                          <a:latin typeface="メイリオ" panose="020B0604030504040204" pitchFamily="50" charset="-128"/>
                          <a:ea typeface="メイリオ" panose="020B0604030504040204" pitchFamily="50" charset="-128"/>
                        </a:rPr>
                        <a:t>▶ブレストシートの記載内容再掲か、更新したものを記載</a:t>
                      </a:r>
                      <a:endParaRPr kumimoji="1" lang="en-US" altLang="ja-JP" sz="800" b="1" kern="1200" dirty="0">
                        <a:solidFill>
                          <a:schemeClr val="lt1"/>
                        </a:solidFill>
                        <a:latin typeface="メイリオ" panose="020B0604030504040204" pitchFamily="50" charset="-128"/>
                        <a:ea typeface="メイリオ" panose="020B0604030504040204" pitchFamily="50" charset="-128"/>
                        <a:cs typeface="+mn-cs"/>
                      </a:endParaRP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tc>
                  <a:txBody>
                    <a:bodyPr/>
                    <a:lstStyle/>
                    <a:p>
                      <a:pPr algn="ctr"/>
                      <a:r>
                        <a:rPr kumimoji="1" lang="ja-JP" altLang="en-US" sz="800" dirty="0">
                          <a:latin typeface="メイリオ" panose="020B0604030504040204" pitchFamily="50" charset="-128"/>
                          <a:ea typeface="メイリオ" panose="020B0604030504040204" pitchFamily="50" charset="-128"/>
                        </a:rPr>
                        <a:t>①</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「生涯活躍のまち」としての</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妥当性・重要性</a:t>
                      </a:r>
                      <a:endParaRPr kumimoji="1" lang="en-US" altLang="ja-JP" sz="800" dirty="0">
                        <a:latin typeface="メイリオ" panose="020B0604030504040204" pitchFamily="50" charset="-128"/>
                        <a:ea typeface="メイリオ" panose="020B0604030504040204" pitchFamily="50" charset="-128"/>
                      </a:endParaRPr>
                    </a:p>
                    <a:p>
                      <a:pPr algn="l"/>
                      <a:r>
                        <a:rPr kumimoji="1" lang="ja-JP" altLang="en-US" sz="600" dirty="0">
                          <a:solidFill>
                            <a:schemeClr val="tx2">
                              <a:lumMod val="20000"/>
                              <a:lumOff val="80000"/>
                            </a:schemeClr>
                          </a:solidFill>
                          <a:latin typeface="メイリオ" panose="020B0604030504040204" pitchFamily="50" charset="-128"/>
                          <a:ea typeface="メイリオ" panose="020B0604030504040204" pitchFamily="50" charset="-128"/>
                        </a:rPr>
                        <a:t>▶誰もが居場所と役割を持つ地域コミュニティづくりに資するか</a:t>
                      </a:r>
                      <a:endParaRPr kumimoji="1" lang="en-US" altLang="ja-JP" sz="600" dirty="0">
                        <a:solidFill>
                          <a:schemeClr val="tx2">
                            <a:lumMod val="20000"/>
                            <a:lumOff val="80000"/>
                          </a:schemeClr>
                        </a:solidFill>
                        <a:latin typeface="メイリオ" panose="020B0604030504040204" pitchFamily="50" charset="-128"/>
                        <a:ea typeface="メイリオ" panose="020B0604030504040204" pitchFamily="50" charset="-128"/>
                      </a:endParaRPr>
                    </a:p>
                    <a:p>
                      <a:pPr algn="l"/>
                      <a:r>
                        <a:rPr kumimoji="1" lang="ja-JP" altLang="en-US" sz="600" dirty="0">
                          <a:solidFill>
                            <a:schemeClr val="tx2">
                              <a:lumMod val="20000"/>
                              <a:lumOff val="80000"/>
                            </a:schemeClr>
                          </a:solidFill>
                          <a:latin typeface="メイリオ" panose="020B0604030504040204" pitchFamily="50" charset="-128"/>
                          <a:ea typeface="メイリオ" panose="020B0604030504040204" pitchFamily="50" charset="-128"/>
                        </a:rPr>
                        <a:t>▶コミュニティを通じて課題解決や相乗効果の発揮につながるか</a:t>
                      </a:r>
                      <a:endParaRPr kumimoji="1" lang="en-US" altLang="ja-JP" sz="600" dirty="0">
                        <a:solidFill>
                          <a:schemeClr val="tx2">
                            <a:lumMod val="20000"/>
                            <a:lumOff val="80000"/>
                          </a:schemeClr>
                        </a:solidFill>
                        <a:latin typeface="メイリオ" panose="020B0604030504040204" pitchFamily="50" charset="-128"/>
                        <a:ea typeface="メイリオ" panose="020B0604030504040204" pitchFamily="50" charset="-128"/>
                      </a:endParaRP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tc>
                  <a:txBody>
                    <a:bodyPr/>
                    <a:lstStyle/>
                    <a:p>
                      <a:pPr algn="ctr"/>
                      <a:r>
                        <a:rPr kumimoji="1" lang="ja-JP" altLang="en-US" sz="800" dirty="0">
                          <a:latin typeface="メイリオ" panose="020B0604030504040204" pitchFamily="50" charset="-128"/>
                          <a:ea typeface="メイリオ" panose="020B0604030504040204" pitchFamily="50" charset="-128"/>
                        </a:rPr>
                        <a:t>②</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連携施策</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（記載できるだけ記載）</a:t>
                      </a: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tc>
                  <a:txBody>
                    <a:bodyPr/>
                    <a:lstStyle/>
                    <a:p>
                      <a:pPr algn="ctr"/>
                      <a:r>
                        <a:rPr kumimoji="1" lang="ja-JP" altLang="en-US" sz="800" dirty="0">
                          <a:latin typeface="メイリオ" panose="020B0604030504040204" pitchFamily="50" charset="-128"/>
                          <a:ea typeface="メイリオ" panose="020B0604030504040204" pitchFamily="50" charset="-128"/>
                        </a:rPr>
                        <a:t>③</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取組の緊急性・スパン</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（短期・中期・長期）</a:t>
                      </a: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tc>
                  <a:txBody>
                    <a:bodyPr/>
                    <a:lstStyle/>
                    <a:p>
                      <a:pPr algn="ctr"/>
                      <a:r>
                        <a:rPr kumimoji="1" lang="ja-JP" altLang="en-US" sz="800" dirty="0">
                          <a:latin typeface="メイリオ" panose="020B0604030504040204" pitchFamily="50" charset="-128"/>
                          <a:ea typeface="メイリオ" panose="020B0604030504040204" pitchFamily="50" charset="-128"/>
                        </a:rPr>
                        <a:t>④</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取組予定時期</a:t>
                      </a:r>
                      <a:endParaRPr kumimoji="1" lang="en-US" altLang="ja-JP" sz="800" dirty="0">
                        <a:latin typeface="メイリオ" panose="020B0604030504040204" pitchFamily="50" charset="-128"/>
                        <a:ea typeface="メイリオ" panose="020B0604030504040204" pitchFamily="50" charset="-128"/>
                      </a:endParaRP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tc>
                  <a:txBody>
                    <a:bodyPr/>
                    <a:lstStyle/>
                    <a:p>
                      <a:pPr algn="ctr"/>
                      <a:r>
                        <a:rPr kumimoji="1" lang="ja-JP" altLang="en-US" sz="800" dirty="0">
                          <a:latin typeface="メイリオ" panose="020B0604030504040204" pitchFamily="50" charset="-128"/>
                          <a:ea typeface="メイリオ" panose="020B0604030504040204" pitchFamily="50" charset="-128"/>
                        </a:rPr>
                        <a:t>⑤</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優先</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順位</a:t>
                      </a:r>
                    </a:p>
                  </a:txBody>
                  <a:tcPr anchor="ct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2737150338"/>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3079595"/>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77920988"/>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64242502"/>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94874187"/>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99762550"/>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49422519"/>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8537728"/>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28514048"/>
                  </a:ext>
                </a:extLst>
              </a:tr>
              <a:tr h="525295">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tc>
                  <a:txBody>
                    <a:bodyPr/>
                    <a:lstStyle/>
                    <a:p>
                      <a:endParaRPr kumimoji="1" lang="ja-JP" altLang="en-US" sz="600" dirty="0"/>
                    </a:p>
                  </a:txBody>
                  <a:tcPr>
                    <a:lnL w="3175" cap="flat" cmpd="sng" algn="ctr">
                      <a:solidFill>
                        <a:schemeClr val="tx2">
                          <a:lumMod val="50000"/>
                        </a:schemeClr>
                      </a:solidFill>
                      <a:prstDash val="solid"/>
                      <a:round/>
                      <a:headEnd type="none" w="med" len="med"/>
                      <a:tailEnd type="none" w="med" len="med"/>
                    </a:lnL>
                    <a:lnR w="3175" cap="flat" cmpd="sng" algn="ctr">
                      <a:solidFill>
                        <a:schemeClr val="tx2">
                          <a:lumMod val="50000"/>
                        </a:schemeClr>
                      </a:solidFill>
                      <a:prstDash val="solid"/>
                      <a:round/>
                      <a:headEnd type="none" w="med" len="med"/>
                      <a:tailEnd type="none" w="med" len="med"/>
                    </a:lnR>
                    <a:lnT w="3175" cap="flat" cmpd="sng" algn="ctr">
                      <a:solidFill>
                        <a:schemeClr val="tx2">
                          <a:lumMod val="50000"/>
                        </a:schemeClr>
                      </a:solidFill>
                      <a:prstDash val="solid"/>
                      <a:round/>
                      <a:headEnd type="none" w="med" len="med"/>
                      <a:tailEnd type="none" w="med" len="med"/>
                    </a:lnT>
                    <a:lnB w="3175" cap="flat" cmpd="sng" algn="ctr">
                      <a:solidFill>
                        <a:schemeClr val="tx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49615939"/>
                  </a:ext>
                </a:extLst>
              </a:tr>
            </a:tbl>
          </a:graphicData>
        </a:graphic>
      </p:graphicFrame>
      <p:sp>
        <p:nvSpPr>
          <p:cNvPr id="4" name="スライド番号プレースホルダー 3">
            <a:extLst>
              <a:ext uri="{FF2B5EF4-FFF2-40B4-BE49-F238E27FC236}">
                <a16:creationId xmlns:a16="http://schemas.microsoft.com/office/drawing/2014/main" id="{A3807D79-1259-B894-2D60-382DE60108F8}"/>
              </a:ext>
            </a:extLst>
          </p:cNvPr>
          <p:cNvSpPr>
            <a:spLocks noGrp="1"/>
          </p:cNvSpPr>
          <p:nvPr>
            <p:ph type="sldNum" sz="quarter" idx="13"/>
          </p:nvPr>
        </p:nvSpPr>
        <p:spPr/>
        <p:txBody>
          <a:bodyPr/>
          <a:lstStyle/>
          <a:p>
            <a:fld id="{F46AD944-86D0-48EA-B75E-E5D3F223730F}" type="slidenum">
              <a:rPr lang="ja-JP" altLang="en-US" smtClean="0"/>
              <a:pPr/>
              <a:t>12</a:t>
            </a:fld>
            <a:endParaRPr lang="ja-JP" altLang="en-US" dirty="0"/>
          </a:p>
        </p:txBody>
      </p:sp>
      <p:sp>
        <p:nvSpPr>
          <p:cNvPr id="3" name="テキスト ボックス 2">
            <a:extLst>
              <a:ext uri="{FF2B5EF4-FFF2-40B4-BE49-F238E27FC236}">
                <a16:creationId xmlns:a16="http://schemas.microsoft.com/office/drawing/2014/main" id="{65E8428D-4887-A5FE-3438-2507D770C0DA}"/>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デジタル技術の種類特定と「生涯活躍のまち」全体の将来像との整合性の確認シートとして活用してみてください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3310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C18746-2751-E16C-5A7D-A4FE41858350}"/>
              </a:ext>
            </a:extLst>
          </p:cNvPr>
          <p:cNvSpPr>
            <a:spLocks noGrp="1"/>
          </p:cNvSpPr>
          <p:nvPr>
            <p:ph type="title"/>
          </p:nvPr>
        </p:nvSpPr>
        <p:spPr/>
        <p:txBody>
          <a:bodyPr>
            <a:noAutofit/>
          </a:bodyPr>
          <a:lstStyle/>
          <a:p>
            <a:r>
              <a:rPr kumimoji="1" lang="ja-JP" altLang="en-US" sz="2000" dirty="0"/>
              <a:t>デジタル技術の種類特定と</a:t>
            </a:r>
            <a:br>
              <a:rPr kumimoji="1" lang="en-US" altLang="ja-JP" sz="2000" dirty="0"/>
            </a:br>
            <a:r>
              <a:rPr kumimoji="1" lang="ja-JP" altLang="en-US" sz="2000" dirty="0"/>
              <a:t>「生涯活躍のまち」全体の将来像との整合性の確認フォーマット②</a:t>
            </a:r>
          </a:p>
        </p:txBody>
      </p:sp>
      <p:sp>
        <p:nvSpPr>
          <p:cNvPr id="4" name="スライド番号プレースホルダー 3">
            <a:extLst>
              <a:ext uri="{FF2B5EF4-FFF2-40B4-BE49-F238E27FC236}">
                <a16:creationId xmlns:a16="http://schemas.microsoft.com/office/drawing/2014/main" id="{6F335D9F-8C55-DCF9-22C7-7C3E513084F4}"/>
              </a:ext>
            </a:extLst>
          </p:cNvPr>
          <p:cNvSpPr>
            <a:spLocks noGrp="1"/>
          </p:cNvSpPr>
          <p:nvPr>
            <p:ph type="sldNum" sz="quarter" idx="13"/>
          </p:nvPr>
        </p:nvSpPr>
        <p:spPr/>
        <p:txBody>
          <a:bodyPr/>
          <a:lstStyle/>
          <a:p>
            <a:fld id="{F46AD944-86D0-48EA-B75E-E5D3F223730F}" type="slidenum">
              <a:rPr lang="ja-JP" altLang="en-US" smtClean="0"/>
              <a:pPr/>
              <a:t>13</a:t>
            </a:fld>
            <a:endParaRPr lang="ja-JP" altLang="en-US" dirty="0"/>
          </a:p>
        </p:txBody>
      </p:sp>
      <p:sp>
        <p:nvSpPr>
          <p:cNvPr id="54" name="正方形/長方形 53">
            <a:extLst>
              <a:ext uri="{FF2B5EF4-FFF2-40B4-BE49-F238E27FC236}">
                <a16:creationId xmlns:a16="http://schemas.microsoft.com/office/drawing/2014/main" id="{CDBE6905-D257-9264-4446-2CED8FE6DFD4}"/>
              </a:ext>
            </a:extLst>
          </p:cNvPr>
          <p:cNvSpPr/>
          <p:nvPr/>
        </p:nvSpPr>
        <p:spPr>
          <a:xfrm>
            <a:off x="434500" y="2414403"/>
            <a:ext cx="2866292" cy="1167687"/>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55" name="ホームベース 19">
            <a:extLst>
              <a:ext uri="{FF2B5EF4-FFF2-40B4-BE49-F238E27FC236}">
                <a16:creationId xmlns:a16="http://schemas.microsoft.com/office/drawing/2014/main" id="{2059BF1C-433C-1156-3E10-095D0FE2CD2D}"/>
              </a:ext>
            </a:extLst>
          </p:cNvPr>
          <p:cNvSpPr/>
          <p:nvPr/>
        </p:nvSpPr>
        <p:spPr>
          <a:xfrm>
            <a:off x="434500" y="2254525"/>
            <a:ext cx="2866292" cy="1569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lang="en-US" altLang="ja-JP" sz="700" dirty="0">
                <a:solidFill>
                  <a:schemeClr val="bg1"/>
                </a:solidFill>
                <a:latin typeface="メイリオ" panose="020B0604030504040204" pitchFamily="50" charset="-128"/>
                <a:ea typeface="メイリオ" panose="020B0604030504040204" pitchFamily="50" charset="-128"/>
              </a:rPr>
              <a:t>01</a:t>
            </a:r>
            <a:r>
              <a:rPr lang="ja-JP" altLang="en-US" sz="700" dirty="0">
                <a:solidFill>
                  <a:schemeClr val="bg1"/>
                </a:solidFill>
                <a:latin typeface="メイリオ" panose="020B0604030504040204" pitchFamily="50" charset="-128"/>
                <a:ea typeface="メイリオ" panose="020B0604030504040204" pitchFamily="50" charset="-128"/>
              </a:rPr>
              <a:t>　施策</a:t>
            </a:r>
            <a:endParaRPr kumimoji="1" lang="ja-JP" altLang="en-US" sz="700" dirty="0">
              <a:solidFill>
                <a:schemeClr val="bg1"/>
              </a:solidFill>
              <a:latin typeface="メイリオ" panose="020B0604030504040204" pitchFamily="50" charset="-128"/>
              <a:ea typeface="メイリオ" panose="020B0604030504040204" pitchFamily="50" charset="-128"/>
            </a:endParaRPr>
          </a:p>
        </p:txBody>
      </p:sp>
      <p:sp>
        <p:nvSpPr>
          <p:cNvPr id="56" name="正方形/長方形 55">
            <a:extLst>
              <a:ext uri="{FF2B5EF4-FFF2-40B4-BE49-F238E27FC236}">
                <a16:creationId xmlns:a16="http://schemas.microsoft.com/office/drawing/2014/main" id="{98DFD9DE-D6EC-0A53-60A3-CCEFF18B2A25}"/>
              </a:ext>
            </a:extLst>
          </p:cNvPr>
          <p:cNvSpPr/>
          <p:nvPr/>
        </p:nvSpPr>
        <p:spPr>
          <a:xfrm>
            <a:off x="3459054" y="2414403"/>
            <a:ext cx="2866292" cy="1167687"/>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57" name="ホームベース 31">
            <a:extLst>
              <a:ext uri="{FF2B5EF4-FFF2-40B4-BE49-F238E27FC236}">
                <a16:creationId xmlns:a16="http://schemas.microsoft.com/office/drawing/2014/main" id="{D8ED5B8B-82D6-0938-EC46-C9A422EE8880}"/>
              </a:ext>
            </a:extLst>
          </p:cNvPr>
          <p:cNvSpPr/>
          <p:nvPr/>
        </p:nvSpPr>
        <p:spPr>
          <a:xfrm>
            <a:off x="3459054" y="2254525"/>
            <a:ext cx="2866292" cy="1569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lang="en-US" altLang="ja-JP" sz="700" dirty="0">
                <a:solidFill>
                  <a:schemeClr val="bg1"/>
                </a:solidFill>
                <a:latin typeface="メイリオ" panose="020B0604030504040204" pitchFamily="50" charset="-128"/>
                <a:ea typeface="メイリオ" panose="020B0604030504040204" pitchFamily="50" charset="-128"/>
              </a:rPr>
              <a:t>02</a:t>
            </a:r>
            <a:r>
              <a:rPr lang="ja-JP" altLang="en-US" sz="700" dirty="0">
                <a:solidFill>
                  <a:schemeClr val="bg1"/>
                </a:solidFill>
                <a:latin typeface="メイリオ" panose="020B0604030504040204" pitchFamily="50" charset="-128"/>
                <a:ea typeface="メイリオ" panose="020B0604030504040204" pitchFamily="50" charset="-128"/>
              </a:rPr>
              <a:t>　施策</a:t>
            </a:r>
            <a:endParaRPr kumimoji="1" lang="ja-JP" altLang="en-US" sz="700" dirty="0">
              <a:solidFill>
                <a:schemeClr val="bg1"/>
              </a:solidFill>
              <a:latin typeface="メイリオ" panose="020B0604030504040204" pitchFamily="50" charset="-128"/>
              <a:ea typeface="メイリオ" panose="020B0604030504040204" pitchFamily="50" charset="-128"/>
            </a:endParaRPr>
          </a:p>
        </p:txBody>
      </p:sp>
      <p:sp>
        <p:nvSpPr>
          <p:cNvPr id="58" name="正方形/長方形 57">
            <a:extLst>
              <a:ext uri="{FF2B5EF4-FFF2-40B4-BE49-F238E27FC236}">
                <a16:creationId xmlns:a16="http://schemas.microsoft.com/office/drawing/2014/main" id="{E1A92043-981A-3B2E-8DB1-7BED05D27C46}"/>
              </a:ext>
            </a:extLst>
          </p:cNvPr>
          <p:cNvSpPr/>
          <p:nvPr/>
        </p:nvSpPr>
        <p:spPr>
          <a:xfrm>
            <a:off x="6483608" y="2414403"/>
            <a:ext cx="2866292" cy="1167687"/>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59" name="ホームベース 33">
            <a:extLst>
              <a:ext uri="{FF2B5EF4-FFF2-40B4-BE49-F238E27FC236}">
                <a16:creationId xmlns:a16="http://schemas.microsoft.com/office/drawing/2014/main" id="{990BCFE0-FDDD-B259-01B8-262D714E8096}"/>
              </a:ext>
            </a:extLst>
          </p:cNvPr>
          <p:cNvSpPr/>
          <p:nvPr/>
        </p:nvSpPr>
        <p:spPr>
          <a:xfrm>
            <a:off x="6483608" y="2254525"/>
            <a:ext cx="2866292" cy="1569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lang="en-US" altLang="ja-JP" sz="700" dirty="0">
                <a:solidFill>
                  <a:schemeClr val="bg1"/>
                </a:solidFill>
                <a:latin typeface="メイリオ" panose="020B0604030504040204" pitchFamily="50" charset="-128"/>
                <a:ea typeface="メイリオ" panose="020B0604030504040204" pitchFamily="50" charset="-128"/>
              </a:rPr>
              <a:t>03</a:t>
            </a:r>
            <a:r>
              <a:rPr lang="ja-JP" altLang="en-US" sz="700" dirty="0">
                <a:solidFill>
                  <a:schemeClr val="bg1"/>
                </a:solidFill>
                <a:latin typeface="メイリオ" panose="020B0604030504040204" pitchFamily="50" charset="-128"/>
                <a:ea typeface="メイリオ" panose="020B0604030504040204" pitchFamily="50" charset="-128"/>
              </a:rPr>
              <a:t>　施策</a:t>
            </a:r>
            <a:endParaRPr kumimoji="1" lang="ja-JP" altLang="en-US" sz="700" dirty="0">
              <a:solidFill>
                <a:schemeClr val="bg1"/>
              </a:solidFill>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6C048615-D62E-7AFB-8E00-63EC26783199}"/>
              </a:ext>
            </a:extLst>
          </p:cNvPr>
          <p:cNvSpPr/>
          <p:nvPr/>
        </p:nvSpPr>
        <p:spPr>
          <a:xfrm>
            <a:off x="434500" y="1371053"/>
            <a:ext cx="8915400" cy="745069"/>
          </a:xfrm>
          <a:prstGeom prst="rect">
            <a:avLst/>
          </a:prstGeom>
          <a:noFill/>
          <a:ln>
            <a:solidFill>
              <a:schemeClr val="tx2">
                <a:lumMod val="60000"/>
                <a:lumOff val="4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61" name="ホームベース 17">
            <a:extLst>
              <a:ext uri="{FF2B5EF4-FFF2-40B4-BE49-F238E27FC236}">
                <a16:creationId xmlns:a16="http://schemas.microsoft.com/office/drawing/2014/main" id="{93448809-C500-CA62-EAE1-8B40315FCEEB}"/>
              </a:ext>
            </a:extLst>
          </p:cNvPr>
          <p:cNvSpPr/>
          <p:nvPr/>
        </p:nvSpPr>
        <p:spPr>
          <a:xfrm>
            <a:off x="434499" y="1140854"/>
            <a:ext cx="3287577" cy="240323"/>
          </a:xfrm>
          <a:prstGeom prst="homePlate">
            <a:avLst/>
          </a:prstGeom>
          <a:solidFill>
            <a:schemeClr val="accent3">
              <a:lumMod val="20000"/>
              <a:lumOff val="80000"/>
            </a:schemeClr>
          </a:solidFill>
          <a:ln>
            <a:solidFill>
              <a:schemeClr val="tx2">
                <a:lumMod val="60000"/>
                <a:lumOff val="4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latin typeface="メイリオ" panose="020B0604030504040204" pitchFamily="50" charset="-128"/>
              <a:ea typeface="メイリオ" panose="020B0604030504040204" pitchFamily="50" charset="-128"/>
            </a:endParaRPr>
          </a:p>
        </p:txBody>
      </p:sp>
      <p:sp>
        <p:nvSpPr>
          <p:cNvPr id="62" name="下矢印 1">
            <a:extLst>
              <a:ext uri="{FF2B5EF4-FFF2-40B4-BE49-F238E27FC236}">
                <a16:creationId xmlns:a16="http://schemas.microsoft.com/office/drawing/2014/main" id="{FDC635B2-3574-6746-E131-4798DC3E0498}"/>
              </a:ext>
            </a:extLst>
          </p:cNvPr>
          <p:cNvSpPr/>
          <p:nvPr/>
        </p:nvSpPr>
        <p:spPr>
          <a:xfrm>
            <a:off x="1354015" y="2109431"/>
            <a:ext cx="762000" cy="207832"/>
          </a:xfrm>
          <a:prstGeom prst="downArrow">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sp>
        <p:nvSpPr>
          <p:cNvPr id="63" name="下矢印 28">
            <a:extLst>
              <a:ext uri="{FF2B5EF4-FFF2-40B4-BE49-F238E27FC236}">
                <a16:creationId xmlns:a16="http://schemas.microsoft.com/office/drawing/2014/main" id="{2AC5F28F-5C0A-2D0C-2E30-D27F9C56BD0B}"/>
              </a:ext>
            </a:extLst>
          </p:cNvPr>
          <p:cNvSpPr/>
          <p:nvPr/>
        </p:nvSpPr>
        <p:spPr>
          <a:xfrm>
            <a:off x="4527688" y="2117995"/>
            <a:ext cx="762000" cy="207832"/>
          </a:xfrm>
          <a:prstGeom prst="downArrow">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sp>
        <p:nvSpPr>
          <p:cNvPr id="64" name="下矢印 29">
            <a:extLst>
              <a:ext uri="{FF2B5EF4-FFF2-40B4-BE49-F238E27FC236}">
                <a16:creationId xmlns:a16="http://schemas.microsoft.com/office/drawing/2014/main" id="{FC035D07-072D-2FB1-DF36-6F6CE8356C56}"/>
              </a:ext>
            </a:extLst>
          </p:cNvPr>
          <p:cNvSpPr/>
          <p:nvPr/>
        </p:nvSpPr>
        <p:spPr>
          <a:xfrm>
            <a:off x="7586323" y="2109431"/>
            <a:ext cx="762000" cy="207832"/>
          </a:xfrm>
          <a:prstGeom prst="downArrow">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sp>
        <p:nvSpPr>
          <p:cNvPr id="65" name="正方形/長方形 64">
            <a:extLst>
              <a:ext uri="{FF2B5EF4-FFF2-40B4-BE49-F238E27FC236}">
                <a16:creationId xmlns:a16="http://schemas.microsoft.com/office/drawing/2014/main" id="{D1B9ECF8-7A12-6136-5EDB-6DD8456D5592}"/>
              </a:ext>
            </a:extLst>
          </p:cNvPr>
          <p:cNvSpPr/>
          <p:nvPr/>
        </p:nvSpPr>
        <p:spPr>
          <a:xfrm>
            <a:off x="434500" y="3777140"/>
            <a:ext cx="2866292" cy="812743"/>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66" name="正方形/長方形 65">
            <a:extLst>
              <a:ext uri="{FF2B5EF4-FFF2-40B4-BE49-F238E27FC236}">
                <a16:creationId xmlns:a16="http://schemas.microsoft.com/office/drawing/2014/main" id="{6DB3E197-62A9-18D2-60C2-3606E85215AA}"/>
              </a:ext>
            </a:extLst>
          </p:cNvPr>
          <p:cNvSpPr/>
          <p:nvPr/>
        </p:nvSpPr>
        <p:spPr>
          <a:xfrm>
            <a:off x="3459054" y="3777140"/>
            <a:ext cx="2866292" cy="812743"/>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67" name="正方形/長方形 66">
            <a:extLst>
              <a:ext uri="{FF2B5EF4-FFF2-40B4-BE49-F238E27FC236}">
                <a16:creationId xmlns:a16="http://schemas.microsoft.com/office/drawing/2014/main" id="{378F9FAC-19F9-C703-A0CD-EC0FB2D13207}"/>
              </a:ext>
            </a:extLst>
          </p:cNvPr>
          <p:cNvSpPr/>
          <p:nvPr/>
        </p:nvSpPr>
        <p:spPr>
          <a:xfrm>
            <a:off x="6493381" y="3774064"/>
            <a:ext cx="2866292" cy="812743"/>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68" name="ホームベース 44">
            <a:extLst>
              <a:ext uri="{FF2B5EF4-FFF2-40B4-BE49-F238E27FC236}">
                <a16:creationId xmlns:a16="http://schemas.microsoft.com/office/drawing/2014/main" id="{157788A0-C94C-A9ED-8A55-8A66383E1741}"/>
              </a:ext>
            </a:extLst>
          </p:cNvPr>
          <p:cNvSpPr/>
          <p:nvPr/>
        </p:nvSpPr>
        <p:spPr>
          <a:xfrm>
            <a:off x="434500" y="3611400"/>
            <a:ext cx="2866292" cy="1569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kumimoji="1" lang="en-US" altLang="ja-JP" sz="700" dirty="0">
                <a:solidFill>
                  <a:schemeClr val="bg1"/>
                </a:solidFill>
                <a:latin typeface="メイリオ" panose="020B0604030504040204" pitchFamily="50" charset="-128"/>
                <a:ea typeface="メイリオ" panose="020B0604030504040204" pitchFamily="50" charset="-128"/>
              </a:rPr>
              <a:t>01</a:t>
            </a:r>
            <a:r>
              <a:rPr kumimoji="1" lang="ja-JP" altLang="en-US" sz="700" dirty="0">
                <a:solidFill>
                  <a:schemeClr val="bg1"/>
                </a:solidFill>
                <a:latin typeface="メイリオ" panose="020B0604030504040204" pitchFamily="50" charset="-128"/>
                <a:ea typeface="メイリオ" panose="020B0604030504040204" pitchFamily="50" charset="-128"/>
              </a:rPr>
              <a:t>　実現したい状態（将来像）</a:t>
            </a:r>
          </a:p>
        </p:txBody>
      </p:sp>
      <p:sp>
        <p:nvSpPr>
          <p:cNvPr id="69" name="正方形/長方形 68">
            <a:extLst>
              <a:ext uri="{FF2B5EF4-FFF2-40B4-BE49-F238E27FC236}">
                <a16:creationId xmlns:a16="http://schemas.microsoft.com/office/drawing/2014/main" id="{AE2E47DA-14AA-8D8E-2902-517ED3EB377D}"/>
              </a:ext>
            </a:extLst>
          </p:cNvPr>
          <p:cNvSpPr/>
          <p:nvPr/>
        </p:nvSpPr>
        <p:spPr>
          <a:xfrm>
            <a:off x="434500" y="4958098"/>
            <a:ext cx="2866292" cy="1364049"/>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70" name="ホームベース 27">
            <a:extLst>
              <a:ext uri="{FF2B5EF4-FFF2-40B4-BE49-F238E27FC236}">
                <a16:creationId xmlns:a16="http://schemas.microsoft.com/office/drawing/2014/main" id="{87D3C10F-944A-4CE7-C17A-A0DDB3D5881E}"/>
              </a:ext>
            </a:extLst>
          </p:cNvPr>
          <p:cNvSpPr/>
          <p:nvPr/>
        </p:nvSpPr>
        <p:spPr>
          <a:xfrm>
            <a:off x="434500" y="4758680"/>
            <a:ext cx="2866292" cy="1992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lang="en-US" altLang="ja-JP" sz="700" dirty="0">
                <a:solidFill>
                  <a:schemeClr val="bg1"/>
                </a:solidFill>
                <a:latin typeface="メイリオ" panose="020B0604030504040204" pitchFamily="50" charset="-128"/>
                <a:ea typeface="メイリオ" panose="020B0604030504040204" pitchFamily="50" charset="-128"/>
              </a:rPr>
              <a:t>01</a:t>
            </a:r>
            <a:r>
              <a:rPr lang="ja-JP" altLang="en-US" sz="700" dirty="0">
                <a:solidFill>
                  <a:schemeClr val="bg1"/>
                </a:solidFill>
                <a:latin typeface="メイリオ" panose="020B0604030504040204" pitchFamily="50" charset="-128"/>
                <a:ea typeface="メイリオ" panose="020B0604030504040204" pitchFamily="50" charset="-128"/>
              </a:rPr>
              <a:t>　デジタル技術の種類など具体的な取組手段</a:t>
            </a:r>
            <a:r>
              <a:rPr lang="en-US" altLang="ja-JP" sz="700" dirty="0">
                <a:solidFill>
                  <a:schemeClr val="bg1"/>
                </a:solidFill>
                <a:latin typeface="メイリオ" panose="020B0604030504040204" pitchFamily="50" charset="-128"/>
                <a:ea typeface="メイリオ" panose="020B0604030504040204" pitchFamily="50" charset="-128"/>
              </a:rPr>
              <a:t> </a:t>
            </a:r>
            <a:endParaRPr kumimoji="1" lang="ja-JP" altLang="en-US" sz="700" dirty="0">
              <a:solidFill>
                <a:schemeClr val="bg1"/>
              </a:solidFill>
              <a:latin typeface="メイリオ" panose="020B0604030504040204" pitchFamily="50" charset="-128"/>
              <a:ea typeface="メイリオ" panose="020B0604030504040204" pitchFamily="50" charset="-128"/>
            </a:endParaRPr>
          </a:p>
        </p:txBody>
      </p:sp>
      <p:sp>
        <p:nvSpPr>
          <p:cNvPr id="71" name="正方形/長方形 70">
            <a:extLst>
              <a:ext uri="{FF2B5EF4-FFF2-40B4-BE49-F238E27FC236}">
                <a16:creationId xmlns:a16="http://schemas.microsoft.com/office/drawing/2014/main" id="{3A61774F-F739-0D15-A3FE-DE10F16A17B6}"/>
              </a:ext>
            </a:extLst>
          </p:cNvPr>
          <p:cNvSpPr/>
          <p:nvPr/>
        </p:nvSpPr>
        <p:spPr>
          <a:xfrm>
            <a:off x="3459054" y="4958098"/>
            <a:ext cx="2866292" cy="1364049"/>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72" name="ホームベース 37">
            <a:extLst>
              <a:ext uri="{FF2B5EF4-FFF2-40B4-BE49-F238E27FC236}">
                <a16:creationId xmlns:a16="http://schemas.microsoft.com/office/drawing/2014/main" id="{3C7BC25D-E6C5-13D9-6BC8-3FB1485EE5D2}"/>
              </a:ext>
            </a:extLst>
          </p:cNvPr>
          <p:cNvSpPr/>
          <p:nvPr/>
        </p:nvSpPr>
        <p:spPr>
          <a:xfrm>
            <a:off x="3459054" y="4758680"/>
            <a:ext cx="2866292" cy="1992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altLang="ja-JP" sz="700" dirty="0">
                <a:solidFill>
                  <a:schemeClr val="bg1"/>
                </a:solidFill>
                <a:latin typeface="メイリオ" panose="020B0604030504040204" pitchFamily="50" charset="-128"/>
                <a:ea typeface="メイリオ" panose="020B0604030504040204" pitchFamily="50" charset="-128"/>
              </a:rPr>
              <a:t>02</a:t>
            </a:r>
            <a:r>
              <a:rPr lang="ja-JP" altLang="en-US" sz="700" dirty="0">
                <a:solidFill>
                  <a:schemeClr val="bg1"/>
                </a:solidFill>
                <a:latin typeface="メイリオ" panose="020B0604030504040204" pitchFamily="50" charset="-128"/>
                <a:ea typeface="メイリオ" panose="020B0604030504040204" pitchFamily="50" charset="-128"/>
              </a:rPr>
              <a:t>　デジタル技術の種類など具体的な取組手段</a:t>
            </a:r>
            <a:r>
              <a:rPr lang="en-US" altLang="ja-JP" sz="700" dirty="0">
                <a:solidFill>
                  <a:schemeClr val="bg1"/>
                </a:solidFill>
                <a:latin typeface="メイリオ" panose="020B0604030504040204" pitchFamily="50" charset="-128"/>
                <a:ea typeface="メイリオ" panose="020B0604030504040204" pitchFamily="50" charset="-128"/>
              </a:rPr>
              <a:t> </a:t>
            </a:r>
            <a:endParaRPr kumimoji="1" lang="ja-JP" altLang="en-US" sz="700" dirty="0">
              <a:solidFill>
                <a:schemeClr val="bg1"/>
              </a:solidFill>
              <a:latin typeface="メイリオ" panose="020B0604030504040204" pitchFamily="50" charset="-128"/>
              <a:ea typeface="メイリオ" panose="020B0604030504040204" pitchFamily="50" charset="-128"/>
            </a:endParaRPr>
          </a:p>
        </p:txBody>
      </p:sp>
      <p:sp>
        <p:nvSpPr>
          <p:cNvPr id="73" name="正方形/長方形 72">
            <a:extLst>
              <a:ext uri="{FF2B5EF4-FFF2-40B4-BE49-F238E27FC236}">
                <a16:creationId xmlns:a16="http://schemas.microsoft.com/office/drawing/2014/main" id="{2C0F860D-313E-6456-F5B0-5B094DA6A0B4}"/>
              </a:ext>
            </a:extLst>
          </p:cNvPr>
          <p:cNvSpPr/>
          <p:nvPr/>
        </p:nvSpPr>
        <p:spPr>
          <a:xfrm>
            <a:off x="6483608" y="4958098"/>
            <a:ext cx="2866292" cy="1364049"/>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74" name="ホームベース 39">
            <a:extLst>
              <a:ext uri="{FF2B5EF4-FFF2-40B4-BE49-F238E27FC236}">
                <a16:creationId xmlns:a16="http://schemas.microsoft.com/office/drawing/2014/main" id="{9AFF2738-A5F1-3722-11D6-86BABE1DD76E}"/>
              </a:ext>
            </a:extLst>
          </p:cNvPr>
          <p:cNvSpPr/>
          <p:nvPr/>
        </p:nvSpPr>
        <p:spPr>
          <a:xfrm>
            <a:off x="6483608" y="4758680"/>
            <a:ext cx="2866292" cy="1992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altLang="ja-JP" sz="700" dirty="0">
                <a:solidFill>
                  <a:schemeClr val="bg1"/>
                </a:solidFill>
                <a:latin typeface="メイリオ" panose="020B0604030504040204" pitchFamily="50" charset="-128"/>
                <a:ea typeface="メイリオ" panose="020B0604030504040204" pitchFamily="50" charset="-128"/>
              </a:rPr>
              <a:t>03</a:t>
            </a:r>
            <a:r>
              <a:rPr lang="ja-JP" altLang="en-US" sz="700" dirty="0">
                <a:solidFill>
                  <a:schemeClr val="bg1"/>
                </a:solidFill>
                <a:latin typeface="メイリオ" panose="020B0604030504040204" pitchFamily="50" charset="-128"/>
                <a:ea typeface="メイリオ" panose="020B0604030504040204" pitchFamily="50" charset="-128"/>
              </a:rPr>
              <a:t>　デジタル技術の種類など具体的な取組手段</a:t>
            </a:r>
            <a:endParaRPr kumimoji="1" lang="ja-JP" altLang="en-US" sz="700" dirty="0">
              <a:solidFill>
                <a:schemeClr val="bg1"/>
              </a:solidFill>
              <a:latin typeface="メイリオ" panose="020B0604030504040204" pitchFamily="50" charset="-128"/>
              <a:ea typeface="メイリオ" panose="020B0604030504040204" pitchFamily="50" charset="-128"/>
            </a:endParaRPr>
          </a:p>
        </p:txBody>
      </p:sp>
      <p:sp>
        <p:nvSpPr>
          <p:cNvPr id="76" name="正方形/長方形 75">
            <a:extLst>
              <a:ext uri="{FF2B5EF4-FFF2-40B4-BE49-F238E27FC236}">
                <a16:creationId xmlns:a16="http://schemas.microsoft.com/office/drawing/2014/main" id="{FB4440B2-3D58-9E40-1FFD-061CEC0F9BEB}"/>
              </a:ext>
            </a:extLst>
          </p:cNvPr>
          <p:cNvSpPr/>
          <p:nvPr/>
        </p:nvSpPr>
        <p:spPr>
          <a:xfrm>
            <a:off x="2583422" y="2234986"/>
            <a:ext cx="442896" cy="197004"/>
          </a:xfrm>
          <a:prstGeom prst="rect">
            <a:avLst/>
          </a:prstGeom>
          <a:solidFill>
            <a:schemeClr val="bg1"/>
          </a:solidFill>
          <a:ln>
            <a:solidFill>
              <a:schemeClr val="tx2">
                <a:lumMod val="60000"/>
                <a:lumOff val="4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latin typeface="メイリオ" panose="020B0604030504040204" pitchFamily="50" charset="-128"/>
              <a:ea typeface="メイリオ" panose="020B0604030504040204" pitchFamily="50" charset="-128"/>
            </a:endParaRPr>
          </a:p>
        </p:txBody>
      </p:sp>
      <p:sp>
        <p:nvSpPr>
          <p:cNvPr id="77" name="正方形/長方形 76">
            <a:extLst>
              <a:ext uri="{FF2B5EF4-FFF2-40B4-BE49-F238E27FC236}">
                <a16:creationId xmlns:a16="http://schemas.microsoft.com/office/drawing/2014/main" id="{34AF229A-5036-5F93-1597-92261792D919}"/>
              </a:ext>
            </a:extLst>
          </p:cNvPr>
          <p:cNvSpPr/>
          <p:nvPr/>
        </p:nvSpPr>
        <p:spPr>
          <a:xfrm>
            <a:off x="2583422" y="2125142"/>
            <a:ext cx="442896" cy="103678"/>
          </a:xfrm>
          <a:prstGeom prst="rect">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500" dirty="0">
                <a:solidFill>
                  <a:schemeClr val="bg1"/>
                </a:solidFill>
                <a:latin typeface="メイリオ" panose="020B0604030504040204" pitchFamily="50" charset="-128"/>
                <a:ea typeface="メイリオ" panose="020B0604030504040204" pitchFamily="50" charset="-128"/>
              </a:rPr>
              <a:t>優先順位</a:t>
            </a:r>
          </a:p>
        </p:txBody>
      </p:sp>
      <p:sp>
        <p:nvSpPr>
          <p:cNvPr id="78" name="正方形/長方形 77">
            <a:extLst>
              <a:ext uri="{FF2B5EF4-FFF2-40B4-BE49-F238E27FC236}">
                <a16:creationId xmlns:a16="http://schemas.microsoft.com/office/drawing/2014/main" id="{E862A1F1-DAB2-8797-E681-16C59AA7D261}"/>
              </a:ext>
            </a:extLst>
          </p:cNvPr>
          <p:cNvSpPr/>
          <p:nvPr/>
        </p:nvSpPr>
        <p:spPr>
          <a:xfrm>
            <a:off x="5578124" y="2234986"/>
            <a:ext cx="442896" cy="197004"/>
          </a:xfrm>
          <a:prstGeom prst="rect">
            <a:avLst/>
          </a:prstGeom>
          <a:solidFill>
            <a:schemeClr val="bg1"/>
          </a:solidFill>
          <a:ln>
            <a:solidFill>
              <a:schemeClr val="tx2">
                <a:lumMod val="60000"/>
                <a:lumOff val="4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latin typeface="メイリオ" panose="020B0604030504040204" pitchFamily="50" charset="-128"/>
              <a:ea typeface="メイリオ" panose="020B0604030504040204" pitchFamily="50" charset="-128"/>
            </a:endParaRPr>
          </a:p>
        </p:txBody>
      </p:sp>
      <p:sp>
        <p:nvSpPr>
          <p:cNvPr id="79" name="正方形/長方形 78">
            <a:extLst>
              <a:ext uri="{FF2B5EF4-FFF2-40B4-BE49-F238E27FC236}">
                <a16:creationId xmlns:a16="http://schemas.microsoft.com/office/drawing/2014/main" id="{2D2B0835-AB70-AEAF-FAA3-538931C1B4A4}"/>
              </a:ext>
            </a:extLst>
          </p:cNvPr>
          <p:cNvSpPr/>
          <p:nvPr/>
        </p:nvSpPr>
        <p:spPr>
          <a:xfrm>
            <a:off x="5578124" y="2125142"/>
            <a:ext cx="442896" cy="103678"/>
          </a:xfrm>
          <a:prstGeom prst="rect">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500" dirty="0">
                <a:solidFill>
                  <a:schemeClr val="bg1"/>
                </a:solidFill>
                <a:latin typeface="メイリオ" panose="020B0604030504040204" pitchFamily="50" charset="-128"/>
                <a:ea typeface="メイリオ" panose="020B0604030504040204" pitchFamily="50" charset="-128"/>
              </a:rPr>
              <a:t>優先順位</a:t>
            </a:r>
          </a:p>
        </p:txBody>
      </p:sp>
      <p:sp>
        <p:nvSpPr>
          <p:cNvPr id="80" name="正方形/長方形 79">
            <a:extLst>
              <a:ext uri="{FF2B5EF4-FFF2-40B4-BE49-F238E27FC236}">
                <a16:creationId xmlns:a16="http://schemas.microsoft.com/office/drawing/2014/main" id="{633C8DBB-E899-A621-BD57-E26DE8A2B993}"/>
              </a:ext>
            </a:extLst>
          </p:cNvPr>
          <p:cNvSpPr/>
          <p:nvPr/>
        </p:nvSpPr>
        <p:spPr>
          <a:xfrm>
            <a:off x="8602678" y="2234986"/>
            <a:ext cx="442896" cy="197004"/>
          </a:xfrm>
          <a:prstGeom prst="rect">
            <a:avLst/>
          </a:prstGeom>
          <a:solidFill>
            <a:schemeClr val="bg1"/>
          </a:solidFill>
          <a:ln>
            <a:solidFill>
              <a:schemeClr val="tx2">
                <a:lumMod val="60000"/>
                <a:lumOff val="4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latin typeface="メイリオ" panose="020B0604030504040204" pitchFamily="50" charset="-128"/>
              <a:ea typeface="メイリオ" panose="020B0604030504040204" pitchFamily="50" charset="-128"/>
            </a:endParaRPr>
          </a:p>
        </p:txBody>
      </p:sp>
      <p:sp>
        <p:nvSpPr>
          <p:cNvPr id="81" name="正方形/長方形 80">
            <a:extLst>
              <a:ext uri="{FF2B5EF4-FFF2-40B4-BE49-F238E27FC236}">
                <a16:creationId xmlns:a16="http://schemas.microsoft.com/office/drawing/2014/main" id="{C80248FA-59A2-A576-6912-907E7F193C05}"/>
              </a:ext>
            </a:extLst>
          </p:cNvPr>
          <p:cNvSpPr/>
          <p:nvPr/>
        </p:nvSpPr>
        <p:spPr>
          <a:xfrm>
            <a:off x="8602678" y="2125142"/>
            <a:ext cx="442896" cy="103678"/>
          </a:xfrm>
          <a:prstGeom prst="rect">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500" dirty="0">
                <a:solidFill>
                  <a:schemeClr val="bg1"/>
                </a:solidFill>
                <a:latin typeface="メイリオ" panose="020B0604030504040204" pitchFamily="50" charset="-128"/>
                <a:ea typeface="メイリオ" panose="020B0604030504040204" pitchFamily="50" charset="-128"/>
              </a:rPr>
              <a:t>優先順位</a:t>
            </a:r>
          </a:p>
        </p:txBody>
      </p:sp>
      <p:sp>
        <p:nvSpPr>
          <p:cNvPr id="82" name="ホームベース 58">
            <a:extLst>
              <a:ext uri="{FF2B5EF4-FFF2-40B4-BE49-F238E27FC236}">
                <a16:creationId xmlns:a16="http://schemas.microsoft.com/office/drawing/2014/main" id="{8278A8F1-215A-1F5F-7A4E-D3DDF3953F79}"/>
              </a:ext>
            </a:extLst>
          </p:cNvPr>
          <p:cNvSpPr/>
          <p:nvPr/>
        </p:nvSpPr>
        <p:spPr>
          <a:xfrm>
            <a:off x="3459054" y="3611400"/>
            <a:ext cx="2866292" cy="1569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kumimoji="1" lang="en-US" altLang="ja-JP" sz="700" dirty="0">
                <a:solidFill>
                  <a:schemeClr val="bg1"/>
                </a:solidFill>
                <a:latin typeface="メイリオ" panose="020B0604030504040204" pitchFamily="50" charset="-128"/>
                <a:ea typeface="メイリオ" panose="020B0604030504040204" pitchFamily="50" charset="-128"/>
              </a:rPr>
              <a:t>02</a:t>
            </a:r>
            <a:r>
              <a:rPr kumimoji="1" lang="ja-JP" altLang="en-US" sz="700" dirty="0">
                <a:solidFill>
                  <a:schemeClr val="bg1"/>
                </a:solidFill>
                <a:latin typeface="メイリオ" panose="020B0604030504040204" pitchFamily="50" charset="-128"/>
                <a:ea typeface="メイリオ" panose="020B0604030504040204" pitchFamily="50" charset="-128"/>
              </a:rPr>
              <a:t>　実現したい状態（将来像）</a:t>
            </a:r>
          </a:p>
        </p:txBody>
      </p:sp>
      <p:sp>
        <p:nvSpPr>
          <p:cNvPr id="83" name="ホームベース 59">
            <a:extLst>
              <a:ext uri="{FF2B5EF4-FFF2-40B4-BE49-F238E27FC236}">
                <a16:creationId xmlns:a16="http://schemas.microsoft.com/office/drawing/2014/main" id="{E9FAF714-A69E-83A5-2D1E-6858FAC52014}"/>
              </a:ext>
            </a:extLst>
          </p:cNvPr>
          <p:cNvSpPr/>
          <p:nvPr/>
        </p:nvSpPr>
        <p:spPr>
          <a:xfrm>
            <a:off x="6483608" y="3611400"/>
            <a:ext cx="2866292" cy="156921"/>
          </a:xfrm>
          <a:prstGeom prst="homePlat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kumimoji="1" lang="en-US" altLang="ja-JP" sz="700" dirty="0">
                <a:solidFill>
                  <a:schemeClr val="bg1"/>
                </a:solidFill>
                <a:latin typeface="メイリオ" panose="020B0604030504040204" pitchFamily="50" charset="-128"/>
                <a:ea typeface="メイリオ" panose="020B0604030504040204" pitchFamily="50" charset="-128"/>
              </a:rPr>
              <a:t>03</a:t>
            </a:r>
            <a:r>
              <a:rPr kumimoji="1" lang="ja-JP" altLang="en-US" sz="700" dirty="0">
                <a:solidFill>
                  <a:schemeClr val="bg1"/>
                </a:solidFill>
                <a:latin typeface="メイリオ" panose="020B0604030504040204" pitchFamily="50" charset="-128"/>
                <a:ea typeface="メイリオ" panose="020B0604030504040204" pitchFamily="50" charset="-128"/>
              </a:rPr>
              <a:t>　実現したい状態（将来像）</a:t>
            </a:r>
          </a:p>
        </p:txBody>
      </p:sp>
      <p:sp>
        <p:nvSpPr>
          <p:cNvPr id="84" name="正方形/長方形 83">
            <a:extLst>
              <a:ext uri="{FF2B5EF4-FFF2-40B4-BE49-F238E27FC236}">
                <a16:creationId xmlns:a16="http://schemas.microsoft.com/office/drawing/2014/main" id="{BDF26170-9717-9C99-C30F-55A1210EB788}"/>
              </a:ext>
            </a:extLst>
          </p:cNvPr>
          <p:cNvSpPr/>
          <p:nvPr/>
        </p:nvSpPr>
        <p:spPr>
          <a:xfrm>
            <a:off x="494219" y="1165326"/>
            <a:ext cx="3287577" cy="240323"/>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r>
              <a:rPr kumimoji="1" lang="ja-JP" altLang="en-US" sz="1200" dirty="0">
                <a:latin typeface="メイリオ" panose="020B0604030504040204" pitchFamily="50" charset="-128"/>
                <a:ea typeface="メイリオ" panose="020B0604030504040204" pitchFamily="50" charset="-128"/>
              </a:rPr>
              <a:t>（生涯活躍の）まちの将来像（ビジョン）</a:t>
            </a:r>
          </a:p>
        </p:txBody>
      </p:sp>
      <p:sp>
        <p:nvSpPr>
          <p:cNvPr id="89" name="下矢印 41">
            <a:extLst>
              <a:ext uri="{FF2B5EF4-FFF2-40B4-BE49-F238E27FC236}">
                <a16:creationId xmlns:a16="http://schemas.microsoft.com/office/drawing/2014/main" id="{22BBD16F-2114-1876-72E4-082E0C2090DC}"/>
              </a:ext>
            </a:extLst>
          </p:cNvPr>
          <p:cNvSpPr/>
          <p:nvPr/>
        </p:nvSpPr>
        <p:spPr>
          <a:xfrm>
            <a:off x="1354015" y="4576236"/>
            <a:ext cx="762000" cy="204471"/>
          </a:xfrm>
          <a:prstGeom prst="downArrow">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sp>
        <p:nvSpPr>
          <p:cNvPr id="90" name="下矢印 42">
            <a:extLst>
              <a:ext uri="{FF2B5EF4-FFF2-40B4-BE49-F238E27FC236}">
                <a16:creationId xmlns:a16="http://schemas.microsoft.com/office/drawing/2014/main" id="{EB5D827F-66BE-EB84-3B42-1DD3C2CA56BE}"/>
              </a:ext>
            </a:extLst>
          </p:cNvPr>
          <p:cNvSpPr/>
          <p:nvPr/>
        </p:nvSpPr>
        <p:spPr>
          <a:xfrm>
            <a:off x="4527688" y="4584800"/>
            <a:ext cx="762000" cy="204471"/>
          </a:xfrm>
          <a:prstGeom prst="downArrow">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sp>
        <p:nvSpPr>
          <p:cNvPr id="91" name="下矢印 46">
            <a:extLst>
              <a:ext uri="{FF2B5EF4-FFF2-40B4-BE49-F238E27FC236}">
                <a16:creationId xmlns:a16="http://schemas.microsoft.com/office/drawing/2014/main" id="{B2B63E50-2E7E-402B-F039-68D07AFAC40C}"/>
              </a:ext>
            </a:extLst>
          </p:cNvPr>
          <p:cNvSpPr/>
          <p:nvPr/>
        </p:nvSpPr>
        <p:spPr>
          <a:xfrm>
            <a:off x="7586323" y="4576236"/>
            <a:ext cx="762000" cy="204471"/>
          </a:xfrm>
          <a:prstGeom prst="downArrow">
            <a:avLst/>
          </a:prstGeom>
          <a:solidFill>
            <a:schemeClr val="tx2">
              <a:lumMod val="60000"/>
              <a:lumOff val="4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90D5621F-45CC-CFF6-0AB6-1B1D0AFE1261}"/>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※Phase2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デジタル技術の種類特定と「生涯活躍のまち」全体の将来像との整合性の確認シートとして活用してみてください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88844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D2E634-4D9E-C1B1-32AC-C69D9D73F23A}"/>
              </a:ext>
            </a:extLst>
          </p:cNvPr>
          <p:cNvSpPr>
            <a:spLocks noGrp="1"/>
          </p:cNvSpPr>
          <p:nvPr>
            <p:ph type="title"/>
          </p:nvPr>
        </p:nvSpPr>
        <p:spPr/>
        <p:txBody>
          <a:bodyPr/>
          <a:lstStyle/>
          <a:p>
            <a:r>
              <a:rPr lang="ja-JP" altLang="en-US" dirty="0"/>
              <a:t>事業展開イメージの具体化フォーマット</a:t>
            </a:r>
            <a:endParaRPr kumimoji="1" lang="ja-JP" altLang="en-US" dirty="0"/>
          </a:p>
        </p:txBody>
      </p:sp>
      <p:sp>
        <p:nvSpPr>
          <p:cNvPr id="4" name="スライド番号プレースホルダー 3">
            <a:extLst>
              <a:ext uri="{FF2B5EF4-FFF2-40B4-BE49-F238E27FC236}">
                <a16:creationId xmlns:a16="http://schemas.microsoft.com/office/drawing/2014/main" id="{8B399183-5376-4C26-CB85-3D760E567BF6}"/>
              </a:ext>
            </a:extLst>
          </p:cNvPr>
          <p:cNvSpPr>
            <a:spLocks noGrp="1"/>
          </p:cNvSpPr>
          <p:nvPr>
            <p:ph type="sldNum" sz="quarter" idx="13"/>
          </p:nvPr>
        </p:nvSpPr>
        <p:spPr/>
        <p:txBody>
          <a:bodyPr/>
          <a:lstStyle/>
          <a:p>
            <a:fld id="{F46AD944-86D0-48EA-B75E-E5D3F223730F}" type="slidenum">
              <a:rPr lang="ja-JP" altLang="en-US" smtClean="0">
                <a:latin typeface="メイリオ" panose="020B0604030504040204" pitchFamily="50" charset="-128"/>
                <a:ea typeface="メイリオ" panose="020B0604030504040204" pitchFamily="50" charset="-128"/>
              </a:rPr>
              <a:pPr/>
              <a:t>14</a:t>
            </a:fld>
            <a:endParaRPr lang="ja-JP" altLang="en-US" dirty="0">
              <a:latin typeface="メイリオ" panose="020B0604030504040204" pitchFamily="50" charset="-128"/>
              <a:ea typeface="メイリオ" panose="020B0604030504040204" pitchFamily="50" charset="-128"/>
            </a:endParaRPr>
          </a:p>
        </p:txBody>
      </p:sp>
      <p:sp>
        <p:nvSpPr>
          <p:cNvPr id="5" name="正方形/長方形 4">
            <a:extLst>
              <a:ext uri="{FF2B5EF4-FFF2-40B4-BE49-F238E27FC236}">
                <a16:creationId xmlns:a16="http://schemas.microsoft.com/office/drawing/2014/main" id="{298A6D3F-48AD-2999-41B7-2753EAA6CF6C}"/>
              </a:ext>
            </a:extLst>
          </p:cNvPr>
          <p:cNvSpPr/>
          <p:nvPr/>
        </p:nvSpPr>
        <p:spPr>
          <a:xfrm>
            <a:off x="627866" y="2626213"/>
            <a:ext cx="918000" cy="648000"/>
          </a:xfrm>
          <a:prstGeom prst="rect">
            <a:avLst/>
          </a:prstGeom>
          <a:solidFill>
            <a:schemeClr val="accent5">
              <a:lumMod val="20000"/>
              <a:lumOff val="80000"/>
            </a:schemeClr>
          </a:solidFill>
          <a:ln>
            <a:solidFill>
              <a:schemeClr val="accent5">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kumimoji="1" lang="ja-JP" altLang="en-US" sz="1000" b="1" dirty="0">
                <a:latin typeface="メイリオ" panose="020B0604030504040204" pitchFamily="50" charset="-128"/>
                <a:ea typeface="メイリオ" panose="020B0604030504040204" pitchFamily="50" charset="-128"/>
              </a:rPr>
              <a:t>施策　</a:t>
            </a:r>
            <a:r>
              <a:rPr kumimoji="1" lang="en-US" altLang="ja-JP" sz="1000" b="1" dirty="0">
                <a:latin typeface="メイリオ" panose="020B0604030504040204" pitchFamily="50" charset="-128"/>
                <a:ea typeface="メイリオ" panose="020B0604030504040204" pitchFamily="50" charset="-128"/>
              </a:rPr>
              <a:t>02</a:t>
            </a:r>
          </a:p>
        </p:txBody>
      </p:sp>
      <p:sp>
        <p:nvSpPr>
          <p:cNvPr id="6" name="テキスト ボックス 5">
            <a:extLst>
              <a:ext uri="{FF2B5EF4-FFF2-40B4-BE49-F238E27FC236}">
                <a16:creationId xmlns:a16="http://schemas.microsoft.com/office/drawing/2014/main" id="{D543D0BD-DC42-3301-1E9B-6C1DF2EB035A}"/>
              </a:ext>
            </a:extLst>
          </p:cNvPr>
          <p:cNvSpPr txBox="1"/>
          <p:nvPr/>
        </p:nvSpPr>
        <p:spPr>
          <a:xfrm>
            <a:off x="2531631" y="2715503"/>
            <a:ext cx="1368000" cy="246221"/>
          </a:xfrm>
          <a:prstGeom prst="rect">
            <a:avLst/>
          </a:prstGeom>
          <a:noFill/>
        </p:spPr>
        <p:txBody>
          <a:bodyPr wrap="square" lIns="0" rIns="0" rtlCol="0">
            <a:spAutoFit/>
          </a:bodyPr>
          <a:lstStyle/>
          <a:p>
            <a:pPr algn="ctr"/>
            <a:r>
              <a:rPr kumimoji="1" lang="ja-JP" altLang="en-US" sz="1000" b="1" dirty="0">
                <a:latin typeface="メイリオ" panose="020B0604030504040204" pitchFamily="50" charset="-128"/>
                <a:ea typeface="メイリオ" panose="020B0604030504040204" pitchFamily="50" charset="-128"/>
              </a:rPr>
              <a:t>企画提案の公募開始</a:t>
            </a:r>
          </a:p>
        </p:txBody>
      </p:sp>
      <p:cxnSp>
        <p:nvCxnSpPr>
          <p:cNvPr id="7" name="直線矢印コネクタ 6">
            <a:extLst>
              <a:ext uri="{FF2B5EF4-FFF2-40B4-BE49-F238E27FC236}">
                <a16:creationId xmlns:a16="http://schemas.microsoft.com/office/drawing/2014/main" id="{4371486D-1666-5538-C50C-E1FFFCD6E35A}"/>
              </a:ext>
            </a:extLst>
          </p:cNvPr>
          <p:cNvCxnSpPr>
            <a:cxnSpLocks/>
          </p:cNvCxnSpPr>
          <p:nvPr/>
        </p:nvCxnSpPr>
        <p:spPr>
          <a:xfrm>
            <a:off x="2291115" y="2934459"/>
            <a:ext cx="1368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FE38F1E8-E019-03AF-605A-FCB392890B62}"/>
              </a:ext>
            </a:extLst>
          </p:cNvPr>
          <p:cNvCxnSpPr>
            <a:cxnSpLocks/>
          </p:cNvCxnSpPr>
          <p:nvPr/>
        </p:nvCxnSpPr>
        <p:spPr>
          <a:xfrm>
            <a:off x="4695524" y="2999124"/>
            <a:ext cx="443916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二等辺三角形 8">
            <a:extLst>
              <a:ext uri="{FF2B5EF4-FFF2-40B4-BE49-F238E27FC236}">
                <a16:creationId xmlns:a16="http://schemas.microsoft.com/office/drawing/2014/main" id="{077A87DF-741B-3012-6B56-8B79C45ECB60}"/>
              </a:ext>
            </a:extLst>
          </p:cNvPr>
          <p:cNvSpPr>
            <a:spLocks noChangeAspect="1"/>
          </p:cNvSpPr>
          <p:nvPr/>
        </p:nvSpPr>
        <p:spPr>
          <a:xfrm rot="10800000">
            <a:off x="2349083" y="2843430"/>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10" name="二等辺三角形 9">
            <a:extLst>
              <a:ext uri="{FF2B5EF4-FFF2-40B4-BE49-F238E27FC236}">
                <a16:creationId xmlns:a16="http://schemas.microsoft.com/office/drawing/2014/main" id="{BD916298-4173-422C-1B32-20E5AC65D8C9}"/>
              </a:ext>
            </a:extLst>
          </p:cNvPr>
          <p:cNvSpPr>
            <a:spLocks noChangeAspect="1"/>
          </p:cNvSpPr>
          <p:nvPr/>
        </p:nvSpPr>
        <p:spPr>
          <a:xfrm rot="10800000">
            <a:off x="4004320" y="2843430"/>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11" name="二等辺三角形 10">
            <a:extLst>
              <a:ext uri="{FF2B5EF4-FFF2-40B4-BE49-F238E27FC236}">
                <a16:creationId xmlns:a16="http://schemas.microsoft.com/office/drawing/2014/main" id="{47D47812-EED2-9F37-81B6-37EDE1BC490E}"/>
              </a:ext>
            </a:extLst>
          </p:cNvPr>
          <p:cNvSpPr>
            <a:spLocks noChangeAspect="1"/>
          </p:cNvSpPr>
          <p:nvPr/>
        </p:nvSpPr>
        <p:spPr>
          <a:xfrm rot="10800000">
            <a:off x="5350262" y="2832963"/>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7E200FA5-E491-1312-E7AA-46365BDB485B}"/>
              </a:ext>
            </a:extLst>
          </p:cNvPr>
          <p:cNvSpPr/>
          <p:nvPr/>
        </p:nvSpPr>
        <p:spPr>
          <a:xfrm>
            <a:off x="638307" y="1229645"/>
            <a:ext cx="916486" cy="447313"/>
          </a:xfrm>
          <a:prstGeom prst="rect">
            <a:avLst/>
          </a:prstGeom>
          <a:solidFill>
            <a:schemeClr val="tx2">
              <a:lumMod val="75000"/>
            </a:schemeClr>
          </a:solidFill>
          <a:ln>
            <a:noFill/>
          </a:ln>
        </p:spPr>
        <p:style>
          <a:lnRef idx="1">
            <a:schemeClr val="accent4"/>
          </a:lnRef>
          <a:fillRef idx="2">
            <a:schemeClr val="accent4"/>
          </a:fillRef>
          <a:effectRef idx="1">
            <a:schemeClr val="accent4"/>
          </a:effectRef>
          <a:fontRef idx="minor">
            <a:schemeClr val="dk1"/>
          </a:fontRef>
        </p:style>
        <p:txBody>
          <a:bodyPr lIns="0" rIns="0" bIns="0" rtlCol="0" anchor="ctr"/>
          <a:lstStyle/>
          <a:p>
            <a:pPr algn="ctr"/>
            <a:r>
              <a:rPr kumimoji="1" lang="ja-JP" altLang="en-US" sz="1100" b="1" dirty="0">
                <a:solidFill>
                  <a:schemeClr val="bg1"/>
                </a:solidFill>
                <a:latin typeface="メイリオ" panose="020B0604030504040204" pitchFamily="50" charset="-128"/>
                <a:ea typeface="メイリオ" panose="020B0604030504040204" pitchFamily="50" charset="-128"/>
              </a:rPr>
              <a:t>施策</a:t>
            </a:r>
            <a:endParaRPr kumimoji="1" lang="en-US" altLang="ja-JP" sz="1100" b="1" dirty="0">
              <a:solidFill>
                <a:schemeClr val="bg1"/>
              </a:solidFill>
              <a:latin typeface="メイリオ" panose="020B0604030504040204" pitchFamily="50" charset="-128"/>
              <a:ea typeface="メイリオ" panose="020B0604030504040204" pitchFamily="50" charset="-128"/>
            </a:endParaRPr>
          </a:p>
        </p:txBody>
      </p:sp>
      <p:grpSp>
        <p:nvGrpSpPr>
          <p:cNvPr id="43" name="グループ化 42">
            <a:extLst>
              <a:ext uri="{FF2B5EF4-FFF2-40B4-BE49-F238E27FC236}">
                <a16:creationId xmlns:a16="http://schemas.microsoft.com/office/drawing/2014/main" id="{59F8F446-CCC8-34A5-3DDE-6403C32E5D9B}"/>
              </a:ext>
            </a:extLst>
          </p:cNvPr>
          <p:cNvGrpSpPr/>
          <p:nvPr/>
        </p:nvGrpSpPr>
        <p:grpSpPr>
          <a:xfrm>
            <a:off x="1624028" y="1229645"/>
            <a:ext cx="2412000" cy="458610"/>
            <a:chOff x="2404869" y="1229645"/>
            <a:chExt cx="2412000" cy="458610"/>
          </a:xfrm>
        </p:grpSpPr>
        <p:sp>
          <p:nvSpPr>
            <p:cNvPr id="13" name="矢印: 五方向 12">
              <a:extLst>
                <a:ext uri="{FF2B5EF4-FFF2-40B4-BE49-F238E27FC236}">
                  <a16:creationId xmlns:a16="http://schemas.microsoft.com/office/drawing/2014/main" id="{08C230E4-AAA2-A53E-4D65-23D81D118017}"/>
                </a:ext>
              </a:extLst>
            </p:cNvPr>
            <p:cNvSpPr/>
            <p:nvPr/>
          </p:nvSpPr>
          <p:spPr>
            <a:xfrm>
              <a:off x="2404869" y="1229645"/>
              <a:ext cx="2412000" cy="216000"/>
            </a:xfrm>
            <a:prstGeom prst="homePlate">
              <a:avLst/>
            </a:prstGeom>
            <a:solidFill>
              <a:schemeClr val="tx2">
                <a:lumMod val="75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lang="ja-JP" altLang="en-US" sz="1100" b="1" dirty="0">
                  <a:solidFill>
                    <a:schemeClr val="bg1"/>
                  </a:solidFill>
                  <a:latin typeface="メイリオ" panose="020B0604030504040204" pitchFamily="50" charset="-128"/>
                  <a:ea typeface="メイリオ" panose="020B0604030504040204" pitchFamily="50" charset="-128"/>
                </a:rPr>
                <a:t>令和</a:t>
              </a:r>
              <a:r>
                <a:rPr lang="en-US" altLang="ja-JP" sz="1100" b="1" dirty="0">
                  <a:solidFill>
                    <a:schemeClr val="bg1"/>
                  </a:solidFill>
                  <a:latin typeface="メイリオ" panose="020B0604030504040204" pitchFamily="50" charset="-128"/>
                  <a:ea typeface="メイリオ" panose="020B0604030504040204" pitchFamily="50" charset="-128"/>
                </a:rPr>
                <a:t>x</a:t>
              </a:r>
              <a:r>
                <a:rPr lang="ja-JP" altLang="en-US" sz="1100" b="1" dirty="0">
                  <a:solidFill>
                    <a:schemeClr val="bg1"/>
                  </a:solidFill>
                  <a:latin typeface="メイリオ" panose="020B0604030504040204" pitchFamily="50" charset="-128"/>
                  <a:ea typeface="メイリオ" panose="020B0604030504040204" pitchFamily="50" charset="-128"/>
                </a:rPr>
                <a:t>年度</a:t>
              </a:r>
              <a:endParaRPr lang="en-US" altLang="ja-JP" sz="1100" b="1" dirty="0">
                <a:solidFill>
                  <a:schemeClr val="bg1"/>
                </a:solidFill>
                <a:latin typeface="メイリオ" panose="020B0604030504040204" pitchFamily="50" charset="-128"/>
                <a:ea typeface="メイリオ" panose="020B0604030504040204" pitchFamily="50" charset="-128"/>
              </a:endParaRPr>
            </a:p>
          </p:txBody>
        </p:sp>
        <p:sp>
          <p:nvSpPr>
            <p:cNvPr id="14" name="正方形/長方形 13">
              <a:extLst>
                <a:ext uri="{FF2B5EF4-FFF2-40B4-BE49-F238E27FC236}">
                  <a16:creationId xmlns:a16="http://schemas.microsoft.com/office/drawing/2014/main" id="{37B6302A-F370-D6A3-8519-CE319DC53553}"/>
                </a:ext>
              </a:extLst>
            </p:cNvPr>
            <p:cNvSpPr/>
            <p:nvPr/>
          </p:nvSpPr>
          <p:spPr>
            <a:xfrm>
              <a:off x="2404869" y="1472255"/>
              <a:ext cx="1152000" cy="216000"/>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上期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EA84CB36-36DE-4095-7A5C-A56221EE3119}"/>
                </a:ext>
              </a:extLst>
            </p:cNvPr>
            <p:cNvSpPr/>
            <p:nvPr/>
          </p:nvSpPr>
          <p:spPr>
            <a:xfrm>
              <a:off x="3664869" y="1472255"/>
              <a:ext cx="1152000" cy="216000"/>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下期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grpSp>
      <p:sp>
        <p:nvSpPr>
          <p:cNvPr id="16" name="二等辺三角形 15">
            <a:extLst>
              <a:ext uri="{FF2B5EF4-FFF2-40B4-BE49-F238E27FC236}">
                <a16:creationId xmlns:a16="http://schemas.microsoft.com/office/drawing/2014/main" id="{699AC4AC-4065-F68D-3FA6-E93B9B25D151}"/>
              </a:ext>
            </a:extLst>
          </p:cNvPr>
          <p:cNvSpPr>
            <a:spLocks noChangeAspect="1"/>
          </p:cNvSpPr>
          <p:nvPr/>
        </p:nvSpPr>
        <p:spPr>
          <a:xfrm rot="10800000">
            <a:off x="4178384" y="2205943"/>
            <a:ext cx="244806" cy="122074"/>
          </a:xfrm>
          <a:prstGeom prst="triangle">
            <a:avLst/>
          </a:prstGeom>
          <a:solidFill>
            <a:srgbClr val="C000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17" name="二等辺三角形 16">
            <a:extLst>
              <a:ext uri="{FF2B5EF4-FFF2-40B4-BE49-F238E27FC236}">
                <a16:creationId xmlns:a16="http://schemas.microsoft.com/office/drawing/2014/main" id="{0D445EE7-968F-311A-C1BA-F9F442F7E745}"/>
              </a:ext>
            </a:extLst>
          </p:cNvPr>
          <p:cNvSpPr>
            <a:spLocks noChangeAspect="1"/>
          </p:cNvSpPr>
          <p:nvPr/>
        </p:nvSpPr>
        <p:spPr>
          <a:xfrm rot="10800000">
            <a:off x="6494782" y="2205452"/>
            <a:ext cx="244806" cy="122074"/>
          </a:xfrm>
          <a:prstGeom prst="triangle">
            <a:avLst/>
          </a:prstGeom>
          <a:solidFill>
            <a:srgbClr val="C000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18" name="二等辺三角形 17">
            <a:extLst>
              <a:ext uri="{FF2B5EF4-FFF2-40B4-BE49-F238E27FC236}">
                <a16:creationId xmlns:a16="http://schemas.microsoft.com/office/drawing/2014/main" id="{AEFDC62D-6066-09A9-96EF-492BDCE1A4A6}"/>
              </a:ext>
            </a:extLst>
          </p:cNvPr>
          <p:cNvSpPr>
            <a:spLocks noChangeAspect="1"/>
          </p:cNvSpPr>
          <p:nvPr/>
        </p:nvSpPr>
        <p:spPr>
          <a:xfrm rot="10800000">
            <a:off x="7695014" y="2187465"/>
            <a:ext cx="244806" cy="122074"/>
          </a:xfrm>
          <a:prstGeom prst="triangle">
            <a:avLst/>
          </a:prstGeom>
          <a:solidFill>
            <a:srgbClr val="C000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6E8199B6-35C8-D3CB-51F4-79E2F824F5F8}"/>
              </a:ext>
            </a:extLst>
          </p:cNvPr>
          <p:cNvSpPr/>
          <p:nvPr/>
        </p:nvSpPr>
        <p:spPr>
          <a:xfrm>
            <a:off x="614381" y="3421040"/>
            <a:ext cx="918000" cy="648000"/>
          </a:xfrm>
          <a:prstGeom prst="rect">
            <a:avLst/>
          </a:prstGeom>
          <a:solidFill>
            <a:schemeClr val="accent5">
              <a:lumMod val="20000"/>
              <a:lumOff val="80000"/>
            </a:schemeClr>
          </a:solidFill>
          <a:ln>
            <a:solidFill>
              <a:schemeClr val="accent5">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lang="ja-JP" altLang="en-US" sz="1000" b="1" dirty="0">
                <a:latin typeface="メイリオ" panose="020B0604030504040204" pitchFamily="50" charset="-128"/>
                <a:ea typeface="メイリオ" panose="020B0604030504040204" pitchFamily="50" charset="-128"/>
              </a:rPr>
              <a:t>施策　</a:t>
            </a:r>
            <a:r>
              <a:rPr lang="en-US" altLang="ja-JP" sz="1000" b="1" dirty="0">
                <a:latin typeface="メイリオ" panose="020B0604030504040204" pitchFamily="50" charset="-128"/>
                <a:ea typeface="メイリオ" panose="020B0604030504040204" pitchFamily="50" charset="-128"/>
              </a:rPr>
              <a:t>03</a:t>
            </a:r>
          </a:p>
        </p:txBody>
      </p:sp>
      <p:cxnSp>
        <p:nvCxnSpPr>
          <p:cNvPr id="20" name="直線矢印コネクタ 19">
            <a:extLst>
              <a:ext uri="{FF2B5EF4-FFF2-40B4-BE49-F238E27FC236}">
                <a16:creationId xmlns:a16="http://schemas.microsoft.com/office/drawing/2014/main" id="{51BC096C-F02E-56EA-789E-6D7AE6E58580}"/>
              </a:ext>
            </a:extLst>
          </p:cNvPr>
          <p:cNvCxnSpPr>
            <a:cxnSpLocks/>
          </p:cNvCxnSpPr>
          <p:nvPr/>
        </p:nvCxnSpPr>
        <p:spPr>
          <a:xfrm flipV="1">
            <a:off x="1612861" y="3704112"/>
            <a:ext cx="2294522" cy="960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二等辺三角形 20">
            <a:extLst>
              <a:ext uri="{FF2B5EF4-FFF2-40B4-BE49-F238E27FC236}">
                <a16:creationId xmlns:a16="http://schemas.microsoft.com/office/drawing/2014/main" id="{D238FAC8-1FD0-C1DD-735B-2D4103FBAE69}"/>
              </a:ext>
            </a:extLst>
          </p:cNvPr>
          <p:cNvSpPr>
            <a:spLocks noChangeAspect="1"/>
          </p:cNvSpPr>
          <p:nvPr/>
        </p:nvSpPr>
        <p:spPr>
          <a:xfrm rot="10800000">
            <a:off x="2407802" y="3566053"/>
            <a:ext cx="182547" cy="91028"/>
          </a:xfrm>
          <a:prstGeom prst="triangle">
            <a:avLst/>
          </a:prstGeom>
          <a:solidFill>
            <a:schemeClr val="tx1"/>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sp>
        <p:nvSpPr>
          <p:cNvPr id="22" name="二等辺三角形 21">
            <a:extLst>
              <a:ext uri="{FF2B5EF4-FFF2-40B4-BE49-F238E27FC236}">
                <a16:creationId xmlns:a16="http://schemas.microsoft.com/office/drawing/2014/main" id="{FB7A2E5F-F747-1C6B-7AF3-3554BE131D94}"/>
              </a:ext>
            </a:extLst>
          </p:cNvPr>
          <p:cNvSpPr>
            <a:spLocks noChangeAspect="1"/>
          </p:cNvSpPr>
          <p:nvPr/>
        </p:nvSpPr>
        <p:spPr>
          <a:xfrm rot="10800000">
            <a:off x="6450029" y="2831917"/>
            <a:ext cx="182547" cy="91028"/>
          </a:xfrm>
          <a:prstGeom prst="triangle">
            <a:avLst/>
          </a:prstGeom>
          <a:solidFill>
            <a:schemeClr val="accent5">
              <a:lumMod val="75000"/>
            </a:schemeClr>
          </a:solidFill>
          <a:ln>
            <a:noFill/>
          </a:ln>
        </p:spPr>
        <p:style>
          <a:lnRef idx="1">
            <a:schemeClr val="accent4"/>
          </a:lnRef>
          <a:fillRef idx="2">
            <a:schemeClr val="accent4"/>
          </a:fillRef>
          <a:effectRef idx="1">
            <a:schemeClr val="accent4"/>
          </a:effectRef>
          <a:fontRef idx="minor">
            <a:schemeClr val="dk1"/>
          </a:fontRef>
        </p:style>
        <p:txBody>
          <a:bodyPr vert="vert270" wrap="none" rtlCol="0" anchor="t"/>
          <a:lstStyle/>
          <a:p>
            <a:pPr algn="l"/>
            <a:endParaRPr kumimoji="1" lang="ja-JP" altLang="en-US" sz="1400" b="1" dirty="0">
              <a:latin typeface="メイリオ" panose="020B0604030504040204" pitchFamily="50" charset="-128"/>
              <a:ea typeface="メイリオ" panose="020B0604030504040204" pitchFamily="50" charset="-128"/>
            </a:endParaRPr>
          </a:p>
        </p:txBody>
      </p:sp>
      <p:grpSp>
        <p:nvGrpSpPr>
          <p:cNvPr id="44" name="グループ化 43">
            <a:extLst>
              <a:ext uri="{FF2B5EF4-FFF2-40B4-BE49-F238E27FC236}">
                <a16:creationId xmlns:a16="http://schemas.microsoft.com/office/drawing/2014/main" id="{B066C2CC-A634-0076-DEDD-4939F262B8BD}"/>
              </a:ext>
            </a:extLst>
          </p:cNvPr>
          <p:cNvGrpSpPr/>
          <p:nvPr/>
        </p:nvGrpSpPr>
        <p:grpSpPr>
          <a:xfrm>
            <a:off x="4251823" y="1222632"/>
            <a:ext cx="2412000" cy="465623"/>
            <a:chOff x="4821145" y="1222632"/>
            <a:chExt cx="2412000" cy="465623"/>
          </a:xfrm>
        </p:grpSpPr>
        <p:sp>
          <p:nvSpPr>
            <p:cNvPr id="25" name="正方形/長方形 24">
              <a:extLst>
                <a:ext uri="{FF2B5EF4-FFF2-40B4-BE49-F238E27FC236}">
                  <a16:creationId xmlns:a16="http://schemas.microsoft.com/office/drawing/2014/main" id="{07BFE741-C9AB-ACE9-6D15-2DFBC27443BF}"/>
                </a:ext>
              </a:extLst>
            </p:cNvPr>
            <p:cNvSpPr/>
            <p:nvPr/>
          </p:nvSpPr>
          <p:spPr>
            <a:xfrm>
              <a:off x="4821145" y="1472255"/>
              <a:ext cx="1152000" cy="216000"/>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上期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719CE4F2-BFC6-DA70-582C-278B8CCA092F}"/>
                </a:ext>
              </a:extLst>
            </p:cNvPr>
            <p:cNvSpPr/>
            <p:nvPr/>
          </p:nvSpPr>
          <p:spPr>
            <a:xfrm>
              <a:off x="6081145" y="1472255"/>
              <a:ext cx="1152000" cy="216000"/>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下期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27" name="矢印: 五方向 26">
              <a:extLst>
                <a:ext uri="{FF2B5EF4-FFF2-40B4-BE49-F238E27FC236}">
                  <a16:creationId xmlns:a16="http://schemas.microsoft.com/office/drawing/2014/main" id="{6E60181D-64E3-7F47-E026-A6D874CBEB61}"/>
                </a:ext>
              </a:extLst>
            </p:cNvPr>
            <p:cNvSpPr/>
            <p:nvPr/>
          </p:nvSpPr>
          <p:spPr>
            <a:xfrm>
              <a:off x="4821145" y="1222632"/>
              <a:ext cx="2412000" cy="216000"/>
            </a:xfrm>
            <a:prstGeom prst="homePlate">
              <a:avLst/>
            </a:prstGeom>
            <a:solidFill>
              <a:schemeClr val="tx2">
                <a:lumMod val="75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lang="ja-JP" altLang="en-US" sz="1100" b="1" dirty="0">
                  <a:solidFill>
                    <a:schemeClr val="bg1"/>
                  </a:solidFill>
                  <a:latin typeface="メイリオ" panose="020B0604030504040204" pitchFamily="50" charset="-128"/>
                  <a:ea typeface="メイリオ" panose="020B0604030504040204" pitchFamily="50" charset="-128"/>
                </a:rPr>
                <a:t>令和</a:t>
              </a:r>
              <a:r>
                <a:rPr lang="en-US" altLang="ja-JP" sz="1100" b="1" dirty="0">
                  <a:solidFill>
                    <a:schemeClr val="bg1"/>
                  </a:solidFill>
                  <a:latin typeface="メイリオ" panose="020B0604030504040204" pitchFamily="50" charset="-128"/>
                  <a:ea typeface="メイリオ" panose="020B0604030504040204" pitchFamily="50" charset="-128"/>
                </a:rPr>
                <a:t>x</a:t>
              </a:r>
              <a:r>
                <a:rPr lang="ja-JP" altLang="en-US" sz="1100" b="1" dirty="0">
                  <a:solidFill>
                    <a:schemeClr val="bg1"/>
                  </a:solidFill>
                  <a:latin typeface="メイリオ" panose="020B0604030504040204" pitchFamily="50" charset="-128"/>
                  <a:ea typeface="メイリオ" panose="020B0604030504040204" pitchFamily="50" charset="-128"/>
                </a:rPr>
                <a:t>年度</a:t>
              </a:r>
              <a:endParaRPr lang="en-US" altLang="ja-JP" sz="1100" b="1" dirty="0">
                <a:solidFill>
                  <a:schemeClr val="bg1"/>
                </a:solidFill>
                <a:latin typeface="メイリオ" panose="020B0604030504040204" pitchFamily="50" charset="-128"/>
                <a:ea typeface="メイリオ" panose="020B0604030504040204" pitchFamily="50" charset="-128"/>
              </a:endParaRPr>
            </a:p>
          </p:txBody>
        </p:sp>
      </p:grpSp>
      <p:sp>
        <p:nvSpPr>
          <p:cNvPr id="28" name="正方形/長方形 27">
            <a:extLst>
              <a:ext uri="{FF2B5EF4-FFF2-40B4-BE49-F238E27FC236}">
                <a16:creationId xmlns:a16="http://schemas.microsoft.com/office/drawing/2014/main" id="{917F8CDA-D80B-E15C-C6E2-C9A7B762FE39}"/>
              </a:ext>
            </a:extLst>
          </p:cNvPr>
          <p:cNvSpPr/>
          <p:nvPr/>
        </p:nvSpPr>
        <p:spPr>
          <a:xfrm>
            <a:off x="619827" y="1831386"/>
            <a:ext cx="918000" cy="648000"/>
          </a:xfrm>
          <a:prstGeom prst="rect">
            <a:avLst/>
          </a:prstGeom>
          <a:solidFill>
            <a:schemeClr val="accent5">
              <a:lumMod val="20000"/>
              <a:lumOff val="80000"/>
            </a:schemeClr>
          </a:solidFill>
          <a:ln>
            <a:solidFill>
              <a:schemeClr val="accent5">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kumimoji="1" lang="ja-JP" altLang="en-US" sz="1000" b="1" dirty="0">
                <a:latin typeface="メイリオ" panose="020B0604030504040204" pitchFamily="50" charset="-128"/>
                <a:ea typeface="メイリオ" panose="020B0604030504040204" pitchFamily="50" charset="-128"/>
              </a:rPr>
              <a:t>施策　</a:t>
            </a:r>
            <a:r>
              <a:rPr kumimoji="1" lang="en-US" altLang="ja-JP" sz="1000" b="1" dirty="0">
                <a:latin typeface="メイリオ" panose="020B0604030504040204" pitchFamily="50" charset="-128"/>
                <a:ea typeface="メイリオ" panose="020B0604030504040204" pitchFamily="50" charset="-128"/>
              </a:rPr>
              <a:t>01</a:t>
            </a:r>
          </a:p>
        </p:txBody>
      </p:sp>
      <p:sp>
        <p:nvSpPr>
          <p:cNvPr id="29" name="正方形/長方形 28">
            <a:extLst>
              <a:ext uri="{FF2B5EF4-FFF2-40B4-BE49-F238E27FC236}">
                <a16:creationId xmlns:a16="http://schemas.microsoft.com/office/drawing/2014/main" id="{047BFF89-1D1B-8066-F4A2-453AF022A524}"/>
              </a:ext>
            </a:extLst>
          </p:cNvPr>
          <p:cNvSpPr/>
          <p:nvPr/>
        </p:nvSpPr>
        <p:spPr>
          <a:xfrm>
            <a:off x="617425" y="4215867"/>
            <a:ext cx="918000" cy="648000"/>
          </a:xfrm>
          <a:prstGeom prst="rect">
            <a:avLst/>
          </a:prstGeom>
          <a:solidFill>
            <a:schemeClr val="accent5">
              <a:lumMod val="20000"/>
              <a:lumOff val="80000"/>
            </a:schemeClr>
          </a:solidFill>
          <a:ln>
            <a:solidFill>
              <a:schemeClr val="accent5">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lang="ja-JP" altLang="en-US" sz="1000" b="1" dirty="0">
                <a:latin typeface="メイリオ" panose="020B0604030504040204" pitchFamily="50" charset="-128"/>
                <a:ea typeface="メイリオ" panose="020B0604030504040204" pitchFamily="50" charset="-128"/>
              </a:rPr>
              <a:t>施策 </a:t>
            </a:r>
            <a:r>
              <a:rPr lang="en-US" altLang="ja-JP" sz="1000" b="1" dirty="0">
                <a:latin typeface="メイリオ" panose="020B0604030504040204" pitchFamily="50" charset="-128"/>
                <a:ea typeface="メイリオ" panose="020B0604030504040204" pitchFamily="50" charset="-128"/>
              </a:rPr>
              <a:t>04</a:t>
            </a:r>
          </a:p>
        </p:txBody>
      </p:sp>
      <p:sp>
        <p:nvSpPr>
          <p:cNvPr id="30" name="正方形/長方形 29">
            <a:extLst>
              <a:ext uri="{FF2B5EF4-FFF2-40B4-BE49-F238E27FC236}">
                <a16:creationId xmlns:a16="http://schemas.microsoft.com/office/drawing/2014/main" id="{3B7B73D8-0455-E47F-EDE6-B490B6A9D27E}"/>
              </a:ext>
            </a:extLst>
          </p:cNvPr>
          <p:cNvSpPr/>
          <p:nvPr/>
        </p:nvSpPr>
        <p:spPr>
          <a:xfrm>
            <a:off x="627866" y="5010692"/>
            <a:ext cx="918000" cy="648000"/>
          </a:xfrm>
          <a:prstGeom prst="rect">
            <a:avLst/>
          </a:prstGeom>
          <a:solidFill>
            <a:schemeClr val="accent5">
              <a:lumMod val="20000"/>
              <a:lumOff val="80000"/>
            </a:schemeClr>
          </a:solidFill>
          <a:ln>
            <a:solidFill>
              <a:schemeClr val="accent5">
                <a:lumMod val="75000"/>
              </a:schemeClr>
            </a:solidFill>
          </a:ln>
        </p:spPr>
        <p:style>
          <a:lnRef idx="1">
            <a:schemeClr val="accent4"/>
          </a:lnRef>
          <a:fillRef idx="2">
            <a:schemeClr val="accent4"/>
          </a:fillRef>
          <a:effectRef idx="1">
            <a:schemeClr val="accent4"/>
          </a:effectRef>
          <a:fontRef idx="minor">
            <a:schemeClr val="dk1"/>
          </a:fontRef>
        </p:style>
        <p:txBody>
          <a:bodyPr lIns="36000" rIns="36000" bIns="0" rtlCol="0" anchor="ctr"/>
          <a:lstStyle/>
          <a:p>
            <a:pPr algn="ctr"/>
            <a:r>
              <a:rPr lang="ja-JP" altLang="en-US" sz="1000" b="1" dirty="0">
                <a:latin typeface="メイリオ" panose="020B0604030504040204" pitchFamily="50" charset="-128"/>
                <a:ea typeface="メイリオ" panose="020B0604030504040204" pitchFamily="50" charset="-128"/>
              </a:rPr>
              <a:t>施策 </a:t>
            </a:r>
            <a:r>
              <a:rPr lang="en-US" altLang="ja-JP" sz="1000" b="1" dirty="0">
                <a:latin typeface="メイリオ" panose="020B0604030504040204" pitchFamily="50" charset="-128"/>
                <a:ea typeface="メイリオ" panose="020B0604030504040204" pitchFamily="50" charset="-128"/>
              </a:rPr>
              <a:t>05</a:t>
            </a:r>
          </a:p>
        </p:txBody>
      </p:sp>
      <p:grpSp>
        <p:nvGrpSpPr>
          <p:cNvPr id="45" name="グループ化 44">
            <a:extLst>
              <a:ext uri="{FF2B5EF4-FFF2-40B4-BE49-F238E27FC236}">
                <a16:creationId xmlns:a16="http://schemas.microsoft.com/office/drawing/2014/main" id="{7343747D-D986-ADBC-19BC-D37F00B17AC7}"/>
              </a:ext>
            </a:extLst>
          </p:cNvPr>
          <p:cNvGrpSpPr/>
          <p:nvPr/>
        </p:nvGrpSpPr>
        <p:grpSpPr>
          <a:xfrm>
            <a:off x="6879619" y="1222632"/>
            <a:ext cx="2412000" cy="465623"/>
            <a:chOff x="7250885" y="1222632"/>
            <a:chExt cx="2412000" cy="465623"/>
          </a:xfrm>
        </p:grpSpPr>
        <p:sp>
          <p:nvSpPr>
            <p:cNvPr id="31" name="正方形/長方形 30">
              <a:extLst>
                <a:ext uri="{FF2B5EF4-FFF2-40B4-BE49-F238E27FC236}">
                  <a16:creationId xmlns:a16="http://schemas.microsoft.com/office/drawing/2014/main" id="{453E9327-C7E0-3132-1909-C0E9A2EFF51F}"/>
                </a:ext>
              </a:extLst>
            </p:cNvPr>
            <p:cNvSpPr/>
            <p:nvPr/>
          </p:nvSpPr>
          <p:spPr>
            <a:xfrm>
              <a:off x="7250885" y="1472255"/>
              <a:ext cx="1152000" cy="216000"/>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上期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EFD17377-0B38-0AAF-041D-44F3B0C33172}"/>
                </a:ext>
              </a:extLst>
            </p:cNvPr>
            <p:cNvSpPr/>
            <p:nvPr/>
          </p:nvSpPr>
          <p:spPr>
            <a:xfrm>
              <a:off x="8510885" y="1472255"/>
              <a:ext cx="1152000" cy="216000"/>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下期</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33" name="矢印: 五方向 76">
              <a:extLst>
                <a:ext uri="{FF2B5EF4-FFF2-40B4-BE49-F238E27FC236}">
                  <a16:creationId xmlns:a16="http://schemas.microsoft.com/office/drawing/2014/main" id="{84C8BDE4-8473-FE62-EEC7-12B38EDC6C38}"/>
                </a:ext>
              </a:extLst>
            </p:cNvPr>
            <p:cNvSpPr/>
            <p:nvPr/>
          </p:nvSpPr>
          <p:spPr>
            <a:xfrm>
              <a:off x="7250885" y="1222632"/>
              <a:ext cx="2412000" cy="216000"/>
            </a:xfrm>
            <a:prstGeom prst="homePlate">
              <a:avLst/>
            </a:prstGeom>
            <a:solidFill>
              <a:schemeClr val="tx2">
                <a:lumMod val="75000"/>
              </a:schemeClr>
            </a:solidFill>
            <a:ln>
              <a:noFill/>
            </a:ln>
          </p:spPr>
          <p:style>
            <a:lnRef idx="1">
              <a:schemeClr val="accent4"/>
            </a:lnRef>
            <a:fillRef idx="2">
              <a:schemeClr val="accent4"/>
            </a:fillRef>
            <a:effectRef idx="1">
              <a:schemeClr val="accent4"/>
            </a:effectRef>
            <a:fontRef idx="minor">
              <a:schemeClr val="dk1"/>
            </a:fontRef>
          </p:style>
          <p:txBody>
            <a:bodyPr bIns="0" rtlCol="0" anchor="ctr"/>
            <a:lstStyle/>
            <a:p>
              <a:pPr algn="ctr"/>
              <a:r>
                <a:rPr lang="ja-JP" altLang="en-US" sz="1100" b="1" dirty="0">
                  <a:solidFill>
                    <a:schemeClr val="bg1"/>
                  </a:solidFill>
                  <a:latin typeface="メイリオ" panose="020B0604030504040204" pitchFamily="50" charset="-128"/>
                  <a:ea typeface="メイリオ" panose="020B0604030504040204" pitchFamily="50" charset="-128"/>
                </a:rPr>
                <a:t>令和</a:t>
              </a:r>
              <a:r>
                <a:rPr lang="en-US" altLang="ja-JP" sz="1100" b="1" dirty="0">
                  <a:solidFill>
                    <a:schemeClr val="bg1"/>
                  </a:solidFill>
                  <a:latin typeface="メイリオ" panose="020B0604030504040204" pitchFamily="50" charset="-128"/>
                  <a:ea typeface="メイリオ" panose="020B0604030504040204" pitchFamily="50" charset="-128"/>
                </a:rPr>
                <a:t>x</a:t>
              </a:r>
              <a:r>
                <a:rPr lang="ja-JP" altLang="en-US" sz="1100" b="1" dirty="0">
                  <a:solidFill>
                    <a:schemeClr val="bg1"/>
                  </a:solidFill>
                  <a:latin typeface="メイリオ" panose="020B0604030504040204" pitchFamily="50" charset="-128"/>
                  <a:ea typeface="メイリオ" panose="020B0604030504040204" pitchFamily="50" charset="-128"/>
                </a:rPr>
                <a:t>年度</a:t>
              </a:r>
              <a:endParaRPr lang="en-US" altLang="ja-JP" sz="1100" b="1" dirty="0">
                <a:solidFill>
                  <a:schemeClr val="bg1"/>
                </a:solidFill>
                <a:latin typeface="メイリオ" panose="020B0604030504040204" pitchFamily="50" charset="-128"/>
                <a:ea typeface="メイリオ" panose="020B0604030504040204" pitchFamily="50" charset="-128"/>
              </a:endParaRPr>
            </a:p>
          </p:txBody>
        </p:sp>
      </p:grpSp>
      <p:sp>
        <p:nvSpPr>
          <p:cNvPr id="34" name="テキスト ボックス 33">
            <a:extLst>
              <a:ext uri="{FF2B5EF4-FFF2-40B4-BE49-F238E27FC236}">
                <a16:creationId xmlns:a16="http://schemas.microsoft.com/office/drawing/2014/main" id="{3882AA34-BE81-2A09-B2A6-518E624E5B6E}"/>
              </a:ext>
            </a:extLst>
          </p:cNvPr>
          <p:cNvSpPr txBox="1"/>
          <p:nvPr/>
        </p:nvSpPr>
        <p:spPr>
          <a:xfrm>
            <a:off x="1620457" y="3388535"/>
            <a:ext cx="2294522" cy="246221"/>
          </a:xfrm>
          <a:prstGeom prst="rect">
            <a:avLst/>
          </a:prstGeom>
          <a:noFill/>
        </p:spPr>
        <p:txBody>
          <a:bodyPr wrap="square" lIns="0" rIns="0" rtlCol="0">
            <a:spAutoFit/>
          </a:bodyPr>
          <a:lstStyle/>
          <a:p>
            <a:pPr algn="ctr"/>
            <a:r>
              <a:rPr kumimoji="1" lang="ja-JP" altLang="en-US" sz="1000" b="1" dirty="0">
                <a:latin typeface="メイリオ" panose="020B0604030504040204" pitchFamily="50" charset="-128"/>
                <a:ea typeface="メイリオ" panose="020B0604030504040204" pitchFamily="50" charset="-128"/>
              </a:rPr>
              <a:t>事業の具体化・民間事業者の情報収集</a:t>
            </a:r>
          </a:p>
        </p:txBody>
      </p:sp>
      <p:sp>
        <p:nvSpPr>
          <p:cNvPr id="35" name="テキスト ボックス 34">
            <a:extLst>
              <a:ext uri="{FF2B5EF4-FFF2-40B4-BE49-F238E27FC236}">
                <a16:creationId xmlns:a16="http://schemas.microsoft.com/office/drawing/2014/main" id="{D117B073-9E87-E199-DF06-68831DF3219A}"/>
              </a:ext>
            </a:extLst>
          </p:cNvPr>
          <p:cNvSpPr txBox="1"/>
          <p:nvPr/>
        </p:nvSpPr>
        <p:spPr>
          <a:xfrm>
            <a:off x="3948654" y="3488629"/>
            <a:ext cx="1368000" cy="246221"/>
          </a:xfrm>
          <a:prstGeom prst="rect">
            <a:avLst/>
          </a:prstGeom>
          <a:noFill/>
        </p:spPr>
        <p:txBody>
          <a:bodyPr wrap="square" lIns="0" rIns="0" rtlCol="0">
            <a:spAutoFit/>
          </a:bodyPr>
          <a:lstStyle/>
          <a:p>
            <a:pPr algn="ctr"/>
            <a:r>
              <a:rPr kumimoji="1" lang="en-US" altLang="ja-JP" sz="1000" b="1" dirty="0">
                <a:latin typeface="メイリオ" panose="020B0604030504040204" pitchFamily="50" charset="-128"/>
                <a:ea typeface="メイリオ" panose="020B0604030504040204" pitchFamily="50" charset="-128"/>
              </a:rPr>
              <a:t>Rx</a:t>
            </a:r>
            <a:r>
              <a:rPr lang="ja-JP" altLang="en-US" sz="1000" b="1" dirty="0">
                <a:latin typeface="メイリオ" panose="020B0604030504040204" pitchFamily="50" charset="-128"/>
                <a:ea typeface="メイリオ" panose="020B0604030504040204" pitchFamily="50" charset="-128"/>
              </a:rPr>
              <a:t>年度予算要求</a:t>
            </a:r>
            <a:endParaRPr kumimoji="1" lang="ja-JP" altLang="en-US" sz="1000" b="1" dirty="0">
              <a:latin typeface="メイリオ" panose="020B0604030504040204" pitchFamily="50" charset="-128"/>
              <a:ea typeface="メイリオ" panose="020B0604030504040204" pitchFamily="50" charset="-128"/>
            </a:endParaRPr>
          </a:p>
        </p:txBody>
      </p:sp>
      <p:cxnSp>
        <p:nvCxnSpPr>
          <p:cNvPr id="36" name="直線矢印コネクタ 35">
            <a:extLst>
              <a:ext uri="{FF2B5EF4-FFF2-40B4-BE49-F238E27FC236}">
                <a16:creationId xmlns:a16="http://schemas.microsoft.com/office/drawing/2014/main" id="{A620D605-8F91-6799-8EF1-2BD7740D1CB7}"/>
              </a:ext>
            </a:extLst>
          </p:cNvPr>
          <p:cNvCxnSpPr>
            <a:cxnSpLocks/>
          </p:cNvCxnSpPr>
          <p:nvPr/>
        </p:nvCxnSpPr>
        <p:spPr>
          <a:xfrm>
            <a:off x="4004319" y="3713715"/>
            <a:ext cx="1296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4B6637F2-A932-C42A-4DA9-A64F5BDACDB5}"/>
              </a:ext>
            </a:extLst>
          </p:cNvPr>
          <p:cNvCxnSpPr>
            <a:cxnSpLocks/>
          </p:cNvCxnSpPr>
          <p:nvPr/>
        </p:nvCxnSpPr>
        <p:spPr>
          <a:xfrm>
            <a:off x="5448509" y="3713715"/>
            <a:ext cx="1836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96FEAB2C-43D6-B31D-39E6-14939A97405B}"/>
              </a:ext>
            </a:extLst>
          </p:cNvPr>
          <p:cNvSpPr txBox="1"/>
          <p:nvPr/>
        </p:nvSpPr>
        <p:spPr>
          <a:xfrm>
            <a:off x="5493770" y="3507078"/>
            <a:ext cx="1047532" cy="246221"/>
          </a:xfrm>
          <a:prstGeom prst="rect">
            <a:avLst/>
          </a:prstGeom>
          <a:noFill/>
        </p:spPr>
        <p:txBody>
          <a:bodyPr wrap="square" lIns="0" rIns="0" rtlCol="0">
            <a:spAutoFit/>
          </a:bodyPr>
          <a:lstStyle/>
          <a:p>
            <a:pPr algn="ctr"/>
            <a:r>
              <a:rPr kumimoji="1" lang="ja-JP" altLang="en-US" sz="1000" b="1" dirty="0">
                <a:latin typeface="メイリオ" panose="020B0604030504040204" pitchFamily="50" charset="-128"/>
                <a:ea typeface="メイリオ" panose="020B0604030504040204" pitchFamily="50" charset="-128"/>
              </a:rPr>
              <a:t>事業実施</a:t>
            </a:r>
          </a:p>
        </p:txBody>
      </p:sp>
      <p:cxnSp>
        <p:nvCxnSpPr>
          <p:cNvPr id="39" name="直線矢印コネクタ 38">
            <a:extLst>
              <a:ext uri="{FF2B5EF4-FFF2-40B4-BE49-F238E27FC236}">
                <a16:creationId xmlns:a16="http://schemas.microsoft.com/office/drawing/2014/main" id="{D25ACDD0-5C40-927F-67F9-31EBDDBA07CD}"/>
              </a:ext>
            </a:extLst>
          </p:cNvPr>
          <p:cNvCxnSpPr>
            <a:cxnSpLocks/>
          </p:cNvCxnSpPr>
          <p:nvPr/>
        </p:nvCxnSpPr>
        <p:spPr>
          <a:xfrm>
            <a:off x="2938262" y="2309539"/>
            <a:ext cx="4824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6533B700-8DF0-5B05-9DD6-55CBFBC767CF}"/>
              </a:ext>
            </a:extLst>
          </p:cNvPr>
          <p:cNvSpPr txBox="1"/>
          <p:nvPr/>
        </p:nvSpPr>
        <p:spPr>
          <a:xfrm>
            <a:off x="2900378" y="2063452"/>
            <a:ext cx="1368000" cy="246221"/>
          </a:xfrm>
          <a:prstGeom prst="rect">
            <a:avLst/>
          </a:prstGeom>
          <a:noFill/>
        </p:spPr>
        <p:txBody>
          <a:bodyPr wrap="square" lIns="0" rIns="0" rtlCol="0">
            <a:spAutoFit/>
          </a:bodyPr>
          <a:lstStyle/>
          <a:p>
            <a:pPr algn="ctr"/>
            <a:r>
              <a:rPr lang="ja-JP" altLang="en-US" sz="1000" b="1" dirty="0">
                <a:latin typeface="メイリオ" panose="020B0604030504040204" pitchFamily="50" charset="-128"/>
                <a:ea typeface="メイリオ" panose="020B0604030504040204" pitchFamily="50" charset="-128"/>
              </a:rPr>
              <a:t>事業検討開始</a:t>
            </a:r>
            <a:endParaRPr kumimoji="1" lang="ja-JP" altLang="en-US" sz="1000" b="1" dirty="0">
              <a:latin typeface="メイリオ" panose="020B0604030504040204" pitchFamily="50" charset="-128"/>
              <a:ea typeface="メイリオ" panose="020B0604030504040204" pitchFamily="50" charset="-128"/>
            </a:endParaRPr>
          </a:p>
        </p:txBody>
      </p:sp>
      <p:sp>
        <p:nvSpPr>
          <p:cNvPr id="47" name="正方形/長方形 46">
            <a:extLst>
              <a:ext uri="{FF2B5EF4-FFF2-40B4-BE49-F238E27FC236}">
                <a16:creationId xmlns:a16="http://schemas.microsoft.com/office/drawing/2014/main" id="{44040703-46B6-A1D6-459D-DBB4915A23B6}"/>
              </a:ext>
            </a:extLst>
          </p:cNvPr>
          <p:cNvSpPr/>
          <p:nvPr/>
        </p:nvSpPr>
        <p:spPr>
          <a:xfrm rot="611993">
            <a:off x="4510999" y="3453013"/>
            <a:ext cx="2276112" cy="579159"/>
          </a:xfrm>
          <a:prstGeom prst="rect">
            <a:avLst/>
          </a:prstGeom>
          <a:solidFill>
            <a:schemeClr val="accent4">
              <a:lumMod val="5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dirty="0">
                <a:solidFill>
                  <a:schemeClr val="bg1"/>
                </a:solidFill>
                <a:latin typeface="メイリオ" panose="020B0604030504040204" pitchFamily="50" charset="-128"/>
                <a:ea typeface="メイリオ" panose="020B0604030504040204" pitchFamily="50" charset="-128"/>
              </a:rPr>
              <a:t>イメージ</a:t>
            </a:r>
          </a:p>
        </p:txBody>
      </p:sp>
      <p:sp>
        <p:nvSpPr>
          <p:cNvPr id="3" name="テキスト ボックス 2">
            <a:extLst>
              <a:ext uri="{FF2B5EF4-FFF2-40B4-BE49-F238E27FC236}">
                <a16:creationId xmlns:a16="http://schemas.microsoft.com/office/drawing/2014/main" id="{C9478327-6B4F-3DF7-AF56-4C0B9EF0F14B}"/>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※Phase3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事業展開イメージの具体化を参考に、事業展開イメージを整理してみてください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23664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F803CC-66B2-3462-5A1B-33253654433E}"/>
              </a:ext>
            </a:extLst>
          </p:cNvPr>
          <p:cNvSpPr>
            <a:spLocks noGrp="1"/>
          </p:cNvSpPr>
          <p:nvPr>
            <p:ph type="title"/>
          </p:nvPr>
        </p:nvSpPr>
        <p:spPr>
          <a:xfrm>
            <a:off x="367200" y="107450"/>
            <a:ext cx="9355799" cy="540000"/>
          </a:xfrm>
        </p:spPr>
        <p:txBody>
          <a:bodyPr/>
          <a:lstStyle/>
          <a:p>
            <a:r>
              <a:rPr lang="ja-JP" altLang="en-US" dirty="0"/>
              <a:t>事業の詳細設計フォーマット①</a:t>
            </a:r>
          </a:p>
        </p:txBody>
      </p:sp>
      <p:sp>
        <p:nvSpPr>
          <p:cNvPr id="5" name="テキスト ボックス 4">
            <a:extLst>
              <a:ext uri="{FF2B5EF4-FFF2-40B4-BE49-F238E27FC236}">
                <a16:creationId xmlns:a16="http://schemas.microsoft.com/office/drawing/2014/main" id="{571CE5C1-B4BE-1EF6-48D2-124484B00E9E}"/>
              </a:ext>
            </a:extLst>
          </p:cNvPr>
          <p:cNvSpPr txBox="1"/>
          <p:nvPr/>
        </p:nvSpPr>
        <p:spPr>
          <a:xfrm>
            <a:off x="118872" y="1016768"/>
            <a:ext cx="2717477" cy="307777"/>
          </a:xfrm>
          <a:prstGeom prst="rect">
            <a:avLst/>
          </a:prstGeom>
          <a:noFill/>
        </p:spPr>
        <p:txBody>
          <a:bodyPr wrap="square" rtlCol="0">
            <a:spAutoFit/>
          </a:bodyPr>
          <a:lstStyle/>
          <a:p>
            <a:r>
              <a:rPr lang="en-US" altLang="ja-JP" sz="1400" b="1" dirty="0">
                <a:ea typeface="Meiryo UI" panose="020B0604030504040204" pitchFamily="50" charset="-128"/>
              </a:rPr>
              <a:t>【</a:t>
            </a:r>
            <a:r>
              <a:rPr lang="ja-JP" altLang="en-US" sz="1400" b="1" dirty="0">
                <a:ea typeface="Meiryo UI" panose="020B0604030504040204" pitchFamily="50" charset="-128"/>
              </a:rPr>
              <a:t>事業の概要と目的</a:t>
            </a:r>
            <a:r>
              <a:rPr lang="en-US" altLang="ja-JP" sz="1400" b="1" dirty="0">
                <a:ea typeface="Meiryo UI" panose="020B0604030504040204" pitchFamily="50" charset="-128"/>
              </a:rPr>
              <a:t>】</a:t>
            </a:r>
            <a:endParaRPr kumimoji="1" lang="ja-JP" altLang="en-US" sz="1400" b="1" dirty="0">
              <a:ea typeface="Meiryo UI" panose="020B0604030504040204" pitchFamily="50" charset="-128"/>
            </a:endParaRPr>
          </a:p>
        </p:txBody>
      </p:sp>
      <p:graphicFrame>
        <p:nvGraphicFramePr>
          <p:cNvPr id="6" name="表 5">
            <a:extLst>
              <a:ext uri="{FF2B5EF4-FFF2-40B4-BE49-F238E27FC236}">
                <a16:creationId xmlns:a16="http://schemas.microsoft.com/office/drawing/2014/main" id="{BAC4BBD8-87A4-EF0A-86E4-ABFC85115036}"/>
              </a:ext>
            </a:extLst>
          </p:cNvPr>
          <p:cNvGraphicFramePr>
            <a:graphicFrameLocks noGrp="1"/>
          </p:cNvGraphicFramePr>
          <p:nvPr>
            <p:extLst>
              <p:ext uri="{D42A27DB-BD31-4B8C-83A1-F6EECF244321}">
                <p14:modId xmlns:p14="http://schemas.microsoft.com/office/powerpoint/2010/main" val="2525066301"/>
              </p:ext>
            </p:extLst>
          </p:nvPr>
        </p:nvGraphicFramePr>
        <p:xfrm>
          <a:off x="228688" y="1265679"/>
          <a:ext cx="9579085" cy="1781980"/>
        </p:xfrm>
        <a:graphic>
          <a:graphicData uri="http://schemas.openxmlformats.org/drawingml/2006/table">
            <a:tbl>
              <a:tblPr firstRow="1" bandRow="1">
                <a:tableStyleId>{5C22544A-7EE6-4342-B048-85BDC9FD1C3A}</a:tableStyleId>
              </a:tblPr>
              <a:tblGrid>
                <a:gridCol w="1608701">
                  <a:extLst>
                    <a:ext uri="{9D8B030D-6E8A-4147-A177-3AD203B41FA5}">
                      <a16:colId xmlns:a16="http://schemas.microsoft.com/office/drawing/2014/main" val="1005108439"/>
                    </a:ext>
                  </a:extLst>
                </a:gridCol>
                <a:gridCol w="3396965">
                  <a:extLst>
                    <a:ext uri="{9D8B030D-6E8A-4147-A177-3AD203B41FA5}">
                      <a16:colId xmlns:a16="http://schemas.microsoft.com/office/drawing/2014/main" val="1775756162"/>
                    </a:ext>
                  </a:extLst>
                </a:gridCol>
                <a:gridCol w="1277815">
                  <a:extLst>
                    <a:ext uri="{9D8B030D-6E8A-4147-A177-3AD203B41FA5}">
                      <a16:colId xmlns:a16="http://schemas.microsoft.com/office/drawing/2014/main" val="3563501947"/>
                    </a:ext>
                  </a:extLst>
                </a:gridCol>
                <a:gridCol w="3295604">
                  <a:extLst>
                    <a:ext uri="{9D8B030D-6E8A-4147-A177-3AD203B41FA5}">
                      <a16:colId xmlns:a16="http://schemas.microsoft.com/office/drawing/2014/main" val="2889262595"/>
                    </a:ext>
                  </a:extLst>
                </a:gridCol>
              </a:tblGrid>
              <a:tr h="269980">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事業名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rgbClr val="FF0000"/>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対応する５分野</a:t>
                      </a: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rgbClr val="FF0000"/>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962118"/>
                  </a:ext>
                </a:extLst>
              </a:tr>
              <a:tr h="504000">
                <a:tc>
                  <a:txBody>
                    <a:bodyPr/>
                    <a:lstStyle/>
                    <a:p>
                      <a:pPr algn="ctr"/>
                      <a:r>
                        <a:rPr kumimoji="1" lang="ja-JP" altLang="en-US" sz="1100" b="1" dirty="0">
                          <a:solidFill>
                            <a:schemeClr val="tx1"/>
                          </a:solidFill>
                          <a:latin typeface="メイリオ" panose="020B0604030504040204" pitchFamily="50" charset="-128"/>
                          <a:ea typeface="メイリオ" panose="020B0604030504040204" pitchFamily="50" charset="-128"/>
                        </a:rPr>
                        <a:t>事業概要</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56711461"/>
                  </a:ext>
                </a:extLst>
              </a:tr>
              <a:tr h="504000">
                <a:tc>
                  <a:txBody>
                    <a:bodyPr/>
                    <a:lstStyle/>
                    <a:p>
                      <a:pPr algn="ctr"/>
                      <a:r>
                        <a:rPr kumimoji="1" lang="ja-JP" altLang="en-US" sz="1100" b="1" dirty="0">
                          <a:solidFill>
                            <a:schemeClr val="tx1"/>
                          </a:solidFill>
                          <a:latin typeface="メイリオ" panose="020B0604030504040204" pitchFamily="50" charset="-128"/>
                          <a:ea typeface="メイリオ" panose="020B0604030504040204" pitchFamily="50" charset="-128"/>
                        </a:rPr>
                        <a:t>事業実施により</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b="1" dirty="0">
                          <a:solidFill>
                            <a:schemeClr val="tx1"/>
                          </a:solidFill>
                          <a:latin typeface="メイリオ" panose="020B0604030504040204" pitchFamily="50" charset="-128"/>
                          <a:ea typeface="メイリオ" panose="020B0604030504040204" pitchFamily="50" charset="-128"/>
                        </a:rPr>
                        <a:t>解決したい課題</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5574646"/>
                  </a:ext>
                </a:extLst>
              </a:tr>
              <a:tr h="504000">
                <a:tc>
                  <a:txBody>
                    <a:bodyPr/>
                    <a:lstStyle/>
                    <a:p>
                      <a:pPr algn="ctr"/>
                      <a:r>
                        <a:rPr kumimoji="1" lang="ja-JP" altLang="en-US" sz="1100" b="1" dirty="0">
                          <a:solidFill>
                            <a:schemeClr val="tx1"/>
                          </a:solidFill>
                          <a:latin typeface="メイリオ" panose="020B0604030504040204" pitchFamily="50" charset="-128"/>
                          <a:ea typeface="メイリオ" panose="020B0604030504040204" pitchFamily="50" charset="-128"/>
                        </a:rPr>
                        <a:t>事業を実施することで</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b="1" dirty="0">
                          <a:solidFill>
                            <a:schemeClr val="tx1"/>
                          </a:solidFill>
                          <a:latin typeface="メイリオ" panose="020B0604030504040204" pitchFamily="50" charset="-128"/>
                          <a:ea typeface="メイリオ" panose="020B0604030504040204" pitchFamily="50" charset="-128"/>
                        </a:rPr>
                        <a:t>実現したい状態</a:t>
                      </a:r>
                      <a:endParaRPr kumimoji="1" lang="en-US" altLang="ja-JP" sz="1100" b="1" dirty="0">
                        <a:solidFill>
                          <a:schemeClr val="tx1"/>
                        </a:solidFill>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77191286"/>
                  </a:ext>
                </a:extLst>
              </a:tr>
            </a:tbl>
          </a:graphicData>
        </a:graphic>
      </p:graphicFrame>
      <p:sp>
        <p:nvSpPr>
          <p:cNvPr id="7" name="テキスト ボックス 6">
            <a:extLst>
              <a:ext uri="{FF2B5EF4-FFF2-40B4-BE49-F238E27FC236}">
                <a16:creationId xmlns:a16="http://schemas.microsoft.com/office/drawing/2014/main" id="{812BB8F5-9E58-787D-7784-73302C27522E}"/>
              </a:ext>
            </a:extLst>
          </p:cNvPr>
          <p:cNvSpPr txBox="1"/>
          <p:nvPr/>
        </p:nvSpPr>
        <p:spPr>
          <a:xfrm>
            <a:off x="118871" y="3075790"/>
            <a:ext cx="4012258" cy="307777"/>
          </a:xfrm>
          <a:prstGeom prst="rect">
            <a:avLst/>
          </a:prstGeom>
          <a:noFill/>
        </p:spPr>
        <p:txBody>
          <a:bodyPr wrap="square" rtlCol="0">
            <a:spAutoFit/>
          </a:bodyPr>
          <a:lstStyle/>
          <a:p>
            <a:r>
              <a:rPr lang="en-US" altLang="ja-JP" sz="1400" b="1" dirty="0">
                <a:ea typeface="Meiryo UI" panose="020B0604030504040204" pitchFamily="50" charset="-128"/>
              </a:rPr>
              <a:t>【</a:t>
            </a:r>
            <a:r>
              <a:rPr lang="ja-JP" altLang="en-US" sz="1400" b="1" dirty="0">
                <a:ea typeface="Meiryo UI" panose="020B0604030504040204" pitchFamily="50" charset="-128"/>
              </a:rPr>
              <a:t>生涯活躍のまちの全体像との関係性の確認</a:t>
            </a:r>
            <a:r>
              <a:rPr lang="en-US" altLang="ja-JP" sz="1400" b="1" dirty="0">
                <a:ea typeface="Meiryo UI" panose="020B0604030504040204" pitchFamily="50" charset="-128"/>
              </a:rPr>
              <a:t>】</a:t>
            </a:r>
            <a:endParaRPr kumimoji="1" lang="ja-JP" altLang="en-US" sz="1400" b="1" dirty="0">
              <a:ea typeface="Meiryo UI" panose="020B0604030504040204" pitchFamily="50" charset="-128"/>
            </a:endParaRPr>
          </a:p>
        </p:txBody>
      </p:sp>
      <p:sp>
        <p:nvSpPr>
          <p:cNvPr id="8" name="正方形/長方形 7">
            <a:extLst>
              <a:ext uri="{FF2B5EF4-FFF2-40B4-BE49-F238E27FC236}">
                <a16:creationId xmlns:a16="http://schemas.microsoft.com/office/drawing/2014/main" id="{C0948684-5899-A191-2054-FB4A9388AA73}"/>
              </a:ext>
            </a:extLst>
          </p:cNvPr>
          <p:cNvSpPr/>
          <p:nvPr/>
        </p:nvSpPr>
        <p:spPr>
          <a:xfrm>
            <a:off x="228688" y="3339664"/>
            <a:ext cx="4204519" cy="235707"/>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200" dirty="0"/>
              <a:t>生涯活躍のまちの全体像と事業目的・効果の関連性</a:t>
            </a:r>
          </a:p>
        </p:txBody>
      </p:sp>
      <p:sp>
        <p:nvSpPr>
          <p:cNvPr id="9" name="正方形/長方形 8">
            <a:extLst>
              <a:ext uri="{FF2B5EF4-FFF2-40B4-BE49-F238E27FC236}">
                <a16:creationId xmlns:a16="http://schemas.microsoft.com/office/drawing/2014/main" id="{9D36FDB2-BEE8-F38E-E23C-D03E9467B42A}"/>
              </a:ext>
            </a:extLst>
          </p:cNvPr>
          <p:cNvSpPr/>
          <p:nvPr/>
        </p:nvSpPr>
        <p:spPr>
          <a:xfrm>
            <a:off x="228688" y="3575369"/>
            <a:ext cx="4204519" cy="3049396"/>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C5CEF87F-4DB2-7662-8AD8-B9AD60013999}"/>
              </a:ext>
            </a:extLst>
          </p:cNvPr>
          <p:cNvSpPr/>
          <p:nvPr/>
        </p:nvSpPr>
        <p:spPr>
          <a:xfrm>
            <a:off x="4637313" y="3339664"/>
            <a:ext cx="5219701" cy="235707"/>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200" dirty="0"/>
              <a:t>事業と連携できる可能性のある</a:t>
            </a:r>
            <a:r>
              <a:rPr kumimoji="1" lang="ja-JP" altLang="en-US" sz="1200" b="1" u="sng" dirty="0"/>
              <a:t>他事業</a:t>
            </a:r>
            <a:r>
              <a:rPr kumimoji="1" lang="ja-JP" altLang="en-US" sz="1200" b="1" u="sng" dirty="0">
                <a:solidFill>
                  <a:schemeClr val="tx1"/>
                </a:solidFill>
              </a:rPr>
              <a:t>と連携方法</a:t>
            </a:r>
          </a:p>
        </p:txBody>
      </p:sp>
      <p:graphicFrame>
        <p:nvGraphicFramePr>
          <p:cNvPr id="11" name="表 10">
            <a:extLst>
              <a:ext uri="{FF2B5EF4-FFF2-40B4-BE49-F238E27FC236}">
                <a16:creationId xmlns:a16="http://schemas.microsoft.com/office/drawing/2014/main" id="{E8BFD24D-67FE-65FE-676E-3DA82F7E0F00}"/>
              </a:ext>
            </a:extLst>
          </p:cNvPr>
          <p:cNvGraphicFramePr>
            <a:graphicFrameLocks noGrp="1"/>
          </p:cNvGraphicFramePr>
          <p:nvPr>
            <p:extLst>
              <p:ext uri="{D42A27DB-BD31-4B8C-83A1-F6EECF244321}">
                <p14:modId xmlns:p14="http://schemas.microsoft.com/office/powerpoint/2010/main" val="164281613"/>
              </p:ext>
            </p:extLst>
          </p:nvPr>
        </p:nvGraphicFramePr>
        <p:xfrm>
          <a:off x="4637313" y="3575369"/>
          <a:ext cx="5209394" cy="3024000"/>
        </p:xfrm>
        <a:graphic>
          <a:graphicData uri="http://schemas.openxmlformats.org/drawingml/2006/table">
            <a:tbl>
              <a:tblPr firstRow="1" bandRow="1">
                <a:tableStyleId>{5C22544A-7EE6-4342-B048-85BDC9FD1C3A}</a:tableStyleId>
              </a:tblPr>
              <a:tblGrid>
                <a:gridCol w="253094">
                  <a:extLst>
                    <a:ext uri="{9D8B030D-6E8A-4147-A177-3AD203B41FA5}">
                      <a16:colId xmlns:a16="http://schemas.microsoft.com/office/drawing/2014/main" val="1005108439"/>
                    </a:ext>
                  </a:extLst>
                </a:gridCol>
                <a:gridCol w="2400300">
                  <a:extLst>
                    <a:ext uri="{9D8B030D-6E8A-4147-A177-3AD203B41FA5}">
                      <a16:colId xmlns:a16="http://schemas.microsoft.com/office/drawing/2014/main" val="1775756162"/>
                    </a:ext>
                  </a:extLst>
                </a:gridCol>
                <a:gridCol w="252000">
                  <a:extLst>
                    <a:ext uri="{9D8B030D-6E8A-4147-A177-3AD203B41FA5}">
                      <a16:colId xmlns:a16="http://schemas.microsoft.com/office/drawing/2014/main" val="1982366456"/>
                    </a:ext>
                  </a:extLst>
                </a:gridCol>
                <a:gridCol w="2304000">
                  <a:extLst>
                    <a:ext uri="{9D8B030D-6E8A-4147-A177-3AD203B41FA5}">
                      <a16:colId xmlns:a16="http://schemas.microsoft.com/office/drawing/2014/main" val="2588911880"/>
                    </a:ext>
                  </a:extLst>
                </a:gridCol>
              </a:tblGrid>
              <a:tr h="1008000">
                <a:tc>
                  <a:txBody>
                    <a:bodyPr/>
                    <a:lstStyle/>
                    <a:p>
                      <a:pPr algn="ctr"/>
                      <a:r>
                        <a:rPr kumimoji="1" lang="ja-JP" altLang="en-US" sz="1100" dirty="0">
                          <a:solidFill>
                            <a:schemeClr val="bg1"/>
                          </a:solidFill>
                          <a:latin typeface="メイリオ" panose="020B0604030504040204" pitchFamily="50" charset="-128"/>
                          <a:ea typeface="メイリオ" panose="020B0604030504040204" pitchFamily="50" charset="-128"/>
                        </a:rPr>
                        <a:t>交流・居場所</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bg1"/>
                          </a:solidFill>
                          <a:latin typeface="メイリオ" panose="020B0604030504040204" pitchFamily="50" charset="-128"/>
                          <a:ea typeface="メイリオ" panose="020B0604030504040204" pitchFamily="50" charset="-128"/>
                        </a:rPr>
                        <a:t>活躍・しごと</a:t>
                      </a:r>
                    </a:p>
                  </a:txBody>
                  <a:tcPr marL="45720" marR="45720"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6711461"/>
                  </a:ext>
                </a:extLst>
              </a:tr>
              <a:tr h="1008000">
                <a:tc>
                  <a:txBody>
                    <a:bodyPr/>
                    <a:lstStyle/>
                    <a:p>
                      <a:pPr algn="ctr"/>
                      <a:r>
                        <a:rPr kumimoji="1" lang="ja-JP" altLang="en-US" sz="1100" b="1" dirty="0">
                          <a:solidFill>
                            <a:schemeClr val="bg1"/>
                          </a:solidFill>
                          <a:latin typeface="メイリオ" panose="020B0604030504040204" pitchFamily="50" charset="-128"/>
                          <a:ea typeface="メイリオ" panose="020B0604030504040204" pitchFamily="50" charset="-128"/>
                        </a:rPr>
                        <a:t>人の流れ</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0" baseline="0" dirty="0">
                          <a:solidFill>
                            <a:schemeClr val="tx1"/>
                          </a:solidFill>
                          <a:latin typeface="メイリオ" panose="020B0604030504040204" pitchFamily="50" charset="-128"/>
                          <a:ea typeface="メイリオ" panose="020B0604030504040204" pitchFamily="50" charset="-128"/>
                        </a:rPr>
                        <a:t>　</a:t>
                      </a:r>
                      <a:endParaRPr kumimoji="1" lang="ja-JP" altLang="en-US" sz="11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bg1"/>
                          </a:solidFill>
                          <a:latin typeface="メイリオ" panose="020B0604030504040204" pitchFamily="50" charset="-128"/>
                          <a:ea typeface="メイリオ" panose="020B0604030504040204" pitchFamily="50" charset="-128"/>
                        </a:rPr>
                        <a:t>健康</a:t>
                      </a:r>
                    </a:p>
                  </a:txBody>
                  <a:tcPr marL="45720" marR="45720"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574646"/>
                  </a:ext>
                </a:extLst>
              </a:tr>
              <a:tr h="1008000">
                <a:tc>
                  <a:txBody>
                    <a:bodyPr/>
                    <a:lstStyle/>
                    <a:p>
                      <a:pPr algn="ctr"/>
                      <a:r>
                        <a:rPr kumimoji="1" lang="ja-JP" altLang="en-US" sz="1100" b="1" dirty="0">
                          <a:solidFill>
                            <a:schemeClr val="bg1"/>
                          </a:solidFill>
                          <a:latin typeface="メイリオ" panose="020B0604030504040204" pitchFamily="50" charset="-128"/>
                          <a:ea typeface="メイリオ" panose="020B0604030504040204" pitchFamily="50" charset="-128"/>
                        </a:rPr>
                        <a:t>住まい</a:t>
                      </a:r>
                      <a:endParaRPr kumimoji="1" lang="en-US" altLang="ja-JP" sz="1100" b="1" dirty="0">
                        <a:solidFill>
                          <a:schemeClr val="bg1"/>
                        </a:solidFill>
                        <a:latin typeface="メイリオ" panose="020B0604030504040204" pitchFamily="50" charset="-128"/>
                        <a:ea typeface="メイリオ" panose="020B0604030504040204" pitchFamily="50" charset="-128"/>
                      </a:endParaRP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bg1"/>
                          </a:solidFill>
                          <a:latin typeface="メイリオ" panose="020B0604030504040204" pitchFamily="50" charset="-128"/>
                          <a:ea typeface="メイリオ" panose="020B0604030504040204" pitchFamily="50" charset="-128"/>
                        </a:rPr>
                        <a:t>その他</a:t>
                      </a:r>
                    </a:p>
                  </a:txBody>
                  <a:tcPr marL="45720" marR="45720"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rgbClr val="FF0000"/>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7191286"/>
                  </a:ext>
                </a:extLst>
              </a:tr>
            </a:tbl>
          </a:graphicData>
        </a:graphic>
      </p:graphicFrame>
      <p:sp>
        <p:nvSpPr>
          <p:cNvPr id="3" name="テキスト ボックス 2">
            <a:extLst>
              <a:ext uri="{FF2B5EF4-FFF2-40B4-BE49-F238E27FC236}">
                <a16:creationId xmlns:a16="http://schemas.microsoft.com/office/drawing/2014/main" id="{43797430-4E23-DF4C-0600-56AD9685B5B8}"/>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※Phase3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事業の詳細設計を参考に、事業の詳細設計をしてみてください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88E24812-D232-FFA1-92F5-180A8F6C3D4D}"/>
              </a:ext>
            </a:extLst>
          </p:cNvPr>
          <p:cNvSpPr>
            <a:spLocks noGrp="1"/>
          </p:cNvSpPr>
          <p:nvPr>
            <p:ph type="sldNum" sz="quarter" idx="13"/>
          </p:nvPr>
        </p:nvSpPr>
        <p:spPr>
          <a:xfrm>
            <a:off x="9442027" y="6287118"/>
            <a:ext cx="432000" cy="365125"/>
          </a:xfrm>
        </p:spPr>
        <p:txBody>
          <a:bodyPr/>
          <a:lstStyle/>
          <a:p>
            <a:fld id="{F46AD944-86D0-48EA-B75E-E5D3F223730F}" type="slidenum">
              <a:rPr lang="ja-JP" altLang="en-US" smtClean="0"/>
              <a:pPr/>
              <a:t>15</a:t>
            </a:fld>
            <a:endParaRPr lang="ja-JP" altLang="en-US" dirty="0"/>
          </a:p>
        </p:txBody>
      </p:sp>
    </p:spTree>
    <p:extLst>
      <p:ext uri="{BB962C8B-B14F-4D97-AF65-F5344CB8AC3E}">
        <p14:creationId xmlns:p14="http://schemas.microsoft.com/office/powerpoint/2010/main" val="257851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EAF3AC-8CA7-C5A1-6B6B-C7C85F7ABC5E}"/>
              </a:ext>
            </a:extLst>
          </p:cNvPr>
          <p:cNvSpPr>
            <a:spLocks noGrp="1"/>
          </p:cNvSpPr>
          <p:nvPr>
            <p:ph type="title"/>
          </p:nvPr>
        </p:nvSpPr>
        <p:spPr/>
        <p:txBody>
          <a:bodyPr/>
          <a:lstStyle/>
          <a:p>
            <a:r>
              <a:rPr kumimoji="1" lang="ja-JP" altLang="en-US" dirty="0"/>
              <a:t>事業の詳細設計フォーマット②</a:t>
            </a:r>
          </a:p>
        </p:txBody>
      </p:sp>
      <p:graphicFrame>
        <p:nvGraphicFramePr>
          <p:cNvPr id="5" name="表 4">
            <a:extLst>
              <a:ext uri="{FF2B5EF4-FFF2-40B4-BE49-F238E27FC236}">
                <a16:creationId xmlns:a16="http://schemas.microsoft.com/office/drawing/2014/main" id="{307DB895-A652-3F17-3A77-03FBD3251AE9}"/>
              </a:ext>
            </a:extLst>
          </p:cNvPr>
          <p:cNvGraphicFramePr>
            <a:graphicFrameLocks noGrp="1"/>
          </p:cNvGraphicFramePr>
          <p:nvPr>
            <p:extLst>
              <p:ext uri="{D42A27DB-BD31-4B8C-83A1-F6EECF244321}">
                <p14:modId xmlns:p14="http://schemas.microsoft.com/office/powerpoint/2010/main" val="854667838"/>
              </p:ext>
            </p:extLst>
          </p:nvPr>
        </p:nvGraphicFramePr>
        <p:xfrm>
          <a:off x="208044" y="1224245"/>
          <a:ext cx="9610344" cy="5163606"/>
        </p:xfrm>
        <a:graphic>
          <a:graphicData uri="http://schemas.openxmlformats.org/drawingml/2006/table">
            <a:tbl>
              <a:tblPr firstRow="1" bandRow="1">
                <a:tableStyleId>{5C22544A-7EE6-4342-B048-85BDC9FD1C3A}</a:tableStyleId>
              </a:tblPr>
              <a:tblGrid>
                <a:gridCol w="1286648">
                  <a:extLst>
                    <a:ext uri="{9D8B030D-6E8A-4147-A177-3AD203B41FA5}">
                      <a16:colId xmlns:a16="http://schemas.microsoft.com/office/drawing/2014/main" val="1005108439"/>
                    </a:ext>
                  </a:extLst>
                </a:gridCol>
                <a:gridCol w="3726521">
                  <a:extLst>
                    <a:ext uri="{9D8B030D-6E8A-4147-A177-3AD203B41FA5}">
                      <a16:colId xmlns:a16="http://schemas.microsoft.com/office/drawing/2014/main" val="1775756162"/>
                    </a:ext>
                  </a:extLst>
                </a:gridCol>
                <a:gridCol w="1325497">
                  <a:extLst>
                    <a:ext uri="{9D8B030D-6E8A-4147-A177-3AD203B41FA5}">
                      <a16:colId xmlns:a16="http://schemas.microsoft.com/office/drawing/2014/main" val="3923423388"/>
                    </a:ext>
                  </a:extLst>
                </a:gridCol>
                <a:gridCol w="3271678">
                  <a:extLst>
                    <a:ext uri="{9D8B030D-6E8A-4147-A177-3AD203B41FA5}">
                      <a16:colId xmlns:a16="http://schemas.microsoft.com/office/drawing/2014/main" val="21160832"/>
                    </a:ext>
                  </a:extLst>
                </a:gridCol>
              </a:tblGrid>
              <a:tr h="605617">
                <a:tc>
                  <a:txBody>
                    <a:bodyPr/>
                    <a:lstStyle/>
                    <a:p>
                      <a:pPr algn="ctr"/>
                      <a:r>
                        <a:rPr kumimoji="1" lang="ja-JP" altLang="en-US" sz="1100" b="1" dirty="0">
                          <a:solidFill>
                            <a:schemeClr val="tx1"/>
                          </a:solidFill>
                          <a:latin typeface="メイリオ" panose="020B0604030504040204" pitchFamily="50" charset="-128"/>
                          <a:ea typeface="メイリオ" panose="020B0604030504040204" pitchFamily="50" charset="-128"/>
                        </a:rPr>
                        <a:t>事業の利用者</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事業利用者にとっての参加メリット</a:t>
                      </a: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574646"/>
                  </a:ext>
                </a:extLst>
              </a:tr>
              <a:tr h="906513">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利用者にアプロ</a:t>
                      </a:r>
                      <a:r>
                        <a:rPr kumimoji="1" lang="en-US" altLang="ja-JP" sz="1100" b="1" dirty="0">
                          <a:solidFill>
                            <a:schemeClr val="tx1"/>
                          </a:solidFill>
                          <a:latin typeface="メイリオ" panose="020B0604030504040204" pitchFamily="50" charset="-128"/>
                          <a:ea typeface="メイリオ" panose="020B0604030504040204" pitchFamily="50" charset="-128"/>
                        </a:rPr>
                        <a:t>―</a:t>
                      </a:r>
                      <a:r>
                        <a:rPr kumimoji="1" lang="ja-JP" altLang="en-US" sz="1100" b="1" dirty="0">
                          <a:solidFill>
                            <a:schemeClr val="tx1"/>
                          </a:solidFill>
                          <a:latin typeface="メイリオ" panose="020B0604030504040204" pitchFamily="50" charset="-128"/>
                          <a:ea typeface="メイリオ" panose="020B0604030504040204" pitchFamily="50" charset="-128"/>
                        </a:rPr>
                        <a:t>チする方法</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900" b="1" dirty="0">
                          <a:solidFill>
                            <a:schemeClr val="tx2">
                              <a:lumMod val="60000"/>
                              <a:lumOff val="40000"/>
                            </a:schemeClr>
                          </a:solidFill>
                          <a:latin typeface="メイリオ" panose="020B0604030504040204" pitchFamily="50" charset="-128"/>
                          <a:ea typeface="メイリオ" panose="020B0604030504040204" pitchFamily="50" charset="-128"/>
                        </a:rPr>
                        <a:t>（宣伝など）</a:t>
                      </a:r>
                      <a:endParaRPr kumimoji="1" lang="en-US" altLang="ja-JP" sz="900" b="1" dirty="0">
                        <a:solidFill>
                          <a:schemeClr val="tx2">
                            <a:lumMod val="60000"/>
                            <a:lumOff val="40000"/>
                          </a:schemeClr>
                        </a:solidFill>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利用者増加のために連携した方がよい団体／機関</a:t>
                      </a: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7191286"/>
                  </a:ext>
                </a:extLst>
              </a:tr>
              <a:tr h="505284">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事業を実施する</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フィールド</a:t>
                      </a:r>
                      <a:endParaRPr kumimoji="1" lang="en-US" altLang="ja-JP" sz="1100" b="1" dirty="0">
                        <a:solidFill>
                          <a:schemeClr val="tx1"/>
                        </a:solidFill>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hMerge="1">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1690062"/>
                  </a:ext>
                </a:extLst>
              </a:tr>
              <a:tr h="436584">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dirty="0">
                          <a:solidFill>
                            <a:schemeClr val="tx1"/>
                          </a:solidFill>
                          <a:latin typeface="メイリオ" panose="020B0604030504040204" pitchFamily="50" charset="-128"/>
                          <a:ea typeface="メイリオ" panose="020B0604030504040204" pitchFamily="50" charset="-128"/>
                        </a:rPr>
                        <a:t>KPI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19311378"/>
                  </a:ext>
                </a:extLst>
              </a:tr>
              <a:tr h="756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財源イメージ</a:t>
                      </a:r>
                      <a:br>
                        <a:rPr kumimoji="1" lang="en-US" altLang="ja-JP" sz="1100" b="1" dirty="0">
                          <a:solidFill>
                            <a:schemeClr val="tx1"/>
                          </a:solidFill>
                          <a:latin typeface="メイリオ" panose="020B0604030504040204" pitchFamily="50" charset="-128"/>
                          <a:ea typeface="メイリオ" panose="020B0604030504040204" pitchFamily="50" charset="-128"/>
                        </a:rPr>
                      </a:br>
                      <a:r>
                        <a:rPr kumimoji="1" lang="ja-JP" altLang="en-US" sz="900" b="1" dirty="0">
                          <a:solidFill>
                            <a:schemeClr val="tx2">
                              <a:lumMod val="60000"/>
                              <a:lumOff val="40000"/>
                            </a:schemeClr>
                          </a:solidFill>
                          <a:latin typeface="メイリオ" panose="020B0604030504040204" pitchFamily="50" charset="-128"/>
                          <a:ea typeface="メイリオ" panose="020B0604030504040204" pitchFamily="50" charset="-128"/>
                        </a:rPr>
                        <a:t>（ビジネスモデル）</a:t>
                      </a:r>
                      <a:endParaRPr kumimoji="1" lang="en-US" altLang="ja-JP" sz="1100" b="1" dirty="0">
                        <a:solidFill>
                          <a:schemeClr val="tx2">
                            <a:lumMod val="60000"/>
                            <a:lumOff val="40000"/>
                          </a:schemeClr>
                        </a:solidFill>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40141172"/>
                  </a:ext>
                </a:extLst>
              </a:tr>
              <a:tr h="94914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民間事業者の</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概要</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1" dirty="0">
                          <a:solidFill>
                            <a:schemeClr val="tx2">
                              <a:lumMod val="60000"/>
                              <a:lumOff val="40000"/>
                            </a:schemeClr>
                          </a:solidFill>
                          <a:latin typeface="メイリオ" panose="020B0604030504040204" pitchFamily="50" charset="-128"/>
                          <a:ea typeface="メイリオ" panose="020B0604030504040204" pitchFamily="50" charset="-128"/>
                        </a:rPr>
                        <a:t>（業種など）</a:t>
                      </a:r>
                      <a:endParaRPr kumimoji="1" lang="en-US" altLang="ja-JP" sz="1000" b="1" dirty="0">
                        <a:solidFill>
                          <a:schemeClr val="tx2">
                            <a:lumMod val="60000"/>
                            <a:lumOff val="40000"/>
                          </a:schemeClr>
                        </a:solidFill>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796330153"/>
                  </a:ext>
                </a:extLst>
              </a:tr>
              <a:tr h="1004468">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dirty="0">
                          <a:solidFill>
                            <a:schemeClr val="tx1"/>
                          </a:solidFill>
                          <a:latin typeface="メイリオ" panose="020B0604030504040204" pitchFamily="50" charset="-128"/>
                          <a:ea typeface="メイリオ" panose="020B0604030504040204" pitchFamily="50" charset="-128"/>
                        </a:rPr>
                        <a:t>民間事業者に求める</a:t>
                      </a:r>
                      <a:r>
                        <a:rPr kumimoji="1" lang="ja-JP" altLang="en-US" sz="1100" b="1" u="none" dirty="0">
                          <a:solidFill>
                            <a:schemeClr val="tx1"/>
                          </a:solidFill>
                          <a:latin typeface="メイリオ" panose="020B0604030504040204" pitchFamily="50" charset="-128"/>
                          <a:ea typeface="メイリオ" panose="020B0604030504040204" pitchFamily="50" charset="-128"/>
                        </a:rPr>
                        <a:t>役割・必要な能力</a:t>
                      </a:r>
                      <a:endParaRPr kumimoji="1" lang="en-US" altLang="ja-JP" sz="1100" b="1" u="none" dirty="0">
                        <a:solidFill>
                          <a:schemeClr val="tx1"/>
                        </a:solidFill>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gridSpan="3">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marT="36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14532046"/>
                  </a:ext>
                </a:extLst>
              </a:tr>
            </a:tbl>
          </a:graphicData>
        </a:graphic>
      </p:graphicFrame>
      <p:sp>
        <p:nvSpPr>
          <p:cNvPr id="6" name="テキスト ボックス 5">
            <a:extLst>
              <a:ext uri="{FF2B5EF4-FFF2-40B4-BE49-F238E27FC236}">
                <a16:creationId xmlns:a16="http://schemas.microsoft.com/office/drawing/2014/main" id="{8FBAD2D7-9DCD-B0C2-6FA0-1A95DF60F748}"/>
              </a:ext>
            </a:extLst>
          </p:cNvPr>
          <p:cNvSpPr txBox="1"/>
          <p:nvPr/>
        </p:nvSpPr>
        <p:spPr>
          <a:xfrm>
            <a:off x="118872" y="897614"/>
            <a:ext cx="2717477" cy="307777"/>
          </a:xfrm>
          <a:prstGeom prst="rect">
            <a:avLst/>
          </a:prstGeom>
          <a:noFill/>
        </p:spPr>
        <p:txBody>
          <a:bodyPr wrap="square" rtlCol="0">
            <a:spAutoFit/>
          </a:bodyPr>
          <a:lstStyle/>
          <a:p>
            <a:r>
              <a:rPr lang="en-US" altLang="ja-JP" sz="1400" b="1" dirty="0">
                <a:ea typeface="Meiryo UI" panose="020B0604030504040204" pitchFamily="50" charset="-128"/>
              </a:rPr>
              <a:t>【</a:t>
            </a:r>
            <a:r>
              <a:rPr lang="ja-JP" altLang="en-US" sz="1400" b="1" dirty="0">
                <a:ea typeface="Meiryo UI" panose="020B0604030504040204" pitchFamily="50" charset="-128"/>
              </a:rPr>
              <a:t>事業のイメージの具体化</a:t>
            </a:r>
            <a:r>
              <a:rPr lang="en-US" altLang="ja-JP" sz="1400" b="1" dirty="0">
                <a:ea typeface="Meiryo UI" panose="020B0604030504040204" pitchFamily="50" charset="-128"/>
              </a:rPr>
              <a:t>】</a:t>
            </a:r>
            <a:endParaRPr kumimoji="1" lang="ja-JP" altLang="en-US" sz="1400" b="1" dirty="0">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D9AFA99F-EA4E-1F28-354D-2BAD9B62C8DC}"/>
              </a:ext>
            </a:extLst>
          </p:cNvPr>
          <p:cNvSpPr>
            <a:spLocks noGrp="1"/>
          </p:cNvSpPr>
          <p:nvPr>
            <p:ph type="sldNum" sz="quarter" idx="13"/>
          </p:nvPr>
        </p:nvSpPr>
        <p:spPr/>
        <p:txBody>
          <a:bodyPr/>
          <a:lstStyle/>
          <a:p>
            <a:fld id="{F46AD944-86D0-48EA-B75E-E5D3F223730F}" type="slidenum">
              <a:rPr lang="ja-JP" altLang="en-US" smtClean="0"/>
              <a:pPr/>
              <a:t>16</a:t>
            </a:fld>
            <a:endParaRPr lang="ja-JP" altLang="en-US" dirty="0"/>
          </a:p>
        </p:txBody>
      </p:sp>
      <p:sp>
        <p:nvSpPr>
          <p:cNvPr id="3" name="テキスト ボックス 2">
            <a:extLst>
              <a:ext uri="{FF2B5EF4-FFF2-40B4-BE49-F238E27FC236}">
                <a16:creationId xmlns:a16="http://schemas.microsoft.com/office/drawing/2014/main" id="{708E35F5-C1D9-429D-CE9E-DE7746E1818F}"/>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※Phase3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事業の詳細設計を参考に、事業の詳細設計をしてみてください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92294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0E20AD-1869-65D7-2662-5F914F5349E1}"/>
              </a:ext>
            </a:extLst>
          </p:cNvPr>
          <p:cNvSpPr>
            <a:spLocks noGrp="1"/>
          </p:cNvSpPr>
          <p:nvPr>
            <p:ph type="title"/>
          </p:nvPr>
        </p:nvSpPr>
        <p:spPr/>
        <p:txBody>
          <a:bodyPr/>
          <a:lstStyle/>
          <a:p>
            <a:r>
              <a:rPr kumimoji="1" lang="ja-JP" altLang="en-US" dirty="0"/>
              <a:t>事業の詳細設計フォーマット③</a:t>
            </a:r>
          </a:p>
        </p:txBody>
      </p:sp>
      <p:sp>
        <p:nvSpPr>
          <p:cNvPr id="5" name="テキスト ボックス 4">
            <a:extLst>
              <a:ext uri="{FF2B5EF4-FFF2-40B4-BE49-F238E27FC236}">
                <a16:creationId xmlns:a16="http://schemas.microsoft.com/office/drawing/2014/main" id="{63513582-0FC1-7927-9F2C-EC527F3E4874}"/>
              </a:ext>
            </a:extLst>
          </p:cNvPr>
          <p:cNvSpPr txBox="1"/>
          <p:nvPr/>
        </p:nvSpPr>
        <p:spPr>
          <a:xfrm>
            <a:off x="4962717" y="1014905"/>
            <a:ext cx="2717477" cy="307777"/>
          </a:xfrm>
          <a:prstGeom prst="rect">
            <a:avLst/>
          </a:prstGeom>
          <a:noFill/>
        </p:spPr>
        <p:txBody>
          <a:bodyPr wrap="square" rtlCol="0">
            <a:spAutoFit/>
          </a:bodyPr>
          <a:lstStyle/>
          <a:p>
            <a:r>
              <a:rPr lang="en-US" altLang="ja-JP" sz="1400" b="1" dirty="0">
                <a:ea typeface="Meiryo UI" panose="020B0604030504040204" pitchFamily="50" charset="-128"/>
              </a:rPr>
              <a:t>【</a:t>
            </a:r>
            <a:r>
              <a:rPr lang="ja-JP" altLang="en-US" sz="1400" b="1" dirty="0">
                <a:ea typeface="Meiryo UI" panose="020B0604030504040204" pitchFamily="50" charset="-128"/>
              </a:rPr>
              <a:t>事業のスキーム図（暫定）</a:t>
            </a:r>
            <a:r>
              <a:rPr lang="en-US" altLang="ja-JP" sz="1400" b="1" dirty="0">
                <a:ea typeface="Meiryo UI" panose="020B0604030504040204" pitchFamily="50" charset="-128"/>
              </a:rPr>
              <a:t>】</a:t>
            </a:r>
            <a:endParaRPr kumimoji="1" lang="ja-JP" altLang="en-US" sz="1400" b="1" dirty="0">
              <a:ea typeface="Meiryo UI" panose="020B0604030504040204" pitchFamily="50" charset="-128"/>
            </a:endParaRPr>
          </a:p>
        </p:txBody>
      </p:sp>
      <p:sp>
        <p:nvSpPr>
          <p:cNvPr id="6" name="正方形/長方形 5">
            <a:extLst>
              <a:ext uri="{FF2B5EF4-FFF2-40B4-BE49-F238E27FC236}">
                <a16:creationId xmlns:a16="http://schemas.microsoft.com/office/drawing/2014/main" id="{6EAE1B9F-BAAE-1211-045E-58FB583050FC}"/>
              </a:ext>
            </a:extLst>
          </p:cNvPr>
          <p:cNvSpPr/>
          <p:nvPr/>
        </p:nvSpPr>
        <p:spPr>
          <a:xfrm>
            <a:off x="47985" y="1014905"/>
            <a:ext cx="9810031" cy="3807615"/>
          </a:xfrm>
          <a:prstGeom prst="rect">
            <a:avLst/>
          </a:prstGeom>
          <a:noFill/>
          <a:ln>
            <a:solidFill>
              <a:schemeClr val="bg2">
                <a:lumMod val="50000"/>
              </a:schemeClr>
            </a:solidFill>
          </a:ln>
        </p:spPr>
        <p:style>
          <a:lnRef idx="1">
            <a:schemeClr val="accent4"/>
          </a:lnRef>
          <a:fillRef idx="2">
            <a:schemeClr val="accent4"/>
          </a:fillRef>
          <a:effectRef idx="1">
            <a:schemeClr val="accent4"/>
          </a:effectRef>
          <a:fontRef idx="minor">
            <a:schemeClr val="dk1"/>
          </a:fontRef>
        </p:style>
        <p:txBody>
          <a:bodyPr rtlCol="0" anchor="t"/>
          <a:lstStyle/>
          <a:p>
            <a:endParaRPr kumimoji="1" lang="ja-JP" altLang="en-US" sz="1050" dirty="0">
              <a:latin typeface="メイリオ" panose="020B0604030504040204" pitchFamily="50" charset="-128"/>
              <a:ea typeface="メイリオ" panose="020B0604030504040204" pitchFamily="50" charset="-128"/>
            </a:endParaRPr>
          </a:p>
        </p:txBody>
      </p:sp>
      <p:sp>
        <p:nvSpPr>
          <p:cNvPr id="7" name="吹き出し: 線 7">
            <a:extLst>
              <a:ext uri="{FF2B5EF4-FFF2-40B4-BE49-F238E27FC236}">
                <a16:creationId xmlns:a16="http://schemas.microsoft.com/office/drawing/2014/main" id="{D745F838-A71A-A265-9EAC-655FBB286BB8}"/>
              </a:ext>
            </a:extLst>
          </p:cNvPr>
          <p:cNvSpPr/>
          <p:nvPr/>
        </p:nvSpPr>
        <p:spPr>
          <a:xfrm>
            <a:off x="37151" y="5016353"/>
            <a:ext cx="4871537" cy="1536565"/>
          </a:xfrm>
          <a:prstGeom prst="rect">
            <a:avLst/>
          </a:prstGeom>
          <a:solidFill>
            <a:schemeClr val="tx2">
              <a:lumMod val="20000"/>
              <a:lumOff val="80000"/>
            </a:schemeClr>
          </a:solidFill>
          <a:ln>
            <a:solidFill>
              <a:schemeClr val="tx2">
                <a:lumMod val="75000"/>
              </a:schemeClr>
            </a:solidFill>
          </a:ln>
        </p:spPr>
        <p:style>
          <a:lnRef idx="1">
            <a:schemeClr val="accent4"/>
          </a:lnRef>
          <a:fillRef idx="2">
            <a:schemeClr val="accent4"/>
          </a:fillRef>
          <a:effectRef idx="1">
            <a:schemeClr val="accent4"/>
          </a:effectRef>
          <a:fontRef idx="minor">
            <a:schemeClr val="dk1"/>
          </a:fontRef>
        </p:style>
        <p:txBody>
          <a:bodyPr rtlCol="0" anchor="t"/>
          <a:lstStyle/>
          <a:p>
            <a:pPr algn="l"/>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事業のイメージ図の説明</a:t>
            </a:r>
            <a:r>
              <a:rPr lang="en-US" altLang="ja-JP" sz="1100" dirty="0">
                <a:latin typeface="メイリオ" panose="020B0604030504040204" pitchFamily="50" charset="-128"/>
                <a:ea typeface="メイリオ" panose="020B0604030504040204" pitchFamily="50" charset="-128"/>
              </a:rPr>
              <a:t>】</a:t>
            </a:r>
          </a:p>
        </p:txBody>
      </p:sp>
      <p:sp>
        <p:nvSpPr>
          <p:cNvPr id="3" name="テキスト ボックス 2">
            <a:extLst>
              <a:ext uri="{FF2B5EF4-FFF2-40B4-BE49-F238E27FC236}">
                <a16:creationId xmlns:a16="http://schemas.microsoft.com/office/drawing/2014/main" id="{879F31D5-7BB7-181B-4E10-6E091B1757A9}"/>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※Phase3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事業の詳細設計を参考に、事業の詳細設計をしてみてください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611517E1-1BD7-82DF-035D-F6FFAB9DCD2B}"/>
              </a:ext>
            </a:extLst>
          </p:cNvPr>
          <p:cNvSpPr txBox="1"/>
          <p:nvPr/>
        </p:nvSpPr>
        <p:spPr>
          <a:xfrm>
            <a:off x="37150" y="1014905"/>
            <a:ext cx="2717477" cy="307777"/>
          </a:xfrm>
          <a:prstGeom prst="rect">
            <a:avLst/>
          </a:prstGeom>
          <a:noFill/>
        </p:spPr>
        <p:txBody>
          <a:bodyPr wrap="square" rtlCol="0">
            <a:spAutoFit/>
          </a:bodyPr>
          <a:lstStyle/>
          <a:p>
            <a:r>
              <a:rPr lang="en-US" altLang="ja-JP" sz="1400" b="1" dirty="0">
                <a:ea typeface="Meiryo UI" panose="020B0604030504040204" pitchFamily="50" charset="-128"/>
              </a:rPr>
              <a:t>【</a:t>
            </a:r>
            <a:r>
              <a:rPr lang="ja-JP" altLang="en-US" sz="1400" b="1" dirty="0">
                <a:ea typeface="Meiryo UI" panose="020B0604030504040204" pitchFamily="50" charset="-128"/>
              </a:rPr>
              <a:t>事業のイメージ図（暫定）</a:t>
            </a:r>
            <a:r>
              <a:rPr lang="en-US" altLang="ja-JP" sz="1400" b="1" dirty="0">
                <a:ea typeface="Meiryo UI" panose="020B0604030504040204" pitchFamily="50" charset="-128"/>
              </a:rPr>
              <a:t>】</a:t>
            </a:r>
            <a:endParaRPr kumimoji="1" lang="ja-JP" altLang="en-US" sz="1400" b="1" dirty="0">
              <a:ea typeface="Meiryo UI" panose="020B0604030504040204" pitchFamily="50" charset="-128"/>
            </a:endParaRPr>
          </a:p>
        </p:txBody>
      </p:sp>
      <p:cxnSp>
        <p:nvCxnSpPr>
          <p:cNvPr id="9" name="直線コネクタ 8">
            <a:extLst>
              <a:ext uri="{FF2B5EF4-FFF2-40B4-BE49-F238E27FC236}">
                <a16:creationId xmlns:a16="http://schemas.microsoft.com/office/drawing/2014/main" id="{0A9359E4-7969-E6F9-D7C8-A0E228057B99}"/>
              </a:ext>
            </a:extLst>
          </p:cNvPr>
          <p:cNvCxnSpPr>
            <a:cxnSpLocks/>
          </p:cNvCxnSpPr>
          <p:nvPr/>
        </p:nvCxnSpPr>
        <p:spPr>
          <a:xfrm>
            <a:off x="4953000" y="1031930"/>
            <a:ext cx="0" cy="3780000"/>
          </a:xfrm>
          <a:prstGeom prst="line">
            <a:avLst/>
          </a:prstGeom>
          <a:ln w="635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11" name="吹き出し: 線 7">
            <a:extLst>
              <a:ext uri="{FF2B5EF4-FFF2-40B4-BE49-F238E27FC236}">
                <a16:creationId xmlns:a16="http://schemas.microsoft.com/office/drawing/2014/main" id="{CB1D3908-7158-1FA6-400E-251DD43C5E11}"/>
              </a:ext>
            </a:extLst>
          </p:cNvPr>
          <p:cNvSpPr/>
          <p:nvPr/>
        </p:nvSpPr>
        <p:spPr>
          <a:xfrm>
            <a:off x="4962717" y="5016353"/>
            <a:ext cx="4871537" cy="1536565"/>
          </a:xfrm>
          <a:prstGeom prst="rect">
            <a:avLst/>
          </a:prstGeom>
          <a:solidFill>
            <a:schemeClr val="tx2">
              <a:lumMod val="20000"/>
              <a:lumOff val="80000"/>
            </a:schemeClr>
          </a:solidFill>
          <a:ln>
            <a:solidFill>
              <a:schemeClr val="tx2">
                <a:lumMod val="75000"/>
              </a:schemeClr>
            </a:solidFill>
          </a:ln>
        </p:spPr>
        <p:style>
          <a:lnRef idx="1">
            <a:schemeClr val="accent4"/>
          </a:lnRef>
          <a:fillRef idx="2">
            <a:schemeClr val="accent4"/>
          </a:fillRef>
          <a:effectRef idx="1">
            <a:schemeClr val="accent4"/>
          </a:effectRef>
          <a:fontRef idx="minor">
            <a:schemeClr val="dk1"/>
          </a:fontRef>
        </p:style>
        <p:txBody>
          <a:bodyPr rtlCol="0" anchor="t"/>
          <a:lstStyle/>
          <a:p>
            <a:pPr algn="l"/>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事業のスキーム図の説明</a:t>
            </a:r>
            <a:r>
              <a:rPr lang="en-US" altLang="ja-JP" sz="1100" dirty="0">
                <a:latin typeface="メイリオ" panose="020B0604030504040204" pitchFamily="50" charset="-128"/>
                <a:ea typeface="メイリオ" panose="020B0604030504040204" pitchFamily="50" charset="-128"/>
              </a:rPr>
              <a:t>】</a:t>
            </a:r>
          </a:p>
        </p:txBody>
      </p:sp>
      <p:sp>
        <p:nvSpPr>
          <p:cNvPr id="4" name="スライド番号プレースホルダー 3">
            <a:extLst>
              <a:ext uri="{FF2B5EF4-FFF2-40B4-BE49-F238E27FC236}">
                <a16:creationId xmlns:a16="http://schemas.microsoft.com/office/drawing/2014/main" id="{B9E3D660-5A71-8C49-5392-AD0A4D9274AF}"/>
              </a:ext>
            </a:extLst>
          </p:cNvPr>
          <p:cNvSpPr>
            <a:spLocks noGrp="1"/>
          </p:cNvSpPr>
          <p:nvPr>
            <p:ph type="sldNum" sz="quarter" idx="13"/>
          </p:nvPr>
        </p:nvSpPr>
        <p:spPr/>
        <p:txBody>
          <a:bodyPr/>
          <a:lstStyle/>
          <a:p>
            <a:fld id="{F46AD944-86D0-48EA-B75E-E5D3F223730F}" type="slidenum">
              <a:rPr lang="ja-JP" altLang="en-US" smtClean="0"/>
              <a:pPr/>
              <a:t>17</a:t>
            </a:fld>
            <a:endParaRPr lang="ja-JP" altLang="en-US" dirty="0"/>
          </a:p>
        </p:txBody>
      </p:sp>
    </p:spTree>
    <p:extLst>
      <p:ext uri="{BB962C8B-B14F-4D97-AF65-F5344CB8AC3E}">
        <p14:creationId xmlns:p14="http://schemas.microsoft.com/office/powerpoint/2010/main" val="1480426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800914-2A8C-DD12-2D8B-F19C46C50DCB}"/>
              </a:ext>
            </a:extLst>
          </p:cNvPr>
          <p:cNvSpPr>
            <a:spLocks noGrp="1"/>
          </p:cNvSpPr>
          <p:nvPr>
            <p:ph type="title"/>
          </p:nvPr>
        </p:nvSpPr>
        <p:spPr/>
        <p:txBody>
          <a:bodyPr/>
          <a:lstStyle/>
          <a:p>
            <a:r>
              <a:rPr kumimoji="1" lang="ja-JP" altLang="en-US" dirty="0"/>
              <a:t>事業の詳細設計フォーマット④</a:t>
            </a:r>
          </a:p>
        </p:txBody>
      </p:sp>
      <p:sp>
        <p:nvSpPr>
          <p:cNvPr id="4" name="スライド番号プレースホルダー 3">
            <a:extLst>
              <a:ext uri="{FF2B5EF4-FFF2-40B4-BE49-F238E27FC236}">
                <a16:creationId xmlns:a16="http://schemas.microsoft.com/office/drawing/2014/main" id="{DBA13AC8-57D2-0556-CF59-3A6F78D2C872}"/>
              </a:ext>
            </a:extLst>
          </p:cNvPr>
          <p:cNvSpPr>
            <a:spLocks noGrp="1"/>
          </p:cNvSpPr>
          <p:nvPr>
            <p:ph type="sldNum" sz="quarter" idx="13"/>
          </p:nvPr>
        </p:nvSpPr>
        <p:spPr/>
        <p:txBody>
          <a:bodyPr/>
          <a:lstStyle/>
          <a:p>
            <a:fld id="{F46AD944-86D0-48EA-B75E-E5D3F223730F}" type="slidenum">
              <a:rPr lang="ja-JP" altLang="en-US" smtClean="0"/>
              <a:pPr/>
              <a:t>18</a:t>
            </a:fld>
            <a:endParaRPr lang="ja-JP" altLang="en-US" dirty="0"/>
          </a:p>
        </p:txBody>
      </p:sp>
      <p:sp>
        <p:nvSpPr>
          <p:cNvPr id="5" name="テキスト ボックス 4">
            <a:extLst>
              <a:ext uri="{FF2B5EF4-FFF2-40B4-BE49-F238E27FC236}">
                <a16:creationId xmlns:a16="http://schemas.microsoft.com/office/drawing/2014/main" id="{87FD93E2-F81E-4E37-7D1F-5BB93D5490A1}"/>
              </a:ext>
            </a:extLst>
          </p:cNvPr>
          <p:cNvSpPr txBox="1"/>
          <p:nvPr/>
        </p:nvSpPr>
        <p:spPr>
          <a:xfrm>
            <a:off x="118872" y="943812"/>
            <a:ext cx="4028923" cy="307777"/>
          </a:xfrm>
          <a:prstGeom prst="rect">
            <a:avLst/>
          </a:prstGeom>
          <a:noFill/>
        </p:spPr>
        <p:txBody>
          <a:bodyPr wrap="square" rtlCol="0">
            <a:spAutoFit/>
          </a:bodyPr>
          <a:lstStyle/>
          <a:p>
            <a:r>
              <a:rPr lang="en-US" altLang="ja-JP" sz="1400" b="1" dirty="0">
                <a:ea typeface="Meiryo UI" panose="020B0604030504040204" pitchFamily="50" charset="-128"/>
              </a:rPr>
              <a:t>【</a:t>
            </a:r>
            <a:r>
              <a:rPr lang="ja-JP" altLang="en-US" sz="1400" b="1" dirty="0">
                <a:ea typeface="Meiryo UI" panose="020B0604030504040204" pitchFamily="50" charset="-128"/>
              </a:rPr>
              <a:t>事業具体化のために必要な情報、検討事項等</a:t>
            </a:r>
            <a:r>
              <a:rPr lang="en-US" altLang="ja-JP" sz="1400" b="1" dirty="0">
                <a:ea typeface="Meiryo UI" panose="020B0604030504040204" pitchFamily="50" charset="-128"/>
              </a:rPr>
              <a:t>】</a:t>
            </a:r>
            <a:endParaRPr kumimoji="1" lang="ja-JP" altLang="en-US" sz="1400" b="1" dirty="0">
              <a:ea typeface="Meiryo UI" panose="020B0604030504040204" pitchFamily="50" charset="-128"/>
            </a:endParaRPr>
          </a:p>
        </p:txBody>
      </p:sp>
      <p:graphicFrame>
        <p:nvGraphicFramePr>
          <p:cNvPr id="6" name="表 5">
            <a:extLst>
              <a:ext uri="{FF2B5EF4-FFF2-40B4-BE49-F238E27FC236}">
                <a16:creationId xmlns:a16="http://schemas.microsoft.com/office/drawing/2014/main" id="{59B8E1AB-BBEF-ACBE-B810-F12820EED34F}"/>
              </a:ext>
            </a:extLst>
          </p:cNvPr>
          <p:cNvGraphicFramePr>
            <a:graphicFrameLocks noGrp="1"/>
          </p:cNvGraphicFramePr>
          <p:nvPr>
            <p:extLst>
              <p:ext uri="{D42A27DB-BD31-4B8C-83A1-F6EECF244321}">
                <p14:modId xmlns:p14="http://schemas.microsoft.com/office/powerpoint/2010/main" val="968063528"/>
              </p:ext>
            </p:extLst>
          </p:nvPr>
        </p:nvGraphicFramePr>
        <p:xfrm>
          <a:off x="160941" y="1230230"/>
          <a:ext cx="9584118" cy="5078880"/>
        </p:xfrm>
        <a:graphic>
          <a:graphicData uri="http://schemas.openxmlformats.org/drawingml/2006/table">
            <a:tbl>
              <a:tblPr firstRow="1" bandRow="1">
                <a:tableStyleId>{5C22544A-7EE6-4342-B048-85BDC9FD1C3A}</a:tableStyleId>
              </a:tblPr>
              <a:tblGrid>
                <a:gridCol w="4416124">
                  <a:extLst>
                    <a:ext uri="{9D8B030D-6E8A-4147-A177-3AD203B41FA5}">
                      <a16:colId xmlns:a16="http://schemas.microsoft.com/office/drawing/2014/main" val="1775756162"/>
                    </a:ext>
                  </a:extLst>
                </a:gridCol>
                <a:gridCol w="3129699">
                  <a:extLst>
                    <a:ext uri="{9D8B030D-6E8A-4147-A177-3AD203B41FA5}">
                      <a16:colId xmlns:a16="http://schemas.microsoft.com/office/drawing/2014/main" val="21160832"/>
                    </a:ext>
                  </a:extLst>
                </a:gridCol>
                <a:gridCol w="2038295">
                  <a:extLst>
                    <a:ext uri="{9D8B030D-6E8A-4147-A177-3AD203B41FA5}">
                      <a16:colId xmlns:a16="http://schemas.microsoft.com/office/drawing/2014/main" val="1526033104"/>
                    </a:ext>
                  </a:extLst>
                </a:gridCol>
              </a:tblGrid>
              <a:tr h="193764">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1" baseline="0" dirty="0">
                          <a:solidFill>
                            <a:schemeClr val="tx1"/>
                          </a:solidFill>
                          <a:latin typeface="メイリオ" panose="020B0604030504040204" pitchFamily="50" charset="-128"/>
                          <a:ea typeface="メイリオ" panose="020B0604030504040204" pitchFamily="50" charset="-128"/>
                        </a:rPr>
                        <a:t>　必要な情報・検討事項</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次に取るべきアクション</a:t>
                      </a:r>
                      <a:r>
                        <a:rPr kumimoji="1" lang="en-US" altLang="ja-JP" sz="1200" b="1" dirty="0">
                          <a:solidFill>
                            <a:schemeClr val="tx1"/>
                          </a:solidFill>
                          <a:latin typeface="メイリオ" panose="020B0604030504040204" pitchFamily="50" charset="-128"/>
                          <a:ea typeface="メイリオ" panose="020B0604030504040204" pitchFamily="50" charset="-128"/>
                        </a:rPr>
                        <a:t>(Next Action)</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担当部局等</a:t>
                      </a: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55574646"/>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7191286"/>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85015163"/>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149946"/>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0983946"/>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21959775"/>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2379068"/>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5239805"/>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9034763"/>
                  </a:ext>
                </a:extLst>
              </a:tr>
              <a:tr h="540000">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T="3600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5753759"/>
                  </a:ext>
                </a:extLst>
              </a:tr>
            </a:tbl>
          </a:graphicData>
        </a:graphic>
      </p:graphicFrame>
      <p:sp>
        <p:nvSpPr>
          <p:cNvPr id="3" name="テキスト ボックス 2">
            <a:extLst>
              <a:ext uri="{FF2B5EF4-FFF2-40B4-BE49-F238E27FC236}">
                <a16:creationId xmlns:a16="http://schemas.microsoft.com/office/drawing/2014/main" id="{A19B66EA-B01E-82B3-DF90-EE8E96CC0E14}"/>
              </a:ext>
            </a:extLst>
          </p:cNvPr>
          <p:cNvSpPr txBox="1"/>
          <p:nvPr/>
        </p:nvSpPr>
        <p:spPr>
          <a:xfrm>
            <a:off x="103516" y="692678"/>
            <a:ext cx="961034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※Phase3 </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事業の詳細設計を参考に、事業の詳細設計をしてみてください</a:t>
            </a:r>
            <a:r>
              <a:rPr lang="ja-JP" altLang="en-US" sz="1200" b="1" noProof="0" dirty="0">
                <a:latin typeface="メイリオ" panose="020B0604030504040204" pitchFamily="50" charset="-128"/>
                <a:ea typeface="メイリオ" panose="020B0604030504040204" pitchFamily="50" charset="-128"/>
              </a:rPr>
              <a:t>。</a:t>
            </a:r>
            <a:endParaRPr lang="en-US" altLang="ja-JP" sz="1200" b="1" noProof="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742687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7249,1,Appendix：フォーマット集"/>
</p:tagLst>
</file>

<file path=ppt/theme/theme1.xml><?xml version="1.0" encoding="utf-8"?>
<a:theme xmlns:a="http://schemas.openxmlformats.org/drawingml/2006/main" name="3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生涯活躍のまち">
      <a:majorFont>
        <a:latin typeface="游明朝 Demibold"/>
        <a:ea typeface="游明朝 Demibold"/>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l">
          <a:defRPr kumimoji="1" sz="1200" dirty="0" smtClean="0">
            <a:latin typeface="メイリオ" panose="020B0604030504040204" pitchFamily="50" charset="-128"/>
            <a:ea typeface="メイリオ" panose="020B0604030504040204" pitchFamily="50" charset="-128"/>
          </a:defRPr>
        </a:defPPr>
      </a:lstStyle>
      <a:style>
        <a:lnRef idx="1">
          <a:schemeClr val="accent4"/>
        </a:lnRef>
        <a:fillRef idx="2">
          <a:schemeClr val="accent4"/>
        </a:fillRef>
        <a:effectRef idx="1">
          <a:schemeClr val="accent4"/>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4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4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ppt/theme/theme3.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4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4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2D29F6BF85D34ABCDAF6255D1CE103" ma:contentTypeVersion="14" ma:contentTypeDescription="新しいドキュメントを作成します。" ma:contentTypeScope="" ma:versionID="23e9050696e220e2a5589bf5125b8851">
  <xsd:schema xmlns:xsd="http://www.w3.org/2001/XMLSchema" xmlns:xs="http://www.w3.org/2001/XMLSchema" xmlns:p="http://schemas.microsoft.com/office/2006/metadata/properties" xmlns:ns2="34d521af-f613-4009-8f78-5832f31082eb" xmlns:ns3="abc933aa-fb88-4965-9fa3-41153d8df58d" targetNamespace="http://schemas.microsoft.com/office/2006/metadata/properties" ma:root="true" ma:fieldsID="da3632633ef3a40f2163d0ee4d6c53c5" ns2:_="" ns3:_="">
    <xsd:import namespace="34d521af-f613-4009-8f78-5832f31082eb"/>
    <xsd:import namespace="abc933aa-fb88-4965-9fa3-41153d8df58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d521af-f613-4009-8f78-5832f31082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descriptio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c933aa-fb88-4965-9fa3-41153d8df58d"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element name="TaxCatchAll" ma:index="19" nillable="true" ma:displayName="Taxonomy Catch All Column" ma:hidden="true" ma:list="{7ad66789-da35-4df2-9e0d-e57b511dcac0}" ma:internalName="TaxCatchAll" ma:showField="CatchAllData" ma:web="abc933aa-fb88-4965-9fa3-41153d8df5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d521af-f613-4009-8f78-5832f31082eb">
      <Terms xmlns="http://schemas.microsoft.com/office/infopath/2007/PartnerControls"/>
    </lcf76f155ced4ddcb4097134ff3c332f>
    <TaxCatchAll xmlns="abc933aa-fb88-4965-9fa3-41153d8df58d" xsi:nil="true"/>
  </documentManagement>
</p:properties>
</file>

<file path=customXml/itemProps1.xml><?xml version="1.0" encoding="utf-8"?>
<ds:datastoreItem xmlns:ds="http://schemas.openxmlformats.org/officeDocument/2006/customXml" ds:itemID="{136501CF-91AF-4414-A8D2-4DEB5DCCD680}"/>
</file>

<file path=customXml/itemProps2.xml><?xml version="1.0" encoding="utf-8"?>
<ds:datastoreItem xmlns:ds="http://schemas.openxmlformats.org/officeDocument/2006/customXml" ds:itemID="{62A2F10E-304E-47B7-8E11-41772A545353}"/>
</file>

<file path=customXml/itemProps3.xml><?xml version="1.0" encoding="utf-8"?>
<ds:datastoreItem xmlns:ds="http://schemas.openxmlformats.org/officeDocument/2006/customXml" ds:itemID="{B25F8F75-88A9-4D1C-BB37-9CFCFA6AC629}"/>
</file>

<file path=docProps/app.xml><?xml version="1.0" encoding="utf-8"?>
<Properties xmlns="http://schemas.openxmlformats.org/officeDocument/2006/extended-properties" xmlns:vt="http://schemas.openxmlformats.org/officeDocument/2006/docPropsVTypes">
  <Template/>
  <TotalTime>90382</TotalTime>
  <Words>1789</Words>
  <PresentationFormat>A4 210 x 297 mm</PresentationFormat>
  <Paragraphs>320</Paragraphs>
  <Slides>19</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19</vt:i4>
      </vt:variant>
    </vt:vector>
  </HeadingPairs>
  <TitlesOfParts>
    <vt:vector size="24" baseType="lpstr">
      <vt:lpstr>Meiryo UI</vt:lpstr>
      <vt:lpstr>メイリオ</vt:lpstr>
      <vt:lpstr>游明朝 Demibold</vt:lpstr>
      <vt:lpstr>Arial</vt:lpstr>
      <vt:lpstr>3_Office テーマ</vt:lpstr>
      <vt:lpstr>Appendix：フォーマット集</vt:lpstr>
      <vt:lpstr>日程・マイルストーンの設定フォーマット</vt:lpstr>
      <vt:lpstr>地域課題の設定フォーマット</vt:lpstr>
      <vt:lpstr>地域課題の検証フォーマット</vt:lpstr>
      <vt:lpstr>地域課題で目指すゴールの検討フォーマット</vt:lpstr>
      <vt:lpstr>取り組む分野の絞り込みと地域課題で目指すゴールの設定フォーマット</vt:lpstr>
      <vt:lpstr>事業の方向性の検討フォーマット</vt:lpstr>
      <vt:lpstr>デジタル技術や民間事業者に関する情報収集フォーマット</vt:lpstr>
      <vt:lpstr>（意見交換用）まちの基本情報のまとめ方フォーマット</vt:lpstr>
      <vt:lpstr>（意見交換用）地域課題、これまで実施してきた事業のまとめフォーマット</vt:lpstr>
      <vt:lpstr>（意見交換用）目指す将来像・事業内容フォーマット</vt:lpstr>
      <vt:lpstr>意見交換の振り返りフォーマット</vt:lpstr>
      <vt:lpstr>デジタル技術の種類特定と 「生涯活躍のまち」全体の将来像との整合性の確認フォーマット①</vt:lpstr>
      <vt:lpstr>デジタル技術の種類特定と 「生涯活躍のまち」全体の将来像との整合性の確認フォーマット②</vt:lpstr>
      <vt:lpstr>事業展開イメージの具体化フォーマット</vt:lpstr>
      <vt:lpstr>事業の詳細設計フォーマット①</vt:lpstr>
      <vt:lpstr>事業の詳細設計フォーマット②</vt:lpstr>
      <vt:lpstr>事業の詳細設計フォーマット③</vt:lpstr>
      <vt:lpstr>事業の詳細設計フォーマット④</vt:lpstr>
    </vt:vector>
  </TitlesOfParts>
  <Manager/>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
  <cp:keywords/>
  <dc:description/>
  <cp:lastPrinted>2024-03-08T06:43:19Z</cp:lastPrinted>
  <dcterms:created xsi:type="dcterms:W3CDTF">2018-12-04T08:14:24Z</dcterms:created>
  <dcterms:modified xsi:type="dcterms:W3CDTF">2024-03-29T02:09:16Z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pdateToken">
    <vt:lpwstr>4</vt:lpwstr>
  </property>
  <property fmtid="{D5CDD505-2E9C-101B-9397-08002B2CF9AE}" pid="3" name="Offisync_UniqueId">
    <vt:lpwstr>1049641</vt:lpwstr>
  </property>
  <property fmtid="{D5CDD505-2E9C-101B-9397-08002B2CF9AE}" pid="4" name="Offisync_ProviderInitializationData">
    <vt:lpwstr>https://pwc-spark.com</vt:lpwstr>
  </property>
  <property fmtid="{D5CDD505-2E9C-101B-9397-08002B2CF9AE}" pid="5" name="Jive_LatestUserAccountName">
    <vt:lpwstr>aohashi004</vt:lpwstr>
  </property>
  <property fmtid="{D5CDD505-2E9C-101B-9397-08002B2CF9AE}" pid="6" name="Offisync_ServerID">
    <vt:lpwstr>ae74e162-b6db-4989-85f5-e7c79995e2ac</vt:lpwstr>
  </property>
  <property fmtid="{D5CDD505-2E9C-101B-9397-08002B2CF9AE}" pid="7" name="Jive_VersionGuid">
    <vt:lpwstr>c8d1b084-1b92-4a1a-9a95-c17ad3197a70</vt:lpwstr>
  </property>
  <property fmtid="{D5CDD505-2E9C-101B-9397-08002B2CF9AE}" pid="8" name="ContentTypeId">
    <vt:lpwstr>0x010100B02D29F6BF85D34ABCDAF6255D1CE103</vt:lpwstr>
  </property>
</Properties>
</file>