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78" r:id="rId1"/>
  </p:sldMasterIdLst>
  <p:notesMasterIdLst>
    <p:notesMasterId r:id="rId9"/>
  </p:notesMasterIdLst>
  <p:sldIdLst>
    <p:sldId id="281" r:id="rId2"/>
    <p:sldId id="317" r:id="rId3"/>
    <p:sldId id="392" r:id="rId4"/>
    <p:sldId id="393" r:id="rId5"/>
    <p:sldId id="394" r:id="rId6"/>
    <p:sldId id="395" r:id="rId7"/>
    <p:sldId id="396" r:id="rId8"/>
  </p:sldIdLst>
  <p:sldSz cx="9906000" cy="6858000" type="A4"/>
  <p:notesSz cx="6807200" cy="9939338"/>
  <p:defaultTextStyle>
    <a:defPPr>
      <a:defRPr lang="ja-JP"/>
    </a:defPPr>
    <a:lvl1pPr marL="0" algn="l" defTabSz="925880" rtl="0" eaLnBrk="1" latinLnBrk="0" hangingPunct="1">
      <a:defRPr kumimoji="1" sz="1822" kern="1200">
        <a:solidFill>
          <a:schemeClr val="tx1"/>
        </a:solidFill>
        <a:latin typeface="+mn-lt"/>
        <a:ea typeface="+mn-ea"/>
        <a:cs typeface="+mn-cs"/>
      </a:defRPr>
    </a:lvl1pPr>
    <a:lvl2pPr marL="462940" algn="l" defTabSz="925880" rtl="0" eaLnBrk="1" latinLnBrk="0" hangingPunct="1">
      <a:defRPr kumimoji="1" sz="1822" kern="1200">
        <a:solidFill>
          <a:schemeClr val="tx1"/>
        </a:solidFill>
        <a:latin typeface="+mn-lt"/>
        <a:ea typeface="+mn-ea"/>
        <a:cs typeface="+mn-cs"/>
      </a:defRPr>
    </a:lvl2pPr>
    <a:lvl3pPr marL="925880" algn="l" defTabSz="925880" rtl="0" eaLnBrk="1" latinLnBrk="0" hangingPunct="1">
      <a:defRPr kumimoji="1" sz="1822" kern="1200">
        <a:solidFill>
          <a:schemeClr val="tx1"/>
        </a:solidFill>
        <a:latin typeface="+mn-lt"/>
        <a:ea typeface="+mn-ea"/>
        <a:cs typeface="+mn-cs"/>
      </a:defRPr>
    </a:lvl3pPr>
    <a:lvl4pPr marL="1388820" algn="l" defTabSz="925880" rtl="0" eaLnBrk="1" latinLnBrk="0" hangingPunct="1">
      <a:defRPr kumimoji="1" sz="1822" kern="1200">
        <a:solidFill>
          <a:schemeClr val="tx1"/>
        </a:solidFill>
        <a:latin typeface="+mn-lt"/>
        <a:ea typeface="+mn-ea"/>
        <a:cs typeface="+mn-cs"/>
      </a:defRPr>
    </a:lvl4pPr>
    <a:lvl5pPr marL="1851759" algn="l" defTabSz="925880" rtl="0" eaLnBrk="1" latinLnBrk="0" hangingPunct="1">
      <a:defRPr kumimoji="1" sz="1822" kern="1200">
        <a:solidFill>
          <a:schemeClr val="tx1"/>
        </a:solidFill>
        <a:latin typeface="+mn-lt"/>
        <a:ea typeface="+mn-ea"/>
        <a:cs typeface="+mn-cs"/>
      </a:defRPr>
    </a:lvl5pPr>
    <a:lvl6pPr marL="2314699" algn="l" defTabSz="925880" rtl="0" eaLnBrk="1" latinLnBrk="0" hangingPunct="1">
      <a:defRPr kumimoji="1" sz="1822" kern="1200">
        <a:solidFill>
          <a:schemeClr val="tx1"/>
        </a:solidFill>
        <a:latin typeface="+mn-lt"/>
        <a:ea typeface="+mn-ea"/>
        <a:cs typeface="+mn-cs"/>
      </a:defRPr>
    </a:lvl6pPr>
    <a:lvl7pPr marL="2777640" algn="l" defTabSz="925880" rtl="0" eaLnBrk="1" latinLnBrk="0" hangingPunct="1">
      <a:defRPr kumimoji="1" sz="1822" kern="1200">
        <a:solidFill>
          <a:schemeClr val="tx1"/>
        </a:solidFill>
        <a:latin typeface="+mn-lt"/>
        <a:ea typeface="+mn-ea"/>
        <a:cs typeface="+mn-cs"/>
      </a:defRPr>
    </a:lvl7pPr>
    <a:lvl8pPr marL="3240579" algn="l" defTabSz="925880" rtl="0" eaLnBrk="1" latinLnBrk="0" hangingPunct="1">
      <a:defRPr kumimoji="1" sz="1822" kern="1200">
        <a:solidFill>
          <a:schemeClr val="tx1"/>
        </a:solidFill>
        <a:latin typeface="+mn-lt"/>
        <a:ea typeface="+mn-ea"/>
        <a:cs typeface="+mn-cs"/>
      </a:defRPr>
    </a:lvl8pPr>
    <a:lvl9pPr marL="3703519" algn="l" defTabSz="925880" rtl="0" eaLnBrk="1" latinLnBrk="0" hangingPunct="1">
      <a:defRPr kumimoji="1" sz="1822"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9C4"/>
    <a:srgbClr val="FF3399"/>
    <a:srgbClr val="FFAFD7"/>
    <a:srgbClr val="FFC9E4"/>
    <a:srgbClr val="FBE5D6"/>
    <a:srgbClr val="FFD9EC"/>
    <a:srgbClr val="000000"/>
    <a:srgbClr val="ECF3FA"/>
    <a:srgbClr val="FFF7E1"/>
    <a:srgbClr val="FFF0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02" autoAdjust="0"/>
    <p:restoredTop sz="96343" autoAdjust="0"/>
  </p:normalViewPr>
  <p:slideViewPr>
    <p:cSldViewPr snapToGrid="0">
      <p:cViewPr varScale="1">
        <p:scale>
          <a:sx n="87" d="100"/>
          <a:sy n="87" d="100"/>
        </p:scale>
        <p:origin x="1195"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F5D6E534-25AD-4994-A9D6-7F1C046777FF}" type="datetimeFigureOut">
              <a:rPr kumimoji="1" lang="ja-JP" altLang="en-US" smtClean="0"/>
              <a:t>2023/3/28</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F0217E54-1687-4621-8895-8A762DD9FE9D}" type="slidenum">
              <a:rPr kumimoji="1" lang="ja-JP" altLang="en-US" smtClean="0"/>
              <a:t>‹#›</a:t>
            </a:fld>
            <a:endParaRPr kumimoji="1" lang="ja-JP" altLang="en-US"/>
          </a:p>
        </p:txBody>
      </p:sp>
    </p:spTree>
    <p:extLst>
      <p:ext uri="{BB962C8B-B14F-4D97-AF65-F5344CB8AC3E}">
        <p14:creationId xmlns:p14="http://schemas.microsoft.com/office/powerpoint/2010/main" val="173105330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0217E54-1687-4621-8895-8A762DD9FE9D}" type="slidenum">
              <a:rPr kumimoji="1" lang="ja-JP" altLang="en-US" smtClean="0"/>
              <a:t>1</a:t>
            </a:fld>
            <a:endParaRPr kumimoji="1" lang="ja-JP" altLang="en-US"/>
          </a:p>
        </p:txBody>
      </p:sp>
    </p:spTree>
    <p:extLst>
      <p:ext uri="{BB962C8B-B14F-4D97-AF65-F5344CB8AC3E}">
        <p14:creationId xmlns:p14="http://schemas.microsoft.com/office/powerpoint/2010/main" val="622845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0CA530D-631F-4981-98F0-E6C07C67E1A3}" type="slidenum">
              <a:rPr lang="en-GB" smtClean="0"/>
              <a:t>2</a:t>
            </a:fld>
            <a:endParaRPr lang="en-GB" dirty="0"/>
          </a:p>
        </p:txBody>
      </p:sp>
    </p:spTree>
    <p:extLst>
      <p:ext uri="{BB962C8B-B14F-4D97-AF65-F5344CB8AC3E}">
        <p14:creationId xmlns:p14="http://schemas.microsoft.com/office/powerpoint/2010/main" val="1865068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A0C33B8-8F0D-4B54-B4AB-429AEB9FF3E7}" type="slidenum">
              <a:rPr kumimoji="1" lang="ja-JP" altLang="en-US" smtClean="0"/>
              <a:t>3</a:t>
            </a:fld>
            <a:endParaRPr kumimoji="1" lang="ja-JP" altLang="en-US"/>
          </a:p>
        </p:txBody>
      </p:sp>
    </p:spTree>
    <p:extLst>
      <p:ext uri="{BB962C8B-B14F-4D97-AF65-F5344CB8AC3E}">
        <p14:creationId xmlns:p14="http://schemas.microsoft.com/office/powerpoint/2010/main" val="411210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A0C33B8-8F0D-4B54-B4AB-429AEB9FF3E7}" type="slidenum">
              <a:rPr kumimoji="1" lang="ja-JP" altLang="en-US" smtClean="0"/>
              <a:t>4</a:t>
            </a:fld>
            <a:endParaRPr kumimoji="1" lang="ja-JP" altLang="en-US"/>
          </a:p>
        </p:txBody>
      </p:sp>
    </p:spTree>
    <p:extLst>
      <p:ext uri="{BB962C8B-B14F-4D97-AF65-F5344CB8AC3E}">
        <p14:creationId xmlns:p14="http://schemas.microsoft.com/office/powerpoint/2010/main" val="3221129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A0C33B8-8F0D-4B54-B4AB-429AEB9FF3E7}" type="slidenum">
              <a:rPr kumimoji="1" lang="ja-JP" altLang="en-US" smtClean="0"/>
              <a:t>5</a:t>
            </a:fld>
            <a:endParaRPr kumimoji="1" lang="ja-JP" altLang="en-US"/>
          </a:p>
        </p:txBody>
      </p:sp>
    </p:spTree>
    <p:extLst>
      <p:ext uri="{BB962C8B-B14F-4D97-AF65-F5344CB8AC3E}">
        <p14:creationId xmlns:p14="http://schemas.microsoft.com/office/powerpoint/2010/main" val="3197101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48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052714B3-0E74-43F6-9823-3F09D33BEA7B}" type="datetime1">
              <a:rPr kumimoji="1" lang="ja-JP" altLang="en-US" smtClean="0"/>
              <a:t>2023/3/28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7751026" y="6579636"/>
            <a:ext cx="2228850" cy="365125"/>
          </a:xfrm>
        </p:spPr>
        <p:txBody>
          <a:bodyPr/>
          <a:lstStyle/>
          <a:p>
            <a:fld id="{D7421C90-4EC1-4434-B427-3914FC0EB7DA}" type="slidenum">
              <a:rPr kumimoji="1" lang="ja-JP" altLang="en-US" smtClean="0"/>
              <a:t>‹#›</a:t>
            </a:fld>
            <a:endParaRPr kumimoji="1" lang="ja-JP" altLang="en-US"/>
          </a:p>
        </p:txBody>
      </p:sp>
    </p:spTree>
    <p:extLst>
      <p:ext uri="{BB962C8B-B14F-4D97-AF65-F5344CB8AC3E}">
        <p14:creationId xmlns:p14="http://schemas.microsoft.com/office/powerpoint/2010/main" val="392765643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44A9B88-4002-4BE7-BF78-34666E02C7AC}" type="datetime1">
              <a:rPr kumimoji="1" lang="ja-JP" altLang="en-US" smtClean="0"/>
              <a:t>2023/3/28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7751026" y="6590271"/>
            <a:ext cx="2228850" cy="365125"/>
          </a:xfrm>
        </p:spPr>
        <p:txBody>
          <a:bodyPr/>
          <a:lstStyle>
            <a:lvl1pPr>
              <a:defRPr sz="1400" b="1">
                <a:latin typeface="メイリオ" panose="020B0604030504040204" pitchFamily="50" charset="-128"/>
                <a:ea typeface="メイリオ" panose="020B0604030504040204" pitchFamily="50" charset="-128"/>
              </a:defRPr>
            </a:lvl1pPr>
          </a:lstStyle>
          <a:p>
            <a:fld id="{F2E33F82-BAEC-414F-ABE7-F35D10EB9BD0}" type="slidenum">
              <a:rPr lang="ja-JP" altLang="en-US" smtClean="0"/>
              <a:pPr/>
              <a:t>‹#›</a:t>
            </a:fld>
            <a:endParaRPr lang="ja-JP" altLang="en-US"/>
          </a:p>
        </p:txBody>
      </p:sp>
    </p:spTree>
    <p:extLst>
      <p:ext uri="{BB962C8B-B14F-4D97-AF65-F5344CB8AC3E}">
        <p14:creationId xmlns:p14="http://schemas.microsoft.com/office/powerpoint/2010/main" val="380764109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b"/>
          <a:lstStyle>
            <a:lvl1pPr>
              <a:defRPr sz="48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FCAF4F5-EC54-4BBC-AFFB-73A908B39A82}" type="datetime1">
              <a:rPr kumimoji="1" lang="ja-JP" altLang="en-US" smtClean="0"/>
              <a:t>2023/3/28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7729765" y="6600902"/>
            <a:ext cx="2228850" cy="365125"/>
          </a:xfrm>
        </p:spPr>
        <p:txBody>
          <a:bodyPr/>
          <a:lstStyle>
            <a:lvl1pPr>
              <a:defRPr sz="1400" b="1">
                <a:latin typeface="メイリオ" panose="020B0604030504040204" pitchFamily="50" charset="-128"/>
                <a:ea typeface="メイリオ" panose="020B0604030504040204" pitchFamily="50" charset="-128"/>
              </a:defRPr>
            </a:lvl1pPr>
          </a:lstStyle>
          <a:p>
            <a:fld id="{F2E33F82-BAEC-414F-ABE7-F35D10EB9BD0}" type="slidenum">
              <a:rPr lang="ja-JP" altLang="en-US" smtClean="0"/>
              <a:pPr/>
              <a:t>‹#›</a:t>
            </a:fld>
            <a:endParaRPr lang="ja-JP" altLang="en-US"/>
          </a:p>
        </p:txBody>
      </p:sp>
    </p:spTree>
    <p:extLst>
      <p:ext uri="{BB962C8B-B14F-4D97-AF65-F5344CB8AC3E}">
        <p14:creationId xmlns:p14="http://schemas.microsoft.com/office/powerpoint/2010/main" val="116639415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A46887C-51AD-40A0-AEAF-C146ACB7D959}" type="datetime1">
              <a:rPr kumimoji="1" lang="ja-JP" altLang="en-US" smtClean="0"/>
              <a:t>2023/3/28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2E33F82-BAEC-414F-ABE7-F35D10EB9BD0}" type="slidenum">
              <a:rPr kumimoji="1" lang="ja-JP" altLang="en-US" smtClean="0"/>
              <a:t>‹#›</a:t>
            </a:fld>
            <a:endParaRPr kumimoji="1" lang="ja-JP" altLang="en-US"/>
          </a:p>
        </p:txBody>
      </p:sp>
    </p:spTree>
    <p:extLst>
      <p:ext uri="{BB962C8B-B14F-4D97-AF65-F5344CB8AC3E}">
        <p14:creationId xmlns:p14="http://schemas.microsoft.com/office/powerpoint/2010/main" val="315198371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365126"/>
            <a:ext cx="8543925"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82328" y="2505075"/>
            <a:ext cx="4190702"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340"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FA4CE00-8454-4B49-B42E-07963E62F7F7}" type="datetime1">
              <a:rPr kumimoji="1" lang="ja-JP" altLang="en-US" smtClean="0"/>
              <a:t>2023/3/28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2E33F82-BAEC-414F-ABE7-F35D10EB9BD0}" type="slidenum">
              <a:rPr kumimoji="1" lang="ja-JP" altLang="en-US" smtClean="0"/>
              <a:t>‹#›</a:t>
            </a:fld>
            <a:endParaRPr kumimoji="1" lang="ja-JP" altLang="en-US"/>
          </a:p>
        </p:txBody>
      </p:sp>
    </p:spTree>
    <p:extLst>
      <p:ext uri="{BB962C8B-B14F-4D97-AF65-F5344CB8AC3E}">
        <p14:creationId xmlns:p14="http://schemas.microsoft.com/office/powerpoint/2010/main" val="2405038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F847C33-3994-4896-AE29-989E21954488}" type="datetime1">
              <a:rPr kumimoji="1" lang="ja-JP" altLang="en-US" smtClean="0"/>
              <a:t>2023/3/28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2E33F82-BAEC-414F-ABE7-F35D10EB9BD0}" type="slidenum">
              <a:rPr kumimoji="1" lang="ja-JP" altLang="en-US" smtClean="0"/>
              <a:t>‹#›</a:t>
            </a:fld>
            <a:endParaRPr kumimoji="1" lang="ja-JP" altLang="en-US"/>
          </a:p>
        </p:txBody>
      </p:sp>
    </p:spTree>
    <p:extLst>
      <p:ext uri="{BB962C8B-B14F-4D97-AF65-F5344CB8AC3E}">
        <p14:creationId xmlns:p14="http://schemas.microsoft.com/office/powerpoint/2010/main" val="3128372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29512D1-C072-451F-BED7-0AF6792F87A3}" type="datetime1">
              <a:rPr kumimoji="1" lang="ja-JP" altLang="en-US" smtClean="0"/>
              <a:t>2023/3/28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a:xfrm>
            <a:off x="7746483" y="6600899"/>
            <a:ext cx="2228850" cy="365125"/>
          </a:xfrm>
        </p:spPr>
        <p:txBody>
          <a:bodyPr/>
          <a:lstStyle>
            <a:lvl1pPr>
              <a:defRPr sz="1400" b="1">
                <a:solidFill>
                  <a:srgbClr val="898989"/>
                </a:solidFill>
                <a:latin typeface="メイリオ" panose="020B0604030504040204" pitchFamily="50" charset="-128"/>
                <a:ea typeface="メイリオ" panose="020B0604030504040204" pitchFamily="50" charset="-128"/>
              </a:defRPr>
            </a:lvl1pPr>
          </a:lstStyle>
          <a:p>
            <a:fld id="{F2E33F82-BAEC-414F-ABE7-F35D10EB9BD0}" type="slidenum">
              <a:rPr lang="ja-JP" altLang="en-US" smtClean="0"/>
              <a:pPr/>
              <a:t>‹#›</a:t>
            </a:fld>
            <a:endParaRPr lang="ja-JP" altLang="en-US"/>
          </a:p>
        </p:txBody>
      </p:sp>
    </p:spTree>
    <p:extLst>
      <p:ext uri="{BB962C8B-B14F-4D97-AF65-F5344CB8AC3E}">
        <p14:creationId xmlns:p14="http://schemas.microsoft.com/office/powerpoint/2010/main" val="97625482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54CCA01-A9CB-4B60-B39A-28C21E5BBFEB}" type="datetime1">
              <a:rPr kumimoji="1" lang="ja-JP" altLang="en-US" smtClean="0"/>
              <a:t>2023/3/28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2E33F82-BAEC-414F-ABE7-F35D10EB9BD0}" type="slidenum">
              <a:rPr kumimoji="1" lang="ja-JP" altLang="en-US" smtClean="0"/>
              <a:t>‹#›</a:t>
            </a:fld>
            <a:endParaRPr kumimoji="1" lang="ja-JP" altLang="en-US"/>
          </a:p>
        </p:txBody>
      </p:sp>
    </p:spTree>
    <p:extLst>
      <p:ext uri="{BB962C8B-B14F-4D97-AF65-F5344CB8AC3E}">
        <p14:creationId xmlns:p14="http://schemas.microsoft.com/office/powerpoint/2010/main" val="382705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6398E15-0041-41C4-BD19-6B0A10238FEA}" type="datetime1">
              <a:rPr kumimoji="1" lang="ja-JP" altLang="en-US" smtClean="0"/>
              <a:t>2023/3/28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2E33F82-BAEC-414F-ABE7-F35D10EB9BD0}" type="slidenum">
              <a:rPr kumimoji="1" lang="ja-JP" altLang="en-US" smtClean="0"/>
              <a:t>‹#›</a:t>
            </a:fld>
            <a:endParaRPr kumimoji="1" lang="ja-JP" altLang="en-US"/>
          </a:p>
        </p:txBody>
      </p:sp>
    </p:spTree>
    <p:extLst>
      <p:ext uri="{BB962C8B-B14F-4D97-AF65-F5344CB8AC3E}">
        <p14:creationId xmlns:p14="http://schemas.microsoft.com/office/powerpoint/2010/main" val="810254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458E6E7-CBC2-42A4-92C6-99F4D9217EF9}" type="datetime1">
              <a:rPr kumimoji="1" lang="ja-JP" altLang="en-US" smtClean="0"/>
              <a:t>2023/3/28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2E33F82-BAEC-414F-ABE7-F35D10EB9BD0}" type="slidenum">
              <a:rPr kumimoji="1" lang="ja-JP" altLang="en-US" smtClean="0"/>
              <a:t>‹#›</a:t>
            </a:fld>
            <a:endParaRPr kumimoji="1" lang="ja-JP" altLang="en-US"/>
          </a:p>
        </p:txBody>
      </p:sp>
    </p:spTree>
    <p:extLst>
      <p:ext uri="{BB962C8B-B14F-4D97-AF65-F5344CB8AC3E}">
        <p14:creationId xmlns:p14="http://schemas.microsoft.com/office/powerpoint/2010/main" val="3254524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2250D9A-9769-4B50-929F-8F1D1649B86D}" type="datetime1">
              <a:rPr kumimoji="1" lang="ja-JP" altLang="en-US" smtClean="0"/>
              <a:t>2023/3/28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2E33F82-BAEC-414F-ABE7-F35D10EB9BD0}" type="slidenum">
              <a:rPr kumimoji="1" lang="ja-JP" altLang="en-US" smtClean="0"/>
              <a:t>‹#›</a:t>
            </a:fld>
            <a:endParaRPr kumimoji="1" lang="ja-JP" altLang="en-US"/>
          </a:p>
        </p:txBody>
      </p:sp>
    </p:spTree>
    <p:extLst>
      <p:ext uri="{BB962C8B-B14F-4D97-AF65-F5344CB8AC3E}">
        <p14:creationId xmlns:p14="http://schemas.microsoft.com/office/powerpoint/2010/main" val="148957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FA0F35FF-FB55-446E-AA74-3BC8CD4C96B8}" type="datetime1">
              <a:rPr kumimoji="1" lang="ja-JP" altLang="en-US" smtClean="0"/>
              <a:t>2023/3/28</a:t>
            </a:fld>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F2E33F82-BAEC-414F-ABE7-F35D10EB9BD0}" type="slidenum">
              <a:rPr kumimoji="1" lang="ja-JP" altLang="en-US" smtClean="0"/>
              <a:t>‹#›</a:t>
            </a:fld>
            <a:endParaRPr kumimoji="1" lang="ja-JP" altLang="en-US"/>
          </a:p>
        </p:txBody>
      </p:sp>
    </p:spTree>
    <p:extLst>
      <p:ext uri="{BB962C8B-B14F-4D97-AF65-F5344CB8AC3E}">
        <p14:creationId xmlns:p14="http://schemas.microsoft.com/office/powerpoint/2010/main" val="328722220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iming>
    <p:tnLst>
      <p:par>
        <p:cTn id="1" dur="indefinite" restart="never" nodeType="tmRoot"/>
      </p:par>
    </p:tnLst>
  </p:timing>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83" userDrawn="1">
          <p15:clr>
            <a:srgbClr val="F26B43"/>
          </p15:clr>
        </p15:guide>
        <p15:guide id="2" pos="253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84424" y="-48753"/>
            <a:ext cx="9140879" cy="659632"/>
          </a:xfrm>
        </p:spPr>
        <p:txBody>
          <a:bodyPr>
            <a:normAutofit/>
          </a:bodyPr>
          <a:lstStyle/>
          <a:p>
            <a:r>
              <a:rPr lang="ja-JP" altLang="en-US" sz="2000" b="1" dirty="0" smtClean="0">
                <a:latin typeface="メイリオ" panose="020B0604030504040204" pitchFamily="50" charset="-128"/>
                <a:ea typeface="メイリオ" panose="020B0604030504040204" pitchFamily="50" charset="-128"/>
              </a:rPr>
              <a:t>メモ（地方</a:t>
            </a:r>
            <a:r>
              <a:rPr lang="ja-JP" altLang="en-US" sz="2000" b="1" dirty="0">
                <a:latin typeface="メイリオ" panose="020B0604030504040204" pitchFamily="50" charset="-128"/>
                <a:ea typeface="メイリオ" panose="020B0604030504040204" pitchFamily="50" charset="-128"/>
              </a:rPr>
              <a:t>公共団体でご自由に活用ください</a:t>
            </a:r>
            <a:r>
              <a:rPr lang="ja-JP" altLang="en-US" sz="2000" b="1" dirty="0" smtClean="0">
                <a:latin typeface="メイリオ" panose="020B0604030504040204" pitchFamily="50" charset="-128"/>
                <a:ea typeface="メイリオ" panose="020B0604030504040204" pitchFamily="50" charset="-128"/>
              </a:rPr>
              <a:t>。）</a:t>
            </a:r>
            <a:endParaRPr kumimoji="1" lang="ja-JP" altLang="en-US" sz="2000" b="1" dirty="0">
              <a:latin typeface="メイリオ" panose="020B0604030504040204" pitchFamily="50" charset="-128"/>
              <a:ea typeface="メイリオ"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815197341"/>
              </p:ext>
            </p:extLst>
          </p:nvPr>
        </p:nvGraphicFramePr>
        <p:xfrm>
          <a:off x="419568" y="1407560"/>
          <a:ext cx="8905735" cy="5430879"/>
        </p:xfrm>
        <a:graphic>
          <a:graphicData uri="http://schemas.openxmlformats.org/drawingml/2006/table">
            <a:tbl>
              <a:tblPr firstRow="1" bandRow="1">
                <a:tableStyleId>{5C22544A-7EE6-4342-B048-85BDC9FD1C3A}</a:tableStyleId>
              </a:tblPr>
              <a:tblGrid>
                <a:gridCol w="1222434">
                  <a:extLst>
                    <a:ext uri="{9D8B030D-6E8A-4147-A177-3AD203B41FA5}">
                      <a16:colId xmlns:a16="http://schemas.microsoft.com/office/drawing/2014/main" val="3814996615"/>
                    </a:ext>
                  </a:extLst>
                </a:gridCol>
                <a:gridCol w="1320748">
                  <a:extLst>
                    <a:ext uri="{9D8B030D-6E8A-4147-A177-3AD203B41FA5}">
                      <a16:colId xmlns:a16="http://schemas.microsoft.com/office/drawing/2014/main" val="3347832911"/>
                    </a:ext>
                  </a:extLst>
                </a:gridCol>
                <a:gridCol w="6362553">
                  <a:extLst>
                    <a:ext uri="{9D8B030D-6E8A-4147-A177-3AD203B41FA5}">
                      <a16:colId xmlns:a16="http://schemas.microsoft.com/office/drawing/2014/main" val="2932651924"/>
                    </a:ext>
                  </a:extLst>
                </a:gridCol>
              </a:tblGrid>
              <a:tr h="238372">
                <a:tc>
                  <a:txBody>
                    <a:bodyPr/>
                    <a:lstStyle/>
                    <a:p>
                      <a:pPr algn="ctr"/>
                      <a:r>
                        <a:rPr kumimoji="1" lang="ja-JP" altLang="en-US" sz="1050" dirty="0" smtClean="0">
                          <a:latin typeface="メイリオ" panose="020B0604030504040204" pitchFamily="50" charset="-128"/>
                          <a:ea typeface="メイリオ" panose="020B0604030504040204" pitchFamily="50" charset="-128"/>
                        </a:rPr>
                        <a:t>プロセス</a:t>
                      </a:r>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19B61"/>
                    </a:solidFill>
                  </a:tcPr>
                </a:tc>
                <a:tc>
                  <a:txBody>
                    <a:bodyPr/>
                    <a:lstStyle/>
                    <a:p>
                      <a:pPr algn="ctr"/>
                      <a:r>
                        <a:rPr kumimoji="1" lang="ja-JP" altLang="en-US" sz="1050" dirty="0" smtClean="0">
                          <a:latin typeface="メイリオ" panose="020B0604030504040204" pitchFamily="50" charset="-128"/>
                          <a:ea typeface="メイリオ" panose="020B0604030504040204" pitchFamily="50" charset="-128"/>
                        </a:rPr>
                        <a:t>積み木の種類</a:t>
                      </a:r>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19B61"/>
                    </a:solidFill>
                  </a:tcPr>
                </a:tc>
                <a:tc>
                  <a:txBody>
                    <a:bodyPr/>
                    <a:lstStyle/>
                    <a:p>
                      <a:pPr algn="ctr"/>
                      <a:r>
                        <a:rPr kumimoji="1" lang="ja-JP" altLang="en-US" sz="1050" dirty="0" smtClean="0">
                          <a:latin typeface="メイリオ" panose="020B0604030504040204" pitchFamily="50" charset="-128"/>
                          <a:ea typeface="メイリオ" panose="020B0604030504040204" pitchFamily="50" charset="-128"/>
                        </a:rPr>
                        <a:t>実施予定内容</a:t>
                      </a:r>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19B61"/>
                    </a:solidFill>
                  </a:tcPr>
                </a:tc>
                <a:extLst>
                  <a:ext uri="{0D108BD9-81ED-4DB2-BD59-A6C34878D82A}">
                    <a16:rowId xmlns:a16="http://schemas.microsoft.com/office/drawing/2014/main" val="768330264"/>
                  </a:ext>
                </a:extLst>
              </a:tr>
              <a:tr h="351538">
                <a:tc rowSpan="4">
                  <a:txBody>
                    <a:bodyPr/>
                    <a:lstStyle/>
                    <a:p>
                      <a:pPr algn="ctr"/>
                      <a:r>
                        <a:rPr kumimoji="1" lang="en-US" altLang="ja-JP" sz="1050" b="1" dirty="0" smtClean="0">
                          <a:latin typeface="メイリオ" panose="020B0604030504040204" pitchFamily="50" charset="-128"/>
                          <a:ea typeface="メイリオ" panose="020B0604030504040204" pitchFamily="50" charset="-128"/>
                        </a:rPr>
                        <a:t>Ⅰ.</a:t>
                      </a:r>
                      <a:r>
                        <a:rPr kumimoji="1" lang="ja-JP" altLang="en-US" sz="1050" b="1" dirty="0" smtClean="0">
                          <a:latin typeface="メイリオ" panose="020B0604030504040204" pitchFamily="50" charset="-128"/>
                          <a:ea typeface="メイリオ" panose="020B0604030504040204" pitchFamily="50" charset="-128"/>
                        </a:rPr>
                        <a:t>課題発見</a:t>
                      </a:r>
                    </a:p>
                    <a:p>
                      <a:pPr algn="ctr"/>
                      <a:endParaRPr kumimoji="1" lang="ja-JP" altLang="en-US" sz="1050" b="1"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BE5D6"/>
                    </a:solidFill>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データ分析</a:t>
                      </a:r>
                      <a:endParaRPr kumimoji="1" lang="ja-JP" altLang="en-US" sz="1050" b="1"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2">
                        <a:lumMod val="20000"/>
                        <a:lumOff val="80000"/>
                      </a:schemeClr>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54935719"/>
                  </a:ext>
                </a:extLst>
              </a:tr>
              <a:tr h="351538">
                <a:tc vMerge="1">
                  <a:txBody>
                    <a:bodyPr/>
                    <a:lstStyle/>
                    <a:p>
                      <a:endParaRPr kumimoji="1" lang="ja-JP" altLang="en-US" dirty="0"/>
                    </a:p>
                  </a:txBody>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フィールドワーク</a:t>
                      </a:r>
                      <a:endParaRPr kumimoji="1" lang="en-US" altLang="ja-JP" sz="1050" b="1" dirty="0" smtClean="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2">
                        <a:lumMod val="20000"/>
                        <a:lumOff val="80000"/>
                      </a:schemeClr>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038646328"/>
                  </a:ext>
                </a:extLst>
              </a:tr>
              <a:tr h="351538">
                <a:tc vMerge="1">
                  <a:txBody>
                    <a:bodyPr/>
                    <a:lstStyle/>
                    <a:p>
                      <a:endParaRPr kumimoji="1" lang="ja-JP" altLang="en-US" dirty="0"/>
                    </a:p>
                  </a:txBody>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広く意見を聞く</a:t>
                      </a:r>
                      <a:endParaRPr kumimoji="1" lang="en-US" altLang="ja-JP" sz="1050" b="1" dirty="0" smtClean="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2">
                        <a:lumMod val="20000"/>
                        <a:lumOff val="80000"/>
                      </a:schemeClr>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606800220"/>
                  </a:ext>
                </a:extLst>
              </a:tr>
              <a:tr h="351538">
                <a:tc vMerge="1">
                  <a:txBody>
                    <a:bodyPr/>
                    <a:lstStyle/>
                    <a:p>
                      <a:endParaRPr kumimoji="1" lang="ja-JP" altLang="en-US" dirty="0"/>
                    </a:p>
                  </a:txBody>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集まって話す</a:t>
                      </a:r>
                      <a:endParaRPr kumimoji="1" lang="ja-JP" altLang="en-US" sz="1050" b="1"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2">
                        <a:lumMod val="20000"/>
                        <a:lumOff val="80000"/>
                      </a:schemeClr>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742124328"/>
                  </a:ext>
                </a:extLst>
              </a:tr>
              <a:tr h="248465">
                <a:tc gridSpan="3">
                  <a:txBody>
                    <a:bodyPr/>
                    <a:lstStyle/>
                    <a:p>
                      <a:r>
                        <a:rPr kumimoji="1" lang="ja-JP" altLang="en-US" sz="1050" dirty="0" smtClean="0">
                          <a:latin typeface="メイリオ" panose="020B0604030504040204" pitchFamily="50" charset="-128"/>
                          <a:ea typeface="メイリオ" panose="020B0604030504040204" pitchFamily="50" charset="-128"/>
                        </a:rPr>
                        <a:t>　これより下は、</a:t>
                      </a:r>
                      <a:r>
                        <a:rPr kumimoji="1" lang="en-US" altLang="ja-JP" sz="1050" dirty="0" smtClean="0">
                          <a:latin typeface="メイリオ" panose="020B0604030504040204" pitchFamily="50" charset="-128"/>
                          <a:ea typeface="メイリオ" panose="020B0604030504040204" pitchFamily="50" charset="-128"/>
                        </a:rPr>
                        <a:t>Ⅰ.</a:t>
                      </a:r>
                      <a:r>
                        <a:rPr kumimoji="1" lang="ja-JP" altLang="en-US" sz="1050" dirty="0" smtClean="0">
                          <a:latin typeface="メイリオ" panose="020B0604030504040204" pitchFamily="50" charset="-128"/>
                          <a:ea typeface="メイリオ" panose="020B0604030504040204" pitchFamily="50" charset="-128"/>
                        </a:rPr>
                        <a:t>課題発見のプロセスで得られた結果に応じて記載してください。ただし、下記から始めていただいても構いません。</a:t>
                      </a:r>
                    </a:p>
                  </a:txBody>
                  <a:tcPr marL="36000" marR="36000" marT="36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tc hMerge="1">
                  <a:txBody>
                    <a:bodyPr/>
                    <a:lstStyle/>
                    <a:p>
                      <a:endParaRPr kumimoji="1" lang="ja-JP" altLang="en-US" sz="1050" dirty="0">
                        <a:latin typeface="Meiryo UI" panose="020B0604030504040204" pitchFamily="50" charset="-128"/>
                        <a:ea typeface="Meiryo UI" panose="020B0604030504040204" pitchFamily="50" charset="-128"/>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tc hMerge="1">
                  <a:txBody>
                    <a:bodyPr/>
                    <a:lstStyle/>
                    <a:p>
                      <a:endParaRPr kumimoji="1" lang="ja-JP" altLang="en-US" sz="1050" dirty="0">
                        <a:latin typeface="Meiryo UI" panose="020B0604030504040204" pitchFamily="50" charset="-128"/>
                        <a:ea typeface="Meiryo UI" panose="020B0604030504040204" pitchFamily="50" charset="-128"/>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53457140"/>
                  </a:ext>
                </a:extLst>
              </a:tr>
              <a:tr h="351538">
                <a:tc rowSpan="5">
                  <a:txBody>
                    <a:bodyPr/>
                    <a:lstStyle/>
                    <a:p>
                      <a:pPr algn="ctr"/>
                      <a:r>
                        <a:rPr kumimoji="1" lang="en-US" altLang="ja-JP" sz="1050" b="1" dirty="0" smtClean="0">
                          <a:latin typeface="メイリオ" panose="020B0604030504040204" pitchFamily="50" charset="-128"/>
                          <a:ea typeface="メイリオ" panose="020B0604030504040204" pitchFamily="50" charset="-128"/>
                        </a:rPr>
                        <a:t>Ⅱ. </a:t>
                      </a:r>
                      <a:r>
                        <a:rPr kumimoji="1" lang="ja-JP" altLang="en-US" sz="1050" b="1" dirty="0" smtClean="0">
                          <a:latin typeface="メイリオ" panose="020B0604030504040204" pitchFamily="50" charset="-128"/>
                          <a:ea typeface="メイリオ" panose="020B0604030504040204" pitchFamily="50" charset="-128"/>
                        </a:rPr>
                        <a:t>事業構想</a:t>
                      </a: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8CBAD"/>
                    </a:solidFill>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「交流・居場所」</a:t>
                      </a:r>
                      <a:endParaRPr kumimoji="1" lang="en-US" altLang="ja-JP" sz="1050" b="1" dirty="0" smtClean="0">
                        <a:latin typeface="メイリオ" panose="020B0604030504040204" pitchFamily="50" charset="-128"/>
                        <a:ea typeface="メイリオ" panose="020B0604030504040204" pitchFamily="50" charset="-128"/>
                      </a:endParaRPr>
                    </a:p>
                    <a:p>
                      <a:pPr algn="ctr"/>
                      <a:r>
                        <a:rPr kumimoji="1" lang="ja-JP" altLang="en-US" sz="1050" b="1" dirty="0" smtClean="0">
                          <a:latin typeface="メイリオ" panose="020B0604030504040204" pitchFamily="50" charset="-128"/>
                          <a:ea typeface="メイリオ" panose="020B0604030504040204" pitchFamily="50" charset="-128"/>
                        </a:rPr>
                        <a:t>をつくる</a:t>
                      </a:r>
                      <a:endParaRPr kumimoji="1" lang="ja-JP" altLang="en-US" sz="1050" b="1"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12749780"/>
                  </a:ext>
                </a:extLst>
              </a:tr>
              <a:tr h="351538">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E18873"/>
                    </a:solidFill>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「活躍・しごと」</a:t>
                      </a:r>
                      <a:endParaRPr kumimoji="1" lang="en-US" altLang="ja-JP" sz="1050" b="1" dirty="0" smtClean="0">
                        <a:latin typeface="メイリオ" panose="020B0604030504040204" pitchFamily="50" charset="-128"/>
                        <a:ea typeface="メイリオ" panose="020B0604030504040204" pitchFamily="50" charset="-128"/>
                      </a:endParaRPr>
                    </a:p>
                    <a:p>
                      <a:pPr algn="ctr"/>
                      <a:r>
                        <a:rPr kumimoji="1" lang="ja-JP" altLang="en-US" sz="1050" b="1" dirty="0" smtClean="0">
                          <a:latin typeface="メイリオ" panose="020B0604030504040204" pitchFamily="50" charset="-128"/>
                          <a:ea typeface="メイリオ" panose="020B0604030504040204" pitchFamily="50" charset="-128"/>
                        </a:rPr>
                        <a:t>を生み出す</a:t>
                      </a:r>
                      <a:endParaRPr kumimoji="1" lang="en-US" altLang="ja-JP" sz="1050" b="1" dirty="0" smtClean="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35784968"/>
                  </a:ext>
                </a:extLst>
              </a:tr>
              <a:tr h="351538">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E18873"/>
                    </a:solidFill>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「住まい」</a:t>
                      </a:r>
                      <a:endParaRPr kumimoji="1" lang="en-US" altLang="ja-JP" sz="1050" b="1" dirty="0" smtClean="0">
                        <a:latin typeface="メイリオ" panose="020B0604030504040204" pitchFamily="50" charset="-128"/>
                        <a:ea typeface="メイリオ" panose="020B0604030504040204" pitchFamily="50" charset="-128"/>
                      </a:endParaRPr>
                    </a:p>
                    <a:p>
                      <a:pPr algn="ctr"/>
                      <a:r>
                        <a:rPr kumimoji="1" lang="ja-JP" altLang="en-US" sz="1050" b="1" dirty="0" smtClean="0">
                          <a:latin typeface="メイリオ" panose="020B0604030504040204" pitchFamily="50" charset="-128"/>
                          <a:ea typeface="メイリオ" panose="020B0604030504040204" pitchFamily="50" charset="-128"/>
                        </a:rPr>
                        <a:t>を整える</a:t>
                      </a:r>
                      <a:endParaRPr kumimoji="1" lang="ja-JP" altLang="en-US" sz="1050" b="1"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68948185"/>
                  </a:ext>
                </a:extLst>
              </a:tr>
              <a:tr h="351538">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E18873"/>
                    </a:solidFill>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「健康」</a:t>
                      </a:r>
                      <a:endParaRPr kumimoji="1" lang="en-US" altLang="ja-JP" sz="1050" b="1" dirty="0" smtClean="0">
                        <a:latin typeface="メイリオ" panose="020B0604030504040204" pitchFamily="50" charset="-128"/>
                        <a:ea typeface="メイリオ" panose="020B0604030504040204" pitchFamily="50" charset="-128"/>
                      </a:endParaRPr>
                    </a:p>
                    <a:p>
                      <a:pPr algn="ctr"/>
                      <a:r>
                        <a:rPr kumimoji="1" lang="ja-JP" altLang="en-US" sz="1050" b="1" dirty="0" err="1" smtClean="0">
                          <a:latin typeface="メイリオ" panose="020B0604030504040204" pitchFamily="50" charset="-128"/>
                          <a:ea typeface="メイリオ" panose="020B0604030504040204" pitchFamily="50" charset="-128"/>
                        </a:rPr>
                        <a:t>を維</a:t>
                      </a:r>
                      <a:r>
                        <a:rPr kumimoji="1" lang="ja-JP" altLang="en-US" sz="1050" b="1" dirty="0" smtClean="0">
                          <a:latin typeface="メイリオ" panose="020B0604030504040204" pitchFamily="50" charset="-128"/>
                          <a:ea typeface="メイリオ" panose="020B0604030504040204" pitchFamily="50" charset="-128"/>
                        </a:rPr>
                        <a:t>持する</a:t>
                      </a:r>
                      <a:endParaRPr kumimoji="1" lang="ja-JP" altLang="en-US" sz="1050" b="1"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47390690"/>
                  </a:ext>
                </a:extLst>
              </a:tr>
              <a:tr h="351538">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E18873"/>
                    </a:solidFill>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「人材循環」</a:t>
                      </a:r>
                      <a:endParaRPr kumimoji="1" lang="en-US" altLang="ja-JP" sz="1050" b="1" dirty="0" smtClean="0">
                        <a:latin typeface="メイリオ" panose="020B0604030504040204" pitchFamily="50" charset="-128"/>
                        <a:ea typeface="メイリオ" panose="020B0604030504040204" pitchFamily="50" charset="-128"/>
                      </a:endParaRPr>
                    </a:p>
                    <a:p>
                      <a:pPr algn="ctr"/>
                      <a:r>
                        <a:rPr kumimoji="1" lang="ja-JP" altLang="en-US" sz="1050" b="1" dirty="0" smtClean="0">
                          <a:latin typeface="メイリオ" panose="020B0604030504040204" pitchFamily="50" charset="-128"/>
                          <a:ea typeface="メイリオ" panose="020B0604030504040204" pitchFamily="50" charset="-128"/>
                        </a:rPr>
                        <a:t>を促す</a:t>
                      </a:r>
                      <a:endParaRPr kumimoji="1" lang="ja-JP" altLang="en-US" sz="1050" b="1"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65829087"/>
                  </a:ext>
                </a:extLst>
              </a:tr>
              <a:tr h="351538">
                <a:tc rowSpan="5">
                  <a:txBody>
                    <a:bodyPr/>
                    <a:lstStyle/>
                    <a:p>
                      <a:pPr algn="ctr"/>
                      <a:r>
                        <a:rPr kumimoji="1" lang="en-US" altLang="ja-JP" sz="1050" b="1" dirty="0" smtClean="0">
                          <a:solidFill>
                            <a:schemeClr val="tx1"/>
                          </a:solidFill>
                          <a:latin typeface="メイリオ" panose="020B0604030504040204" pitchFamily="50" charset="-128"/>
                          <a:ea typeface="メイリオ" panose="020B0604030504040204" pitchFamily="50" charset="-128"/>
                        </a:rPr>
                        <a:t>Ⅲ. </a:t>
                      </a:r>
                      <a:r>
                        <a:rPr kumimoji="1" lang="ja-JP" altLang="en-US" sz="1050" b="1" dirty="0" smtClean="0">
                          <a:solidFill>
                            <a:schemeClr val="tx1"/>
                          </a:solidFill>
                          <a:latin typeface="メイリオ" panose="020B0604030504040204" pitchFamily="50" charset="-128"/>
                          <a:ea typeface="メイリオ" panose="020B0604030504040204" pitchFamily="50" charset="-128"/>
                        </a:rPr>
                        <a:t>資源活用</a:t>
                      </a: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4B183"/>
                    </a:solidFill>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ヒト</a:t>
                      </a:r>
                      <a:endParaRPr kumimoji="1" lang="en-US" altLang="ja-JP" sz="1050" b="1" dirty="0" smtClean="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67379968"/>
                  </a:ext>
                </a:extLst>
              </a:tr>
              <a:tr h="351538">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E18873"/>
                    </a:solidFill>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モノ</a:t>
                      </a:r>
                      <a:endParaRPr kumimoji="1" lang="ja-JP" altLang="en-US" sz="1050" b="1"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09280941"/>
                  </a:ext>
                </a:extLst>
              </a:tr>
              <a:tr h="351538">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E18873"/>
                    </a:solidFill>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カネ</a:t>
                      </a:r>
                      <a:endParaRPr kumimoji="1" lang="ja-JP" altLang="en-US" sz="1050" b="1"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2879360"/>
                  </a:ext>
                </a:extLst>
              </a:tr>
              <a:tr h="351538">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E18873"/>
                    </a:solidFill>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空間</a:t>
                      </a:r>
                      <a:endParaRPr kumimoji="1" lang="ja-JP" altLang="en-US" sz="1050" b="1"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03660471"/>
                  </a:ext>
                </a:extLst>
              </a:tr>
              <a:tr h="351538">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E18873"/>
                    </a:solidFill>
                  </a:tcPr>
                </a:tc>
                <a:tc>
                  <a:txBody>
                    <a:bodyPr/>
                    <a:lstStyle/>
                    <a:p>
                      <a:pPr algn="ctr"/>
                      <a:r>
                        <a:rPr kumimoji="1" lang="ja-JP" altLang="en-US" sz="1050" b="1" dirty="0" smtClean="0">
                          <a:latin typeface="メイリオ" panose="020B0604030504040204" pitchFamily="50" charset="-128"/>
                          <a:ea typeface="メイリオ" panose="020B0604030504040204" pitchFamily="50" charset="-128"/>
                        </a:rPr>
                        <a:t>情報</a:t>
                      </a:r>
                      <a:endParaRPr kumimoji="1" lang="ja-JP" altLang="en-US" sz="1050" b="1"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73840138"/>
                  </a:ext>
                </a:extLst>
              </a:tr>
            </a:tbl>
          </a:graphicData>
        </a:graphic>
      </p:graphicFrame>
      <p:sp>
        <p:nvSpPr>
          <p:cNvPr id="8" name="右矢印 7"/>
          <p:cNvSpPr/>
          <p:nvPr/>
        </p:nvSpPr>
        <p:spPr>
          <a:xfrm rot="5400000">
            <a:off x="309311" y="3104187"/>
            <a:ext cx="239757" cy="152627"/>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aphicFrame>
        <p:nvGraphicFramePr>
          <p:cNvPr id="9" name="表 8"/>
          <p:cNvGraphicFramePr>
            <a:graphicFrameLocks noGrp="1"/>
          </p:cNvGraphicFramePr>
          <p:nvPr>
            <p:extLst>
              <p:ext uri="{D42A27DB-BD31-4B8C-83A1-F6EECF244321}">
                <p14:modId xmlns:p14="http://schemas.microsoft.com/office/powerpoint/2010/main" val="4202226866"/>
              </p:ext>
            </p:extLst>
          </p:nvPr>
        </p:nvGraphicFramePr>
        <p:xfrm>
          <a:off x="429190" y="717772"/>
          <a:ext cx="7683301" cy="482378"/>
        </p:xfrm>
        <a:graphic>
          <a:graphicData uri="http://schemas.openxmlformats.org/drawingml/2006/table">
            <a:tbl>
              <a:tblPr firstRow="1" bandRow="1">
                <a:tableStyleId>{5C22544A-7EE6-4342-B048-85BDC9FD1C3A}</a:tableStyleId>
              </a:tblPr>
              <a:tblGrid>
                <a:gridCol w="2505599">
                  <a:extLst>
                    <a:ext uri="{9D8B030D-6E8A-4147-A177-3AD203B41FA5}">
                      <a16:colId xmlns:a16="http://schemas.microsoft.com/office/drawing/2014/main" val="390652462"/>
                    </a:ext>
                  </a:extLst>
                </a:gridCol>
                <a:gridCol w="5177702">
                  <a:extLst>
                    <a:ext uri="{9D8B030D-6E8A-4147-A177-3AD203B41FA5}">
                      <a16:colId xmlns:a16="http://schemas.microsoft.com/office/drawing/2014/main" val="2705160901"/>
                    </a:ext>
                  </a:extLst>
                </a:gridCol>
              </a:tblGrid>
              <a:tr h="482378">
                <a:tc>
                  <a:txBody>
                    <a:bodyPr/>
                    <a:lstStyle/>
                    <a:p>
                      <a:pPr algn="ctr"/>
                      <a:r>
                        <a:rPr kumimoji="1" lang="ja-JP" altLang="en-US" sz="1050" b="1" dirty="0" smtClean="0">
                          <a:solidFill>
                            <a:schemeClr val="bg1"/>
                          </a:solidFill>
                          <a:latin typeface="メイリオ" panose="020B0604030504040204" pitchFamily="50" charset="-128"/>
                          <a:ea typeface="メイリオ" panose="020B0604030504040204" pitchFamily="50" charset="-128"/>
                        </a:rPr>
                        <a:t>「生涯活躍のまち」</a:t>
                      </a:r>
                      <a:r>
                        <a:rPr kumimoji="1" lang="ja-JP" altLang="en-US" sz="1050" b="1" dirty="0" err="1" smtClean="0">
                          <a:solidFill>
                            <a:schemeClr val="bg1"/>
                          </a:solidFill>
                          <a:latin typeface="メイリオ" panose="020B0604030504040204" pitchFamily="50" charset="-128"/>
                          <a:ea typeface="メイリオ" panose="020B0604030504040204" pitchFamily="50" charset="-128"/>
                        </a:rPr>
                        <a:t>づ</a:t>
                      </a:r>
                      <a:r>
                        <a:rPr kumimoji="1" lang="ja-JP" altLang="en-US" sz="1050" b="1" dirty="0" smtClean="0">
                          <a:solidFill>
                            <a:schemeClr val="bg1"/>
                          </a:solidFill>
                          <a:latin typeface="メイリオ" panose="020B0604030504040204" pitchFamily="50" charset="-128"/>
                          <a:ea typeface="メイリオ" panose="020B0604030504040204" pitchFamily="50" charset="-128"/>
                        </a:rPr>
                        <a:t>くりによって</a:t>
                      </a:r>
                      <a:endParaRPr kumimoji="1" lang="en-US" altLang="ja-JP" sz="1050" b="1" dirty="0" smtClean="0">
                        <a:solidFill>
                          <a:schemeClr val="bg1"/>
                        </a:solidFill>
                        <a:latin typeface="メイリオ" panose="020B0604030504040204" pitchFamily="50" charset="-128"/>
                        <a:ea typeface="メイリオ" panose="020B0604030504040204" pitchFamily="50" charset="-128"/>
                      </a:endParaRPr>
                    </a:p>
                    <a:p>
                      <a:pPr algn="ctr"/>
                      <a:r>
                        <a:rPr kumimoji="1" lang="ja-JP" altLang="en-US" sz="1050" b="1" dirty="0" smtClean="0">
                          <a:solidFill>
                            <a:schemeClr val="bg1"/>
                          </a:solidFill>
                          <a:latin typeface="メイリオ" panose="020B0604030504040204" pitchFamily="50" charset="-128"/>
                          <a:ea typeface="メイリオ" panose="020B0604030504040204" pitchFamily="50" charset="-128"/>
                        </a:rPr>
                        <a:t>目指す将来像（</a:t>
                      </a:r>
                      <a:r>
                        <a:rPr kumimoji="1" lang="en-US" altLang="ja-JP" sz="1050" b="1" dirty="0" smtClean="0">
                          <a:solidFill>
                            <a:schemeClr val="bg1"/>
                          </a:solidFill>
                          <a:latin typeface="メイリオ" panose="020B0604030504040204" pitchFamily="50" charset="-128"/>
                          <a:ea typeface="メイリオ" panose="020B0604030504040204" pitchFamily="50" charset="-128"/>
                        </a:rPr>
                        <a:t>VISION</a:t>
                      </a:r>
                      <a:r>
                        <a:rPr kumimoji="1" lang="ja-JP" altLang="en-US" sz="1050" b="1" dirty="0" smtClean="0">
                          <a:solidFill>
                            <a:schemeClr val="bg1"/>
                          </a:solidFill>
                          <a:latin typeface="メイリオ" panose="020B0604030504040204" pitchFamily="50" charset="-128"/>
                          <a:ea typeface="メイリオ" panose="020B0604030504040204" pitchFamily="50" charset="-128"/>
                        </a:rPr>
                        <a:t>）</a:t>
                      </a:r>
                      <a:endParaRPr kumimoji="1" lang="en-US" altLang="ja-JP" sz="1050" b="1" dirty="0" smtClean="0">
                        <a:solidFill>
                          <a:schemeClr val="bg1"/>
                        </a:solidFill>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8ACA38"/>
                    </a:solidFill>
                  </a:tcPr>
                </a:tc>
                <a:tc>
                  <a:txBody>
                    <a:bodyPr/>
                    <a:lstStyle/>
                    <a:p>
                      <a:r>
                        <a:rPr kumimoji="1" lang="ja-JP" altLang="en-US" sz="1050" b="1" dirty="0" smtClean="0">
                          <a:solidFill>
                            <a:schemeClr val="tx1"/>
                          </a:solidFill>
                          <a:latin typeface="メイリオ" panose="020B0604030504040204" pitchFamily="50" charset="-128"/>
                          <a:ea typeface="メイリオ" panose="020B0604030504040204" pitchFamily="50" charset="-128"/>
                        </a:rPr>
                        <a:t>仮説を記載</a:t>
                      </a:r>
                      <a:endParaRPr kumimoji="1" lang="ja-JP" altLang="en-US" sz="1050" b="1" dirty="0">
                        <a:solidFill>
                          <a:schemeClr val="tx1"/>
                        </a:solidFill>
                        <a:latin typeface="メイリオ" panose="020B0604030504040204" pitchFamily="50" charset="-128"/>
                        <a:ea typeface="メイリオ" panose="020B0604030504040204" pitchFamily="50" charset="-128"/>
                      </a:endParaRPr>
                    </a:p>
                  </a:txBody>
                  <a:tcPr marL="36000" marR="36000" marT="3600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55519915"/>
                  </a:ext>
                </a:extLst>
              </a:tr>
            </a:tbl>
          </a:graphicData>
        </a:graphic>
      </p:graphicFrame>
      <p:sp>
        <p:nvSpPr>
          <p:cNvPr id="10" name="右大かっこ 9"/>
          <p:cNvSpPr/>
          <p:nvPr/>
        </p:nvSpPr>
        <p:spPr>
          <a:xfrm>
            <a:off x="9254747" y="1362944"/>
            <a:ext cx="296092" cy="1796121"/>
          </a:xfrm>
          <a:prstGeom prst="rightBracket">
            <a:avLst>
              <a:gd name="adj" fmla="val 164215"/>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cxnSp>
        <p:nvCxnSpPr>
          <p:cNvPr id="19" name="直線矢印コネクタ 18"/>
          <p:cNvCxnSpPr>
            <a:endCxn id="9" idx="3"/>
          </p:cNvCxnSpPr>
          <p:nvPr/>
        </p:nvCxnSpPr>
        <p:spPr>
          <a:xfrm flipH="1">
            <a:off x="8112491" y="949017"/>
            <a:ext cx="1264424" cy="9944"/>
          </a:xfrm>
          <a:prstGeom prst="straightConnector1">
            <a:avLst/>
          </a:prstGeom>
          <a:ln w="57150">
            <a:solidFill>
              <a:srgbClr val="FF4747"/>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9357864" y="948007"/>
            <a:ext cx="0" cy="441402"/>
          </a:xfrm>
          <a:prstGeom prst="line">
            <a:avLst/>
          </a:prstGeom>
          <a:ln w="57150">
            <a:solidFill>
              <a:srgbClr val="FF4747"/>
            </a:solidFill>
          </a:ln>
        </p:spPr>
        <p:style>
          <a:lnRef idx="1">
            <a:schemeClr val="accent1"/>
          </a:lnRef>
          <a:fillRef idx="0">
            <a:schemeClr val="accent1"/>
          </a:fillRef>
          <a:effectRef idx="0">
            <a:schemeClr val="accent1"/>
          </a:effectRef>
          <a:fontRef idx="minor">
            <a:schemeClr val="tx1"/>
          </a:fontRef>
        </p:style>
      </p:cxnSp>
      <p:sp>
        <p:nvSpPr>
          <p:cNvPr id="23" name="正方形/長方形 22"/>
          <p:cNvSpPr/>
          <p:nvPr/>
        </p:nvSpPr>
        <p:spPr>
          <a:xfrm>
            <a:off x="8290236" y="579685"/>
            <a:ext cx="1494320" cy="369332"/>
          </a:xfrm>
          <a:prstGeom prst="rect">
            <a:avLst/>
          </a:prstGeom>
        </p:spPr>
        <p:txBody>
          <a:bodyPr wrap="none">
            <a:spAutoFit/>
          </a:bodyPr>
          <a:lstStyle/>
          <a:p>
            <a:r>
              <a:rPr lang="en-US" altLang="ja-JP" sz="900" b="1" dirty="0">
                <a:latin typeface="メイリオ" panose="020B0604030504040204" pitchFamily="50" charset="-128"/>
                <a:ea typeface="メイリオ" panose="020B0604030504040204" pitchFamily="50" charset="-128"/>
              </a:rPr>
              <a:t>Ⅰ</a:t>
            </a:r>
            <a:r>
              <a:rPr lang="en-US" altLang="ja-JP" sz="900" b="1" dirty="0" smtClean="0">
                <a:latin typeface="メイリオ" panose="020B0604030504040204" pitchFamily="50" charset="-128"/>
                <a:ea typeface="メイリオ" panose="020B0604030504040204" pitchFamily="50" charset="-128"/>
              </a:rPr>
              <a:t>.</a:t>
            </a:r>
            <a:r>
              <a:rPr lang="ja-JP" altLang="en-US" sz="900" b="1" dirty="0" smtClean="0">
                <a:latin typeface="メイリオ" panose="020B0604030504040204" pitchFamily="50" charset="-128"/>
                <a:ea typeface="メイリオ" panose="020B0604030504040204" pitchFamily="50" charset="-128"/>
              </a:rPr>
              <a:t>課題発見　のプロセス</a:t>
            </a:r>
            <a:endParaRPr lang="en-US" altLang="ja-JP" sz="900" b="1" dirty="0" smtClean="0">
              <a:latin typeface="メイリオ" panose="020B0604030504040204" pitchFamily="50" charset="-128"/>
              <a:ea typeface="メイリオ" panose="020B0604030504040204" pitchFamily="50" charset="-128"/>
            </a:endParaRPr>
          </a:p>
          <a:p>
            <a:r>
              <a:rPr lang="ja-JP" altLang="en-US" sz="900" b="1" dirty="0" smtClean="0">
                <a:latin typeface="メイリオ" panose="020B0604030504040204" pitchFamily="50" charset="-128"/>
                <a:ea typeface="メイリオ" panose="020B0604030504040204" pitchFamily="50" charset="-128"/>
              </a:rPr>
              <a:t>を経て明確化</a:t>
            </a:r>
            <a:endParaRPr lang="ja-JP" altLang="en-US" sz="9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0025766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7902502" y="116715"/>
            <a:ext cx="1821013" cy="38845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2" name="テキスト ボックス 281"/>
          <p:cNvSpPr txBox="1"/>
          <p:nvPr/>
        </p:nvSpPr>
        <p:spPr>
          <a:xfrm>
            <a:off x="8177449" y="227548"/>
            <a:ext cx="1910831" cy="215444"/>
          </a:xfrm>
          <a:prstGeom prst="rect">
            <a:avLst/>
          </a:prstGeom>
          <a:noFill/>
        </p:spPr>
        <p:txBody>
          <a:bodyPr wrap="square" rtlCol="0">
            <a:spAutoFit/>
          </a:bodyPr>
          <a:lstStyle/>
          <a:p>
            <a:pPr algn="ctr">
              <a:defRPr/>
            </a:pPr>
            <a:r>
              <a:rPr lang="ja-JP" altLang="en-US" sz="800" dirty="0" smtClean="0">
                <a:solidFill>
                  <a:srgbClr val="404040"/>
                </a:solidFill>
                <a:latin typeface="メイリオ" panose="020B0604030504040204" pitchFamily="50" charset="-128"/>
                <a:ea typeface="メイリオ" panose="020B0604030504040204" pitchFamily="50" charset="-128"/>
              </a:rPr>
              <a:t>活用できる積み木（手法）</a:t>
            </a:r>
            <a:endParaRPr lang="ja-JP" altLang="en-US" sz="800" dirty="0">
              <a:solidFill>
                <a:srgbClr val="404040"/>
              </a:solidFill>
              <a:latin typeface="メイリオ" panose="020B0604030504040204" pitchFamily="50" charset="-128"/>
              <a:ea typeface="メイリオ" panose="020B0604030504040204" pitchFamily="50" charset="-128"/>
            </a:endParaRPr>
          </a:p>
        </p:txBody>
      </p:sp>
      <p:sp>
        <p:nvSpPr>
          <p:cNvPr id="19" name="直方体 18"/>
          <p:cNvSpPr/>
          <p:nvPr/>
        </p:nvSpPr>
        <p:spPr>
          <a:xfrm>
            <a:off x="7947640" y="166807"/>
            <a:ext cx="515728" cy="293303"/>
          </a:xfrm>
          <a:prstGeom prst="cube">
            <a:avLst/>
          </a:prstGeom>
          <a:solidFill>
            <a:srgbClr val="FFE88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1" name="右矢印 160"/>
          <p:cNvSpPr/>
          <p:nvPr/>
        </p:nvSpPr>
        <p:spPr>
          <a:xfrm rot="16200000">
            <a:off x="4842736" y="-17893"/>
            <a:ext cx="552091" cy="593641"/>
          </a:xfrm>
          <a:prstGeom prst="rightArrow">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2" name="ホームベース 151"/>
          <p:cNvSpPr/>
          <p:nvPr/>
        </p:nvSpPr>
        <p:spPr>
          <a:xfrm rot="5400000" flipH="1">
            <a:off x="-503713" y="1952128"/>
            <a:ext cx="1940400" cy="911717"/>
          </a:xfrm>
          <a:prstGeom prst="homePlate">
            <a:avLst>
              <a:gd name="adj" fmla="val 20322"/>
            </a:avLst>
          </a:prstGeom>
          <a:solidFill>
            <a:srgbClr val="F4B183"/>
          </a:solidFill>
          <a:ln w="9525"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defRPr/>
            </a:pPr>
            <a:endParaRPr kumimoji="0" lang="ja-JP" altLang="en-US" sz="1800" kern="0">
              <a:solidFill>
                <a:srgbClr val="FFFFFF"/>
              </a:solidFill>
              <a:latin typeface="メイリオ" panose="020B0604030504040204" pitchFamily="50" charset="-128"/>
              <a:ea typeface="メイリオ" panose="020B0604030504040204" pitchFamily="50" charset="-128"/>
            </a:endParaRPr>
          </a:p>
        </p:txBody>
      </p:sp>
      <p:sp>
        <p:nvSpPr>
          <p:cNvPr id="153" name="ホームベース 152"/>
          <p:cNvSpPr/>
          <p:nvPr/>
        </p:nvSpPr>
        <p:spPr>
          <a:xfrm rot="5400000" flipH="1">
            <a:off x="-506383" y="3433797"/>
            <a:ext cx="1938769" cy="911716"/>
          </a:xfrm>
          <a:prstGeom prst="homePlate">
            <a:avLst>
              <a:gd name="adj" fmla="val 28276"/>
            </a:avLst>
          </a:prstGeom>
          <a:solidFill>
            <a:srgbClr val="F8CBAD"/>
          </a:solidFill>
          <a:ln w="9525"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14400">
              <a:defRPr/>
            </a:pPr>
            <a:endParaRPr kumimoji="0" lang="ja-JP" altLang="en-US" sz="1800" kern="0" dirty="0">
              <a:solidFill>
                <a:srgbClr val="FFFFFF"/>
              </a:solidFill>
              <a:latin typeface="メイリオ" panose="020B0604030504040204" pitchFamily="50" charset="-128"/>
              <a:ea typeface="メイリオ" panose="020B0604030504040204" pitchFamily="50" charset="-128"/>
            </a:endParaRPr>
          </a:p>
        </p:txBody>
      </p:sp>
      <p:sp>
        <p:nvSpPr>
          <p:cNvPr id="154" name="ホームベース 153"/>
          <p:cNvSpPr/>
          <p:nvPr/>
        </p:nvSpPr>
        <p:spPr>
          <a:xfrm rot="5400000" flipH="1">
            <a:off x="-750334" y="5234584"/>
            <a:ext cx="2431372" cy="911716"/>
          </a:xfrm>
          <a:prstGeom prst="homePlate">
            <a:avLst>
              <a:gd name="adj" fmla="val 29413"/>
            </a:avLst>
          </a:prstGeom>
          <a:gradFill>
            <a:gsLst>
              <a:gs pos="0">
                <a:schemeClr val="accent1">
                  <a:lumMod val="5000"/>
                  <a:lumOff val="95000"/>
                </a:schemeClr>
              </a:gs>
              <a:gs pos="100000">
                <a:srgbClr val="FBE5D6"/>
              </a:gs>
            </a:gsLst>
            <a:lin ang="0" scaled="0"/>
          </a:gradFill>
          <a:ln w="9525"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defRPr/>
            </a:pPr>
            <a:endParaRPr kumimoji="0" lang="ja-JP" altLang="en-US" sz="1800" kern="0">
              <a:solidFill>
                <a:srgbClr val="FFFFFF"/>
              </a:solidFill>
              <a:latin typeface="メイリオ" panose="020B0604030504040204" pitchFamily="50" charset="-128"/>
              <a:ea typeface="メイリオ" panose="020B0604030504040204" pitchFamily="50" charset="-128"/>
            </a:endParaRPr>
          </a:p>
        </p:txBody>
      </p:sp>
      <p:sp>
        <p:nvSpPr>
          <p:cNvPr id="155" name="直方体 154"/>
          <p:cNvSpPr/>
          <p:nvPr/>
        </p:nvSpPr>
        <p:spPr>
          <a:xfrm rot="5400000" flipH="1">
            <a:off x="4749521" y="1857415"/>
            <a:ext cx="684000" cy="9288097"/>
          </a:xfrm>
          <a:prstGeom prst="cube">
            <a:avLst>
              <a:gd name="adj" fmla="val 44385"/>
            </a:avLst>
          </a:prstGeom>
          <a:solidFill>
            <a:schemeClr val="accent4">
              <a:lumMod val="75000"/>
            </a:schemeClr>
          </a:solidFill>
          <a:ln w="9525"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endParaRPr>
          </a:p>
        </p:txBody>
      </p:sp>
      <p:sp>
        <p:nvSpPr>
          <p:cNvPr id="156" name="直方体 155"/>
          <p:cNvSpPr/>
          <p:nvPr/>
        </p:nvSpPr>
        <p:spPr>
          <a:xfrm>
            <a:off x="894552" y="5957541"/>
            <a:ext cx="8460702" cy="468461"/>
          </a:xfrm>
          <a:prstGeom prst="cube">
            <a:avLst>
              <a:gd name="adj" fmla="val 51434"/>
            </a:avLst>
          </a:prstGeom>
          <a:solidFill>
            <a:srgbClr val="8ACA3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nvGrpSpPr>
          <p:cNvPr id="157" name="グループ化 156"/>
          <p:cNvGrpSpPr/>
          <p:nvPr/>
        </p:nvGrpSpPr>
        <p:grpSpPr>
          <a:xfrm>
            <a:off x="1143917" y="4603822"/>
            <a:ext cx="2113475" cy="1557797"/>
            <a:chOff x="2136633" y="5039360"/>
            <a:chExt cx="1882393" cy="1557797"/>
          </a:xfrm>
        </p:grpSpPr>
        <p:sp>
          <p:nvSpPr>
            <p:cNvPr id="158" name="直方体 157"/>
            <p:cNvSpPr/>
            <p:nvPr/>
          </p:nvSpPr>
          <p:spPr>
            <a:xfrm>
              <a:off x="2136633" y="5039360"/>
              <a:ext cx="1855893" cy="1557797"/>
            </a:xfrm>
            <a:prstGeom prst="cube">
              <a:avLst>
                <a:gd name="adj" fmla="val 18439"/>
              </a:avLst>
            </a:prstGeom>
            <a:solidFill>
              <a:srgbClr val="E6B600">
                <a:lumMod val="40000"/>
                <a:lumOff val="60000"/>
              </a:srgbClr>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sp>
          <p:nvSpPr>
            <p:cNvPr id="159" name="テキスト ボックス 158"/>
            <p:cNvSpPr txBox="1"/>
            <p:nvPr/>
          </p:nvSpPr>
          <p:spPr>
            <a:xfrm>
              <a:off x="2140442" y="5442081"/>
              <a:ext cx="1572986"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smtClean="0">
                  <a:ln>
                    <a:noFill/>
                  </a:ln>
                  <a:solidFill>
                    <a:srgbClr val="404040"/>
                  </a:solidFill>
                  <a:effectLst/>
                  <a:uLnTx/>
                  <a:uFillTx/>
                  <a:latin typeface="メイリオ" panose="020B0604030504040204" pitchFamily="50" charset="-128"/>
                  <a:ea typeface="メイリオ" panose="020B0604030504040204" pitchFamily="50" charset="-128"/>
                </a:rPr>
                <a:t>データ分析</a:t>
              </a:r>
            </a:p>
          </p:txBody>
        </p:sp>
        <p:cxnSp>
          <p:nvCxnSpPr>
            <p:cNvPr id="160" name="直線コネクタ 159"/>
            <p:cNvCxnSpPr/>
            <p:nvPr/>
          </p:nvCxnSpPr>
          <p:spPr>
            <a:xfrm flipV="1">
              <a:off x="3726857" y="5570758"/>
              <a:ext cx="292169" cy="293301"/>
            </a:xfrm>
            <a:prstGeom prst="line">
              <a:avLst/>
            </a:prstGeom>
            <a:noFill/>
            <a:ln w="9525" cap="flat" cmpd="sng" algn="ctr">
              <a:solidFill>
                <a:srgbClr val="404040"/>
              </a:solidFill>
              <a:prstDash val="solid"/>
              <a:miter lim="800000"/>
            </a:ln>
            <a:effectLst/>
          </p:spPr>
        </p:cxnSp>
        <p:cxnSp>
          <p:nvCxnSpPr>
            <p:cNvPr id="162" name="直線コネクタ 161"/>
            <p:cNvCxnSpPr/>
            <p:nvPr/>
          </p:nvCxnSpPr>
          <p:spPr>
            <a:xfrm flipV="1">
              <a:off x="3713429" y="5980266"/>
              <a:ext cx="292169" cy="293301"/>
            </a:xfrm>
            <a:prstGeom prst="line">
              <a:avLst/>
            </a:prstGeom>
            <a:noFill/>
            <a:ln w="9525" cap="flat" cmpd="sng" algn="ctr">
              <a:solidFill>
                <a:srgbClr val="404040"/>
              </a:solidFill>
              <a:prstDash val="solid"/>
              <a:miter lim="800000"/>
            </a:ln>
            <a:effectLst/>
          </p:spPr>
        </p:cxnSp>
      </p:grpSp>
      <p:grpSp>
        <p:nvGrpSpPr>
          <p:cNvPr id="163" name="グループ化 162"/>
          <p:cNvGrpSpPr/>
          <p:nvPr/>
        </p:nvGrpSpPr>
        <p:grpSpPr>
          <a:xfrm>
            <a:off x="3173896" y="4603822"/>
            <a:ext cx="2139267" cy="1557797"/>
            <a:chOff x="3880236" y="5039360"/>
            <a:chExt cx="1905364" cy="1557797"/>
          </a:xfrm>
        </p:grpSpPr>
        <p:sp>
          <p:nvSpPr>
            <p:cNvPr id="164" name="直方体 163"/>
            <p:cNvSpPr/>
            <p:nvPr/>
          </p:nvSpPr>
          <p:spPr>
            <a:xfrm>
              <a:off x="3897700" y="5039360"/>
              <a:ext cx="1855893" cy="1557797"/>
            </a:xfrm>
            <a:prstGeom prst="cube">
              <a:avLst>
                <a:gd name="adj" fmla="val 18439"/>
              </a:avLst>
            </a:prstGeom>
            <a:solidFill>
              <a:srgbClr val="E6B600">
                <a:lumMod val="40000"/>
                <a:lumOff val="60000"/>
              </a:srgbClr>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sp>
          <p:nvSpPr>
            <p:cNvPr id="165" name="テキスト ボックス 164"/>
            <p:cNvSpPr txBox="1"/>
            <p:nvPr/>
          </p:nvSpPr>
          <p:spPr>
            <a:xfrm>
              <a:off x="3880236" y="5356955"/>
              <a:ext cx="1773539"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smtClean="0">
                  <a:ln>
                    <a:noFill/>
                  </a:ln>
                  <a:solidFill>
                    <a:srgbClr val="404040"/>
                  </a:solidFill>
                  <a:effectLst/>
                  <a:uLnTx/>
                  <a:uFillTx/>
                  <a:latin typeface="メイリオ" panose="020B0604030504040204" pitchFamily="50" charset="-128"/>
                  <a:ea typeface="メイリオ" panose="020B0604030504040204" pitchFamily="50" charset="-128"/>
                </a:rPr>
                <a:t>フィールドワーク</a:t>
              </a:r>
            </a:p>
          </p:txBody>
        </p:sp>
        <p:cxnSp>
          <p:nvCxnSpPr>
            <p:cNvPr id="167" name="直線コネクタ 166"/>
            <p:cNvCxnSpPr/>
            <p:nvPr/>
          </p:nvCxnSpPr>
          <p:spPr>
            <a:xfrm flipV="1">
              <a:off x="5468689" y="5894591"/>
              <a:ext cx="292169" cy="293301"/>
            </a:xfrm>
            <a:prstGeom prst="line">
              <a:avLst/>
            </a:prstGeom>
            <a:noFill/>
            <a:ln w="9525" cap="flat" cmpd="sng" algn="ctr">
              <a:solidFill>
                <a:srgbClr val="404040"/>
              </a:solidFill>
              <a:prstDash val="solid"/>
              <a:miter lim="800000"/>
            </a:ln>
            <a:effectLst/>
          </p:spPr>
        </p:cxnSp>
        <p:cxnSp>
          <p:nvCxnSpPr>
            <p:cNvPr id="178" name="直線コネクタ 177"/>
            <p:cNvCxnSpPr/>
            <p:nvPr/>
          </p:nvCxnSpPr>
          <p:spPr>
            <a:xfrm flipV="1">
              <a:off x="5465057" y="6134032"/>
              <a:ext cx="292169" cy="293301"/>
            </a:xfrm>
            <a:prstGeom prst="line">
              <a:avLst/>
            </a:prstGeom>
            <a:noFill/>
            <a:ln w="9525" cap="flat" cmpd="sng" algn="ctr">
              <a:solidFill>
                <a:srgbClr val="404040"/>
              </a:solidFill>
              <a:prstDash val="solid"/>
              <a:miter lim="800000"/>
            </a:ln>
            <a:effectLst/>
          </p:spPr>
        </p:cxnSp>
        <p:cxnSp>
          <p:nvCxnSpPr>
            <p:cNvPr id="179" name="直線コネクタ 178"/>
            <p:cNvCxnSpPr/>
            <p:nvPr/>
          </p:nvCxnSpPr>
          <p:spPr>
            <a:xfrm flipV="1">
              <a:off x="5493431" y="5421794"/>
              <a:ext cx="292169" cy="293301"/>
            </a:xfrm>
            <a:prstGeom prst="line">
              <a:avLst/>
            </a:prstGeom>
            <a:noFill/>
            <a:ln w="9525" cap="flat" cmpd="sng" algn="ctr">
              <a:solidFill>
                <a:srgbClr val="404040"/>
              </a:solidFill>
              <a:prstDash val="solid"/>
              <a:miter lim="800000"/>
            </a:ln>
            <a:effectLst/>
          </p:spPr>
        </p:cxnSp>
        <p:cxnSp>
          <p:nvCxnSpPr>
            <p:cNvPr id="180" name="直線コネクタ 179"/>
            <p:cNvCxnSpPr/>
            <p:nvPr/>
          </p:nvCxnSpPr>
          <p:spPr>
            <a:xfrm flipV="1">
              <a:off x="5465141" y="5670907"/>
              <a:ext cx="292169" cy="293301"/>
            </a:xfrm>
            <a:prstGeom prst="line">
              <a:avLst/>
            </a:prstGeom>
            <a:noFill/>
            <a:ln w="9525" cap="flat" cmpd="sng" algn="ctr">
              <a:solidFill>
                <a:srgbClr val="404040"/>
              </a:solidFill>
              <a:prstDash val="solid"/>
              <a:miter lim="800000"/>
            </a:ln>
            <a:effectLst/>
          </p:spPr>
        </p:cxnSp>
      </p:grpSp>
      <p:grpSp>
        <p:nvGrpSpPr>
          <p:cNvPr id="181" name="グループ化 180"/>
          <p:cNvGrpSpPr/>
          <p:nvPr/>
        </p:nvGrpSpPr>
        <p:grpSpPr>
          <a:xfrm>
            <a:off x="5245513" y="4603822"/>
            <a:ext cx="2123298" cy="1557797"/>
            <a:chOff x="5658767" y="5039360"/>
            <a:chExt cx="1891142" cy="1557797"/>
          </a:xfrm>
        </p:grpSpPr>
        <p:sp>
          <p:nvSpPr>
            <p:cNvPr id="182" name="直方体 181"/>
            <p:cNvSpPr/>
            <p:nvPr/>
          </p:nvSpPr>
          <p:spPr>
            <a:xfrm>
              <a:off x="5658767" y="5039360"/>
              <a:ext cx="1855893" cy="1557797"/>
            </a:xfrm>
            <a:prstGeom prst="cube">
              <a:avLst>
                <a:gd name="adj" fmla="val 18439"/>
              </a:avLst>
            </a:prstGeom>
            <a:solidFill>
              <a:srgbClr val="E6B600">
                <a:lumMod val="40000"/>
                <a:lumOff val="60000"/>
              </a:srgbClr>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sp>
          <p:nvSpPr>
            <p:cNvPr id="195" name="テキスト ボックス 194"/>
            <p:cNvSpPr txBox="1"/>
            <p:nvPr/>
          </p:nvSpPr>
          <p:spPr>
            <a:xfrm>
              <a:off x="5670260" y="5433455"/>
              <a:ext cx="1584711"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smtClean="0">
                  <a:ln>
                    <a:noFill/>
                  </a:ln>
                  <a:solidFill>
                    <a:srgbClr val="404040"/>
                  </a:solidFill>
                  <a:effectLst/>
                  <a:uLnTx/>
                  <a:uFillTx/>
                  <a:latin typeface="メイリオ" panose="020B0604030504040204" pitchFamily="50" charset="-128"/>
                  <a:ea typeface="メイリオ" panose="020B0604030504040204" pitchFamily="50" charset="-128"/>
                </a:rPr>
                <a:t>広く意見を聞く</a:t>
              </a:r>
            </a:p>
          </p:txBody>
        </p:sp>
        <p:cxnSp>
          <p:nvCxnSpPr>
            <p:cNvPr id="196" name="直線コネクタ 195"/>
            <p:cNvCxnSpPr/>
            <p:nvPr/>
          </p:nvCxnSpPr>
          <p:spPr>
            <a:xfrm flipV="1">
              <a:off x="7257740" y="5516472"/>
              <a:ext cx="292169" cy="293301"/>
            </a:xfrm>
            <a:prstGeom prst="line">
              <a:avLst/>
            </a:prstGeom>
            <a:noFill/>
            <a:ln w="9525" cap="flat" cmpd="sng" algn="ctr">
              <a:solidFill>
                <a:srgbClr val="404040"/>
              </a:solidFill>
              <a:prstDash val="solid"/>
              <a:miter lim="800000"/>
            </a:ln>
            <a:effectLst/>
          </p:spPr>
        </p:cxnSp>
        <p:cxnSp>
          <p:nvCxnSpPr>
            <p:cNvPr id="237" name="直線コネクタ 236"/>
            <p:cNvCxnSpPr/>
            <p:nvPr/>
          </p:nvCxnSpPr>
          <p:spPr>
            <a:xfrm flipV="1">
              <a:off x="7226636" y="6090024"/>
              <a:ext cx="292169" cy="293301"/>
            </a:xfrm>
            <a:prstGeom prst="line">
              <a:avLst/>
            </a:prstGeom>
            <a:noFill/>
            <a:ln w="9525" cap="flat" cmpd="sng" algn="ctr">
              <a:solidFill>
                <a:srgbClr val="404040"/>
              </a:solidFill>
              <a:prstDash val="solid"/>
              <a:miter lim="800000"/>
            </a:ln>
            <a:effectLst/>
          </p:spPr>
        </p:cxnSp>
        <p:cxnSp>
          <p:nvCxnSpPr>
            <p:cNvPr id="238" name="直線コネクタ 237"/>
            <p:cNvCxnSpPr/>
            <p:nvPr/>
          </p:nvCxnSpPr>
          <p:spPr>
            <a:xfrm flipV="1">
              <a:off x="7221112" y="5820223"/>
              <a:ext cx="292169" cy="293301"/>
            </a:xfrm>
            <a:prstGeom prst="line">
              <a:avLst/>
            </a:prstGeom>
            <a:noFill/>
            <a:ln w="9525" cap="flat" cmpd="sng" algn="ctr">
              <a:solidFill>
                <a:srgbClr val="404040"/>
              </a:solidFill>
              <a:prstDash val="solid"/>
              <a:miter lim="800000"/>
            </a:ln>
            <a:effectLst/>
          </p:spPr>
        </p:cxnSp>
      </p:grpSp>
      <p:grpSp>
        <p:nvGrpSpPr>
          <p:cNvPr id="239" name="グループ化 238"/>
          <p:cNvGrpSpPr/>
          <p:nvPr/>
        </p:nvGrpSpPr>
        <p:grpSpPr>
          <a:xfrm>
            <a:off x="7292516" y="4603822"/>
            <a:ext cx="2088000" cy="1557797"/>
            <a:chOff x="7416025" y="5039360"/>
            <a:chExt cx="1938406" cy="1557797"/>
          </a:xfrm>
        </p:grpSpPr>
        <p:sp>
          <p:nvSpPr>
            <p:cNvPr id="241" name="直方体 240"/>
            <p:cNvSpPr/>
            <p:nvPr/>
          </p:nvSpPr>
          <p:spPr>
            <a:xfrm>
              <a:off x="7416025" y="5039360"/>
              <a:ext cx="1938406" cy="1557797"/>
            </a:xfrm>
            <a:prstGeom prst="cube">
              <a:avLst>
                <a:gd name="adj" fmla="val 18439"/>
              </a:avLst>
            </a:prstGeom>
            <a:solidFill>
              <a:srgbClr val="E6B600">
                <a:lumMod val="40000"/>
                <a:lumOff val="60000"/>
              </a:srgbClr>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sp>
          <p:nvSpPr>
            <p:cNvPr id="247" name="テキスト ボックス 246"/>
            <p:cNvSpPr txBox="1"/>
            <p:nvPr/>
          </p:nvSpPr>
          <p:spPr>
            <a:xfrm>
              <a:off x="7419834" y="5442081"/>
              <a:ext cx="1693521"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smtClean="0">
                  <a:ln>
                    <a:noFill/>
                  </a:ln>
                  <a:solidFill>
                    <a:srgbClr val="404040"/>
                  </a:solidFill>
                  <a:effectLst/>
                  <a:uLnTx/>
                  <a:uFillTx/>
                  <a:latin typeface="メイリオ" panose="020B0604030504040204" pitchFamily="50" charset="-128"/>
                  <a:ea typeface="メイリオ" panose="020B0604030504040204" pitchFamily="50" charset="-128"/>
                </a:rPr>
                <a:t>集まって話す</a:t>
              </a:r>
            </a:p>
          </p:txBody>
        </p:sp>
        <p:cxnSp>
          <p:nvCxnSpPr>
            <p:cNvPr id="267" name="直線コネクタ 266"/>
            <p:cNvCxnSpPr/>
            <p:nvPr/>
          </p:nvCxnSpPr>
          <p:spPr>
            <a:xfrm flipV="1">
              <a:off x="9080763" y="5536143"/>
              <a:ext cx="267369" cy="284737"/>
            </a:xfrm>
            <a:prstGeom prst="line">
              <a:avLst/>
            </a:prstGeom>
            <a:noFill/>
            <a:ln w="9525" cap="flat" cmpd="sng" algn="ctr">
              <a:solidFill>
                <a:srgbClr val="404040"/>
              </a:solidFill>
              <a:prstDash val="solid"/>
              <a:miter lim="800000"/>
            </a:ln>
            <a:effectLst/>
          </p:spPr>
        </p:cxnSp>
        <p:cxnSp>
          <p:nvCxnSpPr>
            <p:cNvPr id="281" name="直線コネクタ 280"/>
            <p:cNvCxnSpPr/>
            <p:nvPr/>
          </p:nvCxnSpPr>
          <p:spPr>
            <a:xfrm flipV="1">
              <a:off x="9060992" y="5818881"/>
              <a:ext cx="292169" cy="293301"/>
            </a:xfrm>
            <a:prstGeom prst="line">
              <a:avLst/>
            </a:prstGeom>
            <a:noFill/>
            <a:ln w="9525" cap="flat" cmpd="sng" algn="ctr">
              <a:solidFill>
                <a:srgbClr val="404040"/>
              </a:solidFill>
              <a:prstDash val="solid"/>
              <a:miter lim="800000"/>
            </a:ln>
            <a:effectLst/>
          </p:spPr>
        </p:cxnSp>
        <p:cxnSp>
          <p:nvCxnSpPr>
            <p:cNvPr id="316" name="直線コネクタ 315"/>
            <p:cNvCxnSpPr/>
            <p:nvPr/>
          </p:nvCxnSpPr>
          <p:spPr>
            <a:xfrm flipV="1">
              <a:off x="9060992" y="6086850"/>
              <a:ext cx="292169" cy="293301"/>
            </a:xfrm>
            <a:prstGeom prst="line">
              <a:avLst/>
            </a:prstGeom>
            <a:noFill/>
            <a:ln w="9525" cap="flat" cmpd="sng" algn="ctr">
              <a:solidFill>
                <a:srgbClr val="404040"/>
              </a:solidFill>
              <a:prstDash val="solid"/>
              <a:miter lim="800000"/>
            </a:ln>
            <a:effectLst/>
          </p:spPr>
        </p:cxnSp>
      </p:grpSp>
      <p:graphicFrame>
        <p:nvGraphicFramePr>
          <p:cNvPr id="317" name="表 316"/>
          <p:cNvGraphicFramePr>
            <a:graphicFrameLocks noGrp="1"/>
          </p:cNvGraphicFramePr>
          <p:nvPr>
            <p:extLst>
              <p:ext uri="{D42A27DB-BD31-4B8C-83A1-F6EECF244321}">
                <p14:modId xmlns:p14="http://schemas.microsoft.com/office/powerpoint/2010/main" val="440513677"/>
              </p:ext>
            </p:extLst>
          </p:nvPr>
        </p:nvGraphicFramePr>
        <p:xfrm>
          <a:off x="1147728" y="5428522"/>
          <a:ext cx="1787172" cy="733098"/>
        </p:xfrm>
        <a:graphic>
          <a:graphicData uri="http://schemas.openxmlformats.org/drawingml/2006/table">
            <a:tbl>
              <a:tblPr firstRow="1" bandRow="1"/>
              <a:tblGrid>
                <a:gridCol w="1787172">
                  <a:extLst>
                    <a:ext uri="{9D8B030D-6E8A-4147-A177-3AD203B41FA5}">
                      <a16:colId xmlns:a16="http://schemas.microsoft.com/office/drawing/2014/main" val="2224429101"/>
                    </a:ext>
                  </a:extLst>
                </a:gridCol>
              </a:tblGrid>
              <a:tr h="384448">
                <a:tc>
                  <a:txBody>
                    <a:bodyPr/>
                    <a:lstStyle>
                      <a:lvl1pPr marL="0" algn="l" defTabSz="742950" rtl="0" eaLnBrk="1" latinLnBrk="0" hangingPunct="1">
                        <a:defRPr kumimoji="1" sz="1463" b="1" kern="1200">
                          <a:solidFill>
                            <a:schemeClr val="lt1"/>
                          </a:solidFill>
                          <a:latin typeface="Arial"/>
                          <a:ea typeface="Meiryo UI"/>
                        </a:defRPr>
                      </a:lvl1pPr>
                      <a:lvl2pPr marL="371475" algn="l" defTabSz="742950" rtl="0" eaLnBrk="1" latinLnBrk="0" hangingPunct="1">
                        <a:defRPr kumimoji="1" sz="1463" b="1" kern="1200">
                          <a:solidFill>
                            <a:schemeClr val="lt1"/>
                          </a:solidFill>
                          <a:latin typeface="Arial"/>
                          <a:ea typeface="Meiryo UI"/>
                        </a:defRPr>
                      </a:lvl2pPr>
                      <a:lvl3pPr marL="742950" algn="l" defTabSz="742950" rtl="0" eaLnBrk="1" latinLnBrk="0" hangingPunct="1">
                        <a:defRPr kumimoji="1" sz="1463" b="1" kern="1200">
                          <a:solidFill>
                            <a:schemeClr val="lt1"/>
                          </a:solidFill>
                          <a:latin typeface="Arial"/>
                          <a:ea typeface="Meiryo UI"/>
                        </a:defRPr>
                      </a:lvl3pPr>
                      <a:lvl4pPr marL="1114425" algn="l" defTabSz="742950" rtl="0" eaLnBrk="1" latinLnBrk="0" hangingPunct="1">
                        <a:defRPr kumimoji="1" sz="1463" b="1" kern="1200">
                          <a:solidFill>
                            <a:schemeClr val="lt1"/>
                          </a:solidFill>
                          <a:latin typeface="Arial"/>
                          <a:ea typeface="Meiryo UI"/>
                        </a:defRPr>
                      </a:lvl4pPr>
                      <a:lvl5pPr marL="1485900" algn="l" defTabSz="742950" rtl="0" eaLnBrk="1" latinLnBrk="0" hangingPunct="1">
                        <a:defRPr kumimoji="1" sz="1463" b="1" kern="1200">
                          <a:solidFill>
                            <a:schemeClr val="lt1"/>
                          </a:solidFill>
                          <a:latin typeface="Arial"/>
                          <a:ea typeface="Meiryo UI"/>
                        </a:defRPr>
                      </a:lvl5pPr>
                      <a:lvl6pPr marL="1857375" algn="l" defTabSz="742950" rtl="0" eaLnBrk="1" latinLnBrk="0" hangingPunct="1">
                        <a:defRPr kumimoji="1" sz="1463" b="1" kern="1200">
                          <a:solidFill>
                            <a:schemeClr val="lt1"/>
                          </a:solidFill>
                          <a:latin typeface="Arial"/>
                          <a:ea typeface="Meiryo UI"/>
                        </a:defRPr>
                      </a:lvl6pPr>
                      <a:lvl7pPr marL="2228850" algn="l" defTabSz="742950" rtl="0" eaLnBrk="1" latinLnBrk="0" hangingPunct="1">
                        <a:defRPr kumimoji="1" sz="1463" b="1" kern="1200">
                          <a:solidFill>
                            <a:schemeClr val="lt1"/>
                          </a:solidFill>
                          <a:latin typeface="Arial"/>
                          <a:ea typeface="Meiryo UI"/>
                        </a:defRPr>
                      </a:lvl7pPr>
                      <a:lvl8pPr marL="2600325" algn="l" defTabSz="742950" rtl="0" eaLnBrk="1" latinLnBrk="0" hangingPunct="1">
                        <a:defRPr kumimoji="1" sz="1463" b="1" kern="1200">
                          <a:solidFill>
                            <a:schemeClr val="lt1"/>
                          </a:solidFill>
                          <a:latin typeface="Arial"/>
                          <a:ea typeface="Meiryo UI"/>
                        </a:defRPr>
                      </a:lvl8pPr>
                      <a:lvl9pPr marL="2971800" algn="l" defTabSz="742950" rtl="0" eaLnBrk="1" latinLnBrk="0" hangingPunct="1">
                        <a:defRPr kumimoji="1" sz="1463" b="1" kern="1200">
                          <a:solidFill>
                            <a:schemeClr val="lt1"/>
                          </a:solidFill>
                          <a:latin typeface="Arial"/>
                          <a:ea typeface="Meiryo UI"/>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地域の統計データ分析</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BEB"/>
                    </a:solidFill>
                  </a:tcPr>
                </a:tc>
                <a:extLst>
                  <a:ext uri="{0D108BD9-81ED-4DB2-BD59-A6C34878D82A}">
                    <a16:rowId xmlns:a16="http://schemas.microsoft.com/office/drawing/2014/main" val="2113656748"/>
                  </a:ext>
                </a:extLst>
              </a:tr>
              <a:tr h="348650">
                <a:tc>
                  <a:txBody>
                    <a:bodyPr/>
                    <a:lstStyle>
                      <a:lvl1pPr marL="0" algn="l" defTabSz="742950" rtl="0" eaLnBrk="1" latinLnBrk="0" hangingPunct="1">
                        <a:defRPr kumimoji="1" sz="1463" kern="1200">
                          <a:solidFill>
                            <a:schemeClr val="dk1"/>
                          </a:solidFill>
                          <a:latin typeface="Arial"/>
                          <a:ea typeface="Meiryo UI"/>
                        </a:defRPr>
                      </a:lvl1pPr>
                      <a:lvl2pPr marL="371475" algn="l" defTabSz="742950" rtl="0" eaLnBrk="1" latinLnBrk="0" hangingPunct="1">
                        <a:defRPr kumimoji="1" sz="1463" kern="1200">
                          <a:solidFill>
                            <a:schemeClr val="dk1"/>
                          </a:solidFill>
                          <a:latin typeface="Arial"/>
                          <a:ea typeface="Meiryo UI"/>
                        </a:defRPr>
                      </a:lvl2pPr>
                      <a:lvl3pPr marL="742950" algn="l" defTabSz="742950" rtl="0" eaLnBrk="1" latinLnBrk="0" hangingPunct="1">
                        <a:defRPr kumimoji="1" sz="1463" kern="1200">
                          <a:solidFill>
                            <a:schemeClr val="dk1"/>
                          </a:solidFill>
                          <a:latin typeface="Arial"/>
                          <a:ea typeface="Meiryo UI"/>
                        </a:defRPr>
                      </a:lvl3pPr>
                      <a:lvl4pPr marL="1114425" algn="l" defTabSz="742950" rtl="0" eaLnBrk="1" latinLnBrk="0" hangingPunct="1">
                        <a:defRPr kumimoji="1" sz="1463" kern="1200">
                          <a:solidFill>
                            <a:schemeClr val="dk1"/>
                          </a:solidFill>
                          <a:latin typeface="Arial"/>
                          <a:ea typeface="Meiryo UI"/>
                        </a:defRPr>
                      </a:lvl4pPr>
                      <a:lvl5pPr marL="1485900" algn="l" defTabSz="742950" rtl="0" eaLnBrk="1" latinLnBrk="0" hangingPunct="1">
                        <a:defRPr kumimoji="1" sz="1463" kern="1200">
                          <a:solidFill>
                            <a:schemeClr val="dk1"/>
                          </a:solidFill>
                          <a:latin typeface="Arial"/>
                          <a:ea typeface="Meiryo UI"/>
                        </a:defRPr>
                      </a:lvl5pPr>
                      <a:lvl6pPr marL="1857375" algn="l" defTabSz="742950" rtl="0" eaLnBrk="1" latinLnBrk="0" hangingPunct="1">
                        <a:defRPr kumimoji="1" sz="1463" kern="1200">
                          <a:solidFill>
                            <a:schemeClr val="dk1"/>
                          </a:solidFill>
                          <a:latin typeface="Arial"/>
                          <a:ea typeface="Meiryo UI"/>
                        </a:defRPr>
                      </a:lvl6pPr>
                      <a:lvl7pPr marL="2228850" algn="l" defTabSz="742950" rtl="0" eaLnBrk="1" latinLnBrk="0" hangingPunct="1">
                        <a:defRPr kumimoji="1" sz="1463" kern="1200">
                          <a:solidFill>
                            <a:schemeClr val="dk1"/>
                          </a:solidFill>
                          <a:latin typeface="Arial"/>
                          <a:ea typeface="Meiryo UI"/>
                        </a:defRPr>
                      </a:lvl7pPr>
                      <a:lvl8pPr marL="2600325" algn="l" defTabSz="742950" rtl="0" eaLnBrk="1" latinLnBrk="0" hangingPunct="1">
                        <a:defRPr kumimoji="1" sz="1463" kern="1200">
                          <a:solidFill>
                            <a:schemeClr val="dk1"/>
                          </a:solidFill>
                          <a:latin typeface="Arial"/>
                          <a:ea typeface="Meiryo UI"/>
                        </a:defRPr>
                      </a:lvl8pPr>
                      <a:lvl9pPr marL="2971800" algn="l" defTabSz="742950" rtl="0" eaLnBrk="1" latinLnBrk="0" hangingPunct="1">
                        <a:defRPr kumimoji="1" sz="1463" kern="1200">
                          <a:solidFill>
                            <a:schemeClr val="dk1"/>
                          </a:solidFill>
                          <a:latin typeface="Arial"/>
                          <a:ea typeface="Meiryo UI"/>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他地域との比較</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BEB"/>
                    </a:solidFill>
                  </a:tcPr>
                </a:tc>
                <a:extLst>
                  <a:ext uri="{0D108BD9-81ED-4DB2-BD59-A6C34878D82A}">
                    <a16:rowId xmlns:a16="http://schemas.microsoft.com/office/drawing/2014/main" val="2506311041"/>
                  </a:ext>
                </a:extLst>
              </a:tr>
            </a:tbl>
          </a:graphicData>
        </a:graphic>
      </p:graphicFrame>
      <p:graphicFrame>
        <p:nvGraphicFramePr>
          <p:cNvPr id="318" name="表 317"/>
          <p:cNvGraphicFramePr>
            <a:graphicFrameLocks noGrp="1"/>
          </p:cNvGraphicFramePr>
          <p:nvPr>
            <p:extLst>
              <p:ext uri="{D42A27DB-BD31-4B8C-83A1-F6EECF244321}">
                <p14:modId xmlns:p14="http://schemas.microsoft.com/office/powerpoint/2010/main" val="1674620975"/>
              </p:ext>
            </p:extLst>
          </p:nvPr>
        </p:nvGraphicFramePr>
        <p:xfrm>
          <a:off x="3197099" y="5268213"/>
          <a:ext cx="1789812" cy="893406"/>
        </p:xfrm>
        <a:graphic>
          <a:graphicData uri="http://schemas.openxmlformats.org/drawingml/2006/table">
            <a:tbl>
              <a:tblPr firstRow="1" bandRow="1"/>
              <a:tblGrid>
                <a:gridCol w="1789812">
                  <a:extLst>
                    <a:ext uri="{9D8B030D-6E8A-4147-A177-3AD203B41FA5}">
                      <a16:colId xmlns:a16="http://schemas.microsoft.com/office/drawing/2014/main" val="2224429101"/>
                    </a:ext>
                  </a:extLst>
                </a:gridCol>
              </a:tblGrid>
              <a:tr h="228082">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まちあるき</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BEB"/>
                    </a:solidFill>
                  </a:tcPr>
                </a:tc>
                <a:extLst>
                  <a:ext uri="{0D108BD9-81ED-4DB2-BD59-A6C34878D82A}">
                    <a16:rowId xmlns:a16="http://schemas.microsoft.com/office/drawing/2014/main" val="1853181288"/>
                  </a:ext>
                </a:extLst>
              </a:tr>
              <a:tr h="228082">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地図づくり</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BEB"/>
                    </a:solidFill>
                  </a:tcPr>
                </a:tc>
                <a:extLst>
                  <a:ext uri="{0D108BD9-81ED-4DB2-BD59-A6C34878D82A}">
                    <a16:rowId xmlns:a16="http://schemas.microsoft.com/office/drawing/2014/main" val="65189177"/>
                  </a:ext>
                </a:extLst>
              </a:tr>
              <a:tr h="228082">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見学会</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BEB"/>
                    </a:solidFill>
                  </a:tcPr>
                </a:tc>
                <a:extLst>
                  <a:ext uri="{0D108BD9-81ED-4DB2-BD59-A6C34878D82A}">
                    <a16:rowId xmlns:a16="http://schemas.microsoft.com/office/drawing/2014/main" val="2113656748"/>
                  </a:ext>
                </a:extLst>
              </a:tr>
              <a:tr h="206844">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先進地視察</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BEB"/>
                    </a:solidFill>
                  </a:tcPr>
                </a:tc>
                <a:extLst>
                  <a:ext uri="{0D108BD9-81ED-4DB2-BD59-A6C34878D82A}">
                    <a16:rowId xmlns:a16="http://schemas.microsoft.com/office/drawing/2014/main" val="2506311041"/>
                  </a:ext>
                </a:extLst>
              </a:tr>
            </a:tbl>
          </a:graphicData>
        </a:graphic>
      </p:graphicFrame>
      <p:graphicFrame>
        <p:nvGraphicFramePr>
          <p:cNvPr id="319" name="表 318"/>
          <p:cNvGraphicFramePr>
            <a:graphicFrameLocks noGrp="1"/>
          </p:cNvGraphicFramePr>
          <p:nvPr>
            <p:extLst>
              <p:ext uri="{D42A27DB-BD31-4B8C-83A1-F6EECF244321}">
                <p14:modId xmlns:p14="http://schemas.microsoft.com/office/powerpoint/2010/main" val="4046633135"/>
              </p:ext>
            </p:extLst>
          </p:nvPr>
        </p:nvGraphicFramePr>
        <p:xfrm>
          <a:off x="5247664" y="5382720"/>
          <a:ext cx="1791713" cy="776745"/>
        </p:xfrm>
        <a:graphic>
          <a:graphicData uri="http://schemas.openxmlformats.org/drawingml/2006/table">
            <a:tbl>
              <a:tblPr firstRow="1" bandRow="1"/>
              <a:tblGrid>
                <a:gridCol w="1791713">
                  <a:extLst>
                    <a:ext uri="{9D8B030D-6E8A-4147-A177-3AD203B41FA5}">
                      <a16:colId xmlns:a16="http://schemas.microsoft.com/office/drawing/2014/main" val="2224429101"/>
                    </a:ext>
                  </a:extLst>
                </a:gridCol>
              </a:tblGrid>
              <a:tr h="267209">
                <a:tc>
                  <a:txBody>
                    <a:bodyPr/>
                    <a:lstStyle>
                      <a:lvl1pPr marL="0" algn="l" defTabSz="742950" rtl="0" eaLnBrk="1" latinLnBrk="0" hangingPunct="1">
                        <a:defRPr kumimoji="1" sz="1463" b="1" kern="1200">
                          <a:solidFill>
                            <a:schemeClr val="lt1"/>
                          </a:solidFill>
                          <a:latin typeface="Arial"/>
                          <a:ea typeface="Meiryo UI"/>
                        </a:defRPr>
                      </a:lvl1pPr>
                      <a:lvl2pPr marL="371475" algn="l" defTabSz="742950" rtl="0" eaLnBrk="1" latinLnBrk="0" hangingPunct="1">
                        <a:defRPr kumimoji="1" sz="1463" b="1" kern="1200">
                          <a:solidFill>
                            <a:schemeClr val="lt1"/>
                          </a:solidFill>
                          <a:latin typeface="Arial"/>
                          <a:ea typeface="Meiryo UI"/>
                        </a:defRPr>
                      </a:lvl2pPr>
                      <a:lvl3pPr marL="742950" algn="l" defTabSz="742950" rtl="0" eaLnBrk="1" latinLnBrk="0" hangingPunct="1">
                        <a:defRPr kumimoji="1" sz="1463" b="1" kern="1200">
                          <a:solidFill>
                            <a:schemeClr val="lt1"/>
                          </a:solidFill>
                          <a:latin typeface="Arial"/>
                          <a:ea typeface="Meiryo UI"/>
                        </a:defRPr>
                      </a:lvl3pPr>
                      <a:lvl4pPr marL="1114425" algn="l" defTabSz="742950" rtl="0" eaLnBrk="1" latinLnBrk="0" hangingPunct="1">
                        <a:defRPr kumimoji="1" sz="1463" b="1" kern="1200">
                          <a:solidFill>
                            <a:schemeClr val="lt1"/>
                          </a:solidFill>
                          <a:latin typeface="Arial"/>
                          <a:ea typeface="Meiryo UI"/>
                        </a:defRPr>
                      </a:lvl4pPr>
                      <a:lvl5pPr marL="1485900" algn="l" defTabSz="742950" rtl="0" eaLnBrk="1" latinLnBrk="0" hangingPunct="1">
                        <a:defRPr kumimoji="1" sz="1463" b="1" kern="1200">
                          <a:solidFill>
                            <a:schemeClr val="lt1"/>
                          </a:solidFill>
                          <a:latin typeface="Arial"/>
                          <a:ea typeface="Meiryo UI"/>
                        </a:defRPr>
                      </a:lvl5pPr>
                      <a:lvl6pPr marL="1857375" algn="l" defTabSz="742950" rtl="0" eaLnBrk="1" latinLnBrk="0" hangingPunct="1">
                        <a:defRPr kumimoji="1" sz="1463" b="1" kern="1200">
                          <a:solidFill>
                            <a:schemeClr val="lt1"/>
                          </a:solidFill>
                          <a:latin typeface="Arial"/>
                          <a:ea typeface="Meiryo UI"/>
                        </a:defRPr>
                      </a:lvl6pPr>
                      <a:lvl7pPr marL="2228850" algn="l" defTabSz="742950" rtl="0" eaLnBrk="1" latinLnBrk="0" hangingPunct="1">
                        <a:defRPr kumimoji="1" sz="1463" b="1" kern="1200">
                          <a:solidFill>
                            <a:schemeClr val="lt1"/>
                          </a:solidFill>
                          <a:latin typeface="Arial"/>
                          <a:ea typeface="Meiryo UI"/>
                        </a:defRPr>
                      </a:lvl7pPr>
                      <a:lvl8pPr marL="2600325" algn="l" defTabSz="742950" rtl="0" eaLnBrk="1" latinLnBrk="0" hangingPunct="1">
                        <a:defRPr kumimoji="1" sz="1463" b="1" kern="1200">
                          <a:solidFill>
                            <a:schemeClr val="lt1"/>
                          </a:solidFill>
                          <a:latin typeface="Arial"/>
                          <a:ea typeface="Meiryo UI"/>
                        </a:defRPr>
                      </a:lvl8pPr>
                      <a:lvl9pPr marL="2971800" algn="l" defTabSz="742950" rtl="0" eaLnBrk="1" latinLnBrk="0" hangingPunct="1">
                        <a:defRPr kumimoji="1" sz="1463" b="1" kern="1200">
                          <a:solidFill>
                            <a:schemeClr val="lt1"/>
                          </a:solidFill>
                          <a:latin typeface="Arial"/>
                          <a:ea typeface="Meiryo UI"/>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オープンハウス</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BEB"/>
                    </a:solidFill>
                  </a:tcPr>
                </a:tc>
                <a:extLst>
                  <a:ext uri="{0D108BD9-81ED-4DB2-BD59-A6C34878D82A}">
                    <a16:rowId xmlns:a16="http://schemas.microsoft.com/office/drawing/2014/main" val="4039316236"/>
                  </a:ext>
                </a:extLst>
              </a:tr>
              <a:tr h="267209">
                <a:tc>
                  <a:txBody>
                    <a:bodyPr/>
                    <a:lstStyle>
                      <a:lvl1pPr marL="0" algn="l" defTabSz="742950" rtl="0" eaLnBrk="1" latinLnBrk="0" hangingPunct="1">
                        <a:defRPr kumimoji="1" sz="1463" kern="1200">
                          <a:solidFill>
                            <a:schemeClr val="dk1"/>
                          </a:solidFill>
                          <a:latin typeface="Arial"/>
                          <a:ea typeface="Meiryo UI"/>
                        </a:defRPr>
                      </a:lvl1pPr>
                      <a:lvl2pPr marL="371475" algn="l" defTabSz="742950" rtl="0" eaLnBrk="1" latinLnBrk="0" hangingPunct="1">
                        <a:defRPr kumimoji="1" sz="1463" kern="1200">
                          <a:solidFill>
                            <a:schemeClr val="dk1"/>
                          </a:solidFill>
                          <a:latin typeface="Arial"/>
                          <a:ea typeface="Meiryo UI"/>
                        </a:defRPr>
                      </a:lvl2pPr>
                      <a:lvl3pPr marL="742950" algn="l" defTabSz="742950" rtl="0" eaLnBrk="1" latinLnBrk="0" hangingPunct="1">
                        <a:defRPr kumimoji="1" sz="1463" kern="1200">
                          <a:solidFill>
                            <a:schemeClr val="dk1"/>
                          </a:solidFill>
                          <a:latin typeface="Arial"/>
                          <a:ea typeface="Meiryo UI"/>
                        </a:defRPr>
                      </a:lvl3pPr>
                      <a:lvl4pPr marL="1114425" algn="l" defTabSz="742950" rtl="0" eaLnBrk="1" latinLnBrk="0" hangingPunct="1">
                        <a:defRPr kumimoji="1" sz="1463" kern="1200">
                          <a:solidFill>
                            <a:schemeClr val="dk1"/>
                          </a:solidFill>
                          <a:latin typeface="Arial"/>
                          <a:ea typeface="Meiryo UI"/>
                        </a:defRPr>
                      </a:lvl4pPr>
                      <a:lvl5pPr marL="1485900" algn="l" defTabSz="742950" rtl="0" eaLnBrk="1" latinLnBrk="0" hangingPunct="1">
                        <a:defRPr kumimoji="1" sz="1463" kern="1200">
                          <a:solidFill>
                            <a:schemeClr val="dk1"/>
                          </a:solidFill>
                          <a:latin typeface="Arial"/>
                          <a:ea typeface="Meiryo UI"/>
                        </a:defRPr>
                      </a:lvl5pPr>
                      <a:lvl6pPr marL="1857375" algn="l" defTabSz="742950" rtl="0" eaLnBrk="1" latinLnBrk="0" hangingPunct="1">
                        <a:defRPr kumimoji="1" sz="1463" kern="1200">
                          <a:solidFill>
                            <a:schemeClr val="dk1"/>
                          </a:solidFill>
                          <a:latin typeface="Arial"/>
                          <a:ea typeface="Meiryo UI"/>
                        </a:defRPr>
                      </a:lvl6pPr>
                      <a:lvl7pPr marL="2228850" algn="l" defTabSz="742950" rtl="0" eaLnBrk="1" latinLnBrk="0" hangingPunct="1">
                        <a:defRPr kumimoji="1" sz="1463" kern="1200">
                          <a:solidFill>
                            <a:schemeClr val="dk1"/>
                          </a:solidFill>
                          <a:latin typeface="Arial"/>
                          <a:ea typeface="Meiryo UI"/>
                        </a:defRPr>
                      </a:lvl7pPr>
                      <a:lvl8pPr marL="2600325" algn="l" defTabSz="742950" rtl="0" eaLnBrk="1" latinLnBrk="0" hangingPunct="1">
                        <a:defRPr kumimoji="1" sz="1463" kern="1200">
                          <a:solidFill>
                            <a:schemeClr val="dk1"/>
                          </a:solidFill>
                          <a:latin typeface="Arial"/>
                          <a:ea typeface="Meiryo UI"/>
                        </a:defRPr>
                      </a:lvl8pPr>
                      <a:lvl9pPr marL="2971800" algn="l" defTabSz="742950" rtl="0" eaLnBrk="1" latinLnBrk="0" hangingPunct="1">
                        <a:defRPr kumimoji="1" sz="1463" kern="1200">
                          <a:solidFill>
                            <a:schemeClr val="dk1"/>
                          </a:solidFill>
                          <a:latin typeface="Arial"/>
                          <a:ea typeface="Meiryo UI"/>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ヒアリング</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BEB"/>
                    </a:solidFill>
                  </a:tcPr>
                </a:tc>
                <a:extLst>
                  <a:ext uri="{0D108BD9-81ED-4DB2-BD59-A6C34878D82A}">
                    <a16:rowId xmlns:a16="http://schemas.microsoft.com/office/drawing/2014/main" val="2113656748"/>
                  </a:ext>
                </a:extLst>
              </a:tr>
              <a:tr h="242327">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indent="-87313">
                        <a:buFont typeface="Wingdings" panose="05000000000000000000" pitchFamily="2" charset="2"/>
                        <a:buChar char="l"/>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アンケート</a:t>
                      </a:r>
                      <a:endParaRPr lang="ja-JP" altLang="en-US" dirty="0"/>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BEB"/>
                    </a:solidFill>
                  </a:tcPr>
                </a:tc>
                <a:extLst>
                  <a:ext uri="{0D108BD9-81ED-4DB2-BD59-A6C34878D82A}">
                    <a16:rowId xmlns:a16="http://schemas.microsoft.com/office/drawing/2014/main" val="2506311041"/>
                  </a:ext>
                </a:extLst>
              </a:tr>
            </a:tbl>
          </a:graphicData>
        </a:graphic>
      </p:graphicFrame>
      <p:graphicFrame>
        <p:nvGraphicFramePr>
          <p:cNvPr id="320" name="表 319"/>
          <p:cNvGraphicFramePr>
            <a:graphicFrameLocks noGrp="1"/>
          </p:cNvGraphicFramePr>
          <p:nvPr>
            <p:extLst>
              <p:ext uri="{D42A27DB-BD31-4B8C-83A1-F6EECF244321}">
                <p14:modId xmlns:p14="http://schemas.microsoft.com/office/powerpoint/2010/main" val="4294708866"/>
              </p:ext>
            </p:extLst>
          </p:nvPr>
        </p:nvGraphicFramePr>
        <p:xfrm>
          <a:off x="7294437" y="5382720"/>
          <a:ext cx="1798017" cy="776745"/>
        </p:xfrm>
        <a:graphic>
          <a:graphicData uri="http://schemas.openxmlformats.org/drawingml/2006/table">
            <a:tbl>
              <a:tblPr firstRow="1" bandRow="1"/>
              <a:tblGrid>
                <a:gridCol w="1798017">
                  <a:extLst>
                    <a:ext uri="{9D8B030D-6E8A-4147-A177-3AD203B41FA5}">
                      <a16:colId xmlns:a16="http://schemas.microsoft.com/office/drawing/2014/main" val="2224429101"/>
                    </a:ext>
                  </a:extLst>
                </a:gridCol>
              </a:tblGrid>
              <a:tr h="267209">
                <a:tc>
                  <a:txBody>
                    <a:bodyPr/>
                    <a:lstStyle>
                      <a:lvl1pPr marL="0" algn="l" defTabSz="742950" rtl="0" eaLnBrk="1" latinLnBrk="0" hangingPunct="1">
                        <a:defRPr kumimoji="1" sz="1463" b="1" kern="1200">
                          <a:solidFill>
                            <a:schemeClr val="lt1"/>
                          </a:solidFill>
                          <a:latin typeface="Arial"/>
                          <a:ea typeface="Meiryo UI"/>
                        </a:defRPr>
                      </a:lvl1pPr>
                      <a:lvl2pPr marL="371475" algn="l" defTabSz="742950" rtl="0" eaLnBrk="1" latinLnBrk="0" hangingPunct="1">
                        <a:defRPr kumimoji="1" sz="1463" b="1" kern="1200">
                          <a:solidFill>
                            <a:schemeClr val="lt1"/>
                          </a:solidFill>
                          <a:latin typeface="Arial"/>
                          <a:ea typeface="Meiryo UI"/>
                        </a:defRPr>
                      </a:lvl2pPr>
                      <a:lvl3pPr marL="742950" algn="l" defTabSz="742950" rtl="0" eaLnBrk="1" latinLnBrk="0" hangingPunct="1">
                        <a:defRPr kumimoji="1" sz="1463" b="1" kern="1200">
                          <a:solidFill>
                            <a:schemeClr val="lt1"/>
                          </a:solidFill>
                          <a:latin typeface="Arial"/>
                          <a:ea typeface="Meiryo UI"/>
                        </a:defRPr>
                      </a:lvl3pPr>
                      <a:lvl4pPr marL="1114425" algn="l" defTabSz="742950" rtl="0" eaLnBrk="1" latinLnBrk="0" hangingPunct="1">
                        <a:defRPr kumimoji="1" sz="1463" b="1" kern="1200">
                          <a:solidFill>
                            <a:schemeClr val="lt1"/>
                          </a:solidFill>
                          <a:latin typeface="Arial"/>
                          <a:ea typeface="Meiryo UI"/>
                        </a:defRPr>
                      </a:lvl4pPr>
                      <a:lvl5pPr marL="1485900" algn="l" defTabSz="742950" rtl="0" eaLnBrk="1" latinLnBrk="0" hangingPunct="1">
                        <a:defRPr kumimoji="1" sz="1463" b="1" kern="1200">
                          <a:solidFill>
                            <a:schemeClr val="lt1"/>
                          </a:solidFill>
                          <a:latin typeface="Arial"/>
                          <a:ea typeface="Meiryo UI"/>
                        </a:defRPr>
                      </a:lvl5pPr>
                      <a:lvl6pPr marL="1857375" algn="l" defTabSz="742950" rtl="0" eaLnBrk="1" latinLnBrk="0" hangingPunct="1">
                        <a:defRPr kumimoji="1" sz="1463" b="1" kern="1200">
                          <a:solidFill>
                            <a:schemeClr val="lt1"/>
                          </a:solidFill>
                          <a:latin typeface="Arial"/>
                          <a:ea typeface="Meiryo UI"/>
                        </a:defRPr>
                      </a:lvl6pPr>
                      <a:lvl7pPr marL="2228850" algn="l" defTabSz="742950" rtl="0" eaLnBrk="1" latinLnBrk="0" hangingPunct="1">
                        <a:defRPr kumimoji="1" sz="1463" b="1" kern="1200">
                          <a:solidFill>
                            <a:schemeClr val="lt1"/>
                          </a:solidFill>
                          <a:latin typeface="Arial"/>
                          <a:ea typeface="Meiryo UI"/>
                        </a:defRPr>
                      </a:lvl7pPr>
                      <a:lvl8pPr marL="2600325" algn="l" defTabSz="742950" rtl="0" eaLnBrk="1" latinLnBrk="0" hangingPunct="1">
                        <a:defRPr kumimoji="1" sz="1463" b="1" kern="1200">
                          <a:solidFill>
                            <a:schemeClr val="lt1"/>
                          </a:solidFill>
                          <a:latin typeface="Arial"/>
                          <a:ea typeface="Meiryo UI"/>
                        </a:defRPr>
                      </a:lvl8pPr>
                      <a:lvl9pPr marL="2971800" algn="l" defTabSz="742950" rtl="0" eaLnBrk="1" latinLnBrk="0" hangingPunct="1">
                        <a:defRPr kumimoji="1" sz="1463" b="1" kern="1200">
                          <a:solidFill>
                            <a:schemeClr val="lt1"/>
                          </a:solidFill>
                          <a:latin typeface="Arial"/>
                          <a:ea typeface="Meiryo UI"/>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ワークショップ</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BEB"/>
                    </a:solidFill>
                  </a:tcPr>
                </a:tc>
                <a:extLst>
                  <a:ext uri="{0D108BD9-81ED-4DB2-BD59-A6C34878D82A}">
                    <a16:rowId xmlns:a16="http://schemas.microsoft.com/office/drawing/2014/main" val="4039316236"/>
                  </a:ext>
                </a:extLst>
              </a:tr>
              <a:tr h="267209">
                <a:tc>
                  <a:txBody>
                    <a:bodyPr/>
                    <a:lstStyle>
                      <a:lvl1pPr marL="0" algn="l" defTabSz="742950" rtl="0" eaLnBrk="1" latinLnBrk="0" hangingPunct="1">
                        <a:defRPr kumimoji="1" sz="1463" kern="1200">
                          <a:solidFill>
                            <a:schemeClr val="dk1"/>
                          </a:solidFill>
                          <a:latin typeface="Arial"/>
                          <a:ea typeface="Meiryo UI"/>
                        </a:defRPr>
                      </a:lvl1pPr>
                      <a:lvl2pPr marL="371475" algn="l" defTabSz="742950" rtl="0" eaLnBrk="1" latinLnBrk="0" hangingPunct="1">
                        <a:defRPr kumimoji="1" sz="1463" kern="1200">
                          <a:solidFill>
                            <a:schemeClr val="dk1"/>
                          </a:solidFill>
                          <a:latin typeface="Arial"/>
                          <a:ea typeface="Meiryo UI"/>
                        </a:defRPr>
                      </a:lvl2pPr>
                      <a:lvl3pPr marL="742950" algn="l" defTabSz="742950" rtl="0" eaLnBrk="1" latinLnBrk="0" hangingPunct="1">
                        <a:defRPr kumimoji="1" sz="1463" kern="1200">
                          <a:solidFill>
                            <a:schemeClr val="dk1"/>
                          </a:solidFill>
                          <a:latin typeface="Arial"/>
                          <a:ea typeface="Meiryo UI"/>
                        </a:defRPr>
                      </a:lvl3pPr>
                      <a:lvl4pPr marL="1114425" algn="l" defTabSz="742950" rtl="0" eaLnBrk="1" latinLnBrk="0" hangingPunct="1">
                        <a:defRPr kumimoji="1" sz="1463" kern="1200">
                          <a:solidFill>
                            <a:schemeClr val="dk1"/>
                          </a:solidFill>
                          <a:latin typeface="Arial"/>
                          <a:ea typeface="Meiryo UI"/>
                        </a:defRPr>
                      </a:lvl4pPr>
                      <a:lvl5pPr marL="1485900" algn="l" defTabSz="742950" rtl="0" eaLnBrk="1" latinLnBrk="0" hangingPunct="1">
                        <a:defRPr kumimoji="1" sz="1463" kern="1200">
                          <a:solidFill>
                            <a:schemeClr val="dk1"/>
                          </a:solidFill>
                          <a:latin typeface="Arial"/>
                          <a:ea typeface="Meiryo UI"/>
                        </a:defRPr>
                      </a:lvl5pPr>
                      <a:lvl6pPr marL="1857375" algn="l" defTabSz="742950" rtl="0" eaLnBrk="1" latinLnBrk="0" hangingPunct="1">
                        <a:defRPr kumimoji="1" sz="1463" kern="1200">
                          <a:solidFill>
                            <a:schemeClr val="dk1"/>
                          </a:solidFill>
                          <a:latin typeface="Arial"/>
                          <a:ea typeface="Meiryo UI"/>
                        </a:defRPr>
                      </a:lvl6pPr>
                      <a:lvl7pPr marL="2228850" algn="l" defTabSz="742950" rtl="0" eaLnBrk="1" latinLnBrk="0" hangingPunct="1">
                        <a:defRPr kumimoji="1" sz="1463" kern="1200">
                          <a:solidFill>
                            <a:schemeClr val="dk1"/>
                          </a:solidFill>
                          <a:latin typeface="Arial"/>
                          <a:ea typeface="Meiryo UI"/>
                        </a:defRPr>
                      </a:lvl7pPr>
                      <a:lvl8pPr marL="2600325" algn="l" defTabSz="742950" rtl="0" eaLnBrk="1" latinLnBrk="0" hangingPunct="1">
                        <a:defRPr kumimoji="1" sz="1463" kern="1200">
                          <a:solidFill>
                            <a:schemeClr val="dk1"/>
                          </a:solidFill>
                          <a:latin typeface="Arial"/>
                          <a:ea typeface="Meiryo UI"/>
                        </a:defRPr>
                      </a:lvl8pPr>
                      <a:lvl9pPr marL="2971800" algn="l" defTabSz="742950" rtl="0" eaLnBrk="1" latinLnBrk="0" hangingPunct="1">
                        <a:defRPr kumimoji="1" sz="1463" kern="1200">
                          <a:solidFill>
                            <a:schemeClr val="dk1"/>
                          </a:solidFill>
                          <a:latin typeface="Arial"/>
                          <a:ea typeface="Meiryo UI"/>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ステークホルダー会議</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BEB"/>
                    </a:solidFill>
                  </a:tcPr>
                </a:tc>
                <a:extLst>
                  <a:ext uri="{0D108BD9-81ED-4DB2-BD59-A6C34878D82A}">
                    <a16:rowId xmlns:a16="http://schemas.microsoft.com/office/drawing/2014/main" val="2113656748"/>
                  </a:ext>
                </a:extLst>
              </a:tr>
              <a:tr h="242327">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indent="-87313">
                        <a:buFont typeface="Wingdings" panose="05000000000000000000" pitchFamily="2" charset="2"/>
                        <a:buChar char="l"/>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移住者や有識者との意見交換</a:t>
                      </a:r>
                      <a:endParaRPr lang="ja-JP" altLang="en-US" dirty="0"/>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BEB"/>
                    </a:solidFill>
                  </a:tcPr>
                </a:tc>
                <a:extLst>
                  <a:ext uri="{0D108BD9-81ED-4DB2-BD59-A6C34878D82A}">
                    <a16:rowId xmlns:a16="http://schemas.microsoft.com/office/drawing/2014/main" val="2506311041"/>
                  </a:ext>
                </a:extLst>
              </a:tr>
            </a:tbl>
          </a:graphicData>
        </a:graphic>
      </p:graphicFrame>
      <p:sp>
        <p:nvSpPr>
          <p:cNvPr id="321" name="角丸四角形 320"/>
          <p:cNvSpPr/>
          <p:nvPr/>
        </p:nvSpPr>
        <p:spPr>
          <a:xfrm>
            <a:off x="1622360" y="6108367"/>
            <a:ext cx="6590025" cy="43994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b="1" dirty="0" smtClean="0">
                <a:solidFill>
                  <a:schemeClr val="bg1"/>
                </a:solidFill>
                <a:latin typeface="メイリオ" panose="020B0604030504040204" pitchFamily="50" charset="-128"/>
                <a:ea typeface="メイリオ" panose="020B0604030504040204" pitchFamily="50" charset="-128"/>
              </a:rPr>
              <a:t>「生涯活躍のまち」</a:t>
            </a:r>
            <a:r>
              <a:rPr lang="ja-JP" altLang="en-US" sz="1050" b="1" dirty="0" err="1" smtClean="0">
                <a:solidFill>
                  <a:schemeClr val="bg1"/>
                </a:solidFill>
                <a:latin typeface="メイリオ" panose="020B0604030504040204" pitchFamily="50" charset="-128"/>
                <a:ea typeface="メイリオ" panose="020B0604030504040204" pitchFamily="50" charset="-128"/>
              </a:rPr>
              <a:t>づ</a:t>
            </a:r>
            <a:r>
              <a:rPr lang="ja-JP" altLang="en-US" sz="1050" b="1" dirty="0" smtClean="0">
                <a:solidFill>
                  <a:schemeClr val="bg1"/>
                </a:solidFill>
                <a:latin typeface="メイリオ" panose="020B0604030504040204" pitchFamily="50" charset="-128"/>
                <a:ea typeface="メイリオ" panose="020B0604030504040204" pitchFamily="50" charset="-128"/>
              </a:rPr>
              <a:t>くりによって目指す将来像（第３章参照）</a:t>
            </a:r>
            <a:endParaRPr kumimoji="1" lang="en-US" altLang="ja-JP" sz="1050" b="1" dirty="0" smtClean="0">
              <a:solidFill>
                <a:schemeClr val="bg1"/>
              </a:solidFill>
              <a:latin typeface="メイリオ" panose="020B0604030504040204" pitchFamily="50" charset="-128"/>
              <a:ea typeface="メイリオ" panose="020B0604030504040204" pitchFamily="50" charset="-128"/>
            </a:endParaRPr>
          </a:p>
        </p:txBody>
      </p:sp>
      <p:sp>
        <p:nvSpPr>
          <p:cNvPr id="322" name="直方体 321"/>
          <p:cNvSpPr/>
          <p:nvPr/>
        </p:nvSpPr>
        <p:spPr>
          <a:xfrm>
            <a:off x="1266241" y="4503845"/>
            <a:ext cx="7796543" cy="331489"/>
          </a:xfrm>
          <a:prstGeom prst="cube">
            <a:avLst>
              <a:gd name="adj" fmla="val 44116"/>
            </a:avLst>
          </a:prstGeom>
          <a:solidFill>
            <a:srgbClr val="F19B6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23" name="直方体 322"/>
          <p:cNvSpPr/>
          <p:nvPr/>
        </p:nvSpPr>
        <p:spPr>
          <a:xfrm>
            <a:off x="1140108" y="2982632"/>
            <a:ext cx="1728000" cy="1557797"/>
          </a:xfrm>
          <a:prstGeom prst="cube">
            <a:avLst>
              <a:gd name="adj" fmla="val 13656"/>
            </a:avLst>
          </a:prstGeom>
          <a:solidFill>
            <a:srgbClr val="FFC000">
              <a:lumMod val="60000"/>
              <a:lumOff val="40000"/>
            </a:srgbClr>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sp>
        <p:nvSpPr>
          <p:cNvPr id="324" name="テキスト ボックス 323"/>
          <p:cNvSpPr txBox="1"/>
          <p:nvPr/>
        </p:nvSpPr>
        <p:spPr>
          <a:xfrm>
            <a:off x="1079809" y="3272334"/>
            <a:ext cx="1640015" cy="523220"/>
          </a:xfrm>
          <a:prstGeom prst="rect">
            <a:avLst/>
          </a:prstGeom>
          <a:noFill/>
        </p:spPr>
        <p:txBody>
          <a:bodyPr wrap="square" rtlCol="0">
            <a:spAutoFit/>
          </a:bodyPr>
          <a:lstStyle/>
          <a:p>
            <a:pPr algn="ctr"/>
            <a:r>
              <a:rPr lang="ja-JP" altLang="en-US" sz="1400" b="1" dirty="0" smtClean="0">
                <a:solidFill>
                  <a:srgbClr val="404040"/>
                </a:solidFill>
                <a:latin typeface="メイリオ" panose="020B0604030504040204" pitchFamily="50" charset="-128"/>
                <a:ea typeface="メイリオ" panose="020B0604030504040204" pitchFamily="50" charset="-128"/>
              </a:rPr>
              <a:t>「交流・居場所」</a:t>
            </a:r>
            <a:endParaRPr lang="en-US" altLang="ja-JP" sz="1400" b="1" dirty="0" smtClean="0">
              <a:solidFill>
                <a:srgbClr val="404040"/>
              </a:solidFill>
              <a:latin typeface="メイリオ" panose="020B0604030504040204" pitchFamily="50" charset="-128"/>
              <a:ea typeface="メイリオ" panose="020B0604030504040204" pitchFamily="50" charset="-128"/>
            </a:endParaRPr>
          </a:p>
          <a:p>
            <a:pPr algn="ctr"/>
            <a:r>
              <a:rPr lang="ja-JP" altLang="en-US" sz="1400" b="1" dirty="0" smtClean="0">
                <a:solidFill>
                  <a:srgbClr val="404040"/>
                </a:solidFill>
                <a:latin typeface="メイリオ" panose="020B0604030504040204" pitchFamily="50" charset="-128"/>
                <a:ea typeface="メイリオ" panose="020B0604030504040204" pitchFamily="50" charset="-128"/>
              </a:rPr>
              <a:t>をつくる</a:t>
            </a:r>
            <a:endParaRPr lang="ja-JP" altLang="en-US" sz="1400" b="1" dirty="0">
              <a:solidFill>
                <a:srgbClr val="404040"/>
              </a:solidFill>
              <a:latin typeface="メイリオ" panose="020B0604030504040204" pitchFamily="50" charset="-128"/>
              <a:ea typeface="メイリオ" panose="020B0604030504040204" pitchFamily="50" charset="-128"/>
            </a:endParaRPr>
          </a:p>
        </p:txBody>
      </p:sp>
      <p:cxnSp>
        <p:nvCxnSpPr>
          <p:cNvPr id="325" name="直線コネクタ 324"/>
          <p:cNvCxnSpPr/>
          <p:nvPr/>
        </p:nvCxnSpPr>
        <p:spPr>
          <a:xfrm flipV="1">
            <a:off x="2654953" y="3542120"/>
            <a:ext cx="220296" cy="211703"/>
          </a:xfrm>
          <a:prstGeom prst="line">
            <a:avLst/>
          </a:prstGeom>
          <a:noFill/>
          <a:ln w="9525" cap="flat" cmpd="sng" algn="ctr">
            <a:solidFill>
              <a:srgbClr val="404040"/>
            </a:solidFill>
            <a:prstDash val="solid"/>
            <a:miter lim="800000"/>
          </a:ln>
          <a:effectLst/>
        </p:spPr>
      </p:cxnSp>
      <p:graphicFrame>
        <p:nvGraphicFramePr>
          <p:cNvPr id="326" name="表 325"/>
          <p:cNvGraphicFramePr>
            <a:graphicFrameLocks noGrp="1"/>
          </p:cNvGraphicFramePr>
          <p:nvPr>
            <p:extLst>
              <p:ext uri="{D42A27DB-BD31-4B8C-83A1-F6EECF244321}">
                <p14:modId xmlns:p14="http://schemas.microsoft.com/office/powerpoint/2010/main" val="3737531893"/>
              </p:ext>
            </p:extLst>
          </p:nvPr>
        </p:nvGraphicFramePr>
        <p:xfrm>
          <a:off x="1143531" y="3752424"/>
          <a:ext cx="1511313" cy="848969"/>
        </p:xfrm>
        <a:graphic>
          <a:graphicData uri="http://schemas.openxmlformats.org/drawingml/2006/table">
            <a:tbl>
              <a:tblPr firstRow="1" bandRow="1"/>
              <a:tblGrid>
                <a:gridCol w="1511313">
                  <a:extLst>
                    <a:ext uri="{9D8B030D-6E8A-4147-A177-3AD203B41FA5}">
                      <a16:colId xmlns:a16="http://schemas.microsoft.com/office/drawing/2014/main" val="2224429101"/>
                    </a:ext>
                  </a:extLst>
                </a:gridCol>
              </a:tblGrid>
              <a:tr h="301719">
                <a:tc>
                  <a:txBody>
                    <a:bodyPr/>
                    <a:lstStyle>
                      <a:lvl1pPr marL="0" algn="l" defTabSz="742950" rtl="0" eaLnBrk="1" latinLnBrk="0" hangingPunct="1">
                        <a:defRPr kumimoji="1" sz="1463" b="1" kern="1200">
                          <a:solidFill>
                            <a:schemeClr val="lt1"/>
                          </a:solidFill>
                          <a:latin typeface="Arial"/>
                          <a:ea typeface="Meiryo UI"/>
                        </a:defRPr>
                      </a:lvl1pPr>
                      <a:lvl2pPr marL="371475" algn="l" defTabSz="742950" rtl="0" eaLnBrk="1" latinLnBrk="0" hangingPunct="1">
                        <a:defRPr kumimoji="1" sz="1463" b="1" kern="1200">
                          <a:solidFill>
                            <a:schemeClr val="lt1"/>
                          </a:solidFill>
                          <a:latin typeface="Arial"/>
                          <a:ea typeface="Meiryo UI"/>
                        </a:defRPr>
                      </a:lvl2pPr>
                      <a:lvl3pPr marL="742950" algn="l" defTabSz="742950" rtl="0" eaLnBrk="1" latinLnBrk="0" hangingPunct="1">
                        <a:defRPr kumimoji="1" sz="1463" b="1" kern="1200">
                          <a:solidFill>
                            <a:schemeClr val="lt1"/>
                          </a:solidFill>
                          <a:latin typeface="Arial"/>
                          <a:ea typeface="Meiryo UI"/>
                        </a:defRPr>
                      </a:lvl3pPr>
                      <a:lvl4pPr marL="1114425" algn="l" defTabSz="742950" rtl="0" eaLnBrk="1" latinLnBrk="0" hangingPunct="1">
                        <a:defRPr kumimoji="1" sz="1463" b="1" kern="1200">
                          <a:solidFill>
                            <a:schemeClr val="lt1"/>
                          </a:solidFill>
                          <a:latin typeface="Arial"/>
                          <a:ea typeface="Meiryo UI"/>
                        </a:defRPr>
                      </a:lvl4pPr>
                      <a:lvl5pPr marL="1485900" algn="l" defTabSz="742950" rtl="0" eaLnBrk="1" latinLnBrk="0" hangingPunct="1">
                        <a:defRPr kumimoji="1" sz="1463" b="1" kern="1200">
                          <a:solidFill>
                            <a:schemeClr val="lt1"/>
                          </a:solidFill>
                          <a:latin typeface="Arial"/>
                          <a:ea typeface="Meiryo UI"/>
                        </a:defRPr>
                      </a:lvl5pPr>
                      <a:lvl6pPr marL="1857375" algn="l" defTabSz="742950" rtl="0" eaLnBrk="1" latinLnBrk="0" hangingPunct="1">
                        <a:defRPr kumimoji="1" sz="1463" b="1" kern="1200">
                          <a:solidFill>
                            <a:schemeClr val="lt1"/>
                          </a:solidFill>
                          <a:latin typeface="Arial"/>
                          <a:ea typeface="Meiryo UI"/>
                        </a:defRPr>
                      </a:lvl6pPr>
                      <a:lvl7pPr marL="2228850" algn="l" defTabSz="742950" rtl="0" eaLnBrk="1" latinLnBrk="0" hangingPunct="1">
                        <a:defRPr kumimoji="1" sz="1463" b="1" kern="1200">
                          <a:solidFill>
                            <a:schemeClr val="lt1"/>
                          </a:solidFill>
                          <a:latin typeface="Arial"/>
                          <a:ea typeface="Meiryo UI"/>
                        </a:defRPr>
                      </a:lvl7pPr>
                      <a:lvl8pPr marL="2600325" algn="l" defTabSz="742950" rtl="0" eaLnBrk="1" latinLnBrk="0" hangingPunct="1">
                        <a:defRPr kumimoji="1" sz="1463" b="1" kern="1200">
                          <a:solidFill>
                            <a:schemeClr val="lt1"/>
                          </a:solidFill>
                          <a:latin typeface="Arial"/>
                          <a:ea typeface="Meiryo UI"/>
                        </a:defRPr>
                      </a:lvl8pPr>
                      <a:lvl9pPr marL="2971800" algn="l" defTabSz="742950" rtl="0" eaLnBrk="1" latinLnBrk="0" hangingPunct="1">
                        <a:defRPr kumimoji="1" sz="1463" b="1" kern="1200">
                          <a:solidFill>
                            <a:schemeClr val="lt1"/>
                          </a:solidFill>
                          <a:latin typeface="Arial"/>
                          <a:ea typeface="Meiryo UI"/>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気軽に寄れる場所</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113656748"/>
                  </a:ext>
                </a:extLst>
              </a:tr>
              <a:tr h="273625">
                <a:tc>
                  <a:txBody>
                    <a:bodyPr/>
                    <a:lstStyle>
                      <a:lvl1pPr marL="0" algn="l" defTabSz="742950" rtl="0" eaLnBrk="1" latinLnBrk="0" hangingPunct="1">
                        <a:defRPr kumimoji="1" sz="1463" kern="1200">
                          <a:solidFill>
                            <a:schemeClr val="dk1"/>
                          </a:solidFill>
                          <a:latin typeface="Arial"/>
                          <a:ea typeface="Meiryo UI"/>
                        </a:defRPr>
                      </a:lvl1pPr>
                      <a:lvl2pPr marL="371475" algn="l" defTabSz="742950" rtl="0" eaLnBrk="1" latinLnBrk="0" hangingPunct="1">
                        <a:defRPr kumimoji="1" sz="1463" kern="1200">
                          <a:solidFill>
                            <a:schemeClr val="dk1"/>
                          </a:solidFill>
                          <a:latin typeface="Arial"/>
                          <a:ea typeface="Meiryo UI"/>
                        </a:defRPr>
                      </a:lvl2pPr>
                      <a:lvl3pPr marL="742950" algn="l" defTabSz="742950" rtl="0" eaLnBrk="1" latinLnBrk="0" hangingPunct="1">
                        <a:defRPr kumimoji="1" sz="1463" kern="1200">
                          <a:solidFill>
                            <a:schemeClr val="dk1"/>
                          </a:solidFill>
                          <a:latin typeface="Arial"/>
                          <a:ea typeface="Meiryo UI"/>
                        </a:defRPr>
                      </a:lvl3pPr>
                      <a:lvl4pPr marL="1114425" algn="l" defTabSz="742950" rtl="0" eaLnBrk="1" latinLnBrk="0" hangingPunct="1">
                        <a:defRPr kumimoji="1" sz="1463" kern="1200">
                          <a:solidFill>
                            <a:schemeClr val="dk1"/>
                          </a:solidFill>
                          <a:latin typeface="Arial"/>
                          <a:ea typeface="Meiryo UI"/>
                        </a:defRPr>
                      </a:lvl4pPr>
                      <a:lvl5pPr marL="1485900" algn="l" defTabSz="742950" rtl="0" eaLnBrk="1" latinLnBrk="0" hangingPunct="1">
                        <a:defRPr kumimoji="1" sz="1463" kern="1200">
                          <a:solidFill>
                            <a:schemeClr val="dk1"/>
                          </a:solidFill>
                          <a:latin typeface="Arial"/>
                          <a:ea typeface="Meiryo UI"/>
                        </a:defRPr>
                      </a:lvl5pPr>
                      <a:lvl6pPr marL="1857375" algn="l" defTabSz="742950" rtl="0" eaLnBrk="1" latinLnBrk="0" hangingPunct="1">
                        <a:defRPr kumimoji="1" sz="1463" kern="1200">
                          <a:solidFill>
                            <a:schemeClr val="dk1"/>
                          </a:solidFill>
                          <a:latin typeface="Arial"/>
                          <a:ea typeface="Meiryo UI"/>
                        </a:defRPr>
                      </a:lvl6pPr>
                      <a:lvl7pPr marL="2228850" algn="l" defTabSz="742950" rtl="0" eaLnBrk="1" latinLnBrk="0" hangingPunct="1">
                        <a:defRPr kumimoji="1" sz="1463" kern="1200">
                          <a:solidFill>
                            <a:schemeClr val="dk1"/>
                          </a:solidFill>
                          <a:latin typeface="Arial"/>
                          <a:ea typeface="Meiryo UI"/>
                        </a:defRPr>
                      </a:lvl7pPr>
                      <a:lvl8pPr marL="2600325" algn="l" defTabSz="742950" rtl="0" eaLnBrk="1" latinLnBrk="0" hangingPunct="1">
                        <a:defRPr kumimoji="1" sz="1463" kern="1200">
                          <a:solidFill>
                            <a:schemeClr val="dk1"/>
                          </a:solidFill>
                          <a:latin typeface="Arial"/>
                          <a:ea typeface="Meiryo UI"/>
                        </a:defRPr>
                      </a:lvl8pPr>
                      <a:lvl9pPr marL="2971800" algn="l" defTabSz="742950" rtl="0" eaLnBrk="1" latinLnBrk="0" hangingPunct="1">
                        <a:defRPr kumimoji="1" sz="1463" kern="1200">
                          <a:solidFill>
                            <a:schemeClr val="dk1"/>
                          </a:solidFill>
                          <a:latin typeface="Arial"/>
                          <a:ea typeface="Meiryo UI"/>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新たな賑わいづくり</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506311041"/>
                  </a:ext>
                </a:extLst>
              </a:tr>
              <a:tr h="273625">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静かにただ居られる場所</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451920264"/>
                  </a:ext>
                </a:extLst>
              </a:tr>
            </a:tbl>
          </a:graphicData>
        </a:graphic>
      </p:graphicFrame>
      <p:cxnSp>
        <p:nvCxnSpPr>
          <p:cNvPr id="327" name="直線コネクタ 326"/>
          <p:cNvCxnSpPr/>
          <p:nvPr/>
        </p:nvCxnSpPr>
        <p:spPr>
          <a:xfrm flipV="1">
            <a:off x="2657229" y="3842979"/>
            <a:ext cx="220296" cy="211703"/>
          </a:xfrm>
          <a:prstGeom prst="line">
            <a:avLst/>
          </a:prstGeom>
          <a:noFill/>
          <a:ln w="9525" cap="flat" cmpd="sng" algn="ctr">
            <a:solidFill>
              <a:srgbClr val="404040"/>
            </a:solidFill>
            <a:prstDash val="solid"/>
            <a:miter lim="800000"/>
          </a:ln>
          <a:effectLst/>
        </p:spPr>
      </p:cxnSp>
      <p:cxnSp>
        <p:nvCxnSpPr>
          <p:cNvPr id="328" name="直線コネクタ 327"/>
          <p:cNvCxnSpPr/>
          <p:nvPr/>
        </p:nvCxnSpPr>
        <p:spPr>
          <a:xfrm flipV="1">
            <a:off x="2660393" y="4108066"/>
            <a:ext cx="220296" cy="211703"/>
          </a:xfrm>
          <a:prstGeom prst="line">
            <a:avLst/>
          </a:prstGeom>
          <a:noFill/>
          <a:ln w="9525" cap="flat" cmpd="sng" algn="ctr">
            <a:solidFill>
              <a:srgbClr val="404040"/>
            </a:solidFill>
            <a:prstDash val="solid"/>
            <a:miter lim="800000"/>
          </a:ln>
          <a:effectLst/>
        </p:spPr>
      </p:cxnSp>
      <p:sp>
        <p:nvSpPr>
          <p:cNvPr id="329" name="直方体 328"/>
          <p:cNvSpPr/>
          <p:nvPr/>
        </p:nvSpPr>
        <p:spPr>
          <a:xfrm>
            <a:off x="2755914" y="2982632"/>
            <a:ext cx="1728000" cy="1557797"/>
          </a:xfrm>
          <a:prstGeom prst="cube">
            <a:avLst>
              <a:gd name="adj" fmla="val 13656"/>
            </a:avLst>
          </a:prstGeom>
          <a:solidFill>
            <a:srgbClr val="FFC000">
              <a:lumMod val="60000"/>
              <a:lumOff val="40000"/>
            </a:srgbClr>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sp>
        <p:nvSpPr>
          <p:cNvPr id="330" name="テキスト ボックス 329"/>
          <p:cNvSpPr txBox="1"/>
          <p:nvPr/>
        </p:nvSpPr>
        <p:spPr>
          <a:xfrm>
            <a:off x="2682616" y="3263708"/>
            <a:ext cx="1623739" cy="523220"/>
          </a:xfrm>
          <a:prstGeom prst="rect">
            <a:avLst/>
          </a:prstGeom>
          <a:noFill/>
        </p:spPr>
        <p:txBody>
          <a:bodyPr wrap="square" rtlCol="0">
            <a:spAutoFit/>
          </a:bodyPr>
          <a:lstStyle/>
          <a:p>
            <a:pPr algn="ctr"/>
            <a:r>
              <a:rPr lang="ja-JP" altLang="en-US" sz="1400" b="1" dirty="0" smtClean="0">
                <a:solidFill>
                  <a:srgbClr val="404040"/>
                </a:solidFill>
                <a:latin typeface="メイリオ" panose="020B0604030504040204" pitchFamily="50" charset="-128"/>
                <a:ea typeface="メイリオ" panose="020B0604030504040204" pitchFamily="50" charset="-128"/>
              </a:rPr>
              <a:t>「活躍・しごと」</a:t>
            </a:r>
            <a:endParaRPr lang="en-US" altLang="ja-JP" sz="1400" b="1" dirty="0" smtClean="0">
              <a:solidFill>
                <a:srgbClr val="404040"/>
              </a:solidFill>
              <a:latin typeface="メイリオ" panose="020B0604030504040204" pitchFamily="50" charset="-128"/>
              <a:ea typeface="メイリオ" panose="020B0604030504040204" pitchFamily="50" charset="-128"/>
            </a:endParaRPr>
          </a:p>
          <a:p>
            <a:pPr algn="ctr"/>
            <a:r>
              <a:rPr lang="ja-JP" altLang="en-US" sz="1400" b="1" dirty="0" smtClean="0">
                <a:solidFill>
                  <a:srgbClr val="404040"/>
                </a:solidFill>
                <a:latin typeface="メイリオ" panose="020B0604030504040204" pitchFamily="50" charset="-128"/>
                <a:ea typeface="メイリオ" panose="020B0604030504040204" pitchFamily="50" charset="-128"/>
              </a:rPr>
              <a:t>を生み出す</a:t>
            </a:r>
            <a:endParaRPr lang="ja-JP" altLang="en-US" sz="1400" b="1" dirty="0">
              <a:solidFill>
                <a:srgbClr val="404040"/>
              </a:solidFill>
              <a:latin typeface="メイリオ" panose="020B0604030504040204" pitchFamily="50" charset="-128"/>
              <a:ea typeface="メイリオ" panose="020B0604030504040204" pitchFamily="50" charset="-128"/>
            </a:endParaRPr>
          </a:p>
        </p:txBody>
      </p:sp>
      <p:cxnSp>
        <p:nvCxnSpPr>
          <p:cNvPr id="331" name="直線コネクタ 330"/>
          <p:cNvCxnSpPr/>
          <p:nvPr/>
        </p:nvCxnSpPr>
        <p:spPr>
          <a:xfrm flipV="1">
            <a:off x="4268101" y="4121869"/>
            <a:ext cx="220296" cy="211703"/>
          </a:xfrm>
          <a:prstGeom prst="line">
            <a:avLst/>
          </a:prstGeom>
          <a:noFill/>
          <a:ln w="9525" cap="flat" cmpd="sng" algn="ctr">
            <a:solidFill>
              <a:srgbClr val="404040"/>
            </a:solidFill>
            <a:prstDash val="solid"/>
            <a:miter lim="800000"/>
          </a:ln>
          <a:effectLst/>
        </p:spPr>
      </p:cxnSp>
      <p:graphicFrame>
        <p:nvGraphicFramePr>
          <p:cNvPr id="332" name="表 331"/>
          <p:cNvGraphicFramePr>
            <a:graphicFrameLocks noGrp="1"/>
          </p:cNvGraphicFramePr>
          <p:nvPr>
            <p:extLst>
              <p:ext uri="{D42A27DB-BD31-4B8C-83A1-F6EECF244321}">
                <p14:modId xmlns:p14="http://schemas.microsoft.com/office/powerpoint/2010/main" val="2956396344"/>
              </p:ext>
            </p:extLst>
          </p:nvPr>
        </p:nvGraphicFramePr>
        <p:xfrm>
          <a:off x="2758359" y="3752424"/>
          <a:ext cx="1515403" cy="848969"/>
        </p:xfrm>
        <a:graphic>
          <a:graphicData uri="http://schemas.openxmlformats.org/drawingml/2006/table">
            <a:tbl>
              <a:tblPr firstRow="1" bandRow="1"/>
              <a:tblGrid>
                <a:gridCol w="1515403">
                  <a:extLst>
                    <a:ext uri="{9D8B030D-6E8A-4147-A177-3AD203B41FA5}">
                      <a16:colId xmlns:a16="http://schemas.microsoft.com/office/drawing/2014/main" val="2224429101"/>
                    </a:ext>
                  </a:extLst>
                </a:gridCol>
              </a:tblGrid>
              <a:tr h="301719">
                <a:tc>
                  <a:txBody>
                    <a:bodyPr/>
                    <a:lstStyle>
                      <a:lvl1pPr marL="0" algn="l" defTabSz="742950" rtl="0" eaLnBrk="1" latinLnBrk="0" hangingPunct="1">
                        <a:defRPr kumimoji="1" sz="1463" b="1" kern="1200">
                          <a:solidFill>
                            <a:schemeClr val="lt1"/>
                          </a:solidFill>
                          <a:latin typeface="Arial"/>
                          <a:ea typeface="Meiryo UI"/>
                        </a:defRPr>
                      </a:lvl1pPr>
                      <a:lvl2pPr marL="371475" algn="l" defTabSz="742950" rtl="0" eaLnBrk="1" latinLnBrk="0" hangingPunct="1">
                        <a:defRPr kumimoji="1" sz="1463" b="1" kern="1200">
                          <a:solidFill>
                            <a:schemeClr val="lt1"/>
                          </a:solidFill>
                          <a:latin typeface="Arial"/>
                          <a:ea typeface="Meiryo UI"/>
                        </a:defRPr>
                      </a:lvl2pPr>
                      <a:lvl3pPr marL="742950" algn="l" defTabSz="742950" rtl="0" eaLnBrk="1" latinLnBrk="0" hangingPunct="1">
                        <a:defRPr kumimoji="1" sz="1463" b="1" kern="1200">
                          <a:solidFill>
                            <a:schemeClr val="lt1"/>
                          </a:solidFill>
                          <a:latin typeface="Arial"/>
                          <a:ea typeface="Meiryo UI"/>
                        </a:defRPr>
                      </a:lvl3pPr>
                      <a:lvl4pPr marL="1114425" algn="l" defTabSz="742950" rtl="0" eaLnBrk="1" latinLnBrk="0" hangingPunct="1">
                        <a:defRPr kumimoji="1" sz="1463" b="1" kern="1200">
                          <a:solidFill>
                            <a:schemeClr val="lt1"/>
                          </a:solidFill>
                          <a:latin typeface="Arial"/>
                          <a:ea typeface="Meiryo UI"/>
                        </a:defRPr>
                      </a:lvl4pPr>
                      <a:lvl5pPr marL="1485900" algn="l" defTabSz="742950" rtl="0" eaLnBrk="1" latinLnBrk="0" hangingPunct="1">
                        <a:defRPr kumimoji="1" sz="1463" b="1" kern="1200">
                          <a:solidFill>
                            <a:schemeClr val="lt1"/>
                          </a:solidFill>
                          <a:latin typeface="Arial"/>
                          <a:ea typeface="Meiryo UI"/>
                        </a:defRPr>
                      </a:lvl5pPr>
                      <a:lvl6pPr marL="1857375" algn="l" defTabSz="742950" rtl="0" eaLnBrk="1" latinLnBrk="0" hangingPunct="1">
                        <a:defRPr kumimoji="1" sz="1463" b="1" kern="1200">
                          <a:solidFill>
                            <a:schemeClr val="lt1"/>
                          </a:solidFill>
                          <a:latin typeface="Arial"/>
                          <a:ea typeface="Meiryo UI"/>
                        </a:defRPr>
                      </a:lvl6pPr>
                      <a:lvl7pPr marL="2228850" algn="l" defTabSz="742950" rtl="0" eaLnBrk="1" latinLnBrk="0" hangingPunct="1">
                        <a:defRPr kumimoji="1" sz="1463" b="1" kern="1200">
                          <a:solidFill>
                            <a:schemeClr val="lt1"/>
                          </a:solidFill>
                          <a:latin typeface="Arial"/>
                          <a:ea typeface="Meiryo UI"/>
                        </a:defRPr>
                      </a:lvl7pPr>
                      <a:lvl8pPr marL="2600325" algn="l" defTabSz="742950" rtl="0" eaLnBrk="1" latinLnBrk="0" hangingPunct="1">
                        <a:defRPr kumimoji="1" sz="1463" b="1" kern="1200">
                          <a:solidFill>
                            <a:schemeClr val="lt1"/>
                          </a:solidFill>
                          <a:latin typeface="Arial"/>
                          <a:ea typeface="Meiryo UI"/>
                        </a:defRPr>
                      </a:lvl8pPr>
                      <a:lvl9pPr marL="2971800" algn="l" defTabSz="742950" rtl="0" eaLnBrk="1" latinLnBrk="0" hangingPunct="1">
                        <a:defRPr kumimoji="1" sz="1463" b="1" kern="1200">
                          <a:solidFill>
                            <a:schemeClr val="lt1"/>
                          </a:solidFill>
                          <a:latin typeface="Arial"/>
                          <a:ea typeface="Meiryo UI"/>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誰もが働ける仕組み</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72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113656748"/>
                  </a:ext>
                </a:extLst>
              </a:tr>
              <a:tr h="273625">
                <a:tc>
                  <a:txBody>
                    <a:bodyPr/>
                    <a:lstStyle>
                      <a:lvl1pPr marL="0" algn="l" defTabSz="742950" rtl="0" eaLnBrk="1" latinLnBrk="0" hangingPunct="1">
                        <a:defRPr kumimoji="1" sz="1463" kern="1200">
                          <a:solidFill>
                            <a:schemeClr val="dk1"/>
                          </a:solidFill>
                          <a:latin typeface="Arial"/>
                          <a:ea typeface="Meiryo UI"/>
                        </a:defRPr>
                      </a:lvl1pPr>
                      <a:lvl2pPr marL="371475" algn="l" defTabSz="742950" rtl="0" eaLnBrk="1" latinLnBrk="0" hangingPunct="1">
                        <a:defRPr kumimoji="1" sz="1463" kern="1200">
                          <a:solidFill>
                            <a:schemeClr val="dk1"/>
                          </a:solidFill>
                          <a:latin typeface="Arial"/>
                          <a:ea typeface="Meiryo UI"/>
                        </a:defRPr>
                      </a:lvl2pPr>
                      <a:lvl3pPr marL="742950" algn="l" defTabSz="742950" rtl="0" eaLnBrk="1" latinLnBrk="0" hangingPunct="1">
                        <a:defRPr kumimoji="1" sz="1463" kern="1200">
                          <a:solidFill>
                            <a:schemeClr val="dk1"/>
                          </a:solidFill>
                          <a:latin typeface="Arial"/>
                          <a:ea typeface="Meiryo UI"/>
                        </a:defRPr>
                      </a:lvl3pPr>
                      <a:lvl4pPr marL="1114425" algn="l" defTabSz="742950" rtl="0" eaLnBrk="1" latinLnBrk="0" hangingPunct="1">
                        <a:defRPr kumimoji="1" sz="1463" kern="1200">
                          <a:solidFill>
                            <a:schemeClr val="dk1"/>
                          </a:solidFill>
                          <a:latin typeface="Arial"/>
                          <a:ea typeface="Meiryo UI"/>
                        </a:defRPr>
                      </a:lvl4pPr>
                      <a:lvl5pPr marL="1485900" algn="l" defTabSz="742950" rtl="0" eaLnBrk="1" latinLnBrk="0" hangingPunct="1">
                        <a:defRPr kumimoji="1" sz="1463" kern="1200">
                          <a:solidFill>
                            <a:schemeClr val="dk1"/>
                          </a:solidFill>
                          <a:latin typeface="Arial"/>
                          <a:ea typeface="Meiryo UI"/>
                        </a:defRPr>
                      </a:lvl5pPr>
                      <a:lvl6pPr marL="1857375" algn="l" defTabSz="742950" rtl="0" eaLnBrk="1" latinLnBrk="0" hangingPunct="1">
                        <a:defRPr kumimoji="1" sz="1463" kern="1200">
                          <a:solidFill>
                            <a:schemeClr val="dk1"/>
                          </a:solidFill>
                          <a:latin typeface="Arial"/>
                          <a:ea typeface="Meiryo UI"/>
                        </a:defRPr>
                      </a:lvl6pPr>
                      <a:lvl7pPr marL="2228850" algn="l" defTabSz="742950" rtl="0" eaLnBrk="1" latinLnBrk="0" hangingPunct="1">
                        <a:defRPr kumimoji="1" sz="1463" kern="1200">
                          <a:solidFill>
                            <a:schemeClr val="dk1"/>
                          </a:solidFill>
                          <a:latin typeface="Arial"/>
                          <a:ea typeface="Meiryo UI"/>
                        </a:defRPr>
                      </a:lvl7pPr>
                      <a:lvl8pPr marL="2600325" algn="l" defTabSz="742950" rtl="0" eaLnBrk="1" latinLnBrk="0" hangingPunct="1">
                        <a:defRPr kumimoji="1" sz="1463" kern="1200">
                          <a:solidFill>
                            <a:schemeClr val="dk1"/>
                          </a:solidFill>
                          <a:latin typeface="Arial"/>
                          <a:ea typeface="Meiryo UI"/>
                        </a:defRPr>
                      </a:lvl8pPr>
                      <a:lvl9pPr marL="2971800" algn="l" defTabSz="742950" rtl="0" eaLnBrk="1" latinLnBrk="0" hangingPunct="1">
                        <a:defRPr kumimoji="1" sz="1463" kern="1200">
                          <a:solidFill>
                            <a:schemeClr val="dk1"/>
                          </a:solidFill>
                          <a:latin typeface="Arial"/>
                          <a:ea typeface="Meiryo UI"/>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趣味でつながる</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506311041"/>
                  </a:ext>
                </a:extLst>
              </a:tr>
              <a:tr h="273625">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隠れたスキルを発揮する</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451920264"/>
                  </a:ext>
                </a:extLst>
              </a:tr>
            </a:tbl>
          </a:graphicData>
        </a:graphic>
      </p:graphicFrame>
      <p:cxnSp>
        <p:nvCxnSpPr>
          <p:cNvPr id="333" name="直線コネクタ 332"/>
          <p:cNvCxnSpPr/>
          <p:nvPr/>
        </p:nvCxnSpPr>
        <p:spPr>
          <a:xfrm flipV="1">
            <a:off x="4274851" y="3836776"/>
            <a:ext cx="220296" cy="211703"/>
          </a:xfrm>
          <a:prstGeom prst="line">
            <a:avLst/>
          </a:prstGeom>
          <a:noFill/>
          <a:ln w="9525" cap="flat" cmpd="sng" algn="ctr">
            <a:solidFill>
              <a:srgbClr val="404040"/>
            </a:solidFill>
            <a:prstDash val="solid"/>
            <a:miter lim="800000"/>
          </a:ln>
          <a:effectLst/>
        </p:spPr>
      </p:cxnSp>
      <p:cxnSp>
        <p:nvCxnSpPr>
          <p:cNvPr id="334" name="直線コネクタ 333"/>
          <p:cNvCxnSpPr/>
          <p:nvPr/>
        </p:nvCxnSpPr>
        <p:spPr>
          <a:xfrm flipV="1">
            <a:off x="4269458" y="3538640"/>
            <a:ext cx="220296" cy="211703"/>
          </a:xfrm>
          <a:prstGeom prst="line">
            <a:avLst/>
          </a:prstGeom>
          <a:noFill/>
          <a:ln w="9525" cap="flat" cmpd="sng" algn="ctr">
            <a:solidFill>
              <a:srgbClr val="404040"/>
            </a:solidFill>
            <a:prstDash val="solid"/>
            <a:miter lim="800000"/>
          </a:ln>
          <a:effectLst/>
        </p:spPr>
      </p:cxnSp>
      <p:sp>
        <p:nvSpPr>
          <p:cNvPr id="335" name="直方体 334"/>
          <p:cNvSpPr/>
          <p:nvPr/>
        </p:nvSpPr>
        <p:spPr>
          <a:xfrm>
            <a:off x="4370669" y="2982632"/>
            <a:ext cx="1728000" cy="1557797"/>
          </a:xfrm>
          <a:prstGeom prst="cube">
            <a:avLst>
              <a:gd name="adj" fmla="val 13656"/>
            </a:avLst>
          </a:prstGeom>
          <a:solidFill>
            <a:srgbClr val="FFC000">
              <a:lumMod val="60000"/>
              <a:lumOff val="40000"/>
            </a:srgbClr>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sp>
        <p:nvSpPr>
          <p:cNvPr id="336" name="テキスト ボックス 335"/>
          <p:cNvSpPr txBox="1"/>
          <p:nvPr/>
        </p:nvSpPr>
        <p:spPr>
          <a:xfrm>
            <a:off x="4416106" y="3328745"/>
            <a:ext cx="1423685" cy="523220"/>
          </a:xfrm>
          <a:prstGeom prst="rect">
            <a:avLst/>
          </a:prstGeom>
          <a:noFill/>
          <a:ln>
            <a:noFill/>
          </a:ln>
        </p:spPr>
        <p:txBody>
          <a:bodyPr wrap="square" rtlCol="0">
            <a:spAutoFit/>
          </a:bodyPr>
          <a:lstStyle/>
          <a:p>
            <a:pPr algn="ctr"/>
            <a:r>
              <a:rPr lang="ja-JP" altLang="en-US" sz="1400" b="1" dirty="0" smtClean="0">
                <a:solidFill>
                  <a:srgbClr val="404040"/>
                </a:solidFill>
                <a:latin typeface="メイリオ" panose="020B0604030504040204" pitchFamily="50" charset="-128"/>
                <a:ea typeface="メイリオ" panose="020B0604030504040204" pitchFamily="50" charset="-128"/>
              </a:rPr>
              <a:t>「住まい」</a:t>
            </a:r>
            <a:endParaRPr lang="en-US" altLang="ja-JP" sz="1400" b="1" dirty="0" smtClean="0">
              <a:solidFill>
                <a:srgbClr val="404040"/>
              </a:solidFill>
              <a:latin typeface="メイリオ" panose="020B0604030504040204" pitchFamily="50" charset="-128"/>
              <a:ea typeface="メイリオ" panose="020B0604030504040204" pitchFamily="50" charset="-128"/>
            </a:endParaRPr>
          </a:p>
          <a:p>
            <a:pPr algn="ctr"/>
            <a:r>
              <a:rPr lang="ja-JP" altLang="en-US" sz="1400" b="1" dirty="0" smtClean="0">
                <a:solidFill>
                  <a:srgbClr val="404040"/>
                </a:solidFill>
                <a:latin typeface="メイリオ" panose="020B0604030504040204" pitchFamily="50" charset="-128"/>
                <a:ea typeface="メイリオ" panose="020B0604030504040204" pitchFamily="50" charset="-128"/>
              </a:rPr>
              <a:t>を</a:t>
            </a:r>
            <a:r>
              <a:rPr lang="ja-JP" altLang="en-US" sz="1400" b="1" dirty="0">
                <a:solidFill>
                  <a:srgbClr val="404040"/>
                </a:solidFill>
                <a:latin typeface="メイリオ" panose="020B0604030504040204" pitchFamily="50" charset="-128"/>
                <a:ea typeface="メイリオ" panose="020B0604030504040204" pitchFamily="50" charset="-128"/>
              </a:rPr>
              <a:t>整</a:t>
            </a:r>
            <a:r>
              <a:rPr lang="ja-JP" altLang="en-US" sz="1400" b="1" dirty="0" smtClean="0">
                <a:solidFill>
                  <a:srgbClr val="404040"/>
                </a:solidFill>
                <a:latin typeface="メイリオ" panose="020B0604030504040204" pitchFamily="50" charset="-128"/>
                <a:ea typeface="メイリオ" panose="020B0604030504040204" pitchFamily="50" charset="-128"/>
              </a:rPr>
              <a:t>える</a:t>
            </a:r>
            <a:endParaRPr lang="ja-JP" altLang="en-US" sz="1400" b="1" dirty="0">
              <a:solidFill>
                <a:srgbClr val="404040"/>
              </a:solidFill>
              <a:latin typeface="メイリオ" panose="020B0604030504040204" pitchFamily="50" charset="-128"/>
              <a:ea typeface="メイリオ" panose="020B0604030504040204" pitchFamily="50" charset="-128"/>
            </a:endParaRPr>
          </a:p>
        </p:txBody>
      </p:sp>
      <p:cxnSp>
        <p:nvCxnSpPr>
          <p:cNvPr id="337" name="直線コネクタ 336"/>
          <p:cNvCxnSpPr/>
          <p:nvPr/>
        </p:nvCxnSpPr>
        <p:spPr>
          <a:xfrm flipV="1">
            <a:off x="5889729" y="4035004"/>
            <a:ext cx="220296" cy="211703"/>
          </a:xfrm>
          <a:prstGeom prst="line">
            <a:avLst/>
          </a:prstGeom>
          <a:noFill/>
          <a:ln w="9525" cap="flat" cmpd="sng" algn="ctr">
            <a:solidFill>
              <a:srgbClr val="404040"/>
            </a:solidFill>
            <a:prstDash val="solid"/>
            <a:miter lim="800000"/>
          </a:ln>
          <a:effectLst/>
        </p:spPr>
      </p:cxnSp>
      <p:graphicFrame>
        <p:nvGraphicFramePr>
          <p:cNvPr id="338" name="表 337"/>
          <p:cNvGraphicFramePr>
            <a:graphicFrameLocks noGrp="1"/>
          </p:cNvGraphicFramePr>
          <p:nvPr>
            <p:extLst>
              <p:ext uri="{D42A27DB-BD31-4B8C-83A1-F6EECF244321}">
                <p14:modId xmlns:p14="http://schemas.microsoft.com/office/powerpoint/2010/main" val="3599027138"/>
              </p:ext>
            </p:extLst>
          </p:nvPr>
        </p:nvGraphicFramePr>
        <p:xfrm>
          <a:off x="4376596" y="3908078"/>
          <a:ext cx="1502122" cy="692640"/>
        </p:xfrm>
        <a:graphic>
          <a:graphicData uri="http://schemas.openxmlformats.org/drawingml/2006/table">
            <a:tbl>
              <a:tblPr firstRow="1" bandRow="1"/>
              <a:tblGrid>
                <a:gridCol w="1502122">
                  <a:extLst>
                    <a:ext uri="{9D8B030D-6E8A-4147-A177-3AD203B41FA5}">
                      <a16:colId xmlns:a16="http://schemas.microsoft.com/office/drawing/2014/main" val="2224429101"/>
                    </a:ext>
                  </a:extLst>
                </a:gridCol>
              </a:tblGrid>
              <a:tr h="301719">
                <a:tc>
                  <a:txBody>
                    <a:bodyPr/>
                    <a:lstStyle>
                      <a:lvl1pPr marL="0" algn="l" defTabSz="742950" rtl="0" eaLnBrk="1" latinLnBrk="0" hangingPunct="1">
                        <a:defRPr kumimoji="1" sz="1463" b="1" kern="1200">
                          <a:solidFill>
                            <a:schemeClr val="lt1"/>
                          </a:solidFill>
                          <a:latin typeface="Arial"/>
                          <a:ea typeface="Meiryo UI"/>
                        </a:defRPr>
                      </a:lvl1pPr>
                      <a:lvl2pPr marL="371475" algn="l" defTabSz="742950" rtl="0" eaLnBrk="1" latinLnBrk="0" hangingPunct="1">
                        <a:defRPr kumimoji="1" sz="1463" b="1" kern="1200">
                          <a:solidFill>
                            <a:schemeClr val="lt1"/>
                          </a:solidFill>
                          <a:latin typeface="Arial"/>
                          <a:ea typeface="Meiryo UI"/>
                        </a:defRPr>
                      </a:lvl2pPr>
                      <a:lvl3pPr marL="742950" algn="l" defTabSz="742950" rtl="0" eaLnBrk="1" latinLnBrk="0" hangingPunct="1">
                        <a:defRPr kumimoji="1" sz="1463" b="1" kern="1200">
                          <a:solidFill>
                            <a:schemeClr val="lt1"/>
                          </a:solidFill>
                          <a:latin typeface="Arial"/>
                          <a:ea typeface="Meiryo UI"/>
                        </a:defRPr>
                      </a:lvl3pPr>
                      <a:lvl4pPr marL="1114425" algn="l" defTabSz="742950" rtl="0" eaLnBrk="1" latinLnBrk="0" hangingPunct="1">
                        <a:defRPr kumimoji="1" sz="1463" b="1" kern="1200">
                          <a:solidFill>
                            <a:schemeClr val="lt1"/>
                          </a:solidFill>
                          <a:latin typeface="Arial"/>
                          <a:ea typeface="Meiryo UI"/>
                        </a:defRPr>
                      </a:lvl4pPr>
                      <a:lvl5pPr marL="1485900" algn="l" defTabSz="742950" rtl="0" eaLnBrk="1" latinLnBrk="0" hangingPunct="1">
                        <a:defRPr kumimoji="1" sz="1463" b="1" kern="1200">
                          <a:solidFill>
                            <a:schemeClr val="lt1"/>
                          </a:solidFill>
                          <a:latin typeface="Arial"/>
                          <a:ea typeface="Meiryo UI"/>
                        </a:defRPr>
                      </a:lvl5pPr>
                      <a:lvl6pPr marL="1857375" algn="l" defTabSz="742950" rtl="0" eaLnBrk="1" latinLnBrk="0" hangingPunct="1">
                        <a:defRPr kumimoji="1" sz="1463" b="1" kern="1200">
                          <a:solidFill>
                            <a:schemeClr val="lt1"/>
                          </a:solidFill>
                          <a:latin typeface="Arial"/>
                          <a:ea typeface="Meiryo UI"/>
                        </a:defRPr>
                      </a:lvl6pPr>
                      <a:lvl7pPr marL="2228850" algn="l" defTabSz="742950" rtl="0" eaLnBrk="1" latinLnBrk="0" hangingPunct="1">
                        <a:defRPr kumimoji="1" sz="1463" b="1" kern="1200">
                          <a:solidFill>
                            <a:schemeClr val="lt1"/>
                          </a:solidFill>
                          <a:latin typeface="Arial"/>
                          <a:ea typeface="Meiryo UI"/>
                        </a:defRPr>
                      </a:lvl7pPr>
                      <a:lvl8pPr marL="2600325" algn="l" defTabSz="742950" rtl="0" eaLnBrk="1" latinLnBrk="0" hangingPunct="1">
                        <a:defRPr kumimoji="1" sz="1463" b="1" kern="1200">
                          <a:solidFill>
                            <a:schemeClr val="lt1"/>
                          </a:solidFill>
                          <a:latin typeface="Arial"/>
                          <a:ea typeface="Meiryo UI"/>
                        </a:defRPr>
                      </a:lvl8pPr>
                      <a:lvl9pPr marL="2971800" algn="l" defTabSz="742950" rtl="0" eaLnBrk="1" latinLnBrk="0" hangingPunct="1">
                        <a:defRPr kumimoji="1" sz="1463" b="1" kern="1200">
                          <a:solidFill>
                            <a:schemeClr val="lt1"/>
                          </a:solidFill>
                          <a:latin typeface="Arial"/>
                          <a:ea typeface="Meiryo UI"/>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移住希望者に住まいを提供する</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113656748"/>
                  </a:ext>
                </a:extLst>
              </a:tr>
              <a:tr h="273625">
                <a:tc>
                  <a:txBody>
                    <a:bodyPr/>
                    <a:lstStyle>
                      <a:lvl1pPr marL="0" algn="l" defTabSz="742950" rtl="0" eaLnBrk="1" latinLnBrk="0" hangingPunct="1">
                        <a:defRPr kumimoji="1" sz="1463" kern="1200">
                          <a:solidFill>
                            <a:schemeClr val="dk1"/>
                          </a:solidFill>
                          <a:latin typeface="Arial"/>
                          <a:ea typeface="Meiryo UI"/>
                        </a:defRPr>
                      </a:lvl1pPr>
                      <a:lvl2pPr marL="371475" algn="l" defTabSz="742950" rtl="0" eaLnBrk="1" latinLnBrk="0" hangingPunct="1">
                        <a:defRPr kumimoji="1" sz="1463" kern="1200">
                          <a:solidFill>
                            <a:schemeClr val="dk1"/>
                          </a:solidFill>
                          <a:latin typeface="Arial"/>
                          <a:ea typeface="Meiryo UI"/>
                        </a:defRPr>
                      </a:lvl2pPr>
                      <a:lvl3pPr marL="742950" algn="l" defTabSz="742950" rtl="0" eaLnBrk="1" latinLnBrk="0" hangingPunct="1">
                        <a:defRPr kumimoji="1" sz="1463" kern="1200">
                          <a:solidFill>
                            <a:schemeClr val="dk1"/>
                          </a:solidFill>
                          <a:latin typeface="Arial"/>
                          <a:ea typeface="Meiryo UI"/>
                        </a:defRPr>
                      </a:lvl3pPr>
                      <a:lvl4pPr marL="1114425" algn="l" defTabSz="742950" rtl="0" eaLnBrk="1" latinLnBrk="0" hangingPunct="1">
                        <a:defRPr kumimoji="1" sz="1463" kern="1200">
                          <a:solidFill>
                            <a:schemeClr val="dk1"/>
                          </a:solidFill>
                          <a:latin typeface="Arial"/>
                          <a:ea typeface="Meiryo UI"/>
                        </a:defRPr>
                      </a:lvl4pPr>
                      <a:lvl5pPr marL="1485900" algn="l" defTabSz="742950" rtl="0" eaLnBrk="1" latinLnBrk="0" hangingPunct="1">
                        <a:defRPr kumimoji="1" sz="1463" kern="1200">
                          <a:solidFill>
                            <a:schemeClr val="dk1"/>
                          </a:solidFill>
                          <a:latin typeface="Arial"/>
                          <a:ea typeface="Meiryo UI"/>
                        </a:defRPr>
                      </a:lvl5pPr>
                      <a:lvl6pPr marL="1857375" algn="l" defTabSz="742950" rtl="0" eaLnBrk="1" latinLnBrk="0" hangingPunct="1">
                        <a:defRPr kumimoji="1" sz="1463" kern="1200">
                          <a:solidFill>
                            <a:schemeClr val="dk1"/>
                          </a:solidFill>
                          <a:latin typeface="Arial"/>
                          <a:ea typeface="Meiryo UI"/>
                        </a:defRPr>
                      </a:lvl6pPr>
                      <a:lvl7pPr marL="2228850" algn="l" defTabSz="742950" rtl="0" eaLnBrk="1" latinLnBrk="0" hangingPunct="1">
                        <a:defRPr kumimoji="1" sz="1463" kern="1200">
                          <a:solidFill>
                            <a:schemeClr val="dk1"/>
                          </a:solidFill>
                          <a:latin typeface="Arial"/>
                          <a:ea typeface="Meiryo UI"/>
                        </a:defRPr>
                      </a:lvl7pPr>
                      <a:lvl8pPr marL="2600325" algn="l" defTabSz="742950" rtl="0" eaLnBrk="1" latinLnBrk="0" hangingPunct="1">
                        <a:defRPr kumimoji="1" sz="1463" kern="1200">
                          <a:solidFill>
                            <a:schemeClr val="dk1"/>
                          </a:solidFill>
                          <a:latin typeface="Arial"/>
                          <a:ea typeface="Meiryo UI"/>
                        </a:defRPr>
                      </a:lvl8pPr>
                      <a:lvl9pPr marL="2971800" algn="l" defTabSz="742950" rtl="0" eaLnBrk="1" latinLnBrk="0" hangingPunct="1">
                        <a:defRPr kumimoji="1" sz="1463" kern="1200">
                          <a:solidFill>
                            <a:schemeClr val="dk1"/>
                          </a:solidFill>
                          <a:latin typeface="Arial"/>
                          <a:ea typeface="Meiryo UI"/>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住み続けるための仕組みをつくる</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506311041"/>
                  </a:ext>
                </a:extLst>
              </a:tr>
            </a:tbl>
          </a:graphicData>
        </a:graphic>
      </p:graphicFrame>
      <p:cxnSp>
        <p:nvCxnSpPr>
          <p:cNvPr id="339" name="直線コネクタ 338"/>
          <p:cNvCxnSpPr/>
          <p:nvPr/>
        </p:nvCxnSpPr>
        <p:spPr>
          <a:xfrm flipV="1">
            <a:off x="5868399" y="3713900"/>
            <a:ext cx="220296" cy="211703"/>
          </a:xfrm>
          <a:prstGeom prst="line">
            <a:avLst/>
          </a:prstGeom>
          <a:noFill/>
          <a:ln w="9525" cap="flat" cmpd="sng" algn="ctr">
            <a:solidFill>
              <a:srgbClr val="404040"/>
            </a:solidFill>
            <a:prstDash val="solid"/>
            <a:miter lim="800000"/>
          </a:ln>
          <a:effectLst/>
        </p:spPr>
      </p:cxnSp>
      <p:sp>
        <p:nvSpPr>
          <p:cNvPr id="340" name="直方体 339"/>
          <p:cNvSpPr/>
          <p:nvPr/>
        </p:nvSpPr>
        <p:spPr>
          <a:xfrm>
            <a:off x="6001482" y="2982632"/>
            <a:ext cx="1728000" cy="1557797"/>
          </a:xfrm>
          <a:prstGeom prst="cube">
            <a:avLst>
              <a:gd name="adj" fmla="val 13656"/>
            </a:avLst>
          </a:prstGeom>
          <a:solidFill>
            <a:srgbClr val="FFC000">
              <a:lumMod val="60000"/>
              <a:lumOff val="40000"/>
            </a:srgbClr>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sp>
        <p:nvSpPr>
          <p:cNvPr id="341" name="テキスト ボックス 340"/>
          <p:cNvSpPr txBox="1"/>
          <p:nvPr/>
        </p:nvSpPr>
        <p:spPr>
          <a:xfrm>
            <a:off x="6050028" y="3246456"/>
            <a:ext cx="1423685" cy="523220"/>
          </a:xfrm>
          <a:prstGeom prst="rect">
            <a:avLst/>
          </a:prstGeom>
          <a:noFill/>
        </p:spPr>
        <p:txBody>
          <a:bodyPr wrap="square" rtlCol="0">
            <a:spAutoFit/>
          </a:bodyPr>
          <a:lstStyle/>
          <a:p>
            <a:pPr algn="ctr"/>
            <a:r>
              <a:rPr lang="ja-JP" altLang="en-US" sz="1400" b="1" dirty="0" smtClean="0">
                <a:solidFill>
                  <a:srgbClr val="404040"/>
                </a:solidFill>
                <a:latin typeface="メイリオ" panose="020B0604030504040204" pitchFamily="50" charset="-128"/>
                <a:ea typeface="メイリオ" panose="020B0604030504040204" pitchFamily="50" charset="-128"/>
              </a:rPr>
              <a:t>「健康」</a:t>
            </a:r>
            <a:endParaRPr lang="en-US" altLang="ja-JP" sz="1400" b="1" dirty="0" smtClean="0">
              <a:solidFill>
                <a:srgbClr val="404040"/>
              </a:solidFill>
              <a:latin typeface="メイリオ" panose="020B0604030504040204" pitchFamily="50" charset="-128"/>
              <a:ea typeface="メイリオ" panose="020B0604030504040204" pitchFamily="50" charset="-128"/>
            </a:endParaRPr>
          </a:p>
          <a:p>
            <a:pPr algn="ctr"/>
            <a:r>
              <a:rPr lang="ja-JP" altLang="en-US" sz="1400" b="1" dirty="0" err="1" smtClean="0">
                <a:solidFill>
                  <a:srgbClr val="404040"/>
                </a:solidFill>
                <a:latin typeface="メイリオ" panose="020B0604030504040204" pitchFamily="50" charset="-128"/>
                <a:ea typeface="メイリオ" panose="020B0604030504040204" pitchFamily="50" charset="-128"/>
              </a:rPr>
              <a:t>を維</a:t>
            </a:r>
            <a:r>
              <a:rPr lang="ja-JP" altLang="en-US" sz="1400" b="1" dirty="0" smtClean="0">
                <a:solidFill>
                  <a:srgbClr val="404040"/>
                </a:solidFill>
                <a:latin typeface="メイリオ" panose="020B0604030504040204" pitchFamily="50" charset="-128"/>
                <a:ea typeface="メイリオ" panose="020B0604030504040204" pitchFamily="50" charset="-128"/>
              </a:rPr>
              <a:t>持する</a:t>
            </a:r>
            <a:endParaRPr lang="ja-JP" altLang="en-US" sz="1400" b="1" dirty="0">
              <a:solidFill>
                <a:srgbClr val="404040"/>
              </a:solidFill>
              <a:latin typeface="メイリオ" panose="020B0604030504040204" pitchFamily="50" charset="-128"/>
              <a:ea typeface="メイリオ" panose="020B0604030504040204" pitchFamily="50" charset="-128"/>
            </a:endParaRPr>
          </a:p>
        </p:txBody>
      </p:sp>
      <p:cxnSp>
        <p:nvCxnSpPr>
          <p:cNvPr id="342" name="直線コネクタ 341"/>
          <p:cNvCxnSpPr/>
          <p:nvPr/>
        </p:nvCxnSpPr>
        <p:spPr>
          <a:xfrm flipV="1">
            <a:off x="6776587" y="4123145"/>
            <a:ext cx="220296" cy="211703"/>
          </a:xfrm>
          <a:prstGeom prst="line">
            <a:avLst/>
          </a:prstGeom>
          <a:noFill/>
          <a:ln w="9525" cap="flat" cmpd="sng" algn="ctr">
            <a:solidFill>
              <a:srgbClr val="404040"/>
            </a:solidFill>
            <a:prstDash val="solid"/>
            <a:miter lim="800000"/>
          </a:ln>
          <a:effectLst/>
        </p:spPr>
      </p:cxnSp>
      <p:graphicFrame>
        <p:nvGraphicFramePr>
          <p:cNvPr id="343" name="表 342"/>
          <p:cNvGraphicFramePr>
            <a:graphicFrameLocks noGrp="1"/>
          </p:cNvGraphicFramePr>
          <p:nvPr>
            <p:extLst>
              <p:ext uri="{D42A27DB-BD31-4B8C-83A1-F6EECF244321}">
                <p14:modId xmlns:p14="http://schemas.microsoft.com/office/powerpoint/2010/main" val="2776488792"/>
              </p:ext>
            </p:extLst>
          </p:nvPr>
        </p:nvGraphicFramePr>
        <p:xfrm>
          <a:off x="6004904" y="3752424"/>
          <a:ext cx="1505068" cy="848969"/>
        </p:xfrm>
        <a:graphic>
          <a:graphicData uri="http://schemas.openxmlformats.org/drawingml/2006/table">
            <a:tbl>
              <a:tblPr firstRow="1" bandRow="1"/>
              <a:tblGrid>
                <a:gridCol w="1505068">
                  <a:extLst>
                    <a:ext uri="{9D8B030D-6E8A-4147-A177-3AD203B41FA5}">
                      <a16:colId xmlns:a16="http://schemas.microsoft.com/office/drawing/2014/main" val="2224429101"/>
                    </a:ext>
                  </a:extLst>
                </a:gridCol>
              </a:tblGrid>
              <a:tr h="301719">
                <a:tc>
                  <a:txBody>
                    <a:bodyPr/>
                    <a:lstStyle>
                      <a:lvl1pPr marL="0" algn="l" defTabSz="742950" rtl="0" eaLnBrk="1" latinLnBrk="0" hangingPunct="1">
                        <a:defRPr kumimoji="1" sz="1463" b="1" kern="1200">
                          <a:solidFill>
                            <a:schemeClr val="lt1"/>
                          </a:solidFill>
                          <a:latin typeface="Arial"/>
                          <a:ea typeface="Meiryo UI"/>
                        </a:defRPr>
                      </a:lvl1pPr>
                      <a:lvl2pPr marL="371475" algn="l" defTabSz="742950" rtl="0" eaLnBrk="1" latinLnBrk="0" hangingPunct="1">
                        <a:defRPr kumimoji="1" sz="1463" b="1" kern="1200">
                          <a:solidFill>
                            <a:schemeClr val="lt1"/>
                          </a:solidFill>
                          <a:latin typeface="Arial"/>
                          <a:ea typeface="Meiryo UI"/>
                        </a:defRPr>
                      </a:lvl2pPr>
                      <a:lvl3pPr marL="742950" algn="l" defTabSz="742950" rtl="0" eaLnBrk="1" latinLnBrk="0" hangingPunct="1">
                        <a:defRPr kumimoji="1" sz="1463" b="1" kern="1200">
                          <a:solidFill>
                            <a:schemeClr val="lt1"/>
                          </a:solidFill>
                          <a:latin typeface="Arial"/>
                          <a:ea typeface="Meiryo UI"/>
                        </a:defRPr>
                      </a:lvl3pPr>
                      <a:lvl4pPr marL="1114425" algn="l" defTabSz="742950" rtl="0" eaLnBrk="1" latinLnBrk="0" hangingPunct="1">
                        <a:defRPr kumimoji="1" sz="1463" b="1" kern="1200">
                          <a:solidFill>
                            <a:schemeClr val="lt1"/>
                          </a:solidFill>
                          <a:latin typeface="Arial"/>
                          <a:ea typeface="Meiryo UI"/>
                        </a:defRPr>
                      </a:lvl4pPr>
                      <a:lvl5pPr marL="1485900" algn="l" defTabSz="742950" rtl="0" eaLnBrk="1" latinLnBrk="0" hangingPunct="1">
                        <a:defRPr kumimoji="1" sz="1463" b="1" kern="1200">
                          <a:solidFill>
                            <a:schemeClr val="lt1"/>
                          </a:solidFill>
                          <a:latin typeface="Arial"/>
                          <a:ea typeface="Meiryo UI"/>
                        </a:defRPr>
                      </a:lvl5pPr>
                      <a:lvl6pPr marL="1857375" algn="l" defTabSz="742950" rtl="0" eaLnBrk="1" latinLnBrk="0" hangingPunct="1">
                        <a:defRPr kumimoji="1" sz="1463" b="1" kern="1200">
                          <a:solidFill>
                            <a:schemeClr val="lt1"/>
                          </a:solidFill>
                          <a:latin typeface="Arial"/>
                          <a:ea typeface="Meiryo UI"/>
                        </a:defRPr>
                      </a:lvl6pPr>
                      <a:lvl7pPr marL="2228850" algn="l" defTabSz="742950" rtl="0" eaLnBrk="1" latinLnBrk="0" hangingPunct="1">
                        <a:defRPr kumimoji="1" sz="1463" b="1" kern="1200">
                          <a:solidFill>
                            <a:schemeClr val="lt1"/>
                          </a:solidFill>
                          <a:latin typeface="Arial"/>
                          <a:ea typeface="Meiryo UI"/>
                        </a:defRPr>
                      </a:lvl7pPr>
                      <a:lvl8pPr marL="2600325" algn="l" defTabSz="742950" rtl="0" eaLnBrk="1" latinLnBrk="0" hangingPunct="1">
                        <a:defRPr kumimoji="1" sz="1463" b="1" kern="1200">
                          <a:solidFill>
                            <a:schemeClr val="lt1"/>
                          </a:solidFill>
                          <a:latin typeface="Arial"/>
                          <a:ea typeface="Meiryo UI"/>
                        </a:defRPr>
                      </a:lvl8pPr>
                      <a:lvl9pPr marL="2971800" algn="l" defTabSz="742950" rtl="0" eaLnBrk="1" latinLnBrk="0" hangingPunct="1">
                        <a:defRPr kumimoji="1" sz="1463" b="1" kern="1200">
                          <a:solidFill>
                            <a:schemeClr val="lt1"/>
                          </a:solidFill>
                          <a:latin typeface="Arial"/>
                          <a:ea typeface="Meiryo UI"/>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自然に体を動かす仕掛け</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36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113656748"/>
                  </a:ext>
                </a:extLst>
              </a:tr>
              <a:tr h="273625">
                <a:tc>
                  <a:txBody>
                    <a:bodyPr/>
                    <a:lstStyle>
                      <a:lvl1pPr marL="0" algn="l" defTabSz="742950" rtl="0" eaLnBrk="1" latinLnBrk="0" hangingPunct="1">
                        <a:defRPr kumimoji="1" sz="1463" kern="1200">
                          <a:solidFill>
                            <a:schemeClr val="dk1"/>
                          </a:solidFill>
                          <a:latin typeface="Arial"/>
                          <a:ea typeface="Meiryo UI"/>
                        </a:defRPr>
                      </a:lvl1pPr>
                      <a:lvl2pPr marL="371475" algn="l" defTabSz="742950" rtl="0" eaLnBrk="1" latinLnBrk="0" hangingPunct="1">
                        <a:defRPr kumimoji="1" sz="1463" kern="1200">
                          <a:solidFill>
                            <a:schemeClr val="dk1"/>
                          </a:solidFill>
                          <a:latin typeface="Arial"/>
                          <a:ea typeface="Meiryo UI"/>
                        </a:defRPr>
                      </a:lvl2pPr>
                      <a:lvl3pPr marL="742950" algn="l" defTabSz="742950" rtl="0" eaLnBrk="1" latinLnBrk="0" hangingPunct="1">
                        <a:defRPr kumimoji="1" sz="1463" kern="1200">
                          <a:solidFill>
                            <a:schemeClr val="dk1"/>
                          </a:solidFill>
                          <a:latin typeface="Arial"/>
                          <a:ea typeface="Meiryo UI"/>
                        </a:defRPr>
                      </a:lvl3pPr>
                      <a:lvl4pPr marL="1114425" algn="l" defTabSz="742950" rtl="0" eaLnBrk="1" latinLnBrk="0" hangingPunct="1">
                        <a:defRPr kumimoji="1" sz="1463" kern="1200">
                          <a:solidFill>
                            <a:schemeClr val="dk1"/>
                          </a:solidFill>
                          <a:latin typeface="Arial"/>
                          <a:ea typeface="Meiryo UI"/>
                        </a:defRPr>
                      </a:lvl4pPr>
                      <a:lvl5pPr marL="1485900" algn="l" defTabSz="742950" rtl="0" eaLnBrk="1" latinLnBrk="0" hangingPunct="1">
                        <a:defRPr kumimoji="1" sz="1463" kern="1200">
                          <a:solidFill>
                            <a:schemeClr val="dk1"/>
                          </a:solidFill>
                          <a:latin typeface="Arial"/>
                          <a:ea typeface="Meiryo UI"/>
                        </a:defRPr>
                      </a:lvl5pPr>
                      <a:lvl6pPr marL="1857375" algn="l" defTabSz="742950" rtl="0" eaLnBrk="1" latinLnBrk="0" hangingPunct="1">
                        <a:defRPr kumimoji="1" sz="1463" kern="1200">
                          <a:solidFill>
                            <a:schemeClr val="dk1"/>
                          </a:solidFill>
                          <a:latin typeface="Arial"/>
                          <a:ea typeface="Meiryo UI"/>
                        </a:defRPr>
                      </a:lvl6pPr>
                      <a:lvl7pPr marL="2228850" algn="l" defTabSz="742950" rtl="0" eaLnBrk="1" latinLnBrk="0" hangingPunct="1">
                        <a:defRPr kumimoji="1" sz="1463" kern="1200">
                          <a:solidFill>
                            <a:schemeClr val="dk1"/>
                          </a:solidFill>
                          <a:latin typeface="Arial"/>
                          <a:ea typeface="Meiryo UI"/>
                        </a:defRPr>
                      </a:lvl7pPr>
                      <a:lvl8pPr marL="2600325" algn="l" defTabSz="742950" rtl="0" eaLnBrk="1" latinLnBrk="0" hangingPunct="1">
                        <a:defRPr kumimoji="1" sz="1463" kern="1200">
                          <a:solidFill>
                            <a:schemeClr val="dk1"/>
                          </a:solidFill>
                          <a:latin typeface="Arial"/>
                          <a:ea typeface="Meiryo UI"/>
                        </a:defRPr>
                      </a:lvl8pPr>
                      <a:lvl9pPr marL="2971800" algn="l" defTabSz="742950" rtl="0" eaLnBrk="1" latinLnBrk="0" hangingPunct="1">
                        <a:defRPr kumimoji="1" sz="1463" kern="1200">
                          <a:solidFill>
                            <a:schemeClr val="dk1"/>
                          </a:solidFill>
                          <a:latin typeface="Arial"/>
                          <a:ea typeface="Meiryo UI"/>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見守り体制を築く</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36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506311041"/>
                  </a:ext>
                </a:extLst>
              </a:tr>
              <a:tr h="273625">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集う場で健康になる</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36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451920264"/>
                  </a:ext>
                </a:extLst>
              </a:tr>
            </a:tbl>
          </a:graphicData>
        </a:graphic>
      </p:graphicFrame>
      <p:cxnSp>
        <p:nvCxnSpPr>
          <p:cNvPr id="344" name="直線コネクタ 343"/>
          <p:cNvCxnSpPr/>
          <p:nvPr/>
        </p:nvCxnSpPr>
        <p:spPr>
          <a:xfrm flipV="1">
            <a:off x="7507600" y="3844169"/>
            <a:ext cx="220296" cy="211703"/>
          </a:xfrm>
          <a:prstGeom prst="line">
            <a:avLst/>
          </a:prstGeom>
          <a:noFill/>
          <a:ln w="9525" cap="flat" cmpd="sng" algn="ctr">
            <a:solidFill>
              <a:srgbClr val="404040"/>
            </a:solidFill>
            <a:prstDash val="solid"/>
            <a:miter lim="800000"/>
          </a:ln>
          <a:effectLst/>
        </p:spPr>
      </p:cxnSp>
      <p:cxnSp>
        <p:nvCxnSpPr>
          <p:cNvPr id="345" name="直線コネクタ 344"/>
          <p:cNvCxnSpPr/>
          <p:nvPr/>
        </p:nvCxnSpPr>
        <p:spPr>
          <a:xfrm flipV="1">
            <a:off x="7515563" y="3539250"/>
            <a:ext cx="220296" cy="211703"/>
          </a:xfrm>
          <a:prstGeom prst="line">
            <a:avLst/>
          </a:prstGeom>
          <a:noFill/>
          <a:ln w="9525" cap="flat" cmpd="sng" algn="ctr">
            <a:solidFill>
              <a:srgbClr val="404040"/>
            </a:solidFill>
            <a:prstDash val="solid"/>
            <a:miter lim="800000"/>
          </a:ln>
          <a:effectLst/>
        </p:spPr>
      </p:cxnSp>
      <p:cxnSp>
        <p:nvCxnSpPr>
          <p:cNvPr id="346" name="直線コネクタ 345"/>
          <p:cNvCxnSpPr/>
          <p:nvPr/>
        </p:nvCxnSpPr>
        <p:spPr>
          <a:xfrm flipV="1">
            <a:off x="7509883" y="4121869"/>
            <a:ext cx="220296" cy="211703"/>
          </a:xfrm>
          <a:prstGeom prst="line">
            <a:avLst/>
          </a:prstGeom>
          <a:noFill/>
          <a:ln w="9525" cap="flat" cmpd="sng" algn="ctr">
            <a:solidFill>
              <a:srgbClr val="404040"/>
            </a:solidFill>
            <a:prstDash val="solid"/>
            <a:miter lim="800000"/>
          </a:ln>
          <a:effectLst/>
        </p:spPr>
      </p:cxnSp>
      <p:sp>
        <p:nvSpPr>
          <p:cNvPr id="347" name="直方体 346"/>
          <p:cNvSpPr/>
          <p:nvPr/>
        </p:nvSpPr>
        <p:spPr>
          <a:xfrm>
            <a:off x="7664894" y="2982632"/>
            <a:ext cx="1728000" cy="1557797"/>
          </a:xfrm>
          <a:prstGeom prst="cube">
            <a:avLst>
              <a:gd name="adj" fmla="val 13656"/>
            </a:avLst>
          </a:prstGeom>
          <a:solidFill>
            <a:srgbClr val="FFC000">
              <a:lumMod val="60000"/>
              <a:lumOff val="40000"/>
            </a:srgbClr>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sp>
        <p:nvSpPr>
          <p:cNvPr id="348" name="テキスト ボックス 347"/>
          <p:cNvSpPr txBox="1"/>
          <p:nvPr/>
        </p:nvSpPr>
        <p:spPr>
          <a:xfrm>
            <a:off x="7639099" y="3263708"/>
            <a:ext cx="1543432" cy="523220"/>
          </a:xfrm>
          <a:prstGeom prst="rect">
            <a:avLst/>
          </a:prstGeom>
          <a:noFill/>
        </p:spPr>
        <p:txBody>
          <a:bodyPr wrap="square" rtlCol="0">
            <a:spAutoFit/>
          </a:bodyPr>
          <a:lstStyle/>
          <a:p>
            <a:pPr algn="ctr"/>
            <a:r>
              <a:rPr lang="ja-JP" altLang="en-US" sz="1400" b="1" dirty="0" smtClean="0">
                <a:solidFill>
                  <a:srgbClr val="404040"/>
                </a:solidFill>
                <a:latin typeface="メイリオ" panose="020B0604030504040204" pitchFamily="50" charset="-128"/>
                <a:ea typeface="メイリオ" panose="020B0604030504040204" pitchFamily="50" charset="-128"/>
              </a:rPr>
              <a:t>「人材循環」</a:t>
            </a:r>
            <a:endParaRPr lang="en-US" altLang="ja-JP" sz="1400" b="1" dirty="0" smtClean="0">
              <a:solidFill>
                <a:srgbClr val="404040"/>
              </a:solidFill>
              <a:latin typeface="メイリオ" panose="020B0604030504040204" pitchFamily="50" charset="-128"/>
              <a:ea typeface="メイリオ" panose="020B0604030504040204" pitchFamily="50" charset="-128"/>
            </a:endParaRPr>
          </a:p>
          <a:p>
            <a:pPr algn="ctr"/>
            <a:r>
              <a:rPr lang="ja-JP" altLang="en-US" sz="1400" b="1" dirty="0" smtClean="0">
                <a:solidFill>
                  <a:srgbClr val="404040"/>
                </a:solidFill>
                <a:latin typeface="メイリオ" panose="020B0604030504040204" pitchFamily="50" charset="-128"/>
                <a:ea typeface="メイリオ" panose="020B0604030504040204" pitchFamily="50" charset="-128"/>
              </a:rPr>
              <a:t>を</a:t>
            </a:r>
            <a:r>
              <a:rPr lang="ja-JP" altLang="en-US" sz="1400" b="1" dirty="0">
                <a:solidFill>
                  <a:srgbClr val="404040"/>
                </a:solidFill>
                <a:latin typeface="メイリオ" panose="020B0604030504040204" pitchFamily="50" charset="-128"/>
                <a:ea typeface="メイリオ" panose="020B0604030504040204" pitchFamily="50" charset="-128"/>
              </a:rPr>
              <a:t>促</a:t>
            </a:r>
            <a:r>
              <a:rPr lang="ja-JP" altLang="en-US" sz="1400" b="1" dirty="0" smtClean="0">
                <a:solidFill>
                  <a:srgbClr val="404040"/>
                </a:solidFill>
                <a:latin typeface="メイリオ" panose="020B0604030504040204" pitchFamily="50" charset="-128"/>
                <a:ea typeface="メイリオ" panose="020B0604030504040204" pitchFamily="50" charset="-128"/>
              </a:rPr>
              <a:t>す</a:t>
            </a:r>
            <a:endParaRPr lang="ja-JP" altLang="en-US" sz="1400" b="1" dirty="0">
              <a:solidFill>
                <a:srgbClr val="404040"/>
              </a:solidFill>
              <a:latin typeface="メイリオ" panose="020B0604030504040204" pitchFamily="50" charset="-128"/>
              <a:ea typeface="メイリオ" panose="020B0604030504040204" pitchFamily="50" charset="-128"/>
            </a:endParaRPr>
          </a:p>
        </p:txBody>
      </p:sp>
      <p:cxnSp>
        <p:nvCxnSpPr>
          <p:cNvPr id="349" name="直線コネクタ 348"/>
          <p:cNvCxnSpPr/>
          <p:nvPr/>
        </p:nvCxnSpPr>
        <p:spPr>
          <a:xfrm flipV="1">
            <a:off x="8186760" y="4123145"/>
            <a:ext cx="220296" cy="211703"/>
          </a:xfrm>
          <a:prstGeom prst="line">
            <a:avLst/>
          </a:prstGeom>
          <a:noFill/>
          <a:ln w="9525" cap="flat" cmpd="sng" algn="ctr">
            <a:solidFill>
              <a:srgbClr val="404040"/>
            </a:solidFill>
            <a:prstDash val="solid"/>
            <a:miter lim="800000"/>
          </a:ln>
          <a:effectLst/>
        </p:spPr>
      </p:cxnSp>
      <p:graphicFrame>
        <p:nvGraphicFramePr>
          <p:cNvPr id="350" name="表 349"/>
          <p:cNvGraphicFramePr>
            <a:graphicFrameLocks noGrp="1"/>
          </p:cNvGraphicFramePr>
          <p:nvPr>
            <p:extLst>
              <p:ext uri="{D42A27DB-BD31-4B8C-83A1-F6EECF244321}">
                <p14:modId xmlns:p14="http://schemas.microsoft.com/office/powerpoint/2010/main" val="506515613"/>
              </p:ext>
            </p:extLst>
          </p:nvPr>
        </p:nvGraphicFramePr>
        <p:xfrm>
          <a:off x="7668317" y="3747524"/>
          <a:ext cx="1514214" cy="856617"/>
        </p:xfrm>
        <a:graphic>
          <a:graphicData uri="http://schemas.openxmlformats.org/drawingml/2006/table">
            <a:tbl>
              <a:tblPr firstRow="1" bandRow="1"/>
              <a:tblGrid>
                <a:gridCol w="1514214">
                  <a:extLst>
                    <a:ext uri="{9D8B030D-6E8A-4147-A177-3AD203B41FA5}">
                      <a16:colId xmlns:a16="http://schemas.microsoft.com/office/drawing/2014/main" val="2224429101"/>
                    </a:ext>
                  </a:extLst>
                </a:gridCol>
              </a:tblGrid>
              <a:tr h="267607">
                <a:tc>
                  <a:txBody>
                    <a:bodyPr/>
                    <a:lstStyle>
                      <a:lvl1pPr marL="0" algn="l" defTabSz="742950" rtl="0" eaLnBrk="1" latinLnBrk="0" hangingPunct="1">
                        <a:defRPr kumimoji="1" sz="1463" b="1" kern="1200">
                          <a:solidFill>
                            <a:schemeClr val="lt1"/>
                          </a:solidFill>
                          <a:latin typeface="Arial"/>
                          <a:ea typeface="Meiryo UI"/>
                        </a:defRPr>
                      </a:lvl1pPr>
                      <a:lvl2pPr marL="371475" algn="l" defTabSz="742950" rtl="0" eaLnBrk="1" latinLnBrk="0" hangingPunct="1">
                        <a:defRPr kumimoji="1" sz="1463" b="1" kern="1200">
                          <a:solidFill>
                            <a:schemeClr val="lt1"/>
                          </a:solidFill>
                          <a:latin typeface="Arial"/>
                          <a:ea typeface="Meiryo UI"/>
                        </a:defRPr>
                      </a:lvl2pPr>
                      <a:lvl3pPr marL="742950" algn="l" defTabSz="742950" rtl="0" eaLnBrk="1" latinLnBrk="0" hangingPunct="1">
                        <a:defRPr kumimoji="1" sz="1463" b="1" kern="1200">
                          <a:solidFill>
                            <a:schemeClr val="lt1"/>
                          </a:solidFill>
                          <a:latin typeface="Arial"/>
                          <a:ea typeface="Meiryo UI"/>
                        </a:defRPr>
                      </a:lvl3pPr>
                      <a:lvl4pPr marL="1114425" algn="l" defTabSz="742950" rtl="0" eaLnBrk="1" latinLnBrk="0" hangingPunct="1">
                        <a:defRPr kumimoji="1" sz="1463" b="1" kern="1200">
                          <a:solidFill>
                            <a:schemeClr val="lt1"/>
                          </a:solidFill>
                          <a:latin typeface="Arial"/>
                          <a:ea typeface="Meiryo UI"/>
                        </a:defRPr>
                      </a:lvl4pPr>
                      <a:lvl5pPr marL="1485900" algn="l" defTabSz="742950" rtl="0" eaLnBrk="1" latinLnBrk="0" hangingPunct="1">
                        <a:defRPr kumimoji="1" sz="1463" b="1" kern="1200">
                          <a:solidFill>
                            <a:schemeClr val="lt1"/>
                          </a:solidFill>
                          <a:latin typeface="Arial"/>
                          <a:ea typeface="Meiryo UI"/>
                        </a:defRPr>
                      </a:lvl5pPr>
                      <a:lvl6pPr marL="1857375" algn="l" defTabSz="742950" rtl="0" eaLnBrk="1" latinLnBrk="0" hangingPunct="1">
                        <a:defRPr kumimoji="1" sz="1463" b="1" kern="1200">
                          <a:solidFill>
                            <a:schemeClr val="lt1"/>
                          </a:solidFill>
                          <a:latin typeface="Arial"/>
                          <a:ea typeface="Meiryo UI"/>
                        </a:defRPr>
                      </a:lvl6pPr>
                      <a:lvl7pPr marL="2228850" algn="l" defTabSz="742950" rtl="0" eaLnBrk="1" latinLnBrk="0" hangingPunct="1">
                        <a:defRPr kumimoji="1" sz="1463" b="1" kern="1200">
                          <a:solidFill>
                            <a:schemeClr val="lt1"/>
                          </a:solidFill>
                          <a:latin typeface="Arial"/>
                          <a:ea typeface="Meiryo UI"/>
                        </a:defRPr>
                      </a:lvl7pPr>
                      <a:lvl8pPr marL="2600325" algn="l" defTabSz="742950" rtl="0" eaLnBrk="1" latinLnBrk="0" hangingPunct="1">
                        <a:defRPr kumimoji="1" sz="1463" b="1" kern="1200">
                          <a:solidFill>
                            <a:schemeClr val="lt1"/>
                          </a:solidFill>
                          <a:latin typeface="Arial"/>
                          <a:ea typeface="Meiryo UI"/>
                        </a:defRPr>
                      </a:lvl8pPr>
                      <a:lvl9pPr marL="2971800" algn="l" defTabSz="742950" rtl="0" eaLnBrk="1" latinLnBrk="0" hangingPunct="1">
                        <a:defRPr kumimoji="1" sz="1463" b="1" kern="1200">
                          <a:solidFill>
                            <a:schemeClr val="lt1"/>
                          </a:solidFill>
                          <a:latin typeface="Arial"/>
                          <a:ea typeface="Meiryo UI"/>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学生を巻き込む</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36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113656748"/>
                  </a:ext>
                </a:extLst>
              </a:tr>
              <a:tr h="242690">
                <a:tc>
                  <a:txBody>
                    <a:bodyPr/>
                    <a:lstStyle>
                      <a:lvl1pPr marL="0" algn="l" defTabSz="742950" rtl="0" eaLnBrk="1" latinLnBrk="0" hangingPunct="1">
                        <a:defRPr kumimoji="1" sz="1463" kern="1200">
                          <a:solidFill>
                            <a:schemeClr val="dk1"/>
                          </a:solidFill>
                          <a:latin typeface="Arial"/>
                          <a:ea typeface="Meiryo UI"/>
                        </a:defRPr>
                      </a:lvl1pPr>
                      <a:lvl2pPr marL="371475" algn="l" defTabSz="742950" rtl="0" eaLnBrk="1" latinLnBrk="0" hangingPunct="1">
                        <a:defRPr kumimoji="1" sz="1463" kern="1200">
                          <a:solidFill>
                            <a:schemeClr val="dk1"/>
                          </a:solidFill>
                          <a:latin typeface="Arial"/>
                          <a:ea typeface="Meiryo UI"/>
                        </a:defRPr>
                      </a:lvl2pPr>
                      <a:lvl3pPr marL="742950" algn="l" defTabSz="742950" rtl="0" eaLnBrk="1" latinLnBrk="0" hangingPunct="1">
                        <a:defRPr kumimoji="1" sz="1463" kern="1200">
                          <a:solidFill>
                            <a:schemeClr val="dk1"/>
                          </a:solidFill>
                          <a:latin typeface="Arial"/>
                          <a:ea typeface="Meiryo UI"/>
                        </a:defRPr>
                      </a:lvl3pPr>
                      <a:lvl4pPr marL="1114425" algn="l" defTabSz="742950" rtl="0" eaLnBrk="1" latinLnBrk="0" hangingPunct="1">
                        <a:defRPr kumimoji="1" sz="1463" kern="1200">
                          <a:solidFill>
                            <a:schemeClr val="dk1"/>
                          </a:solidFill>
                          <a:latin typeface="Arial"/>
                          <a:ea typeface="Meiryo UI"/>
                        </a:defRPr>
                      </a:lvl4pPr>
                      <a:lvl5pPr marL="1485900" algn="l" defTabSz="742950" rtl="0" eaLnBrk="1" latinLnBrk="0" hangingPunct="1">
                        <a:defRPr kumimoji="1" sz="1463" kern="1200">
                          <a:solidFill>
                            <a:schemeClr val="dk1"/>
                          </a:solidFill>
                          <a:latin typeface="Arial"/>
                          <a:ea typeface="Meiryo UI"/>
                        </a:defRPr>
                      </a:lvl5pPr>
                      <a:lvl6pPr marL="1857375" algn="l" defTabSz="742950" rtl="0" eaLnBrk="1" latinLnBrk="0" hangingPunct="1">
                        <a:defRPr kumimoji="1" sz="1463" kern="1200">
                          <a:solidFill>
                            <a:schemeClr val="dk1"/>
                          </a:solidFill>
                          <a:latin typeface="Arial"/>
                          <a:ea typeface="Meiryo UI"/>
                        </a:defRPr>
                      </a:lvl6pPr>
                      <a:lvl7pPr marL="2228850" algn="l" defTabSz="742950" rtl="0" eaLnBrk="1" latinLnBrk="0" hangingPunct="1">
                        <a:defRPr kumimoji="1" sz="1463" kern="1200">
                          <a:solidFill>
                            <a:schemeClr val="dk1"/>
                          </a:solidFill>
                          <a:latin typeface="Arial"/>
                          <a:ea typeface="Meiryo UI"/>
                        </a:defRPr>
                      </a:lvl7pPr>
                      <a:lvl8pPr marL="2600325" algn="l" defTabSz="742950" rtl="0" eaLnBrk="1" latinLnBrk="0" hangingPunct="1">
                        <a:defRPr kumimoji="1" sz="1463" kern="1200">
                          <a:solidFill>
                            <a:schemeClr val="dk1"/>
                          </a:solidFill>
                          <a:latin typeface="Arial"/>
                          <a:ea typeface="Meiryo UI"/>
                        </a:defRPr>
                      </a:lvl8pPr>
                      <a:lvl9pPr marL="2971800" algn="l" defTabSz="742950" rtl="0" eaLnBrk="1" latinLnBrk="0" hangingPunct="1">
                        <a:defRPr kumimoji="1" sz="1463" kern="1200">
                          <a:solidFill>
                            <a:schemeClr val="dk1"/>
                          </a:solidFill>
                          <a:latin typeface="Arial"/>
                          <a:ea typeface="Meiryo UI"/>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地域外の人を呼び込む</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36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506311041"/>
                  </a:ext>
                </a:extLst>
              </a:tr>
              <a:tr h="341420">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都市部にはないフィールド提供</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36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451920264"/>
                  </a:ext>
                </a:extLst>
              </a:tr>
            </a:tbl>
          </a:graphicData>
        </a:graphic>
      </p:graphicFrame>
      <p:cxnSp>
        <p:nvCxnSpPr>
          <p:cNvPr id="351" name="直線コネクタ 350"/>
          <p:cNvCxnSpPr/>
          <p:nvPr/>
        </p:nvCxnSpPr>
        <p:spPr>
          <a:xfrm flipV="1">
            <a:off x="9183924" y="3804167"/>
            <a:ext cx="220296" cy="211703"/>
          </a:xfrm>
          <a:prstGeom prst="line">
            <a:avLst/>
          </a:prstGeom>
          <a:noFill/>
          <a:ln w="9525" cap="flat" cmpd="sng" algn="ctr">
            <a:solidFill>
              <a:srgbClr val="404040"/>
            </a:solidFill>
            <a:prstDash val="solid"/>
            <a:miter lim="800000"/>
          </a:ln>
          <a:effectLst/>
        </p:spPr>
      </p:cxnSp>
      <p:cxnSp>
        <p:nvCxnSpPr>
          <p:cNvPr id="352" name="直線コネクタ 351"/>
          <p:cNvCxnSpPr/>
          <p:nvPr/>
        </p:nvCxnSpPr>
        <p:spPr>
          <a:xfrm flipV="1">
            <a:off x="9165618" y="3544248"/>
            <a:ext cx="220296" cy="211703"/>
          </a:xfrm>
          <a:prstGeom prst="line">
            <a:avLst/>
          </a:prstGeom>
          <a:noFill/>
          <a:ln w="9525" cap="flat" cmpd="sng" algn="ctr">
            <a:solidFill>
              <a:srgbClr val="404040"/>
            </a:solidFill>
            <a:prstDash val="solid"/>
            <a:miter lim="800000"/>
          </a:ln>
          <a:effectLst/>
        </p:spPr>
      </p:cxnSp>
      <p:sp>
        <p:nvSpPr>
          <p:cNvPr id="353" name="直方体 352"/>
          <p:cNvSpPr/>
          <p:nvPr/>
        </p:nvSpPr>
        <p:spPr>
          <a:xfrm>
            <a:off x="1140108" y="1482692"/>
            <a:ext cx="1728000" cy="1663476"/>
          </a:xfrm>
          <a:prstGeom prst="cube">
            <a:avLst>
              <a:gd name="adj" fmla="val 13656"/>
            </a:avLst>
          </a:prstGeom>
          <a:solidFill>
            <a:srgbClr val="FFC000"/>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graphicFrame>
        <p:nvGraphicFramePr>
          <p:cNvPr id="354" name="表 353"/>
          <p:cNvGraphicFramePr>
            <a:graphicFrameLocks noGrp="1"/>
          </p:cNvGraphicFramePr>
          <p:nvPr>
            <p:extLst>
              <p:ext uri="{D42A27DB-BD31-4B8C-83A1-F6EECF244321}">
                <p14:modId xmlns:p14="http://schemas.microsoft.com/office/powerpoint/2010/main" val="2870123266"/>
              </p:ext>
            </p:extLst>
          </p:nvPr>
        </p:nvGraphicFramePr>
        <p:xfrm>
          <a:off x="1140496" y="2040100"/>
          <a:ext cx="1498668" cy="1110960"/>
        </p:xfrm>
        <a:graphic>
          <a:graphicData uri="http://schemas.openxmlformats.org/drawingml/2006/table">
            <a:tbl>
              <a:tblPr firstRow="1" bandRow="1"/>
              <a:tblGrid>
                <a:gridCol w="1498668">
                  <a:extLst>
                    <a:ext uri="{9D8B030D-6E8A-4147-A177-3AD203B41FA5}">
                      <a16:colId xmlns:a16="http://schemas.microsoft.com/office/drawing/2014/main" val="2224429101"/>
                    </a:ext>
                  </a:extLst>
                </a:gridCol>
              </a:tblGrid>
              <a:tr h="290048">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思いを継承するリーダー人材の育成</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113656748"/>
                  </a:ext>
                </a:extLst>
              </a:tr>
              <a:tr h="290048">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地域内での人材循環による新たな人材発掘</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506311041"/>
                  </a:ext>
                </a:extLst>
              </a:tr>
              <a:tr h="175174">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役割による主体性の育成</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451920264"/>
                  </a:ext>
                </a:extLst>
              </a:tr>
              <a:tr h="175174">
                <a:tc>
                  <a:txBody>
                    <a:body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多様な属性の人材巻き込み</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4105998035"/>
                  </a:ext>
                </a:extLst>
              </a:tr>
            </a:tbl>
          </a:graphicData>
        </a:graphic>
      </p:graphicFrame>
      <p:sp>
        <p:nvSpPr>
          <p:cNvPr id="355" name="テキスト ボックス 354"/>
          <p:cNvSpPr txBox="1"/>
          <p:nvPr/>
        </p:nvSpPr>
        <p:spPr>
          <a:xfrm>
            <a:off x="1129978" y="1746865"/>
            <a:ext cx="1524866" cy="307777"/>
          </a:xfrm>
          <a:prstGeom prst="rect">
            <a:avLst/>
          </a:prstGeom>
          <a:noFill/>
        </p:spPr>
        <p:txBody>
          <a:bodyPr wrap="square" rtlCol="0">
            <a:spAutoFit/>
          </a:bodyPr>
          <a:lstStyle/>
          <a:p>
            <a:pPr algn="ctr"/>
            <a:r>
              <a:rPr lang="ja-JP" altLang="en-US" sz="1400" b="1" dirty="0" smtClean="0">
                <a:solidFill>
                  <a:srgbClr val="404040"/>
                </a:solidFill>
                <a:latin typeface="メイリオ" panose="020B0604030504040204" pitchFamily="50" charset="-128"/>
                <a:ea typeface="メイリオ" panose="020B0604030504040204" pitchFamily="50" charset="-128"/>
              </a:rPr>
              <a:t>ヒト</a:t>
            </a:r>
            <a:endParaRPr lang="ja-JP" altLang="en-US" sz="1400" b="1" dirty="0">
              <a:solidFill>
                <a:srgbClr val="404040"/>
              </a:solidFill>
              <a:latin typeface="メイリオ" panose="020B0604030504040204" pitchFamily="50" charset="-128"/>
              <a:ea typeface="メイリオ" panose="020B0604030504040204" pitchFamily="50" charset="-128"/>
            </a:endParaRPr>
          </a:p>
        </p:txBody>
      </p:sp>
      <p:cxnSp>
        <p:nvCxnSpPr>
          <p:cNvPr id="356" name="直線コネクタ 355"/>
          <p:cNvCxnSpPr/>
          <p:nvPr/>
        </p:nvCxnSpPr>
        <p:spPr>
          <a:xfrm flipV="1">
            <a:off x="2637218" y="1832863"/>
            <a:ext cx="220296" cy="211703"/>
          </a:xfrm>
          <a:prstGeom prst="line">
            <a:avLst/>
          </a:prstGeom>
          <a:noFill/>
          <a:ln w="9525" cap="flat" cmpd="sng" algn="ctr">
            <a:solidFill>
              <a:srgbClr val="404040"/>
            </a:solidFill>
            <a:prstDash val="solid"/>
            <a:miter lim="800000"/>
          </a:ln>
          <a:effectLst/>
        </p:spPr>
      </p:cxnSp>
      <p:cxnSp>
        <p:nvCxnSpPr>
          <p:cNvPr id="357" name="直線コネクタ 356"/>
          <p:cNvCxnSpPr/>
          <p:nvPr/>
        </p:nvCxnSpPr>
        <p:spPr>
          <a:xfrm flipV="1">
            <a:off x="2636188" y="2176873"/>
            <a:ext cx="220296" cy="211703"/>
          </a:xfrm>
          <a:prstGeom prst="line">
            <a:avLst/>
          </a:prstGeom>
          <a:noFill/>
          <a:ln w="9525" cap="flat" cmpd="sng" algn="ctr">
            <a:solidFill>
              <a:srgbClr val="404040"/>
            </a:solidFill>
            <a:prstDash val="solid"/>
            <a:miter lim="800000"/>
          </a:ln>
          <a:effectLst/>
        </p:spPr>
      </p:cxnSp>
      <p:cxnSp>
        <p:nvCxnSpPr>
          <p:cNvPr id="358" name="直線コネクタ 357"/>
          <p:cNvCxnSpPr/>
          <p:nvPr/>
        </p:nvCxnSpPr>
        <p:spPr>
          <a:xfrm flipV="1">
            <a:off x="2641396" y="2517731"/>
            <a:ext cx="220296" cy="211703"/>
          </a:xfrm>
          <a:prstGeom prst="line">
            <a:avLst/>
          </a:prstGeom>
          <a:noFill/>
          <a:ln w="9525" cap="flat" cmpd="sng" algn="ctr">
            <a:solidFill>
              <a:srgbClr val="404040"/>
            </a:solidFill>
            <a:prstDash val="solid"/>
            <a:miter lim="800000"/>
          </a:ln>
          <a:effectLst/>
        </p:spPr>
      </p:cxnSp>
      <p:sp>
        <p:nvSpPr>
          <p:cNvPr id="359" name="直方体 358"/>
          <p:cNvSpPr/>
          <p:nvPr/>
        </p:nvSpPr>
        <p:spPr>
          <a:xfrm>
            <a:off x="2762295" y="1482692"/>
            <a:ext cx="1728000" cy="1663476"/>
          </a:xfrm>
          <a:prstGeom prst="cube">
            <a:avLst>
              <a:gd name="adj" fmla="val 13656"/>
            </a:avLst>
          </a:prstGeom>
          <a:solidFill>
            <a:srgbClr val="FFC000"/>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sp>
        <p:nvSpPr>
          <p:cNvPr id="360" name="テキスト ボックス 359"/>
          <p:cNvSpPr txBox="1"/>
          <p:nvPr/>
        </p:nvSpPr>
        <p:spPr>
          <a:xfrm>
            <a:off x="2768160" y="1818769"/>
            <a:ext cx="1515621" cy="307777"/>
          </a:xfrm>
          <a:prstGeom prst="rect">
            <a:avLst/>
          </a:prstGeom>
          <a:noFill/>
        </p:spPr>
        <p:txBody>
          <a:bodyPr wrap="square" rtlCol="0">
            <a:spAutoFit/>
          </a:bodyPr>
          <a:lstStyle/>
          <a:p>
            <a:pPr algn="ctr"/>
            <a:r>
              <a:rPr lang="ja-JP" altLang="en-US" sz="1400" b="1" dirty="0">
                <a:solidFill>
                  <a:srgbClr val="404040"/>
                </a:solidFill>
                <a:latin typeface="メイリオ" panose="020B0604030504040204" pitchFamily="50" charset="-128"/>
                <a:ea typeface="メイリオ" panose="020B0604030504040204" pitchFamily="50" charset="-128"/>
              </a:rPr>
              <a:t>モノ</a:t>
            </a:r>
          </a:p>
        </p:txBody>
      </p:sp>
      <p:cxnSp>
        <p:nvCxnSpPr>
          <p:cNvPr id="361" name="直線コネクタ 360"/>
          <p:cNvCxnSpPr/>
          <p:nvPr/>
        </p:nvCxnSpPr>
        <p:spPr>
          <a:xfrm flipV="1">
            <a:off x="4266614" y="1929895"/>
            <a:ext cx="217347" cy="242524"/>
          </a:xfrm>
          <a:prstGeom prst="line">
            <a:avLst/>
          </a:prstGeom>
          <a:noFill/>
          <a:ln w="9525" cap="flat" cmpd="sng" algn="ctr">
            <a:solidFill>
              <a:srgbClr val="404040"/>
            </a:solidFill>
            <a:prstDash val="solid"/>
            <a:miter lim="800000"/>
          </a:ln>
          <a:effectLst/>
        </p:spPr>
      </p:cxnSp>
      <p:cxnSp>
        <p:nvCxnSpPr>
          <p:cNvPr id="362" name="直線コネクタ 361"/>
          <p:cNvCxnSpPr/>
          <p:nvPr/>
        </p:nvCxnSpPr>
        <p:spPr>
          <a:xfrm flipV="1">
            <a:off x="4252403" y="2567556"/>
            <a:ext cx="242328" cy="225699"/>
          </a:xfrm>
          <a:prstGeom prst="line">
            <a:avLst/>
          </a:prstGeom>
          <a:noFill/>
          <a:ln w="9525" cap="flat" cmpd="sng" algn="ctr">
            <a:solidFill>
              <a:srgbClr val="404040"/>
            </a:solidFill>
            <a:prstDash val="solid"/>
            <a:miter lim="800000"/>
          </a:ln>
          <a:effectLst/>
        </p:spPr>
      </p:cxnSp>
      <p:cxnSp>
        <p:nvCxnSpPr>
          <p:cNvPr id="363" name="直線コネクタ 362"/>
          <p:cNvCxnSpPr/>
          <p:nvPr/>
        </p:nvCxnSpPr>
        <p:spPr>
          <a:xfrm flipV="1">
            <a:off x="4244722" y="2303329"/>
            <a:ext cx="224478" cy="225651"/>
          </a:xfrm>
          <a:prstGeom prst="line">
            <a:avLst/>
          </a:prstGeom>
          <a:noFill/>
          <a:ln w="9525" cap="flat" cmpd="sng" algn="ctr">
            <a:solidFill>
              <a:srgbClr val="404040"/>
            </a:solidFill>
            <a:prstDash val="solid"/>
            <a:miter lim="800000"/>
          </a:ln>
          <a:effectLst/>
        </p:spPr>
      </p:cxnSp>
      <p:sp>
        <p:nvSpPr>
          <p:cNvPr id="364" name="直方体 363"/>
          <p:cNvSpPr/>
          <p:nvPr/>
        </p:nvSpPr>
        <p:spPr>
          <a:xfrm>
            <a:off x="4376737" y="1482692"/>
            <a:ext cx="1728000" cy="1663476"/>
          </a:xfrm>
          <a:prstGeom prst="cube">
            <a:avLst>
              <a:gd name="adj" fmla="val 13656"/>
            </a:avLst>
          </a:prstGeom>
          <a:solidFill>
            <a:srgbClr val="FFC000"/>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graphicFrame>
        <p:nvGraphicFramePr>
          <p:cNvPr id="365" name="表 364"/>
          <p:cNvGraphicFramePr>
            <a:graphicFrameLocks noGrp="1"/>
          </p:cNvGraphicFramePr>
          <p:nvPr>
            <p:extLst>
              <p:ext uri="{D42A27DB-BD31-4B8C-83A1-F6EECF244321}">
                <p14:modId xmlns:p14="http://schemas.microsoft.com/office/powerpoint/2010/main" val="3217394383"/>
              </p:ext>
            </p:extLst>
          </p:nvPr>
        </p:nvGraphicFramePr>
        <p:xfrm>
          <a:off x="4383744" y="2107572"/>
          <a:ext cx="1494974" cy="1038960"/>
        </p:xfrm>
        <a:graphic>
          <a:graphicData uri="http://schemas.openxmlformats.org/drawingml/2006/table">
            <a:tbl>
              <a:tblPr firstRow="1" bandRow="1"/>
              <a:tblGrid>
                <a:gridCol w="1494974">
                  <a:extLst>
                    <a:ext uri="{9D8B030D-6E8A-4147-A177-3AD203B41FA5}">
                      <a16:colId xmlns:a16="http://schemas.microsoft.com/office/drawing/2014/main" val="2224429101"/>
                    </a:ext>
                  </a:extLst>
                </a:gridCol>
              </a:tblGrid>
              <a:tr h="315252">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行政資金の活用</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113656748"/>
                  </a:ext>
                </a:extLst>
              </a:tr>
              <a:tr h="361854">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取組への共感から寄付等の資金を調達</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506311041"/>
                  </a:ext>
                </a:extLst>
              </a:tr>
              <a:tr h="361854">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地域資源のブランド化による資金確保</a:t>
                      </a: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451920264"/>
                  </a:ext>
                </a:extLst>
              </a:tr>
            </a:tbl>
          </a:graphicData>
        </a:graphic>
      </p:graphicFrame>
      <p:cxnSp>
        <p:nvCxnSpPr>
          <p:cNvPr id="366" name="直線コネクタ 365"/>
          <p:cNvCxnSpPr/>
          <p:nvPr/>
        </p:nvCxnSpPr>
        <p:spPr>
          <a:xfrm flipV="1">
            <a:off x="5876699" y="1886446"/>
            <a:ext cx="224364" cy="220310"/>
          </a:xfrm>
          <a:prstGeom prst="line">
            <a:avLst/>
          </a:prstGeom>
          <a:noFill/>
          <a:ln w="9525" cap="flat" cmpd="sng" algn="ctr">
            <a:solidFill>
              <a:srgbClr val="404040"/>
            </a:solidFill>
            <a:prstDash val="solid"/>
            <a:miter lim="800000"/>
          </a:ln>
          <a:effectLst/>
        </p:spPr>
      </p:cxnSp>
      <p:cxnSp>
        <p:nvCxnSpPr>
          <p:cNvPr id="367" name="直線コネクタ 366"/>
          <p:cNvCxnSpPr/>
          <p:nvPr/>
        </p:nvCxnSpPr>
        <p:spPr>
          <a:xfrm flipV="1">
            <a:off x="5880950" y="2570345"/>
            <a:ext cx="220296" cy="211703"/>
          </a:xfrm>
          <a:prstGeom prst="line">
            <a:avLst/>
          </a:prstGeom>
          <a:noFill/>
          <a:ln w="9525" cap="flat" cmpd="sng" algn="ctr">
            <a:solidFill>
              <a:srgbClr val="404040"/>
            </a:solidFill>
            <a:prstDash val="solid"/>
            <a:miter lim="800000"/>
          </a:ln>
          <a:effectLst/>
        </p:spPr>
      </p:cxnSp>
      <p:cxnSp>
        <p:nvCxnSpPr>
          <p:cNvPr id="368" name="直線コネクタ 367"/>
          <p:cNvCxnSpPr/>
          <p:nvPr/>
        </p:nvCxnSpPr>
        <p:spPr>
          <a:xfrm flipV="1">
            <a:off x="5871747" y="2192389"/>
            <a:ext cx="236936" cy="228426"/>
          </a:xfrm>
          <a:prstGeom prst="line">
            <a:avLst/>
          </a:prstGeom>
          <a:noFill/>
          <a:ln w="9525" cap="flat" cmpd="sng" algn="ctr">
            <a:solidFill>
              <a:srgbClr val="404040"/>
            </a:solidFill>
            <a:prstDash val="solid"/>
            <a:miter lim="800000"/>
          </a:ln>
          <a:effectLst/>
        </p:spPr>
      </p:cxnSp>
      <p:sp>
        <p:nvSpPr>
          <p:cNvPr id="369" name="テキスト ボックス 368"/>
          <p:cNvSpPr txBox="1"/>
          <p:nvPr/>
        </p:nvSpPr>
        <p:spPr>
          <a:xfrm>
            <a:off x="4390308" y="1765918"/>
            <a:ext cx="1470637" cy="307777"/>
          </a:xfrm>
          <a:prstGeom prst="rect">
            <a:avLst/>
          </a:prstGeom>
          <a:noFill/>
        </p:spPr>
        <p:txBody>
          <a:bodyPr wrap="square" rtlCol="0">
            <a:spAutoFit/>
          </a:bodyPr>
          <a:lstStyle/>
          <a:p>
            <a:pPr algn="ctr"/>
            <a:r>
              <a:rPr lang="ja-JP" altLang="en-US" sz="1400" b="1" dirty="0" smtClean="0">
                <a:solidFill>
                  <a:srgbClr val="404040"/>
                </a:solidFill>
                <a:latin typeface="メイリオ" panose="020B0604030504040204" pitchFamily="50" charset="-128"/>
                <a:ea typeface="メイリオ" panose="020B0604030504040204" pitchFamily="50" charset="-128"/>
              </a:rPr>
              <a:t>カネ</a:t>
            </a:r>
            <a:endParaRPr lang="ja-JP" altLang="en-US" sz="1400" b="1" dirty="0">
              <a:solidFill>
                <a:srgbClr val="404040"/>
              </a:solidFill>
              <a:latin typeface="メイリオ" panose="020B0604030504040204" pitchFamily="50" charset="-128"/>
              <a:ea typeface="メイリオ" panose="020B0604030504040204" pitchFamily="50" charset="-128"/>
            </a:endParaRPr>
          </a:p>
        </p:txBody>
      </p:sp>
      <p:sp>
        <p:nvSpPr>
          <p:cNvPr id="370" name="直方体 369"/>
          <p:cNvSpPr/>
          <p:nvPr/>
        </p:nvSpPr>
        <p:spPr>
          <a:xfrm>
            <a:off x="6008462" y="1482692"/>
            <a:ext cx="1728000" cy="1663476"/>
          </a:xfrm>
          <a:prstGeom prst="cube">
            <a:avLst>
              <a:gd name="adj" fmla="val 13656"/>
            </a:avLst>
          </a:prstGeom>
          <a:solidFill>
            <a:srgbClr val="FFC000"/>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graphicFrame>
        <p:nvGraphicFramePr>
          <p:cNvPr id="371" name="表 370"/>
          <p:cNvGraphicFramePr>
            <a:graphicFrameLocks noGrp="1"/>
          </p:cNvGraphicFramePr>
          <p:nvPr>
            <p:extLst>
              <p:ext uri="{D42A27DB-BD31-4B8C-83A1-F6EECF244321}">
                <p14:modId xmlns:p14="http://schemas.microsoft.com/office/powerpoint/2010/main" val="541791749"/>
              </p:ext>
            </p:extLst>
          </p:nvPr>
        </p:nvGraphicFramePr>
        <p:xfrm>
          <a:off x="6010053" y="2036923"/>
          <a:ext cx="1497698" cy="1110960"/>
        </p:xfrm>
        <a:graphic>
          <a:graphicData uri="http://schemas.openxmlformats.org/drawingml/2006/table">
            <a:tbl>
              <a:tblPr firstRow="1" bandRow="1"/>
              <a:tblGrid>
                <a:gridCol w="1497698">
                  <a:extLst>
                    <a:ext uri="{9D8B030D-6E8A-4147-A177-3AD203B41FA5}">
                      <a16:colId xmlns:a16="http://schemas.microsoft.com/office/drawing/2014/main" val="2224429101"/>
                    </a:ext>
                  </a:extLst>
                </a:gridCol>
              </a:tblGrid>
              <a:tr h="323875">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廃校等活用されていない施設の活用</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705555362"/>
                  </a:ext>
                </a:extLst>
              </a:tr>
              <a:tr h="195605">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空間のシェアリング</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113656748"/>
                  </a:ext>
                </a:extLst>
              </a:tr>
              <a:tr h="195605">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複数目的での空間活用</a:t>
                      </a: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506311041"/>
                  </a:ext>
                </a:extLst>
              </a:tr>
              <a:tr h="323875">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まわりの自然環境も含めて空間をとらえる</a:t>
                      </a: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451920264"/>
                  </a:ext>
                </a:extLst>
              </a:tr>
            </a:tbl>
          </a:graphicData>
        </a:graphic>
      </p:graphicFrame>
      <p:sp>
        <p:nvSpPr>
          <p:cNvPr id="372" name="テキスト ボックス 371"/>
          <p:cNvSpPr txBox="1"/>
          <p:nvPr/>
        </p:nvSpPr>
        <p:spPr>
          <a:xfrm>
            <a:off x="6072929" y="1739107"/>
            <a:ext cx="1376700" cy="307777"/>
          </a:xfrm>
          <a:prstGeom prst="rect">
            <a:avLst/>
          </a:prstGeom>
          <a:noFill/>
        </p:spPr>
        <p:txBody>
          <a:bodyPr wrap="square" rtlCol="0">
            <a:spAutoFit/>
          </a:bodyPr>
          <a:lstStyle/>
          <a:p>
            <a:pPr algn="ctr"/>
            <a:r>
              <a:rPr lang="ja-JP" altLang="en-US" sz="1400" b="1" dirty="0" smtClean="0">
                <a:solidFill>
                  <a:srgbClr val="404040"/>
                </a:solidFill>
                <a:latin typeface="メイリオ" panose="020B0604030504040204" pitchFamily="50" charset="-128"/>
                <a:ea typeface="メイリオ" panose="020B0604030504040204" pitchFamily="50" charset="-128"/>
              </a:rPr>
              <a:t>空間</a:t>
            </a:r>
            <a:endParaRPr lang="ja-JP" altLang="en-US" sz="1400" b="1" dirty="0">
              <a:solidFill>
                <a:srgbClr val="404040"/>
              </a:solidFill>
              <a:latin typeface="メイリオ" panose="020B0604030504040204" pitchFamily="50" charset="-128"/>
              <a:ea typeface="メイリオ" panose="020B0604030504040204" pitchFamily="50" charset="-128"/>
            </a:endParaRPr>
          </a:p>
        </p:txBody>
      </p:sp>
      <p:cxnSp>
        <p:nvCxnSpPr>
          <p:cNvPr id="373" name="直線コネクタ 372"/>
          <p:cNvCxnSpPr/>
          <p:nvPr/>
        </p:nvCxnSpPr>
        <p:spPr>
          <a:xfrm flipV="1">
            <a:off x="7507600" y="1814683"/>
            <a:ext cx="230607" cy="219244"/>
          </a:xfrm>
          <a:prstGeom prst="line">
            <a:avLst/>
          </a:prstGeom>
          <a:noFill/>
          <a:ln w="9525" cap="flat" cmpd="sng" algn="ctr">
            <a:solidFill>
              <a:srgbClr val="404040"/>
            </a:solidFill>
            <a:prstDash val="solid"/>
            <a:miter lim="800000"/>
          </a:ln>
          <a:effectLst/>
        </p:spPr>
      </p:cxnSp>
      <p:cxnSp>
        <p:nvCxnSpPr>
          <p:cNvPr id="374" name="直線コネクタ 373"/>
          <p:cNvCxnSpPr/>
          <p:nvPr/>
        </p:nvCxnSpPr>
        <p:spPr>
          <a:xfrm flipV="1">
            <a:off x="7507600" y="2168550"/>
            <a:ext cx="230607" cy="219244"/>
          </a:xfrm>
          <a:prstGeom prst="line">
            <a:avLst/>
          </a:prstGeom>
          <a:noFill/>
          <a:ln w="9525" cap="flat" cmpd="sng" algn="ctr">
            <a:solidFill>
              <a:srgbClr val="404040"/>
            </a:solidFill>
            <a:prstDash val="solid"/>
            <a:miter lim="800000"/>
          </a:ln>
          <a:effectLst/>
        </p:spPr>
      </p:cxnSp>
      <p:cxnSp>
        <p:nvCxnSpPr>
          <p:cNvPr id="375" name="直線コネクタ 374"/>
          <p:cNvCxnSpPr/>
          <p:nvPr/>
        </p:nvCxnSpPr>
        <p:spPr>
          <a:xfrm flipV="1">
            <a:off x="7507600" y="2371098"/>
            <a:ext cx="230607" cy="219244"/>
          </a:xfrm>
          <a:prstGeom prst="line">
            <a:avLst/>
          </a:prstGeom>
          <a:noFill/>
          <a:ln w="9525" cap="flat" cmpd="sng" algn="ctr">
            <a:solidFill>
              <a:srgbClr val="404040"/>
            </a:solidFill>
            <a:prstDash val="solid"/>
            <a:miter lim="800000"/>
          </a:ln>
          <a:effectLst/>
        </p:spPr>
      </p:cxnSp>
      <p:cxnSp>
        <p:nvCxnSpPr>
          <p:cNvPr id="376" name="直線コネクタ 375"/>
          <p:cNvCxnSpPr/>
          <p:nvPr/>
        </p:nvCxnSpPr>
        <p:spPr>
          <a:xfrm flipV="1">
            <a:off x="7507600" y="2580220"/>
            <a:ext cx="230607" cy="219244"/>
          </a:xfrm>
          <a:prstGeom prst="line">
            <a:avLst/>
          </a:prstGeom>
          <a:noFill/>
          <a:ln w="9525" cap="flat" cmpd="sng" algn="ctr">
            <a:solidFill>
              <a:srgbClr val="404040"/>
            </a:solidFill>
            <a:prstDash val="solid"/>
            <a:miter lim="800000"/>
          </a:ln>
          <a:effectLst/>
        </p:spPr>
      </p:cxnSp>
      <p:sp>
        <p:nvSpPr>
          <p:cNvPr id="377" name="直方体 376"/>
          <p:cNvSpPr/>
          <p:nvPr/>
        </p:nvSpPr>
        <p:spPr>
          <a:xfrm>
            <a:off x="7656488" y="1482692"/>
            <a:ext cx="1728000" cy="1663476"/>
          </a:xfrm>
          <a:prstGeom prst="cube">
            <a:avLst>
              <a:gd name="adj" fmla="val 13656"/>
            </a:avLst>
          </a:prstGeom>
          <a:solidFill>
            <a:srgbClr val="FFC000"/>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srgbClr val="404040"/>
              </a:solidFill>
              <a:effectLst/>
              <a:uLnTx/>
              <a:uFillTx/>
              <a:latin typeface="メイリオ" panose="020B0604030504040204" pitchFamily="50" charset="-128"/>
              <a:ea typeface="メイリオ" panose="020B0604030504040204" pitchFamily="50" charset="-128"/>
            </a:endParaRPr>
          </a:p>
        </p:txBody>
      </p:sp>
      <p:graphicFrame>
        <p:nvGraphicFramePr>
          <p:cNvPr id="378" name="表 377"/>
          <p:cNvGraphicFramePr>
            <a:graphicFrameLocks noGrp="1"/>
          </p:cNvGraphicFramePr>
          <p:nvPr>
            <p:extLst>
              <p:ext uri="{D42A27DB-BD31-4B8C-83A1-F6EECF244321}">
                <p14:modId xmlns:p14="http://schemas.microsoft.com/office/powerpoint/2010/main" val="432714167"/>
              </p:ext>
            </p:extLst>
          </p:nvPr>
        </p:nvGraphicFramePr>
        <p:xfrm>
          <a:off x="7659345" y="2103124"/>
          <a:ext cx="1497649" cy="1038960"/>
        </p:xfrm>
        <a:graphic>
          <a:graphicData uri="http://schemas.openxmlformats.org/drawingml/2006/table">
            <a:tbl>
              <a:tblPr firstRow="1" bandRow="1"/>
              <a:tblGrid>
                <a:gridCol w="1497649">
                  <a:extLst>
                    <a:ext uri="{9D8B030D-6E8A-4147-A177-3AD203B41FA5}">
                      <a16:colId xmlns:a16="http://schemas.microsoft.com/office/drawing/2014/main" val="2224429101"/>
                    </a:ext>
                  </a:extLst>
                </a:gridCol>
              </a:tblGrid>
              <a:tr h="272617">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外部サービス活用による利用者</a:t>
                      </a:r>
                      <a:r>
                        <a:rPr lang="en-US" altLang="ja-JP" sz="900" b="0" dirty="0" smtClean="0">
                          <a:solidFill>
                            <a:srgbClr val="404040"/>
                          </a:solidFill>
                          <a:latin typeface="Meiryo UI" panose="020B0604030504040204" pitchFamily="50" charset="-128"/>
                          <a:ea typeface="Meiryo UI" panose="020B0604030504040204" pitchFamily="50" charset="-128"/>
                        </a:rPr>
                        <a:t>/</a:t>
                      </a:r>
                      <a:r>
                        <a:rPr lang="ja-JP" altLang="en-US" sz="900" b="0" dirty="0" smtClean="0">
                          <a:solidFill>
                            <a:srgbClr val="404040"/>
                          </a:solidFill>
                          <a:latin typeface="Meiryo UI" panose="020B0604030504040204" pitchFamily="50" charset="-128"/>
                          <a:ea typeface="Meiryo UI" panose="020B0604030504040204" pitchFamily="50" charset="-128"/>
                        </a:rPr>
                        <a:t>参加者募集</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113656748"/>
                  </a:ext>
                </a:extLst>
              </a:tr>
              <a:tr h="283506">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コンセプトを絞り込んだ発信による情報提供</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506311041"/>
                  </a:ext>
                </a:extLst>
              </a:tr>
              <a:tr h="272617">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社会的に共感しやすいコンセプト</a:t>
                      </a: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451920264"/>
                  </a:ext>
                </a:extLst>
              </a:tr>
            </a:tbl>
          </a:graphicData>
        </a:graphic>
      </p:graphicFrame>
      <p:sp>
        <p:nvSpPr>
          <p:cNvPr id="379" name="テキスト ボックス 378"/>
          <p:cNvSpPr txBox="1"/>
          <p:nvPr/>
        </p:nvSpPr>
        <p:spPr>
          <a:xfrm>
            <a:off x="7652814" y="1789078"/>
            <a:ext cx="1512803" cy="307777"/>
          </a:xfrm>
          <a:prstGeom prst="rect">
            <a:avLst/>
          </a:prstGeom>
          <a:noFill/>
        </p:spPr>
        <p:txBody>
          <a:bodyPr wrap="square" rtlCol="0">
            <a:spAutoFit/>
          </a:bodyPr>
          <a:lstStyle/>
          <a:p>
            <a:pPr algn="ctr"/>
            <a:r>
              <a:rPr lang="ja-JP" altLang="en-US" sz="1400" b="1" dirty="0">
                <a:solidFill>
                  <a:srgbClr val="404040"/>
                </a:solidFill>
                <a:latin typeface="メイリオ" panose="020B0604030504040204" pitchFamily="50" charset="-128"/>
                <a:ea typeface="メイリオ" panose="020B0604030504040204" pitchFamily="50" charset="-128"/>
              </a:rPr>
              <a:t>情報</a:t>
            </a:r>
          </a:p>
        </p:txBody>
      </p:sp>
      <p:cxnSp>
        <p:nvCxnSpPr>
          <p:cNvPr id="380" name="直線コネクタ 379"/>
          <p:cNvCxnSpPr/>
          <p:nvPr/>
        </p:nvCxnSpPr>
        <p:spPr>
          <a:xfrm flipV="1">
            <a:off x="9153881" y="1883879"/>
            <a:ext cx="230607" cy="219244"/>
          </a:xfrm>
          <a:prstGeom prst="line">
            <a:avLst/>
          </a:prstGeom>
          <a:noFill/>
          <a:ln w="9525" cap="flat" cmpd="sng" algn="ctr">
            <a:solidFill>
              <a:srgbClr val="404040"/>
            </a:solidFill>
            <a:prstDash val="solid"/>
            <a:miter lim="800000"/>
          </a:ln>
          <a:effectLst/>
        </p:spPr>
      </p:cxnSp>
      <p:cxnSp>
        <p:nvCxnSpPr>
          <p:cNvPr id="381" name="直線コネクタ 380"/>
          <p:cNvCxnSpPr/>
          <p:nvPr/>
        </p:nvCxnSpPr>
        <p:spPr>
          <a:xfrm flipV="1">
            <a:off x="9153881" y="2237234"/>
            <a:ext cx="230607" cy="219244"/>
          </a:xfrm>
          <a:prstGeom prst="line">
            <a:avLst/>
          </a:prstGeom>
          <a:noFill/>
          <a:ln w="9525" cap="flat" cmpd="sng" algn="ctr">
            <a:solidFill>
              <a:srgbClr val="404040"/>
            </a:solidFill>
            <a:prstDash val="solid"/>
            <a:miter lim="800000"/>
          </a:ln>
          <a:effectLst/>
        </p:spPr>
      </p:cxnSp>
      <p:cxnSp>
        <p:nvCxnSpPr>
          <p:cNvPr id="382" name="直線コネクタ 381"/>
          <p:cNvCxnSpPr/>
          <p:nvPr/>
        </p:nvCxnSpPr>
        <p:spPr>
          <a:xfrm flipV="1">
            <a:off x="2641396" y="2726859"/>
            <a:ext cx="220296" cy="211703"/>
          </a:xfrm>
          <a:prstGeom prst="line">
            <a:avLst/>
          </a:prstGeom>
          <a:noFill/>
          <a:ln w="9525" cap="flat" cmpd="sng" algn="ctr">
            <a:solidFill>
              <a:srgbClr val="404040"/>
            </a:solidFill>
            <a:prstDash val="solid"/>
            <a:miter lim="800000"/>
          </a:ln>
          <a:effectLst/>
        </p:spPr>
      </p:cxnSp>
      <p:cxnSp>
        <p:nvCxnSpPr>
          <p:cNvPr id="383" name="直線コネクタ 382"/>
          <p:cNvCxnSpPr/>
          <p:nvPr/>
        </p:nvCxnSpPr>
        <p:spPr>
          <a:xfrm flipV="1">
            <a:off x="9153881" y="2577364"/>
            <a:ext cx="230607" cy="219244"/>
          </a:xfrm>
          <a:prstGeom prst="line">
            <a:avLst/>
          </a:prstGeom>
          <a:noFill/>
          <a:ln w="9525" cap="flat" cmpd="sng" algn="ctr">
            <a:solidFill>
              <a:srgbClr val="404040"/>
            </a:solidFill>
            <a:prstDash val="solid"/>
            <a:miter lim="800000"/>
          </a:ln>
          <a:effectLst/>
        </p:spPr>
      </p:cxnSp>
      <p:cxnSp>
        <p:nvCxnSpPr>
          <p:cNvPr id="384" name="直線コネクタ 383"/>
          <p:cNvCxnSpPr/>
          <p:nvPr/>
        </p:nvCxnSpPr>
        <p:spPr>
          <a:xfrm flipV="1">
            <a:off x="9182531" y="4052617"/>
            <a:ext cx="220296" cy="211703"/>
          </a:xfrm>
          <a:prstGeom prst="line">
            <a:avLst/>
          </a:prstGeom>
          <a:noFill/>
          <a:ln w="9525" cap="flat" cmpd="sng" algn="ctr">
            <a:solidFill>
              <a:srgbClr val="404040"/>
            </a:solidFill>
            <a:prstDash val="solid"/>
            <a:miter lim="800000"/>
          </a:ln>
          <a:effectLst/>
        </p:spPr>
      </p:cxnSp>
      <p:graphicFrame>
        <p:nvGraphicFramePr>
          <p:cNvPr id="385" name="表 384"/>
          <p:cNvGraphicFramePr>
            <a:graphicFrameLocks noGrp="1"/>
          </p:cNvGraphicFramePr>
          <p:nvPr>
            <p:extLst>
              <p:ext uri="{D42A27DB-BD31-4B8C-83A1-F6EECF244321}">
                <p14:modId xmlns:p14="http://schemas.microsoft.com/office/powerpoint/2010/main" val="3407867136"/>
              </p:ext>
            </p:extLst>
          </p:nvPr>
        </p:nvGraphicFramePr>
        <p:xfrm>
          <a:off x="2762112" y="2175036"/>
          <a:ext cx="1496851" cy="966265"/>
        </p:xfrm>
        <a:graphic>
          <a:graphicData uri="http://schemas.openxmlformats.org/drawingml/2006/table">
            <a:tbl>
              <a:tblPr firstRow="1" bandRow="1"/>
              <a:tblGrid>
                <a:gridCol w="1496851">
                  <a:extLst>
                    <a:ext uri="{9D8B030D-6E8A-4147-A177-3AD203B41FA5}">
                      <a16:colId xmlns:a16="http://schemas.microsoft.com/office/drawing/2014/main" val="2224429101"/>
                    </a:ext>
                  </a:extLst>
                </a:gridCol>
              </a:tblGrid>
              <a:tr h="301719">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92588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sz="900" b="0" dirty="0" smtClean="0">
                          <a:solidFill>
                            <a:srgbClr val="404040"/>
                          </a:solidFill>
                          <a:latin typeface="Meiryo UI" panose="020B0604030504040204" pitchFamily="50" charset="-128"/>
                          <a:ea typeface="Meiryo UI" panose="020B0604030504040204" pitchFamily="50" charset="-128"/>
                        </a:rPr>
                        <a:t>メンバーが提供できるものを持ち寄る</a:t>
                      </a:r>
                      <a:endParaRPr lang="en-US" altLang="ja-JP" sz="900" b="0" dirty="0" smtClean="0">
                        <a:solidFill>
                          <a:srgbClr val="404040"/>
                        </a:solidFill>
                        <a:latin typeface="Meiryo UI" panose="020B0604030504040204" pitchFamily="50" charset="-128"/>
                        <a:ea typeface="Meiryo UI" panose="020B0604030504040204" pitchFamily="50" charset="-128"/>
                      </a:endParaRP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113656748"/>
                  </a:ext>
                </a:extLst>
              </a:tr>
              <a:tr h="273625">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設備や資材のシェアリング</a:t>
                      </a:r>
                      <a:endParaRPr kumimoji="1" lang="en-US" altLang="ja-JP"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endParaRP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506311041"/>
                  </a:ext>
                </a:extLst>
              </a:tr>
              <a:tr h="273625">
                <a:tc>
                  <a:txBody>
                    <a:bodyPr/>
                    <a:lstStyle>
                      <a:lvl1pPr marL="0" algn="l" defTabSz="742950" rtl="0" eaLnBrk="1" latinLnBrk="0" hangingPunct="1">
                        <a:defRPr kumimoji="1" sz="1463" kern="1200">
                          <a:solidFill>
                            <a:schemeClr val="tx1"/>
                          </a:solidFill>
                          <a:latin typeface="游ゴシック" panose="020F0502020204030204"/>
                        </a:defRPr>
                      </a:lvl1pPr>
                      <a:lvl2pPr marL="371475" algn="l" defTabSz="742950" rtl="0" eaLnBrk="1" latinLnBrk="0" hangingPunct="1">
                        <a:defRPr kumimoji="1" sz="1463" kern="1200">
                          <a:solidFill>
                            <a:schemeClr val="tx1"/>
                          </a:solidFill>
                          <a:latin typeface="游ゴシック" panose="020F0502020204030204"/>
                        </a:defRPr>
                      </a:lvl2pPr>
                      <a:lvl3pPr marL="742950" algn="l" defTabSz="742950" rtl="0" eaLnBrk="1" latinLnBrk="0" hangingPunct="1">
                        <a:defRPr kumimoji="1" sz="1463" kern="1200">
                          <a:solidFill>
                            <a:schemeClr val="tx1"/>
                          </a:solidFill>
                          <a:latin typeface="游ゴシック" panose="020F0502020204030204"/>
                        </a:defRPr>
                      </a:lvl3pPr>
                      <a:lvl4pPr marL="1114425" algn="l" defTabSz="742950" rtl="0" eaLnBrk="1" latinLnBrk="0" hangingPunct="1">
                        <a:defRPr kumimoji="1" sz="1463" kern="1200">
                          <a:solidFill>
                            <a:schemeClr val="tx1"/>
                          </a:solidFill>
                          <a:latin typeface="游ゴシック" panose="020F0502020204030204"/>
                        </a:defRPr>
                      </a:lvl4pPr>
                      <a:lvl5pPr marL="1485900" algn="l" defTabSz="742950" rtl="0" eaLnBrk="1" latinLnBrk="0" hangingPunct="1">
                        <a:defRPr kumimoji="1" sz="1463" kern="1200">
                          <a:solidFill>
                            <a:schemeClr val="tx1"/>
                          </a:solidFill>
                          <a:latin typeface="游ゴシック" panose="020F0502020204030204"/>
                        </a:defRPr>
                      </a:lvl5pPr>
                      <a:lvl6pPr marL="1857375" algn="l" defTabSz="742950" rtl="0" eaLnBrk="1" latinLnBrk="0" hangingPunct="1">
                        <a:defRPr kumimoji="1" sz="1463" kern="1200">
                          <a:solidFill>
                            <a:schemeClr val="tx1"/>
                          </a:solidFill>
                          <a:latin typeface="游ゴシック" panose="020F0502020204030204"/>
                        </a:defRPr>
                      </a:lvl6pPr>
                      <a:lvl7pPr marL="2228850" algn="l" defTabSz="742950" rtl="0" eaLnBrk="1" latinLnBrk="0" hangingPunct="1">
                        <a:defRPr kumimoji="1" sz="1463" kern="1200">
                          <a:solidFill>
                            <a:schemeClr val="tx1"/>
                          </a:solidFill>
                          <a:latin typeface="游ゴシック" panose="020F0502020204030204"/>
                        </a:defRPr>
                      </a:lvl7pPr>
                      <a:lvl8pPr marL="2600325" algn="l" defTabSz="742950" rtl="0" eaLnBrk="1" latinLnBrk="0" hangingPunct="1">
                        <a:defRPr kumimoji="1" sz="1463" kern="1200">
                          <a:solidFill>
                            <a:schemeClr val="tx1"/>
                          </a:solidFill>
                          <a:latin typeface="游ゴシック" panose="020F0502020204030204"/>
                        </a:defRPr>
                      </a:lvl8pPr>
                      <a:lvl9pPr marL="2971800" algn="l" defTabSz="742950" rtl="0" eaLnBrk="1" latinLnBrk="0" hangingPunct="1">
                        <a:defRPr kumimoji="1" sz="1463" kern="1200">
                          <a:solidFill>
                            <a:schemeClr val="tx1"/>
                          </a:solidFill>
                          <a:latin typeface="游ゴシック" panose="020F0502020204030204"/>
                        </a:defRPr>
                      </a:lvl9pPr>
                    </a:lstStyle>
                    <a:p>
                      <a:pPr marL="87313" marR="0" lvl="0" indent="-87313" algn="l" defTabSz="74295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900" b="0" i="0" u="none" strike="noStrike" kern="1200" cap="none" spc="0" normalizeH="0" baseline="0" noProof="0" dirty="0" smtClean="0">
                          <a:ln>
                            <a:noFill/>
                          </a:ln>
                          <a:solidFill>
                            <a:srgbClr val="404040"/>
                          </a:solidFill>
                          <a:effectLst/>
                          <a:uLnTx/>
                          <a:uFillTx/>
                          <a:latin typeface="Meiryo UI" panose="020B0604030504040204" pitchFamily="50" charset="-128"/>
                          <a:ea typeface="Meiryo UI" panose="020B0604030504040204" pitchFamily="50" charset="-128"/>
                          <a:cs typeface="+mn-cs"/>
                        </a:rPr>
                        <a:t>ひとつのモノを複数用途で活用</a:t>
                      </a:r>
                    </a:p>
                  </a:txBody>
                  <a:tcPr marL="72000" marR="72000" marT="36000" marB="36000">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451920264"/>
                  </a:ext>
                </a:extLst>
              </a:tr>
            </a:tbl>
          </a:graphicData>
        </a:graphic>
      </p:graphicFrame>
      <p:sp>
        <p:nvSpPr>
          <p:cNvPr id="386" name="直方体 385"/>
          <p:cNvSpPr/>
          <p:nvPr/>
        </p:nvSpPr>
        <p:spPr>
          <a:xfrm>
            <a:off x="1267376" y="1202074"/>
            <a:ext cx="7943457" cy="468461"/>
          </a:xfrm>
          <a:prstGeom prst="cube">
            <a:avLst>
              <a:gd name="adj" fmla="val 51434"/>
            </a:avLst>
          </a:prstGeom>
          <a:solidFill>
            <a:srgbClr val="F19B6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87" name="角丸四角形 386"/>
          <p:cNvSpPr/>
          <p:nvPr/>
        </p:nvSpPr>
        <p:spPr>
          <a:xfrm>
            <a:off x="1606030" y="1359627"/>
            <a:ext cx="6590025" cy="43994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b="1" dirty="0" smtClean="0">
                <a:solidFill>
                  <a:schemeClr val="bg1"/>
                </a:solidFill>
                <a:latin typeface="メイリオ" panose="020B0604030504040204" pitchFamily="50" charset="-128"/>
                <a:ea typeface="メイリオ" panose="020B0604030504040204" pitchFamily="50" charset="-128"/>
              </a:rPr>
              <a:t>「生涯活躍のまち」</a:t>
            </a:r>
            <a:r>
              <a:rPr lang="ja-JP" altLang="en-US" sz="1050" b="1" dirty="0" err="1" smtClean="0">
                <a:solidFill>
                  <a:schemeClr val="bg1"/>
                </a:solidFill>
                <a:latin typeface="メイリオ" panose="020B0604030504040204" pitchFamily="50" charset="-128"/>
                <a:ea typeface="メイリオ" panose="020B0604030504040204" pitchFamily="50" charset="-128"/>
              </a:rPr>
              <a:t>づ</a:t>
            </a:r>
            <a:r>
              <a:rPr lang="ja-JP" altLang="en-US" sz="1050" b="1" dirty="0">
                <a:solidFill>
                  <a:schemeClr val="bg1"/>
                </a:solidFill>
                <a:latin typeface="メイリオ" panose="020B0604030504040204" pitchFamily="50" charset="-128"/>
                <a:ea typeface="メイリオ" panose="020B0604030504040204" pitchFamily="50" charset="-128"/>
              </a:rPr>
              <a:t>くりによって目指す</a:t>
            </a:r>
            <a:r>
              <a:rPr lang="ja-JP" altLang="en-US" sz="1050" b="1" dirty="0" smtClean="0">
                <a:solidFill>
                  <a:schemeClr val="bg1"/>
                </a:solidFill>
                <a:latin typeface="メイリオ" panose="020B0604030504040204" pitchFamily="50" charset="-128"/>
                <a:ea typeface="メイリオ" panose="020B0604030504040204" pitchFamily="50" charset="-128"/>
              </a:rPr>
              <a:t>べき将来像の実現（事業</a:t>
            </a:r>
            <a:r>
              <a:rPr kumimoji="1" lang="ja-JP" altLang="en-US" sz="1050" b="1" dirty="0" smtClean="0">
                <a:solidFill>
                  <a:schemeClr val="bg1"/>
                </a:solidFill>
                <a:latin typeface="メイリオ" panose="020B0604030504040204" pitchFamily="50" charset="-128"/>
                <a:ea typeface="メイリオ" panose="020B0604030504040204" pitchFamily="50" charset="-128"/>
              </a:rPr>
              <a:t>の実施）</a:t>
            </a:r>
            <a:endParaRPr kumimoji="1" lang="en-US" altLang="ja-JP" sz="1050" b="1" dirty="0" smtClean="0">
              <a:solidFill>
                <a:schemeClr val="bg1"/>
              </a:solidFill>
              <a:latin typeface="メイリオ" panose="020B0604030504040204" pitchFamily="50" charset="-128"/>
              <a:ea typeface="メイリオ" panose="020B0604030504040204" pitchFamily="50" charset="-128"/>
            </a:endParaRPr>
          </a:p>
        </p:txBody>
      </p:sp>
      <p:sp>
        <p:nvSpPr>
          <p:cNvPr id="388" name="角丸四角形 387"/>
          <p:cNvSpPr/>
          <p:nvPr/>
        </p:nvSpPr>
        <p:spPr>
          <a:xfrm>
            <a:off x="1690111" y="4542434"/>
            <a:ext cx="6590025" cy="43994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b="1" dirty="0" smtClean="0">
                <a:solidFill>
                  <a:schemeClr val="bg1"/>
                </a:solidFill>
                <a:latin typeface="メイリオ" panose="020B0604030504040204" pitchFamily="50" charset="-128"/>
                <a:ea typeface="メイリオ" panose="020B0604030504040204" pitchFamily="50" charset="-128"/>
              </a:rPr>
              <a:t>将来像の明確化（第３章参照）</a:t>
            </a:r>
            <a:endParaRPr kumimoji="1" lang="en-US" altLang="ja-JP" sz="1000" b="1" dirty="0" smtClean="0">
              <a:solidFill>
                <a:schemeClr val="bg1"/>
              </a:solidFill>
              <a:latin typeface="メイリオ" panose="020B0604030504040204" pitchFamily="50" charset="-128"/>
              <a:ea typeface="メイリオ" panose="020B0604030504040204" pitchFamily="50" charset="-128"/>
            </a:endParaRPr>
          </a:p>
        </p:txBody>
      </p:sp>
      <p:grpSp>
        <p:nvGrpSpPr>
          <p:cNvPr id="389" name="グループ化 388"/>
          <p:cNvGrpSpPr/>
          <p:nvPr/>
        </p:nvGrpSpPr>
        <p:grpSpPr>
          <a:xfrm>
            <a:off x="1210377" y="763590"/>
            <a:ext cx="8262264" cy="635361"/>
            <a:chOff x="1259017" y="472262"/>
            <a:chExt cx="8262264" cy="635361"/>
          </a:xfrm>
          <a:solidFill>
            <a:srgbClr val="F19B61"/>
          </a:solidFill>
        </p:grpSpPr>
        <p:sp>
          <p:nvSpPr>
            <p:cNvPr id="390" name="ホームベース 389"/>
            <p:cNvSpPr/>
            <p:nvPr/>
          </p:nvSpPr>
          <p:spPr>
            <a:xfrm rot="16200000">
              <a:off x="5058908" y="-3171960"/>
              <a:ext cx="450195" cy="8049978"/>
            </a:xfrm>
            <a:prstGeom prst="homePlate">
              <a:avLst>
                <a:gd name="adj" fmla="val 72406"/>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1" name="フリーフォーム 390"/>
            <p:cNvSpPr/>
            <p:nvPr/>
          </p:nvSpPr>
          <p:spPr>
            <a:xfrm>
              <a:off x="5222105" y="472262"/>
              <a:ext cx="4290033" cy="490203"/>
            </a:xfrm>
            <a:custGeom>
              <a:avLst/>
              <a:gdLst>
                <a:gd name="connsiteX0" fmla="*/ 0 w 4236720"/>
                <a:gd name="connsiteY0" fmla="*/ 198120 h 508000"/>
                <a:gd name="connsiteX1" fmla="*/ 4038600 w 4236720"/>
                <a:gd name="connsiteY1" fmla="*/ 508000 h 508000"/>
                <a:gd name="connsiteX2" fmla="*/ 4236720 w 4236720"/>
                <a:gd name="connsiteY2" fmla="*/ 309880 h 508000"/>
                <a:gd name="connsiteX3" fmla="*/ 198120 w 4236720"/>
                <a:gd name="connsiteY3" fmla="*/ 0 h 508000"/>
                <a:gd name="connsiteX4" fmla="*/ 0 w 4236720"/>
                <a:gd name="connsiteY4" fmla="*/ 198120 h 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6720" h="508000">
                  <a:moveTo>
                    <a:pt x="0" y="198120"/>
                  </a:moveTo>
                  <a:lnTo>
                    <a:pt x="4038600" y="508000"/>
                  </a:lnTo>
                  <a:lnTo>
                    <a:pt x="4236720" y="309880"/>
                  </a:lnTo>
                  <a:lnTo>
                    <a:pt x="198120" y="0"/>
                  </a:lnTo>
                  <a:lnTo>
                    <a:pt x="0" y="198120"/>
                  </a:lnTo>
                  <a:close/>
                </a:path>
              </a:pathLst>
            </a:custGeom>
            <a:solidFill>
              <a:schemeClr val="accent2">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2" name="フリーフォーム 391"/>
            <p:cNvSpPr/>
            <p:nvPr/>
          </p:nvSpPr>
          <p:spPr>
            <a:xfrm>
              <a:off x="1262930" y="472432"/>
              <a:ext cx="4208102" cy="486116"/>
            </a:xfrm>
            <a:custGeom>
              <a:avLst/>
              <a:gdLst>
                <a:gd name="connsiteX0" fmla="*/ 4019550 w 4210050"/>
                <a:gd name="connsiteY0" fmla="*/ 186690 h 483870"/>
                <a:gd name="connsiteX1" fmla="*/ 0 w 4210050"/>
                <a:gd name="connsiteY1" fmla="*/ 483870 h 483870"/>
                <a:gd name="connsiteX2" fmla="*/ 160020 w 4210050"/>
                <a:gd name="connsiteY2" fmla="*/ 289560 h 483870"/>
                <a:gd name="connsiteX3" fmla="*/ 4210050 w 4210050"/>
                <a:gd name="connsiteY3" fmla="*/ 0 h 483870"/>
                <a:gd name="connsiteX4" fmla="*/ 4019550 w 4210050"/>
                <a:gd name="connsiteY4" fmla="*/ 186690 h 48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0050" h="483870">
                  <a:moveTo>
                    <a:pt x="4019550" y="186690"/>
                  </a:moveTo>
                  <a:lnTo>
                    <a:pt x="0" y="483870"/>
                  </a:lnTo>
                  <a:lnTo>
                    <a:pt x="160020" y="289560"/>
                  </a:lnTo>
                  <a:lnTo>
                    <a:pt x="4210050" y="0"/>
                  </a:lnTo>
                  <a:lnTo>
                    <a:pt x="4019550" y="186690"/>
                  </a:lnTo>
                  <a:close/>
                </a:path>
              </a:pathLst>
            </a:custGeom>
            <a:solidFill>
              <a:schemeClr val="accent2">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3" name="テキスト ボックス 392"/>
            <p:cNvSpPr txBox="1"/>
            <p:nvPr/>
          </p:nvSpPr>
          <p:spPr>
            <a:xfrm>
              <a:off x="3751957" y="738291"/>
              <a:ext cx="3101986" cy="369332"/>
            </a:xfrm>
            <a:prstGeom prst="rect">
              <a:avLst/>
            </a:prstGeom>
            <a:noFill/>
            <a:ln>
              <a:noFill/>
            </a:ln>
          </p:spPr>
          <p:txBody>
            <a:bodyPr wrap="square" rtlCol="0">
              <a:spAutoFit/>
            </a:bodyPr>
            <a:lstStyle/>
            <a:p>
              <a:pPr algn="ctr">
                <a:defRPr/>
              </a:pPr>
              <a:r>
                <a:rPr lang="ja-JP" altLang="en-US" sz="1800" b="1" u="sng" dirty="0" smtClean="0">
                  <a:solidFill>
                    <a:schemeClr val="bg1"/>
                  </a:solidFill>
                  <a:latin typeface="メイリオ" panose="020B0604030504040204" pitchFamily="50" charset="-128"/>
                  <a:ea typeface="メイリオ" panose="020B0604030504040204" pitchFamily="50" charset="-128"/>
                </a:rPr>
                <a:t>「生涯活躍のまち」</a:t>
              </a:r>
              <a:endParaRPr lang="ja-JP" altLang="en-US" sz="1800" b="1" u="sng" dirty="0">
                <a:solidFill>
                  <a:schemeClr val="bg1"/>
                </a:solidFill>
                <a:latin typeface="メイリオ" panose="020B0604030504040204" pitchFamily="50" charset="-128"/>
                <a:ea typeface="メイリオ" panose="020B0604030504040204" pitchFamily="50" charset="-128"/>
              </a:endParaRPr>
            </a:p>
          </p:txBody>
        </p:sp>
        <p:sp>
          <p:nvSpPr>
            <p:cNvPr id="394" name="平行四辺形 393"/>
            <p:cNvSpPr/>
            <p:nvPr/>
          </p:nvSpPr>
          <p:spPr>
            <a:xfrm rot="16200000" flipV="1">
              <a:off x="9249480" y="816080"/>
              <a:ext cx="324000" cy="219602"/>
            </a:xfrm>
            <a:prstGeom prst="parallelogram">
              <a:avLst>
                <a:gd name="adj" fmla="val 92238"/>
              </a:avLst>
            </a:prstGeom>
            <a:solidFill>
              <a:srgbClr val="F0865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95" name="直方体 394"/>
          <p:cNvSpPr/>
          <p:nvPr/>
        </p:nvSpPr>
        <p:spPr>
          <a:xfrm rot="5400000" flipH="1">
            <a:off x="6961877" y="4013348"/>
            <a:ext cx="5270938" cy="393191"/>
          </a:xfrm>
          <a:prstGeom prst="cube">
            <a:avLst>
              <a:gd name="adj" fmla="val 56214"/>
            </a:avLst>
          </a:prstGeom>
          <a:solidFill>
            <a:schemeClr val="accent4">
              <a:lumMod val="75000"/>
            </a:schemeClr>
          </a:solidFill>
          <a:ln w="9525"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endParaRPr>
          </a:p>
        </p:txBody>
      </p:sp>
      <p:sp>
        <p:nvSpPr>
          <p:cNvPr id="396" name="テキスト ボックス 395"/>
          <p:cNvSpPr txBox="1"/>
          <p:nvPr/>
        </p:nvSpPr>
        <p:spPr>
          <a:xfrm>
            <a:off x="447474" y="6452384"/>
            <a:ext cx="9025167" cy="444352"/>
          </a:xfrm>
          <a:prstGeom prst="rect">
            <a:avLst/>
          </a:prstGeom>
          <a:noFill/>
          <a:ln>
            <a:noFill/>
          </a:ln>
        </p:spPr>
        <p:txBody>
          <a:bodyPr wrap="square" rtlCol="0">
            <a:spAutoFit/>
          </a:bodyPr>
          <a:lstStyle/>
          <a:p>
            <a:pPr>
              <a:lnSpc>
                <a:spcPts val="900"/>
              </a:lnSpc>
              <a:defRPr/>
            </a:pPr>
            <a:r>
              <a:rPr lang="ja-JP" altLang="en-US" sz="900" dirty="0" smtClean="0">
                <a:solidFill>
                  <a:schemeClr val="bg1"/>
                </a:solidFill>
                <a:latin typeface="メイリオ" panose="020B0604030504040204" pitchFamily="50" charset="-128"/>
                <a:ea typeface="メイリオ" panose="020B0604030504040204" pitchFamily="50" charset="-128"/>
              </a:rPr>
              <a:t>　</a:t>
            </a:r>
            <a:r>
              <a:rPr lang="en-US" altLang="ja-JP" sz="900" dirty="0" smtClean="0">
                <a:solidFill>
                  <a:schemeClr val="bg1"/>
                </a:solidFill>
                <a:latin typeface="メイリオ" panose="020B0604030504040204" pitchFamily="50" charset="-128"/>
                <a:ea typeface="メイリオ" panose="020B0604030504040204" pitchFamily="50" charset="-128"/>
              </a:rPr>
              <a:t>〈</a:t>
            </a:r>
            <a:r>
              <a:rPr lang="ja-JP" altLang="en-US" sz="900" dirty="0" smtClean="0">
                <a:solidFill>
                  <a:schemeClr val="bg1"/>
                </a:solidFill>
                <a:latin typeface="メイリオ" panose="020B0604030504040204" pitchFamily="50" charset="-128"/>
                <a:ea typeface="メイリオ" panose="020B0604030504040204" pitchFamily="50" charset="-128"/>
              </a:rPr>
              <a:t>積み木アプローチ</a:t>
            </a:r>
            <a:r>
              <a:rPr lang="en-US" altLang="ja-JP" sz="900" dirty="0" smtClean="0">
                <a:solidFill>
                  <a:schemeClr val="bg1"/>
                </a:solidFill>
                <a:latin typeface="メイリオ" panose="020B0604030504040204" pitchFamily="50" charset="-128"/>
                <a:ea typeface="メイリオ" panose="020B0604030504040204" pitchFamily="50" charset="-128"/>
              </a:rPr>
              <a:t>〉</a:t>
            </a:r>
            <a:r>
              <a:rPr lang="ja-JP" altLang="en-US" sz="900" dirty="0" smtClean="0">
                <a:solidFill>
                  <a:schemeClr val="bg1"/>
                </a:solidFill>
                <a:latin typeface="メイリオ" panose="020B0604030504040204" pitchFamily="50" charset="-128"/>
                <a:ea typeface="メイリオ" panose="020B0604030504040204" pitchFamily="50" charset="-128"/>
              </a:rPr>
              <a:t>を進めるにあたり、誰が主体的な役割を担うのか、そして積み木をどのように組み合わせるのかを決める。当初段階で決まらなくとも、コミュニティづくりを進めていく中で常に意識し、主体の発掘・育成を進めることが重要で</a:t>
            </a:r>
            <a:r>
              <a:rPr lang="ja-JP" altLang="en-US" sz="900" dirty="0">
                <a:solidFill>
                  <a:schemeClr val="bg1"/>
                </a:solidFill>
                <a:latin typeface="メイリオ" panose="020B0604030504040204" pitchFamily="50" charset="-128"/>
                <a:ea typeface="メイリオ" panose="020B0604030504040204" pitchFamily="50" charset="-128"/>
              </a:rPr>
              <a:t>す</a:t>
            </a:r>
            <a:r>
              <a:rPr lang="ja-JP" altLang="en-US" sz="900" dirty="0" smtClean="0">
                <a:solidFill>
                  <a:schemeClr val="bg1"/>
                </a:solidFill>
                <a:latin typeface="メイリオ" panose="020B0604030504040204" pitchFamily="50" charset="-128"/>
                <a:ea typeface="メイリオ" panose="020B0604030504040204" pitchFamily="50" charset="-128"/>
              </a:rPr>
              <a:t>。また、「</a:t>
            </a:r>
            <a:r>
              <a:rPr lang="ja-JP" altLang="en-US" sz="900" dirty="0">
                <a:solidFill>
                  <a:schemeClr val="bg1"/>
                </a:solidFill>
                <a:latin typeface="メイリオ" panose="020B0604030504040204" pitchFamily="50" charset="-128"/>
                <a:ea typeface="メイリオ" panose="020B0604030504040204" pitchFamily="50" charset="-128"/>
              </a:rPr>
              <a:t>生涯活躍のまち」は、中長期的に</a:t>
            </a:r>
            <a:r>
              <a:rPr lang="ja-JP" altLang="en-US" sz="900" dirty="0" smtClean="0">
                <a:solidFill>
                  <a:schemeClr val="bg1"/>
                </a:solidFill>
                <a:latin typeface="メイリオ" panose="020B0604030504040204" pitchFamily="50" charset="-128"/>
                <a:ea typeface="メイリオ" panose="020B0604030504040204" pitchFamily="50" charset="-128"/>
              </a:rPr>
              <a:t>、事業構想に</a:t>
            </a:r>
            <a:r>
              <a:rPr lang="ja-JP" altLang="en-US" sz="900" dirty="0">
                <a:solidFill>
                  <a:schemeClr val="bg1"/>
                </a:solidFill>
                <a:latin typeface="メイリオ" panose="020B0604030504040204" pitchFamily="50" charset="-128"/>
                <a:ea typeface="メイリオ" panose="020B0604030504040204" pitchFamily="50" charset="-128"/>
              </a:rPr>
              <a:t>記載</a:t>
            </a:r>
            <a:r>
              <a:rPr lang="ja-JP" altLang="en-US" sz="900" dirty="0" smtClean="0">
                <a:solidFill>
                  <a:schemeClr val="bg1"/>
                </a:solidFill>
                <a:latin typeface="メイリオ" panose="020B0604030504040204" pitchFamily="50" charset="-128"/>
                <a:ea typeface="メイリオ" panose="020B0604030504040204" pitchFamily="50" charset="-128"/>
              </a:rPr>
              <a:t>するように「</a:t>
            </a:r>
            <a:r>
              <a:rPr lang="ja-JP" altLang="en-US" sz="900" dirty="0">
                <a:solidFill>
                  <a:schemeClr val="bg1"/>
                </a:solidFill>
                <a:latin typeface="メイリオ" panose="020B0604030504040204" pitchFamily="50" charset="-128"/>
                <a:ea typeface="メイリオ" panose="020B0604030504040204" pitchFamily="50" charset="-128"/>
              </a:rPr>
              <a:t>交流・居場所」、「活躍・しごと」、「住まい」、「健康」及び</a:t>
            </a:r>
            <a:r>
              <a:rPr lang="ja-JP" altLang="en-US" sz="900" dirty="0" smtClean="0">
                <a:solidFill>
                  <a:schemeClr val="bg1"/>
                </a:solidFill>
                <a:latin typeface="メイリオ" panose="020B0604030504040204" pitchFamily="50" charset="-128"/>
                <a:ea typeface="メイリオ" panose="020B0604030504040204" pitchFamily="50" charset="-128"/>
              </a:rPr>
              <a:t>「</a:t>
            </a:r>
            <a:r>
              <a:rPr lang="ja-JP" altLang="en-US" sz="900" dirty="0">
                <a:solidFill>
                  <a:schemeClr val="bg1"/>
                </a:solidFill>
                <a:latin typeface="メイリオ" panose="020B0604030504040204" pitchFamily="50" charset="-128"/>
                <a:ea typeface="メイリオ" panose="020B0604030504040204" pitchFamily="50" charset="-128"/>
              </a:rPr>
              <a:t>人</a:t>
            </a:r>
            <a:r>
              <a:rPr lang="ja-JP" altLang="en-US" sz="900" dirty="0" smtClean="0">
                <a:solidFill>
                  <a:schemeClr val="bg1"/>
                </a:solidFill>
                <a:latin typeface="メイリオ" panose="020B0604030504040204" pitchFamily="50" charset="-128"/>
                <a:ea typeface="メイリオ" panose="020B0604030504040204" pitchFamily="50" charset="-128"/>
              </a:rPr>
              <a:t>の</a:t>
            </a:r>
            <a:r>
              <a:rPr lang="ja-JP" altLang="en-US" sz="900" dirty="0">
                <a:solidFill>
                  <a:schemeClr val="bg1"/>
                </a:solidFill>
                <a:latin typeface="メイリオ" panose="020B0604030504040204" pitchFamily="50" charset="-128"/>
                <a:ea typeface="メイリオ" panose="020B0604030504040204" pitchFamily="50" charset="-128"/>
              </a:rPr>
              <a:t>流</a:t>
            </a:r>
            <a:r>
              <a:rPr lang="ja-JP" altLang="en-US" sz="900" dirty="0" smtClean="0">
                <a:solidFill>
                  <a:schemeClr val="bg1"/>
                </a:solidFill>
                <a:latin typeface="メイリオ" panose="020B0604030504040204" pitchFamily="50" charset="-128"/>
                <a:ea typeface="メイリオ" panose="020B0604030504040204" pitchFamily="50" charset="-128"/>
              </a:rPr>
              <a:t>れ」</a:t>
            </a:r>
            <a:r>
              <a:rPr lang="ja-JP" altLang="en-US" sz="900" dirty="0">
                <a:solidFill>
                  <a:schemeClr val="bg1"/>
                </a:solidFill>
                <a:latin typeface="メイリオ" panose="020B0604030504040204" pitchFamily="50" charset="-128"/>
                <a:ea typeface="メイリオ" panose="020B0604030504040204" pitchFamily="50" charset="-128"/>
              </a:rPr>
              <a:t>の５つ</a:t>
            </a:r>
            <a:r>
              <a:rPr lang="ja-JP" altLang="en-US" sz="900" dirty="0" smtClean="0">
                <a:solidFill>
                  <a:schemeClr val="bg1"/>
                </a:solidFill>
                <a:latin typeface="メイリオ" panose="020B0604030504040204" pitchFamily="50" charset="-128"/>
                <a:ea typeface="メイリオ" panose="020B0604030504040204" pitchFamily="50" charset="-128"/>
              </a:rPr>
              <a:t>の観点で事業を実施していくこと</a:t>
            </a:r>
            <a:r>
              <a:rPr lang="ja-JP" altLang="en-US" sz="900" dirty="0">
                <a:solidFill>
                  <a:schemeClr val="bg1"/>
                </a:solidFill>
                <a:latin typeface="メイリオ" panose="020B0604030504040204" pitchFamily="50" charset="-128"/>
                <a:ea typeface="メイリオ" panose="020B0604030504040204" pitchFamily="50" charset="-128"/>
              </a:rPr>
              <a:t>が重要です</a:t>
            </a:r>
            <a:r>
              <a:rPr lang="ja-JP" altLang="en-US" sz="900" dirty="0" smtClean="0">
                <a:solidFill>
                  <a:schemeClr val="bg1"/>
                </a:solidFill>
                <a:latin typeface="メイリオ" panose="020B0604030504040204" pitchFamily="50" charset="-128"/>
                <a:ea typeface="メイリオ" panose="020B0604030504040204" pitchFamily="50" charset="-128"/>
              </a:rPr>
              <a:t>。</a:t>
            </a:r>
            <a:endParaRPr lang="ja-JP" altLang="en-US" sz="900" dirty="0">
              <a:solidFill>
                <a:schemeClr val="bg1"/>
              </a:solidFill>
              <a:latin typeface="メイリオ" panose="020B0604030504040204" pitchFamily="50" charset="-128"/>
              <a:ea typeface="メイリオ" panose="020B0604030504040204" pitchFamily="50" charset="-128"/>
            </a:endParaRPr>
          </a:p>
        </p:txBody>
      </p:sp>
      <p:grpSp>
        <p:nvGrpSpPr>
          <p:cNvPr id="397" name="グループ化 396"/>
          <p:cNvGrpSpPr/>
          <p:nvPr/>
        </p:nvGrpSpPr>
        <p:grpSpPr>
          <a:xfrm>
            <a:off x="6831380" y="3178672"/>
            <a:ext cx="2770224" cy="3265308"/>
            <a:chOff x="7809362" y="2086387"/>
            <a:chExt cx="3306768" cy="4291914"/>
          </a:xfrm>
        </p:grpSpPr>
        <p:grpSp>
          <p:nvGrpSpPr>
            <p:cNvPr id="398" name="グループ化 397"/>
            <p:cNvGrpSpPr/>
            <p:nvPr/>
          </p:nvGrpSpPr>
          <p:grpSpPr>
            <a:xfrm>
              <a:off x="7809362" y="2086387"/>
              <a:ext cx="3306768" cy="4291914"/>
              <a:chOff x="5936086" y="1655805"/>
              <a:chExt cx="3306768" cy="4291914"/>
            </a:xfrm>
          </p:grpSpPr>
          <p:sp>
            <p:nvSpPr>
              <p:cNvPr id="402" name="フリーフォーム 401"/>
              <p:cNvSpPr/>
              <p:nvPr/>
            </p:nvSpPr>
            <p:spPr>
              <a:xfrm>
                <a:off x="5936086" y="1655805"/>
                <a:ext cx="1510919" cy="3146854"/>
              </a:xfrm>
              <a:custGeom>
                <a:avLst/>
                <a:gdLst>
                  <a:gd name="connsiteX0" fmla="*/ 1510919 w 1510919"/>
                  <a:gd name="connsiteY0" fmla="*/ 3146854 h 3146854"/>
                  <a:gd name="connsiteX1" fmla="*/ 1494444 w 1510919"/>
                  <a:gd name="connsiteY1" fmla="*/ 3080952 h 3146854"/>
                  <a:gd name="connsiteX2" fmla="*/ 1477968 w 1510919"/>
                  <a:gd name="connsiteY2" fmla="*/ 3056238 h 3146854"/>
                  <a:gd name="connsiteX3" fmla="*/ 1453255 w 1510919"/>
                  <a:gd name="connsiteY3" fmla="*/ 2998573 h 3146854"/>
                  <a:gd name="connsiteX4" fmla="*/ 1445017 w 1510919"/>
                  <a:gd name="connsiteY4" fmla="*/ 2973860 h 3146854"/>
                  <a:gd name="connsiteX5" fmla="*/ 1420303 w 1510919"/>
                  <a:gd name="connsiteY5" fmla="*/ 2957384 h 3146854"/>
                  <a:gd name="connsiteX6" fmla="*/ 1370876 w 1510919"/>
                  <a:gd name="connsiteY6" fmla="*/ 2916195 h 3146854"/>
                  <a:gd name="connsiteX7" fmla="*/ 1354400 w 1510919"/>
                  <a:gd name="connsiteY7" fmla="*/ 2891481 h 3146854"/>
                  <a:gd name="connsiteX8" fmla="*/ 1304973 w 1510919"/>
                  <a:gd name="connsiteY8" fmla="*/ 2842054 h 3146854"/>
                  <a:gd name="connsiteX9" fmla="*/ 1247309 w 1510919"/>
                  <a:gd name="connsiteY9" fmla="*/ 2776152 h 3146854"/>
                  <a:gd name="connsiteX10" fmla="*/ 1214357 w 1510919"/>
                  <a:gd name="connsiteY10" fmla="*/ 2702011 h 3146854"/>
                  <a:gd name="connsiteX11" fmla="*/ 1206119 w 1510919"/>
                  <a:gd name="connsiteY11" fmla="*/ 2677298 h 3146854"/>
                  <a:gd name="connsiteX12" fmla="*/ 1181406 w 1510919"/>
                  <a:gd name="connsiteY12" fmla="*/ 2652584 h 3146854"/>
                  <a:gd name="connsiteX13" fmla="*/ 1148455 w 1510919"/>
                  <a:gd name="connsiteY13" fmla="*/ 2603157 h 3146854"/>
                  <a:gd name="connsiteX14" fmla="*/ 1131979 w 1510919"/>
                  <a:gd name="connsiteY14" fmla="*/ 2578444 h 3146854"/>
                  <a:gd name="connsiteX15" fmla="*/ 1107265 w 1510919"/>
                  <a:gd name="connsiteY15" fmla="*/ 2553730 h 3146854"/>
                  <a:gd name="connsiteX16" fmla="*/ 1099028 w 1510919"/>
                  <a:gd name="connsiteY16" fmla="*/ 2529017 h 3146854"/>
                  <a:gd name="connsiteX17" fmla="*/ 1066076 w 1510919"/>
                  <a:gd name="connsiteY17" fmla="*/ 2479590 h 3146854"/>
                  <a:gd name="connsiteX18" fmla="*/ 1049600 w 1510919"/>
                  <a:gd name="connsiteY18" fmla="*/ 2454876 h 3146854"/>
                  <a:gd name="connsiteX19" fmla="*/ 1016649 w 1510919"/>
                  <a:gd name="connsiteY19" fmla="*/ 2405449 h 3146854"/>
                  <a:gd name="connsiteX20" fmla="*/ 967222 w 1510919"/>
                  <a:gd name="connsiteY20" fmla="*/ 2356022 h 3146854"/>
                  <a:gd name="connsiteX21" fmla="*/ 926033 w 1510919"/>
                  <a:gd name="connsiteY21" fmla="*/ 2314833 h 3146854"/>
                  <a:gd name="connsiteX22" fmla="*/ 884844 w 1510919"/>
                  <a:gd name="connsiteY22" fmla="*/ 2281881 h 3146854"/>
                  <a:gd name="connsiteX23" fmla="*/ 868368 w 1510919"/>
                  <a:gd name="connsiteY23" fmla="*/ 2257168 h 3146854"/>
                  <a:gd name="connsiteX24" fmla="*/ 843655 w 1510919"/>
                  <a:gd name="connsiteY24" fmla="*/ 2240692 h 3146854"/>
                  <a:gd name="connsiteX25" fmla="*/ 802465 w 1510919"/>
                  <a:gd name="connsiteY25" fmla="*/ 2199503 h 3146854"/>
                  <a:gd name="connsiteX26" fmla="*/ 761276 w 1510919"/>
                  <a:gd name="connsiteY26" fmla="*/ 2150076 h 3146854"/>
                  <a:gd name="connsiteX27" fmla="*/ 711849 w 1510919"/>
                  <a:gd name="connsiteY27" fmla="*/ 2100649 h 3146854"/>
                  <a:gd name="connsiteX28" fmla="*/ 695373 w 1510919"/>
                  <a:gd name="connsiteY28" fmla="*/ 2075936 h 3146854"/>
                  <a:gd name="connsiteX29" fmla="*/ 645946 w 1510919"/>
                  <a:gd name="connsiteY29" fmla="*/ 2026509 h 3146854"/>
                  <a:gd name="connsiteX30" fmla="*/ 637709 w 1510919"/>
                  <a:gd name="connsiteY30" fmla="*/ 2001795 h 3146854"/>
                  <a:gd name="connsiteX31" fmla="*/ 604757 w 1510919"/>
                  <a:gd name="connsiteY31" fmla="*/ 1952368 h 3146854"/>
                  <a:gd name="connsiteX32" fmla="*/ 563568 w 1510919"/>
                  <a:gd name="connsiteY32" fmla="*/ 1902941 h 3146854"/>
                  <a:gd name="connsiteX33" fmla="*/ 505903 w 1510919"/>
                  <a:gd name="connsiteY33" fmla="*/ 1828800 h 3146854"/>
                  <a:gd name="connsiteX34" fmla="*/ 481190 w 1510919"/>
                  <a:gd name="connsiteY34" fmla="*/ 1804087 h 3146854"/>
                  <a:gd name="connsiteX35" fmla="*/ 456476 w 1510919"/>
                  <a:gd name="connsiteY35" fmla="*/ 1779373 h 3146854"/>
                  <a:gd name="connsiteX36" fmla="*/ 407049 w 1510919"/>
                  <a:gd name="connsiteY36" fmla="*/ 1746422 h 3146854"/>
                  <a:gd name="connsiteX37" fmla="*/ 365860 w 1510919"/>
                  <a:gd name="connsiteY37" fmla="*/ 1713471 h 3146854"/>
                  <a:gd name="connsiteX38" fmla="*/ 299957 w 1510919"/>
                  <a:gd name="connsiteY38" fmla="*/ 1639330 h 3146854"/>
                  <a:gd name="connsiteX39" fmla="*/ 275244 w 1510919"/>
                  <a:gd name="connsiteY39" fmla="*/ 1614617 h 3146854"/>
                  <a:gd name="connsiteX40" fmla="*/ 258768 w 1510919"/>
                  <a:gd name="connsiteY40" fmla="*/ 1556952 h 3146854"/>
                  <a:gd name="connsiteX41" fmla="*/ 250530 w 1510919"/>
                  <a:gd name="connsiteY41" fmla="*/ 1416909 h 3146854"/>
                  <a:gd name="connsiteX42" fmla="*/ 242292 w 1510919"/>
                  <a:gd name="connsiteY42" fmla="*/ 1392195 h 3146854"/>
                  <a:gd name="connsiteX43" fmla="*/ 184628 w 1510919"/>
                  <a:gd name="connsiteY43" fmla="*/ 1318054 h 3146854"/>
                  <a:gd name="connsiteX44" fmla="*/ 151676 w 1510919"/>
                  <a:gd name="connsiteY44" fmla="*/ 1268627 h 3146854"/>
                  <a:gd name="connsiteX45" fmla="*/ 135200 w 1510919"/>
                  <a:gd name="connsiteY45" fmla="*/ 1243914 h 3146854"/>
                  <a:gd name="connsiteX46" fmla="*/ 110487 w 1510919"/>
                  <a:gd name="connsiteY46" fmla="*/ 1219200 h 3146854"/>
                  <a:gd name="connsiteX47" fmla="*/ 77536 w 1510919"/>
                  <a:gd name="connsiteY47" fmla="*/ 1169773 h 3146854"/>
                  <a:gd name="connsiteX48" fmla="*/ 61060 w 1510919"/>
                  <a:gd name="connsiteY48" fmla="*/ 1145060 h 3146854"/>
                  <a:gd name="connsiteX49" fmla="*/ 44584 w 1510919"/>
                  <a:gd name="connsiteY49" fmla="*/ 1120346 h 3146854"/>
                  <a:gd name="connsiteX50" fmla="*/ 11633 w 1510919"/>
                  <a:gd name="connsiteY50" fmla="*/ 1070919 h 3146854"/>
                  <a:gd name="connsiteX51" fmla="*/ 11633 w 1510919"/>
                  <a:gd name="connsiteY51" fmla="*/ 922638 h 3146854"/>
                  <a:gd name="connsiteX52" fmla="*/ 28109 w 1510919"/>
                  <a:gd name="connsiteY52" fmla="*/ 873211 h 3146854"/>
                  <a:gd name="connsiteX53" fmla="*/ 36346 w 1510919"/>
                  <a:gd name="connsiteY53" fmla="*/ 832022 h 3146854"/>
                  <a:gd name="connsiteX54" fmla="*/ 28109 w 1510919"/>
                  <a:gd name="connsiteY54" fmla="*/ 568411 h 3146854"/>
                  <a:gd name="connsiteX55" fmla="*/ 11633 w 1510919"/>
                  <a:gd name="connsiteY55" fmla="*/ 518984 h 3146854"/>
                  <a:gd name="connsiteX56" fmla="*/ 19871 w 1510919"/>
                  <a:gd name="connsiteY56" fmla="*/ 461319 h 3146854"/>
                  <a:gd name="connsiteX57" fmla="*/ 44584 w 1510919"/>
                  <a:gd name="connsiteY57" fmla="*/ 453081 h 3146854"/>
                  <a:gd name="connsiteX58" fmla="*/ 192865 w 1510919"/>
                  <a:gd name="connsiteY58" fmla="*/ 461319 h 3146854"/>
                  <a:gd name="connsiteX59" fmla="*/ 250530 w 1510919"/>
                  <a:gd name="connsiteY59" fmla="*/ 518984 h 3146854"/>
                  <a:gd name="connsiteX60" fmla="*/ 308195 w 1510919"/>
                  <a:gd name="connsiteY60" fmla="*/ 593125 h 3146854"/>
                  <a:gd name="connsiteX61" fmla="*/ 316433 w 1510919"/>
                  <a:gd name="connsiteY61" fmla="*/ 617838 h 3146854"/>
                  <a:gd name="connsiteX62" fmla="*/ 332909 w 1510919"/>
                  <a:gd name="connsiteY62" fmla="*/ 642552 h 3146854"/>
                  <a:gd name="connsiteX63" fmla="*/ 341146 w 1510919"/>
                  <a:gd name="connsiteY63" fmla="*/ 675503 h 3146854"/>
                  <a:gd name="connsiteX64" fmla="*/ 349384 w 1510919"/>
                  <a:gd name="connsiteY64" fmla="*/ 700217 h 3146854"/>
                  <a:gd name="connsiteX65" fmla="*/ 374098 w 1510919"/>
                  <a:gd name="connsiteY65" fmla="*/ 815546 h 3146854"/>
                  <a:gd name="connsiteX66" fmla="*/ 382336 w 1510919"/>
                  <a:gd name="connsiteY66" fmla="*/ 864973 h 3146854"/>
                  <a:gd name="connsiteX67" fmla="*/ 398811 w 1510919"/>
                  <a:gd name="connsiteY67" fmla="*/ 914400 h 3146854"/>
                  <a:gd name="connsiteX68" fmla="*/ 415287 w 1510919"/>
                  <a:gd name="connsiteY68" fmla="*/ 963827 h 3146854"/>
                  <a:gd name="connsiteX69" fmla="*/ 431763 w 1510919"/>
                  <a:gd name="connsiteY69" fmla="*/ 1013254 h 3146854"/>
                  <a:gd name="connsiteX70" fmla="*/ 448238 w 1510919"/>
                  <a:gd name="connsiteY70" fmla="*/ 1037968 h 3146854"/>
                  <a:gd name="connsiteX71" fmla="*/ 456476 w 1510919"/>
                  <a:gd name="connsiteY71" fmla="*/ 1062681 h 3146854"/>
                  <a:gd name="connsiteX72" fmla="*/ 472952 w 1510919"/>
                  <a:gd name="connsiteY72" fmla="*/ 1087395 h 3146854"/>
                  <a:gd name="connsiteX73" fmla="*/ 489428 w 1510919"/>
                  <a:gd name="connsiteY73" fmla="*/ 1136822 h 3146854"/>
                  <a:gd name="connsiteX74" fmla="*/ 514141 w 1510919"/>
                  <a:gd name="connsiteY74" fmla="*/ 1161536 h 3146854"/>
                  <a:gd name="connsiteX75" fmla="*/ 530617 w 1510919"/>
                  <a:gd name="connsiteY75" fmla="*/ 1186249 h 3146854"/>
                  <a:gd name="connsiteX76" fmla="*/ 555330 w 1510919"/>
                  <a:gd name="connsiteY76" fmla="*/ 1202725 h 3146854"/>
                  <a:gd name="connsiteX77" fmla="*/ 563568 w 1510919"/>
                  <a:gd name="connsiteY77" fmla="*/ 1227438 h 3146854"/>
                  <a:gd name="connsiteX78" fmla="*/ 588282 w 1510919"/>
                  <a:gd name="connsiteY78" fmla="*/ 1243914 h 3146854"/>
                  <a:gd name="connsiteX79" fmla="*/ 654184 w 1510919"/>
                  <a:gd name="connsiteY79" fmla="*/ 1260390 h 3146854"/>
                  <a:gd name="connsiteX80" fmla="*/ 744800 w 1510919"/>
                  <a:gd name="connsiteY80" fmla="*/ 1243914 h 3146854"/>
                  <a:gd name="connsiteX81" fmla="*/ 769514 w 1510919"/>
                  <a:gd name="connsiteY81" fmla="*/ 1227438 h 3146854"/>
                  <a:gd name="connsiteX82" fmla="*/ 794228 w 1510919"/>
                  <a:gd name="connsiteY82" fmla="*/ 1202725 h 3146854"/>
                  <a:gd name="connsiteX83" fmla="*/ 810703 w 1510919"/>
                  <a:gd name="connsiteY83" fmla="*/ 1153298 h 3146854"/>
                  <a:gd name="connsiteX84" fmla="*/ 802465 w 1510919"/>
                  <a:gd name="connsiteY84" fmla="*/ 972065 h 3146854"/>
                  <a:gd name="connsiteX85" fmla="*/ 785990 w 1510919"/>
                  <a:gd name="connsiteY85" fmla="*/ 906163 h 3146854"/>
                  <a:gd name="connsiteX86" fmla="*/ 769514 w 1510919"/>
                  <a:gd name="connsiteY86" fmla="*/ 881449 h 3146854"/>
                  <a:gd name="connsiteX87" fmla="*/ 744800 w 1510919"/>
                  <a:gd name="connsiteY87" fmla="*/ 832022 h 3146854"/>
                  <a:gd name="connsiteX88" fmla="*/ 728325 w 1510919"/>
                  <a:gd name="connsiteY88" fmla="*/ 782595 h 3146854"/>
                  <a:gd name="connsiteX89" fmla="*/ 720087 w 1510919"/>
                  <a:gd name="connsiteY89" fmla="*/ 741406 h 3146854"/>
                  <a:gd name="connsiteX90" fmla="*/ 703611 w 1510919"/>
                  <a:gd name="connsiteY90" fmla="*/ 691979 h 3146854"/>
                  <a:gd name="connsiteX91" fmla="*/ 687136 w 1510919"/>
                  <a:gd name="connsiteY91" fmla="*/ 626076 h 3146854"/>
                  <a:gd name="connsiteX92" fmla="*/ 654184 w 1510919"/>
                  <a:gd name="connsiteY92" fmla="*/ 510746 h 3146854"/>
                  <a:gd name="connsiteX93" fmla="*/ 645946 w 1510919"/>
                  <a:gd name="connsiteY93" fmla="*/ 486033 h 3146854"/>
                  <a:gd name="connsiteX94" fmla="*/ 612995 w 1510919"/>
                  <a:gd name="connsiteY94" fmla="*/ 436606 h 3146854"/>
                  <a:gd name="connsiteX95" fmla="*/ 596519 w 1510919"/>
                  <a:gd name="connsiteY95" fmla="*/ 411892 h 3146854"/>
                  <a:gd name="connsiteX96" fmla="*/ 580044 w 1510919"/>
                  <a:gd name="connsiteY96" fmla="*/ 387179 h 3146854"/>
                  <a:gd name="connsiteX97" fmla="*/ 530617 w 1510919"/>
                  <a:gd name="connsiteY97" fmla="*/ 345990 h 3146854"/>
                  <a:gd name="connsiteX98" fmla="*/ 505903 w 1510919"/>
                  <a:gd name="connsiteY98" fmla="*/ 337752 h 3146854"/>
                  <a:gd name="connsiteX99" fmla="*/ 456476 w 1510919"/>
                  <a:gd name="connsiteY99" fmla="*/ 304800 h 3146854"/>
                  <a:gd name="connsiteX100" fmla="*/ 407049 w 1510919"/>
                  <a:gd name="connsiteY100" fmla="*/ 288325 h 3146854"/>
                  <a:gd name="connsiteX101" fmla="*/ 332909 w 1510919"/>
                  <a:gd name="connsiteY101" fmla="*/ 255373 h 3146854"/>
                  <a:gd name="connsiteX102" fmla="*/ 308195 w 1510919"/>
                  <a:gd name="connsiteY102" fmla="*/ 247136 h 3146854"/>
                  <a:gd name="connsiteX103" fmla="*/ 283482 w 1510919"/>
                  <a:gd name="connsiteY103" fmla="*/ 238898 h 3146854"/>
                  <a:gd name="connsiteX104" fmla="*/ 217579 w 1510919"/>
                  <a:gd name="connsiteY104" fmla="*/ 222422 h 3146854"/>
                  <a:gd name="connsiteX105" fmla="*/ 192865 w 1510919"/>
                  <a:gd name="connsiteY105" fmla="*/ 205946 h 3146854"/>
                  <a:gd name="connsiteX106" fmla="*/ 135200 w 1510919"/>
                  <a:gd name="connsiteY106" fmla="*/ 131806 h 3146854"/>
                  <a:gd name="connsiteX107" fmla="*/ 126963 w 1510919"/>
                  <a:gd name="connsiteY107" fmla="*/ 98854 h 3146854"/>
                  <a:gd name="connsiteX108" fmla="*/ 126963 w 1510919"/>
                  <a:gd name="connsiteY108" fmla="*/ 32952 h 3146854"/>
                  <a:gd name="connsiteX109" fmla="*/ 176390 w 1510919"/>
                  <a:gd name="connsiteY109" fmla="*/ 16476 h 3146854"/>
                  <a:gd name="connsiteX110" fmla="*/ 267006 w 1510919"/>
                  <a:gd name="connsiteY110" fmla="*/ 0 h 3146854"/>
                  <a:gd name="connsiteX111" fmla="*/ 530617 w 1510919"/>
                  <a:gd name="connsiteY111" fmla="*/ 8238 h 3146854"/>
                  <a:gd name="connsiteX112" fmla="*/ 555330 w 1510919"/>
                  <a:gd name="connsiteY112" fmla="*/ 16476 h 3146854"/>
                  <a:gd name="connsiteX113" fmla="*/ 629471 w 1510919"/>
                  <a:gd name="connsiteY113" fmla="*/ 65903 h 3146854"/>
                  <a:gd name="connsiteX114" fmla="*/ 654184 w 1510919"/>
                  <a:gd name="connsiteY114" fmla="*/ 82379 h 3146854"/>
                  <a:gd name="connsiteX115" fmla="*/ 678898 w 1510919"/>
                  <a:gd name="connsiteY115" fmla="*/ 107092 h 3146854"/>
                  <a:gd name="connsiteX116" fmla="*/ 728325 w 1510919"/>
                  <a:gd name="connsiteY116" fmla="*/ 140044 h 3146854"/>
                  <a:gd name="connsiteX117" fmla="*/ 753038 w 1510919"/>
                  <a:gd name="connsiteY117" fmla="*/ 156519 h 3146854"/>
                  <a:gd name="connsiteX118" fmla="*/ 785990 w 1510919"/>
                  <a:gd name="connsiteY118" fmla="*/ 205946 h 3146854"/>
                  <a:gd name="connsiteX119" fmla="*/ 802465 w 1510919"/>
                  <a:gd name="connsiteY119" fmla="*/ 230660 h 3146854"/>
                  <a:gd name="connsiteX120" fmla="*/ 827179 w 1510919"/>
                  <a:gd name="connsiteY120" fmla="*/ 247136 h 3146854"/>
                  <a:gd name="connsiteX121" fmla="*/ 860130 w 1510919"/>
                  <a:gd name="connsiteY121" fmla="*/ 296563 h 3146854"/>
                  <a:gd name="connsiteX122" fmla="*/ 876606 w 1510919"/>
                  <a:gd name="connsiteY122" fmla="*/ 345990 h 3146854"/>
                  <a:gd name="connsiteX123" fmla="*/ 893082 w 1510919"/>
                  <a:gd name="connsiteY123" fmla="*/ 395417 h 3146854"/>
                  <a:gd name="connsiteX124" fmla="*/ 901319 w 1510919"/>
                  <a:gd name="connsiteY124" fmla="*/ 420130 h 3146854"/>
                  <a:gd name="connsiteX125" fmla="*/ 942509 w 1510919"/>
                  <a:gd name="connsiteY125" fmla="*/ 469557 h 3146854"/>
                  <a:gd name="connsiteX126" fmla="*/ 983698 w 1510919"/>
                  <a:gd name="connsiteY126" fmla="*/ 510746 h 3146854"/>
                  <a:gd name="connsiteX127" fmla="*/ 1016649 w 1510919"/>
                  <a:gd name="connsiteY127" fmla="*/ 551936 h 3146854"/>
                  <a:gd name="connsiteX128" fmla="*/ 1049600 w 1510919"/>
                  <a:gd name="connsiteY128" fmla="*/ 593125 h 3146854"/>
                  <a:gd name="connsiteX129" fmla="*/ 1082552 w 1510919"/>
                  <a:gd name="connsiteY129" fmla="*/ 642552 h 3146854"/>
                  <a:gd name="connsiteX130" fmla="*/ 1090790 w 1510919"/>
                  <a:gd name="connsiteY130" fmla="*/ 667265 h 3146854"/>
                  <a:gd name="connsiteX131" fmla="*/ 1115503 w 1510919"/>
                  <a:gd name="connsiteY131" fmla="*/ 691979 h 3146854"/>
                  <a:gd name="connsiteX132" fmla="*/ 1156692 w 1510919"/>
                  <a:gd name="connsiteY132" fmla="*/ 733168 h 3146854"/>
                  <a:gd name="connsiteX133" fmla="*/ 1173168 w 1510919"/>
                  <a:gd name="connsiteY133" fmla="*/ 757881 h 3146854"/>
                  <a:gd name="connsiteX134" fmla="*/ 1247309 w 1510919"/>
                  <a:gd name="connsiteY134" fmla="*/ 823784 h 3146854"/>
                  <a:gd name="connsiteX135" fmla="*/ 1263784 w 1510919"/>
                  <a:gd name="connsiteY135" fmla="*/ 848498 h 3146854"/>
                  <a:gd name="connsiteX136" fmla="*/ 1288498 w 1510919"/>
                  <a:gd name="connsiteY136" fmla="*/ 873211 h 3146854"/>
                  <a:gd name="connsiteX137" fmla="*/ 1313211 w 1510919"/>
                  <a:gd name="connsiteY137" fmla="*/ 922638 h 3146854"/>
                  <a:gd name="connsiteX138" fmla="*/ 1354400 w 1510919"/>
                  <a:gd name="connsiteY138" fmla="*/ 972065 h 3146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510919" h="3146854">
                    <a:moveTo>
                      <a:pt x="1510919" y="3146854"/>
                    </a:moveTo>
                    <a:cubicBezTo>
                      <a:pt x="1507785" y="3131184"/>
                      <a:pt x="1502889" y="3097842"/>
                      <a:pt x="1494444" y="3080952"/>
                    </a:cubicBezTo>
                    <a:cubicBezTo>
                      <a:pt x="1490016" y="3072096"/>
                      <a:pt x="1483460" y="3064476"/>
                      <a:pt x="1477968" y="3056238"/>
                    </a:cubicBezTo>
                    <a:cubicBezTo>
                      <a:pt x="1460824" y="2987662"/>
                      <a:pt x="1481699" y="3055461"/>
                      <a:pt x="1453255" y="2998573"/>
                    </a:cubicBezTo>
                    <a:cubicBezTo>
                      <a:pt x="1449372" y="2990806"/>
                      <a:pt x="1450441" y="2980640"/>
                      <a:pt x="1445017" y="2973860"/>
                    </a:cubicBezTo>
                    <a:cubicBezTo>
                      <a:pt x="1438832" y="2966129"/>
                      <a:pt x="1427909" y="2963722"/>
                      <a:pt x="1420303" y="2957384"/>
                    </a:cubicBezTo>
                    <a:cubicBezTo>
                      <a:pt x="1356874" y="2904527"/>
                      <a:pt x="1432237" y="2957102"/>
                      <a:pt x="1370876" y="2916195"/>
                    </a:cubicBezTo>
                    <a:cubicBezTo>
                      <a:pt x="1365384" y="2907957"/>
                      <a:pt x="1360978" y="2898881"/>
                      <a:pt x="1354400" y="2891481"/>
                    </a:cubicBezTo>
                    <a:cubicBezTo>
                      <a:pt x="1338920" y="2874066"/>
                      <a:pt x="1317897" y="2861441"/>
                      <a:pt x="1304973" y="2842054"/>
                    </a:cubicBezTo>
                    <a:cubicBezTo>
                      <a:pt x="1266530" y="2784389"/>
                      <a:pt x="1288498" y="2803611"/>
                      <a:pt x="1247309" y="2776152"/>
                    </a:cubicBezTo>
                    <a:cubicBezTo>
                      <a:pt x="1204804" y="2648641"/>
                      <a:pt x="1253520" y="2780336"/>
                      <a:pt x="1214357" y="2702011"/>
                    </a:cubicBezTo>
                    <a:cubicBezTo>
                      <a:pt x="1210474" y="2694244"/>
                      <a:pt x="1210936" y="2684523"/>
                      <a:pt x="1206119" y="2677298"/>
                    </a:cubicBezTo>
                    <a:cubicBezTo>
                      <a:pt x="1199657" y="2667605"/>
                      <a:pt x="1188558" y="2661780"/>
                      <a:pt x="1181406" y="2652584"/>
                    </a:cubicBezTo>
                    <a:cubicBezTo>
                      <a:pt x="1169249" y="2636954"/>
                      <a:pt x="1159439" y="2619633"/>
                      <a:pt x="1148455" y="2603157"/>
                    </a:cubicBezTo>
                    <a:cubicBezTo>
                      <a:pt x="1142963" y="2594919"/>
                      <a:pt x="1138980" y="2585445"/>
                      <a:pt x="1131979" y="2578444"/>
                    </a:cubicBezTo>
                    <a:lnTo>
                      <a:pt x="1107265" y="2553730"/>
                    </a:lnTo>
                    <a:cubicBezTo>
                      <a:pt x="1104519" y="2545492"/>
                      <a:pt x="1103245" y="2536607"/>
                      <a:pt x="1099028" y="2529017"/>
                    </a:cubicBezTo>
                    <a:cubicBezTo>
                      <a:pt x="1089412" y="2511707"/>
                      <a:pt x="1077060" y="2496066"/>
                      <a:pt x="1066076" y="2479590"/>
                    </a:cubicBezTo>
                    <a:lnTo>
                      <a:pt x="1049600" y="2454876"/>
                    </a:lnTo>
                    <a:cubicBezTo>
                      <a:pt x="1049598" y="2454874"/>
                      <a:pt x="1016650" y="2405450"/>
                      <a:pt x="1016649" y="2405449"/>
                    </a:cubicBezTo>
                    <a:cubicBezTo>
                      <a:pt x="1000173" y="2388973"/>
                      <a:pt x="980147" y="2375409"/>
                      <a:pt x="967222" y="2356022"/>
                    </a:cubicBezTo>
                    <a:cubicBezTo>
                      <a:pt x="945254" y="2323071"/>
                      <a:pt x="958984" y="2336801"/>
                      <a:pt x="926033" y="2314833"/>
                    </a:cubicBezTo>
                    <a:cubicBezTo>
                      <a:pt x="878816" y="2244008"/>
                      <a:pt x="941686" y="2327354"/>
                      <a:pt x="884844" y="2281881"/>
                    </a:cubicBezTo>
                    <a:cubicBezTo>
                      <a:pt x="877113" y="2275696"/>
                      <a:pt x="875369" y="2264169"/>
                      <a:pt x="868368" y="2257168"/>
                    </a:cubicBezTo>
                    <a:cubicBezTo>
                      <a:pt x="861367" y="2250167"/>
                      <a:pt x="851893" y="2246184"/>
                      <a:pt x="843655" y="2240692"/>
                    </a:cubicBezTo>
                    <a:cubicBezTo>
                      <a:pt x="813449" y="2195384"/>
                      <a:pt x="843655" y="2233828"/>
                      <a:pt x="802465" y="2199503"/>
                    </a:cubicBezTo>
                    <a:cubicBezTo>
                      <a:pt x="754173" y="2159259"/>
                      <a:pt x="798304" y="2191732"/>
                      <a:pt x="761276" y="2150076"/>
                    </a:cubicBezTo>
                    <a:cubicBezTo>
                      <a:pt x="745796" y="2132661"/>
                      <a:pt x="724774" y="2120036"/>
                      <a:pt x="711849" y="2100649"/>
                    </a:cubicBezTo>
                    <a:cubicBezTo>
                      <a:pt x="706357" y="2092411"/>
                      <a:pt x="701951" y="2083336"/>
                      <a:pt x="695373" y="2075936"/>
                    </a:cubicBezTo>
                    <a:cubicBezTo>
                      <a:pt x="679893" y="2058521"/>
                      <a:pt x="645946" y="2026509"/>
                      <a:pt x="645946" y="2026509"/>
                    </a:cubicBezTo>
                    <a:cubicBezTo>
                      <a:pt x="643200" y="2018271"/>
                      <a:pt x="641926" y="2009386"/>
                      <a:pt x="637709" y="2001795"/>
                    </a:cubicBezTo>
                    <a:cubicBezTo>
                      <a:pt x="628093" y="1984485"/>
                      <a:pt x="618758" y="1966370"/>
                      <a:pt x="604757" y="1952368"/>
                    </a:cubicBezTo>
                    <a:cubicBezTo>
                      <a:pt x="573043" y="1920653"/>
                      <a:pt x="586506" y="1937347"/>
                      <a:pt x="563568" y="1902941"/>
                    </a:cubicBezTo>
                    <a:cubicBezTo>
                      <a:pt x="547962" y="1856123"/>
                      <a:pt x="561470" y="1884367"/>
                      <a:pt x="505903" y="1828800"/>
                    </a:cubicBezTo>
                    <a:lnTo>
                      <a:pt x="481190" y="1804087"/>
                    </a:lnTo>
                    <a:cubicBezTo>
                      <a:pt x="472952" y="1795849"/>
                      <a:pt x="466170" y="1785835"/>
                      <a:pt x="456476" y="1779373"/>
                    </a:cubicBezTo>
                    <a:lnTo>
                      <a:pt x="407049" y="1746422"/>
                    </a:lnTo>
                    <a:cubicBezTo>
                      <a:pt x="361824" y="1678587"/>
                      <a:pt x="420955" y="1756323"/>
                      <a:pt x="365860" y="1713471"/>
                    </a:cubicBezTo>
                    <a:cubicBezTo>
                      <a:pt x="289970" y="1654445"/>
                      <a:pt x="337628" y="1684535"/>
                      <a:pt x="299957" y="1639330"/>
                    </a:cubicBezTo>
                    <a:cubicBezTo>
                      <a:pt x="292499" y="1630380"/>
                      <a:pt x="283482" y="1622855"/>
                      <a:pt x="275244" y="1614617"/>
                    </a:cubicBezTo>
                    <a:cubicBezTo>
                      <a:pt x="270302" y="1599790"/>
                      <a:pt x="260147" y="1571432"/>
                      <a:pt x="258768" y="1556952"/>
                    </a:cubicBezTo>
                    <a:cubicBezTo>
                      <a:pt x="254334" y="1510401"/>
                      <a:pt x="255183" y="1463439"/>
                      <a:pt x="250530" y="1416909"/>
                    </a:cubicBezTo>
                    <a:cubicBezTo>
                      <a:pt x="249666" y="1408268"/>
                      <a:pt x="246509" y="1399786"/>
                      <a:pt x="242292" y="1392195"/>
                    </a:cubicBezTo>
                    <a:cubicBezTo>
                      <a:pt x="189319" y="1296842"/>
                      <a:pt x="231320" y="1378087"/>
                      <a:pt x="184628" y="1318054"/>
                    </a:cubicBezTo>
                    <a:cubicBezTo>
                      <a:pt x="172471" y="1302424"/>
                      <a:pt x="162660" y="1285103"/>
                      <a:pt x="151676" y="1268627"/>
                    </a:cubicBezTo>
                    <a:cubicBezTo>
                      <a:pt x="146184" y="1260389"/>
                      <a:pt x="142201" y="1250915"/>
                      <a:pt x="135200" y="1243914"/>
                    </a:cubicBezTo>
                    <a:cubicBezTo>
                      <a:pt x="126962" y="1235676"/>
                      <a:pt x="117639" y="1228396"/>
                      <a:pt x="110487" y="1219200"/>
                    </a:cubicBezTo>
                    <a:cubicBezTo>
                      <a:pt x="98330" y="1203570"/>
                      <a:pt x="88520" y="1186249"/>
                      <a:pt x="77536" y="1169773"/>
                    </a:cubicBezTo>
                    <a:lnTo>
                      <a:pt x="61060" y="1145060"/>
                    </a:lnTo>
                    <a:cubicBezTo>
                      <a:pt x="55568" y="1136822"/>
                      <a:pt x="47715" y="1129739"/>
                      <a:pt x="44584" y="1120346"/>
                    </a:cubicBezTo>
                    <a:cubicBezTo>
                      <a:pt x="32662" y="1084581"/>
                      <a:pt x="42486" y="1101773"/>
                      <a:pt x="11633" y="1070919"/>
                    </a:cubicBezTo>
                    <a:cubicBezTo>
                      <a:pt x="-4126" y="1007884"/>
                      <a:pt x="-3630" y="1024389"/>
                      <a:pt x="11633" y="922638"/>
                    </a:cubicBezTo>
                    <a:cubicBezTo>
                      <a:pt x="14209" y="905463"/>
                      <a:pt x="24703" y="890241"/>
                      <a:pt x="28109" y="873211"/>
                    </a:cubicBezTo>
                    <a:lnTo>
                      <a:pt x="36346" y="832022"/>
                    </a:lnTo>
                    <a:cubicBezTo>
                      <a:pt x="33600" y="744152"/>
                      <a:pt x="35028" y="656052"/>
                      <a:pt x="28109" y="568411"/>
                    </a:cubicBezTo>
                    <a:cubicBezTo>
                      <a:pt x="26742" y="551098"/>
                      <a:pt x="11633" y="518984"/>
                      <a:pt x="11633" y="518984"/>
                    </a:cubicBezTo>
                    <a:cubicBezTo>
                      <a:pt x="14379" y="499762"/>
                      <a:pt x="11188" y="478686"/>
                      <a:pt x="19871" y="461319"/>
                    </a:cubicBezTo>
                    <a:cubicBezTo>
                      <a:pt x="23754" y="453552"/>
                      <a:pt x="35901" y="453081"/>
                      <a:pt x="44584" y="453081"/>
                    </a:cubicBezTo>
                    <a:cubicBezTo>
                      <a:pt x="94087" y="453081"/>
                      <a:pt x="143438" y="458573"/>
                      <a:pt x="192865" y="461319"/>
                    </a:cubicBezTo>
                    <a:cubicBezTo>
                      <a:pt x="230634" y="517971"/>
                      <a:pt x="207032" y="504484"/>
                      <a:pt x="250530" y="518984"/>
                    </a:cubicBezTo>
                    <a:cubicBezTo>
                      <a:pt x="289944" y="578104"/>
                      <a:pt x="269481" y="554409"/>
                      <a:pt x="308195" y="593125"/>
                    </a:cubicBezTo>
                    <a:cubicBezTo>
                      <a:pt x="310941" y="601363"/>
                      <a:pt x="312550" y="610071"/>
                      <a:pt x="316433" y="617838"/>
                    </a:cubicBezTo>
                    <a:cubicBezTo>
                      <a:pt x="320861" y="626694"/>
                      <a:pt x="329009" y="633452"/>
                      <a:pt x="332909" y="642552"/>
                    </a:cubicBezTo>
                    <a:cubicBezTo>
                      <a:pt x="337369" y="652958"/>
                      <a:pt x="338036" y="664617"/>
                      <a:pt x="341146" y="675503"/>
                    </a:cubicBezTo>
                    <a:cubicBezTo>
                      <a:pt x="343531" y="683853"/>
                      <a:pt x="346998" y="691868"/>
                      <a:pt x="349384" y="700217"/>
                    </a:cubicBezTo>
                    <a:cubicBezTo>
                      <a:pt x="358385" y="731719"/>
                      <a:pt x="370315" y="792846"/>
                      <a:pt x="374098" y="815546"/>
                    </a:cubicBezTo>
                    <a:cubicBezTo>
                      <a:pt x="376844" y="832022"/>
                      <a:pt x="378285" y="848769"/>
                      <a:pt x="382336" y="864973"/>
                    </a:cubicBezTo>
                    <a:cubicBezTo>
                      <a:pt x="386548" y="881821"/>
                      <a:pt x="393319" y="897924"/>
                      <a:pt x="398811" y="914400"/>
                    </a:cubicBezTo>
                    <a:lnTo>
                      <a:pt x="415287" y="963827"/>
                    </a:lnTo>
                    <a:cubicBezTo>
                      <a:pt x="415287" y="963828"/>
                      <a:pt x="431762" y="1013253"/>
                      <a:pt x="431763" y="1013254"/>
                    </a:cubicBezTo>
                    <a:cubicBezTo>
                      <a:pt x="437255" y="1021492"/>
                      <a:pt x="443810" y="1029113"/>
                      <a:pt x="448238" y="1037968"/>
                    </a:cubicBezTo>
                    <a:cubicBezTo>
                      <a:pt x="452121" y="1045735"/>
                      <a:pt x="452593" y="1054914"/>
                      <a:pt x="456476" y="1062681"/>
                    </a:cubicBezTo>
                    <a:cubicBezTo>
                      <a:pt x="460904" y="1071537"/>
                      <a:pt x="468931" y="1078348"/>
                      <a:pt x="472952" y="1087395"/>
                    </a:cubicBezTo>
                    <a:cubicBezTo>
                      <a:pt x="480005" y="1103265"/>
                      <a:pt x="477148" y="1124541"/>
                      <a:pt x="489428" y="1136822"/>
                    </a:cubicBezTo>
                    <a:cubicBezTo>
                      <a:pt x="497666" y="1145060"/>
                      <a:pt x="506683" y="1152586"/>
                      <a:pt x="514141" y="1161536"/>
                    </a:cubicBezTo>
                    <a:cubicBezTo>
                      <a:pt x="520479" y="1169142"/>
                      <a:pt x="523616" y="1179248"/>
                      <a:pt x="530617" y="1186249"/>
                    </a:cubicBezTo>
                    <a:cubicBezTo>
                      <a:pt x="537618" y="1193250"/>
                      <a:pt x="547092" y="1197233"/>
                      <a:pt x="555330" y="1202725"/>
                    </a:cubicBezTo>
                    <a:cubicBezTo>
                      <a:pt x="558076" y="1210963"/>
                      <a:pt x="558144" y="1220658"/>
                      <a:pt x="563568" y="1227438"/>
                    </a:cubicBezTo>
                    <a:cubicBezTo>
                      <a:pt x="569753" y="1235169"/>
                      <a:pt x="579426" y="1239486"/>
                      <a:pt x="588282" y="1243914"/>
                    </a:cubicBezTo>
                    <a:cubicBezTo>
                      <a:pt x="605170" y="1252358"/>
                      <a:pt x="638517" y="1257256"/>
                      <a:pt x="654184" y="1260390"/>
                    </a:cubicBezTo>
                    <a:cubicBezTo>
                      <a:pt x="676903" y="1257550"/>
                      <a:pt x="719402" y="1256613"/>
                      <a:pt x="744800" y="1243914"/>
                    </a:cubicBezTo>
                    <a:cubicBezTo>
                      <a:pt x="753656" y="1239486"/>
                      <a:pt x="761908" y="1233776"/>
                      <a:pt x="769514" y="1227438"/>
                    </a:cubicBezTo>
                    <a:cubicBezTo>
                      <a:pt x="778464" y="1219980"/>
                      <a:pt x="785990" y="1210963"/>
                      <a:pt x="794228" y="1202725"/>
                    </a:cubicBezTo>
                    <a:cubicBezTo>
                      <a:pt x="799720" y="1186249"/>
                      <a:pt x="811492" y="1170647"/>
                      <a:pt x="810703" y="1153298"/>
                    </a:cubicBezTo>
                    <a:cubicBezTo>
                      <a:pt x="807957" y="1092887"/>
                      <a:pt x="806932" y="1032373"/>
                      <a:pt x="802465" y="972065"/>
                    </a:cubicBezTo>
                    <a:cubicBezTo>
                      <a:pt x="801647" y="961027"/>
                      <a:pt x="792999" y="920180"/>
                      <a:pt x="785990" y="906163"/>
                    </a:cubicBezTo>
                    <a:cubicBezTo>
                      <a:pt x="781562" y="897307"/>
                      <a:pt x="773942" y="890305"/>
                      <a:pt x="769514" y="881449"/>
                    </a:cubicBezTo>
                    <a:cubicBezTo>
                      <a:pt x="735407" y="813236"/>
                      <a:pt x="792019" y="902850"/>
                      <a:pt x="744800" y="832022"/>
                    </a:cubicBezTo>
                    <a:cubicBezTo>
                      <a:pt x="739308" y="815546"/>
                      <a:pt x="731731" y="799625"/>
                      <a:pt x="728325" y="782595"/>
                    </a:cubicBezTo>
                    <a:cubicBezTo>
                      <a:pt x="725579" y="768865"/>
                      <a:pt x="723771" y="754914"/>
                      <a:pt x="720087" y="741406"/>
                    </a:cubicBezTo>
                    <a:cubicBezTo>
                      <a:pt x="715517" y="724651"/>
                      <a:pt x="707017" y="709009"/>
                      <a:pt x="703611" y="691979"/>
                    </a:cubicBezTo>
                    <a:cubicBezTo>
                      <a:pt x="683462" y="591237"/>
                      <a:pt x="706131" y="695726"/>
                      <a:pt x="687136" y="626076"/>
                    </a:cubicBezTo>
                    <a:cubicBezTo>
                      <a:pt x="656113" y="512321"/>
                      <a:pt x="685747" y="605433"/>
                      <a:pt x="654184" y="510746"/>
                    </a:cubicBezTo>
                    <a:cubicBezTo>
                      <a:pt x="651438" y="502508"/>
                      <a:pt x="650763" y="493258"/>
                      <a:pt x="645946" y="486033"/>
                    </a:cubicBezTo>
                    <a:lnTo>
                      <a:pt x="612995" y="436606"/>
                    </a:lnTo>
                    <a:lnTo>
                      <a:pt x="596519" y="411892"/>
                    </a:lnTo>
                    <a:cubicBezTo>
                      <a:pt x="591027" y="403654"/>
                      <a:pt x="587045" y="394180"/>
                      <a:pt x="580044" y="387179"/>
                    </a:cubicBezTo>
                    <a:cubicBezTo>
                      <a:pt x="561825" y="368960"/>
                      <a:pt x="553555" y="357459"/>
                      <a:pt x="530617" y="345990"/>
                    </a:cubicBezTo>
                    <a:cubicBezTo>
                      <a:pt x="522850" y="342107"/>
                      <a:pt x="514141" y="340498"/>
                      <a:pt x="505903" y="337752"/>
                    </a:cubicBezTo>
                    <a:cubicBezTo>
                      <a:pt x="489427" y="326768"/>
                      <a:pt x="475261" y="311062"/>
                      <a:pt x="456476" y="304800"/>
                    </a:cubicBezTo>
                    <a:lnTo>
                      <a:pt x="407049" y="288325"/>
                    </a:lnTo>
                    <a:cubicBezTo>
                      <a:pt x="367888" y="262216"/>
                      <a:pt x="391726" y="274978"/>
                      <a:pt x="332909" y="255373"/>
                    </a:cubicBezTo>
                    <a:lnTo>
                      <a:pt x="308195" y="247136"/>
                    </a:lnTo>
                    <a:cubicBezTo>
                      <a:pt x="299957" y="244390"/>
                      <a:pt x="291997" y="240601"/>
                      <a:pt x="283482" y="238898"/>
                    </a:cubicBezTo>
                    <a:cubicBezTo>
                      <a:pt x="267814" y="235764"/>
                      <a:pt x="234467" y="230866"/>
                      <a:pt x="217579" y="222422"/>
                    </a:cubicBezTo>
                    <a:cubicBezTo>
                      <a:pt x="208723" y="217994"/>
                      <a:pt x="201103" y="211438"/>
                      <a:pt x="192865" y="205946"/>
                    </a:cubicBezTo>
                    <a:cubicBezTo>
                      <a:pt x="153452" y="146826"/>
                      <a:pt x="173916" y="170520"/>
                      <a:pt x="135200" y="131806"/>
                    </a:cubicBezTo>
                    <a:cubicBezTo>
                      <a:pt x="132454" y="120822"/>
                      <a:pt x="130073" y="109740"/>
                      <a:pt x="126963" y="98854"/>
                    </a:cubicBezTo>
                    <a:cubicBezTo>
                      <a:pt x="121185" y="78630"/>
                      <a:pt x="105916" y="53999"/>
                      <a:pt x="126963" y="32952"/>
                    </a:cubicBezTo>
                    <a:cubicBezTo>
                      <a:pt x="139243" y="20672"/>
                      <a:pt x="159259" y="19331"/>
                      <a:pt x="176390" y="16476"/>
                    </a:cubicBezTo>
                    <a:cubicBezTo>
                      <a:pt x="239628" y="5936"/>
                      <a:pt x="209438" y="11514"/>
                      <a:pt x="267006" y="0"/>
                    </a:cubicBezTo>
                    <a:cubicBezTo>
                      <a:pt x="354876" y="2746"/>
                      <a:pt x="442847" y="3222"/>
                      <a:pt x="530617" y="8238"/>
                    </a:cubicBezTo>
                    <a:cubicBezTo>
                      <a:pt x="539286" y="8733"/>
                      <a:pt x="547739" y="12259"/>
                      <a:pt x="555330" y="16476"/>
                    </a:cubicBezTo>
                    <a:cubicBezTo>
                      <a:pt x="555331" y="16476"/>
                      <a:pt x="617114" y="57665"/>
                      <a:pt x="629471" y="65903"/>
                    </a:cubicBezTo>
                    <a:cubicBezTo>
                      <a:pt x="637709" y="71395"/>
                      <a:pt x="647183" y="75378"/>
                      <a:pt x="654184" y="82379"/>
                    </a:cubicBezTo>
                    <a:cubicBezTo>
                      <a:pt x="662422" y="90617"/>
                      <a:pt x="669702" y="99940"/>
                      <a:pt x="678898" y="107092"/>
                    </a:cubicBezTo>
                    <a:cubicBezTo>
                      <a:pt x="694528" y="119249"/>
                      <a:pt x="711849" y="129060"/>
                      <a:pt x="728325" y="140044"/>
                    </a:cubicBezTo>
                    <a:lnTo>
                      <a:pt x="753038" y="156519"/>
                    </a:lnTo>
                    <a:lnTo>
                      <a:pt x="785990" y="205946"/>
                    </a:lnTo>
                    <a:cubicBezTo>
                      <a:pt x="791482" y="214184"/>
                      <a:pt x="794227" y="225168"/>
                      <a:pt x="802465" y="230660"/>
                    </a:cubicBezTo>
                    <a:lnTo>
                      <a:pt x="827179" y="247136"/>
                    </a:lnTo>
                    <a:cubicBezTo>
                      <a:pt x="854433" y="328896"/>
                      <a:pt x="808707" y="204000"/>
                      <a:pt x="860130" y="296563"/>
                    </a:cubicBezTo>
                    <a:cubicBezTo>
                      <a:pt x="868564" y="311744"/>
                      <a:pt x="871114" y="329514"/>
                      <a:pt x="876606" y="345990"/>
                    </a:cubicBezTo>
                    <a:lnTo>
                      <a:pt x="893082" y="395417"/>
                    </a:lnTo>
                    <a:cubicBezTo>
                      <a:pt x="895828" y="403655"/>
                      <a:pt x="896502" y="412905"/>
                      <a:pt x="901319" y="420130"/>
                    </a:cubicBezTo>
                    <a:cubicBezTo>
                      <a:pt x="942230" y="481497"/>
                      <a:pt x="889645" y="406120"/>
                      <a:pt x="942509" y="469557"/>
                    </a:cubicBezTo>
                    <a:cubicBezTo>
                      <a:pt x="976834" y="510748"/>
                      <a:pt x="938387" y="480541"/>
                      <a:pt x="983698" y="510746"/>
                    </a:cubicBezTo>
                    <a:cubicBezTo>
                      <a:pt x="1004404" y="572864"/>
                      <a:pt x="974065" y="498706"/>
                      <a:pt x="1016649" y="551936"/>
                    </a:cubicBezTo>
                    <a:cubicBezTo>
                      <a:pt x="1062123" y="608779"/>
                      <a:pt x="978776" y="545907"/>
                      <a:pt x="1049600" y="593125"/>
                    </a:cubicBezTo>
                    <a:cubicBezTo>
                      <a:pt x="1069188" y="651886"/>
                      <a:pt x="1041413" y="580845"/>
                      <a:pt x="1082552" y="642552"/>
                    </a:cubicBezTo>
                    <a:cubicBezTo>
                      <a:pt x="1087369" y="649777"/>
                      <a:pt x="1085973" y="660040"/>
                      <a:pt x="1090790" y="667265"/>
                    </a:cubicBezTo>
                    <a:cubicBezTo>
                      <a:pt x="1097252" y="676958"/>
                      <a:pt x="1108045" y="683029"/>
                      <a:pt x="1115503" y="691979"/>
                    </a:cubicBezTo>
                    <a:cubicBezTo>
                      <a:pt x="1149826" y="733167"/>
                      <a:pt x="1111387" y="702963"/>
                      <a:pt x="1156692" y="733168"/>
                    </a:cubicBezTo>
                    <a:cubicBezTo>
                      <a:pt x="1162184" y="741406"/>
                      <a:pt x="1166590" y="750481"/>
                      <a:pt x="1173168" y="757881"/>
                    </a:cubicBezTo>
                    <a:cubicBezTo>
                      <a:pt x="1214210" y="804053"/>
                      <a:pt x="1209745" y="798743"/>
                      <a:pt x="1247309" y="823784"/>
                    </a:cubicBezTo>
                    <a:cubicBezTo>
                      <a:pt x="1252801" y="832022"/>
                      <a:pt x="1257446" y="840892"/>
                      <a:pt x="1263784" y="848498"/>
                    </a:cubicBezTo>
                    <a:cubicBezTo>
                      <a:pt x="1271242" y="857448"/>
                      <a:pt x="1282036" y="863518"/>
                      <a:pt x="1288498" y="873211"/>
                    </a:cubicBezTo>
                    <a:cubicBezTo>
                      <a:pt x="1332354" y="938994"/>
                      <a:pt x="1254880" y="854585"/>
                      <a:pt x="1313211" y="922638"/>
                    </a:cubicBezTo>
                    <a:cubicBezTo>
                      <a:pt x="1357962" y="974848"/>
                      <a:pt x="1336269" y="935800"/>
                      <a:pt x="1354400" y="972065"/>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03" name="フリーフォーム 402"/>
              <p:cNvSpPr/>
              <p:nvPr/>
            </p:nvSpPr>
            <p:spPr>
              <a:xfrm>
                <a:off x="6738551" y="1886465"/>
                <a:ext cx="973027" cy="840259"/>
              </a:xfrm>
              <a:custGeom>
                <a:avLst/>
                <a:gdLst>
                  <a:gd name="connsiteX0" fmla="*/ 0 w 973027"/>
                  <a:gd name="connsiteY0" fmla="*/ 0 h 840259"/>
                  <a:gd name="connsiteX1" fmla="*/ 222422 w 973027"/>
                  <a:gd name="connsiteY1" fmla="*/ 8238 h 840259"/>
                  <a:gd name="connsiteX2" fmla="*/ 247135 w 973027"/>
                  <a:gd name="connsiteY2" fmla="*/ 16476 h 840259"/>
                  <a:gd name="connsiteX3" fmla="*/ 288325 w 973027"/>
                  <a:gd name="connsiteY3" fmla="*/ 65903 h 840259"/>
                  <a:gd name="connsiteX4" fmla="*/ 313038 w 973027"/>
                  <a:gd name="connsiteY4" fmla="*/ 90616 h 840259"/>
                  <a:gd name="connsiteX5" fmla="*/ 329514 w 973027"/>
                  <a:gd name="connsiteY5" fmla="*/ 115330 h 840259"/>
                  <a:gd name="connsiteX6" fmla="*/ 378941 w 973027"/>
                  <a:gd name="connsiteY6" fmla="*/ 164757 h 840259"/>
                  <a:gd name="connsiteX7" fmla="*/ 411892 w 973027"/>
                  <a:gd name="connsiteY7" fmla="*/ 214184 h 840259"/>
                  <a:gd name="connsiteX8" fmla="*/ 436606 w 973027"/>
                  <a:gd name="connsiteY8" fmla="*/ 238897 h 840259"/>
                  <a:gd name="connsiteX9" fmla="*/ 469557 w 973027"/>
                  <a:gd name="connsiteY9" fmla="*/ 288324 h 840259"/>
                  <a:gd name="connsiteX10" fmla="*/ 486033 w 973027"/>
                  <a:gd name="connsiteY10" fmla="*/ 313038 h 840259"/>
                  <a:gd name="connsiteX11" fmla="*/ 502508 w 973027"/>
                  <a:gd name="connsiteY11" fmla="*/ 337751 h 840259"/>
                  <a:gd name="connsiteX12" fmla="*/ 527222 w 973027"/>
                  <a:gd name="connsiteY12" fmla="*/ 354227 h 840259"/>
                  <a:gd name="connsiteX13" fmla="*/ 535460 w 973027"/>
                  <a:gd name="connsiteY13" fmla="*/ 378940 h 840259"/>
                  <a:gd name="connsiteX14" fmla="*/ 584887 w 973027"/>
                  <a:gd name="connsiteY14" fmla="*/ 411892 h 840259"/>
                  <a:gd name="connsiteX15" fmla="*/ 634314 w 973027"/>
                  <a:gd name="connsiteY15" fmla="*/ 444843 h 840259"/>
                  <a:gd name="connsiteX16" fmla="*/ 683741 w 973027"/>
                  <a:gd name="connsiteY16" fmla="*/ 477794 h 840259"/>
                  <a:gd name="connsiteX17" fmla="*/ 757881 w 973027"/>
                  <a:gd name="connsiteY17" fmla="*/ 535459 h 840259"/>
                  <a:gd name="connsiteX18" fmla="*/ 782595 w 973027"/>
                  <a:gd name="connsiteY18" fmla="*/ 543697 h 840259"/>
                  <a:gd name="connsiteX19" fmla="*/ 881449 w 973027"/>
                  <a:gd name="connsiteY19" fmla="*/ 626076 h 840259"/>
                  <a:gd name="connsiteX20" fmla="*/ 906163 w 973027"/>
                  <a:gd name="connsiteY20" fmla="*/ 650789 h 840259"/>
                  <a:gd name="connsiteX21" fmla="*/ 939114 w 973027"/>
                  <a:gd name="connsiteY21" fmla="*/ 700216 h 840259"/>
                  <a:gd name="connsiteX22" fmla="*/ 955590 w 973027"/>
                  <a:gd name="connsiteY22" fmla="*/ 724930 h 840259"/>
                  <a:gd name="connsiteX23" fmla="*/ 972065 w 973027"/>
                  <a:gd name="connsiteY23" fmla="*/ 840259 h 84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73027" h="840259">
                    <a:moveTo>
                      <a:pt x="0" y="0"/>
                    </a:moveTo>
                    <a:cubicBezTo>
                      <a:pt x="74141" y="2746"/>
                      <a:pt x="148395" y="3303"/>
                      <a:pt x="222422" y="8238"/>
                    </a:cubicBezTo>
                    <a:cubicBezTo>
                      <a:pt x="231086" y="8816"/>
                      <a:pt x="239910" y="11659"/>
                      <a:pt x="247135" y="16476"/>
                    </a:cubicBezTo>
                    <a:cubicBezTo>
                      <a:pt x="274212" y="34527"/>
                      <a:pt x="269328" y="43107"/>
                      <a:pt x="288325" y="65903"/>
                    </a:cubicBezTo>
                    <a:cubicBezTo>
                      <a:pt x="295783" y="74853"/>
                      <a:pt x="305580" y="81666"/>
                      <a:pt x="313038" y="90616"/>
                    </a:cubicBezTo>
                    <a:cubicBezTo>
                      <a:pt x="319376" y="98222"/>
                      <a:pt x="322936" y="107930"/>
                      <a:pt x="329514" y="115330"/>
                    </a:cubicBezTo>
                    <a:cubicBezTo>
                      <a:pt x="344994" y="132745"/>
                      <a:pt x="366017" y="145370"/>
                      <a:pt x="378941" y="164757"/>
                    </a:cubicBezTo>
                    <a:cubicBezTo>
                      <a:pt x="389925" y="181233"/>
                      <a:pt x="397890" y="200183"/>
                      <a:pt x="411892" y="214184"/>
                    </a:cubicBezTo>
                    <a:cubicBezTo>
                      <a:pt x="420130" y="222422"/>
                      <a:pt x="429454" y="229701"/>
                      <a:pt x="436606" y="238897"/>
                    </a:cubicBezTo>
                    <a:cubicBezTo>
                      <a:pt x="448763" y="254527"/>
                      <a:pt x="458573" y="271848"/>
                      <a:pt x="469557" y="288324"/>
                    </a:cubicBezTo>
                    <a:lnTo>
                      <a:pt x="486033" y="313038"/>
                    </a:lnTo>
                    <a:cubicBezTo>
                      <a:pt x="491525" y="321276"/>
                      <a:pt x="494270" y="332259"/>
                      <a:pt x="502508" y="337751"/>
                    </a:cubicBezTo>
                    <a:lnTo>
                      <a:pt x="527222" y="354227"/>
                    </a:lnTo>
                    <a:cubicBezTo>
                      <a:pt x="529968" y="362465"/>
                      <a:pt x="529320" y="372800"/>
                      <a:pt x="535460" y="378940"/>
                    </a:cubicBezTo>
                    <a:cubicBezTo>
                      <a:pt x="549462" y="392942"/>
                      <a:pt x="568411" y="400908"/>
                      <a:pt x="584887" y="411892"/>
                    </a:cubicBezTo>
                    <a:cubicBezTo>
                      <a:pt x="584889" y="411894"/>
                      <a:pt x="634313" y="444842"/>
                      <a:pt x="634314" y="444843"/>
                    </a:cubicBezTo>
                    <a:cubicBezTo>
                      <a:pt x="665167" y="475697"/>
                      <a:pt x="647975" y="465873"/>
                      <a:pt x="683741" y="477794"/>
                    </a:cubicBezTo>
                    <a:cubicBezTo>
                      <a:pt x="705065" y="499119"/>
                      <a:pt x="728318" y="525605"/>
                      <a:pt x="757881" y="535459"/>
                    </a:cubicBezTo>
                    <a:lnTo>
                      <a:pt x="782595" y="543697"/>
                    </a:lnTo>
                    <a:cubicBezTo>
                      <a:pt x="851411" y="589575"/>
                      <a:pt x="818018" y="562646"/>
                      <a:pt x="881449" y="626076"/>
                    </a:cubicBezTo>
                    <a:cubicBezTo>
                      <a:pt x="889687" y="634314"/>
                      <a:pt x="899701" y="641096"/>
                      <a:pt x="906163" y="650789"/>
                    </a:cubicBezTo>
                    <a:lnTo>
                      <a:pt x="939114" y="700216"/>
                    </a:lnTo>
                    <a:lnTo>
                      <a:pt x="955590" y="724930"/>
                    </a:lnTo>
                    <a:cubicBezTo>
                      <a:pt x="979011" y="795197"/>
                      <a:pt x="972065" y="756990"/>
                      <a:pt x="972065" y="840259"/>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04" name="フリーフォーム 403"/>
              <p:cNvSpPr/>
              <p:nvPr/>
            </p:nvSpPr>
            <p:spPr>
              <a:xfrm>
                <a:off x="6383176" y="2075935"/>
                <a:ext cx="272997" cy="609600"/>
              </a:xfrm>
              <a:custGeom>
                <a:avLst/>
                <a:gdLst>
                  <a:gd name="connsiteX0" fmla="*/ 165905 w 272997"/>
                  <a:gd name="connsiteY0" fmla="*/ 0 h 609600"/>
                  <a:gd name="connsiteX1" fmla="*/ 132954 w 272997"/>
                  <a:gd name="connsiteY1" fmla="*/ 41189 h 609600"/>
                  <a:gd name="connsiteX2" fmla="*/ 108240 w 272997"/>
                  <a:gd name="connsiteY2" fmla="*/ 57665 h 609600"/>
                  <a:gd name="connsiteX3" fmla="*/ 75289 w 272997"/>
                  <a:gd name="connsiteY3" fmla="*/ 98854 h 609600"/>
                  <a:gd name="connsiteX4" fmla="*/ 58813 w 272997"/>
                  <a:gd name="connsiteY4" fmla="*/ 123568 h 609600"/>
                  <a:gd name="connsiteX5" fmla="*/ 34100 w 272997"/>
                  <a:gd name="connsiteY5" fmla="*/ 172995 h 609600"/>
                  <a:gd name="connsiteX6" fmla="*/ 34100 w 272997"/>
                  <a:gd name="connsiteY6" fmla="*/ 543697 h 609600"/>
                  <a:gd name="connsiteX7" fmla="*/ 58813 w 272997"/>
                  <a:gd name="connsiteY7" fmla="*/ 593124 h 609600"/>
                  <a:gd name="connsiteX8" fmla="*/ 108240 w 272997"/>
                  <a:gd name="connsiteY8" fmla="*/ 609600 h 609600"/>
                  <a:gd name="connsiteX9" fmla="*/ 215332 w 272997"/>
                  <a:gd name="connsiteY9" fmla="*/ 601362 h 609600"/>
                  <a:gd name="connsiteX10" fmla="*/ 231808 w 272997"/>
                  <a:gd name="connsiteY10" fmla="*/ 576649 h 609600"/>
                  <a:gd name="connsiteX11" fmla="*/ 256521 w 272997"/>
                  <a:gd name="connsiteY11" fmla="*/ 345989 h 609600"/>
                  <a:gd name="connsiteX12" fmla="*/ 272997 w 272997"/>
                  <a:gd name="connsiteY12" fmla="*/ 329514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997" h="609600">
                    <a:moveTo>
                      <a:pt x="165905" y="0"/>
                    </a:moveTo>
                    <a:cubicBezTo>
                      <a:pt x="154921" y="13730"/>
                      <a:pt x="145387" y="28756"/>
                      <a:pt x="132954" y="41189"/>
                    </a:cubicBezTo>
                    <a:cubicBezTo>
                      <a:pt x="125953" y="48190"/>
                      <a:pt x="114425" y="49934"/>
                      <a:pt x="108240" y="57665"/>
                    </a:cubicBezTo>
                    <a:cubicBezTo>
                      <a:pt x="62766" y="114508"/>
                      <a:pt x="146112" y="51640"/>
                      <a:pt x="75289" y="98854"/>
                    </a:cubicBezTo>
                    <a:cubicBezTo>
                      <a:pt x="69797" y="107092"/>
                      <a:pt x="63241" y="114712"/>
                      <a:pt x="58813" y="123568"/>
                    </a:cubicBezTo>
                    <a:cubicBezTo>
                      <a:pt x="24702" y="191789"/>
                      <a:pt x="81322" y="102158"/>
                      <a:pt x="34100" y="172995"/>
                    </a:cubicBezTo>
                    <a:cubicBezTo>
                      <a:pt x="1667" y="302724"/>
                      <a:pt x="-22787" y="373036"/>
                      <a:pt x="34100" y="543697"/>
                    </a:cubicBezTo>
                    <a:cubicBezTo>
                      <a:pt x="38588" y="557162"/>
                      <a:pt x="45366" y="584719"/>
                      <a:pt x="58813" y="593124"/>
                    </a:cubicBezTo>
                    <a:cubicBezTo>
                      <a:pt x="73540" y="602328"/>
                      <a:pt x="108240" y="609600"/>
                      <a:pt x="108240" y="609600"/>
                    </a:cubicBezTo>
                    <a:cubicBezTo>
                      <a:pt x="143937" y="606854"/>
                      <a:pt x="180738" y="610587"/>
                      <a:pt x="215332" y="601362"/>
                    </a:cubicBezTo>
                    <a:cubicBezTo>
                      <a:pt x="224898" y="598811"/>
                      <a:pt x="230753" y="586493"/>
                      <a:pt x="231808" y="576649"/>
                    </a:cubicBezTo>
                    <a:cubicBezTo>
                      <a:pt x="245457" y="449266"/>
                      <a:pt x="201215" y="415122"/>
                      <a:pt x="256521" y="345989"/>
                    </a:cubicBezTo>
                    <a:cubicBezTo>
                      <a:pt x="261373" y="339924"/>
                      <a:pt x="267505" y="335006"/>
                      <a:pt x="272997" y="329514"/>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05" name="フリーフォーム 404"/>
              <p:cNvSpPr/>
              <p:nvPr/>
            </p:nvSpPr>
            <p:spPr>
              <a:xfrm>
                <a:off x="7035114" y="1944130"/>
                <a:ext cx="1328146" cy="2561967"/>
              </a:xfrm>
              <a:custGeom>
                <a:avLst/>
                <a:gdLst>
                  <a:gd name="connsiteX0" fmla="*/ 0 w 1328146"/>
                  <a:gd name="connsiteY0" fmla="*/ 0 h 2561967"/>
                  <a:gd name="connsiteX1" fmla="*/ 98854 w 1328146"/>
                  <a:gd name="connsiteY1" fmla="*/ 8238 h 2561967"/>
                  <a:gd name="connsiteX2" fmla="*/ 123567 w 1328146"/>
                  <a:gd name="connsiteY2" fmla="*/ 24713 h 2561967"/>
                  <a:gd name="connsiteX3" fmla="*/ 148281 w 1328146"/>
                  <a:gd name="connsiteY3" fmla="*/ 32951 h 2561967"/>
                  <a:gd name="connsiteX4" fmla="*/ 197708 w 1328146"/>
                  <a:gd name="connsiteY4" fmla="*/ 65902 h 2561967"/>
                  <a:gd name="connsiteX5" fmla="*/ 222421 w 1328146"/>
                  <a:gd name="connsiteY5" fmla="*/ 82378 h 2561967"/>
                  <a:gd name="connsiteX6" fmla="*/ 271848 w 1328146"/>
                  <a:gd name="connsiteY6" fmla="*/ 123567 h 2561967"/>
                  <a:gd name="connsiteX7" fmla="*/ 296562 w 1328146"/>
                  <a:gd name="connsiteY7" fmla="*/ 131805 h 2561967"/>
                  <a:gd name="connsiteX8" fmla="*/ 370702 w 1328146"/>
                  <a:gd name="connsiteY8" fmla="*/ 197708 h 2561967"/>
                  <a:gd name="connsiteX9" fmla="*/ 411891 w 1328146"/>
                  <a:gd name="connsiteY9" fmla="*/ 247135 h 2561967"/>
                  <a:gd name="connsiteX10" fmla="*/ 436605 w 1328146"/>
                  <a:gd name="connsiteY10" fmla="*/ 255373 h 2561967"/>
                  <a:gd name="connsiteX11" fmla="*/ 510745 w 1328146"/>
                  <a:gd name="connsiteY11" fmla="*/ 321275 h 2561967"/>
                  <a:gd name="connsiteX12" fmla="*/ 609600 w 1328146"/>
                  <a:gd name="connsiteY12" fmla="*/ 370702 h 2561967"/>
                  <a:gd name="connsiteX13" fmla="*/ 634313 w 1328146"/>
                  <a:gd name="connsiteY13" fmla="*/ 395416 h 2561967"/>
                  <a:gd name="connsiteX14" fmla="*/ 683740 w 1328146"/>
                  <a:gd name="connsiteY14" fmla="*/ 411892 h 2561967"/>
                  <a:gd name="connsiteX15" fmla="*/ 757881 w 1328146"/>
                  <a:gd name="connsiteY15" fmla="*/ 469556 h 2561967"/>
                  <a:gd name="connsiteX16" fmla="*/ 782594 w 1328146"/>
                  <a:gd name="connsiteY16" fmla="*/ 477794 h 2561967"/>
                  <a:gd name="connsiteX17" fmla="*/ 832021 w 1328146"/>
                  <a:gd name="connsiteY17" fmla="*/ 518984 h 2561967"/>
                  <a:gd name="connsiteX18" fmla="*/ 848497 w 1328146"/>
                  <a:gd name="connsiteY18" fmla="*/ 568411 h 2561967"/>
                  <a:gd name="connsiteX19" fmla="*/ 864972 w 1328146"/>
                  <a:gd name="connsiteY19" fmla="*/ 626075 h 2561967"/>
                  <a:gd name="connsiteX20" fmla="*/ 873210 w 1328146"/>
                  <a:gd name="connsiteY20" fmla="*/ 741405 h 2561967"/>
                  <a:gd name="connsiteX21" fmla="*/ 881448 w 1328146"/>
                  <a:gd name="connsiteY21" fmla="*/ 766119 h 2561967"/>
                  <a:gd name="connsiteX22" fmla="*/ 889686 w 1328146"/>
                  <a:gd name="connsiteY22" fmla="*/ 848497 h 2561967"/>
                  <a:gd name="connsiteX23" fmla="*/ 906162 w 1328146"/>
                  <a:gd name="connsiteY23" fmla="*/ 897924 h 2561967"/>
                  <a:gd name="connsiteX24" fmla="*/ 914400 w 1328146"/>
                  <a:gd name="connsiteY24" fmla="*/ 922638 h 2561967"/>
                  <a:gd name="connsiteX25" fmla="*/ 922637 w 1328146"/>
                  <a:gd name="connsiteY25" fmla="*/ 947351 h 2561967"/>
                  <a:gd name="connsiteX26" fmla="*/ 930875 w 1328146"/>
                  <a:gd name="connsiteY26" fmla="*/ 988540 h 2561967"/>
                  <a:gd name="connsiteX27" fmla="*/ 947351 w 1328146"/>
                  <a:gd name="connsiteY27" fmla="*/ 1112108 h 2561967"/>
                  <a:gd name="connsiteX28" fmla="*/ 939113 w 1328146"/>
                  <a:gd name="connsiteY28" fmla="*/ 1416908 h 2561967"/>
                  <a:gd name="connsiteX29" fmla="*/ 930875 w 1328146"/>
                  <a:gd name="connsiteY29" fmla="*/ 1441621 h 2561967"/>
                  <a:gd name="connsiteX30" fmla="*/ 914400 w 1328146"/>
                  <a:gd name="connsiteY30" fmla="*/ 1507524 h 2561967"/>
                  <a:gd name="connsiteX31" fmla="*/ 922637 w 1328146"/>
                  <a:gd name="connsiteY31" fmla="*/ 1680519 h 2561967"/>
                  <a:gd name="connsiteX32" fmla="*/ 947351 w 1328146"/>
                  <a:gd name="connsiteY32" fmla="*/ 1729946 h 2561967"/>
                  <a:gd name="connsiteX33" fmla="*/ 963827 w 1328146"/>
                  <a:gd name="connsiteY33" fmla="*/ 1779373 h 2561967"/>
                  <a:gd name="connsiteX34" fmla="*/ 980302 w 1328146"/>
                  <a:gd name="connsiteY34" fmla="*/ 1804086 h 2561967"/>
                  <a:gd name="connsiteX35" fmla="*/ 988540 w 1328146"/>
                  <a:gd name="connsiteY35" fmla="*/ 1828800 h 2561967"/>
                  <a:gd name="connsiteX36" fmla="*/ 1013254 w 1328146"/>
                  <a:gd name="connsiteY36" fmla="*/ 1853513 h 2561967"/>
                  <a:gd name="connsiteX37" fmla="*/ 1046205 w 1328146"/>
                  <a:gd name="connsiteY37" fmla="*/ 1886465 h 2561967"/>
                  <a:gd name="connsiteX38" fmla="*/ 1054443 w 1328146"/>
                  <a:gd name="connsiteY38" fmla="*/ 1919416 h 2561967"/>
                  <a:gd name="connsiteX39" fmla="*/ 1070918 w 1328146"/>
                  <a:gd name="connsiteY39" fmla="*/ 1968843 h 2561967"/>
                  <a:gd name="connsiteX40" fmla="*/ 1128583 w 1328146"/>
                  <a:gd name="connsiteY40" fmla="*/ 2042984 h 2561967"/>
                  <a:gd name="connsiteX41" fmla="*/ 1169772 w 1328146"/>
                  <a:gd name="connsiteY41" fmla="*/ 2084173 h 2561967"/>
                  <a:gd name="connsiteX42" fmla="*/ 1186248 w 1328146"/>
                  <a:gd name="connsiteY42" fmla="*/ 2133600 h 2561967"/>
                  <a:gd name="connsiteX43" fmla="*/ 1194486 w 1328146"/>
                  <a:gd name="connsiteY43" fmla="*/ 2158313 h 2561967"/>
                  <a:gd name="connsiteX44" fmla="*/ 1227437 w 1328146"/>
                  <a:gd name="connsiteY44" fmla="*/ 2207740 h 2561967"/>
                  <a:gd name="connsiteX45" fmla="*/ 1243913 w 1328146"/>
                  <a:gd name="connsiteY45" fmla="*/ 2232454 h 2561967"/>
                  <a:gd name="connsiteX46" fmla="*/ 1252151 w 1328146"/>
                  <a:gd name="connsiteY46" fmla="*/ 2257167 h 2561967"/>
                  <a:gd name="connsiteX47" fmla="*/ 1260389 w 1328146"/>
                  <a:gd name="connsiteY47" fmla="*/ 2306594 h 2561967"/>
                  <a:gd name="connsiteX48" fmla="*/ 1276864 w 1328146"/>
                  <a:gd name="connsiteY48" fmla="*/ 2356021 h 2561967"/>
                  <a:gd name="connsiteX49" fmla="*/ 1301578 w 1328146"/>
                  <a:gd name="connsiteY49" fmla="*/ 2430162 h 2561967"/>
                  <a:gd name="connsiteX50" fmla="*/ 1309816 w 1328146"/>
                  <a:gd name="connsiteY50" fmla="*/ 2454875 h 2561967"/>
                  <a:gd name="connsiteX51" fmla="*/ 1326291 w 1328146"/>
                  <a:gd name="connsiteY51" fmla="*/ 2479589 h 2561967"/>
                  <a:gd name="connsiteX52" fmla="*/ 1326291 w 1328146"/>
                  <a:gd name="connsiteY52" fmla="*/ 2561967 h 2561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328146" h="2561967">
                    <a:moveTo>
                      <a:pt x="0" y="0"/>
                    </a:moveTo>
                    <a:cubicBezTo>
                      <a:pt x="32951" y="2746"/>
                      <a:pt x="66431" y="1753"/>
                      <a:pt x="98854" y="8238"/>
                    </a:cubicBezTo>
                    <a:cubicBezTo>
                      <a:pt x="108562" y="10180"/>
                      <a:pt x="114712" y="20285"/>
                      <a:pt x="123567" y="24713"/>
                    </a:cubicBezTo>
                    <a:cubicBezTo>
                      <a:pt x="131334" y="28596"/>
                      <a:pt x="140043" y="30205"/>
                      <a:pt x="148281" y="32951"/>
                    </a:cubicBezTo>
                    <a:lnTo>
                      <a:pt x="197708" y="65902"/>
                    </a:lnTo>
                    <a:cubicBezTo>
                      <a:pt x="205946" y="71394"/>
                      <a:pt x="215420" y="75377"/>
                      <a:pt x="222421" y="82378"/>
                    </a:cubicBezTo>
                    <a:cubicBezTo>
                      <a:pt x="240640" y="100597"/>
                      <a:pt x="248910" y="112098"/>
                      <a:pt x="271848" y="123567"/>
                    </a:cubicBezTo>
                    <a:cubicBezTo>
                      <a:pt x="279615" y="127450"/>
                      <a:pt x="288324" y="129059"/>
                      <a:pt x="296562" y="131805"/>
                    </a:cubicBezTo>
                    <a:cubicBezTo>
                      <a:pt x="352990" y="188233"/>
                      <a:pt x="326602" y="168307"/>
                      <a:pt x="370702" y="197708"/>
                    </a:cubicBezTo>
                    <a:cubicBezTo>
                      <a:pt x="382858" y="215942"/>
                      <a:pt x="392865" y="234451"/>
                      <a:pt x="411891" y="247135"/>
                    </a:cubicBezTo>
                    <a:cubicBezTo>
                      <a:pt x="419116" y="251952"/>
                      <a:pt x="428367" y="252627"/>
                      <a:pt x="436605" y="255373"/>
                    </a:cubicBezTo>
                    <a:cubicBezTo>
                      <a:pt x="451520" y="270288"/>
                      <a:pt x="484284" y="309515"/>
                      <a:pt x="510745" y="321275"/>
                    </a:cubicBezTo>
                    <a:cubicBezTo>
                      <a:pt x="558979" y="342712"/>
                      <a:pt x="568500" y="329600"/>
                      <a:pt x="609600" y="370702"/>
                    </a:cubicBezTo>
                    <a:cubicBezTo>
                      <a:pt x="617838" y="378940"/>
                      <a:pt x="624129" y="389758"/>
                      <a:pt x="634313" y="395416"/>
                    </a:cubicBezTo>
                    <a:cubicBezTo>
                      <a:pt x="649494" y="403850"/>
                      <a:pt x="683740" y="411892"/>
                      <a:pt x="683740" y="411892"/>
                    </a:cubicBezTo>
                    <a:cubicBezTo>
                      <a:pt x="705064" y="433215"/>
                      <a:pt x="728321" y="459702"/>
                      <a:pt x="757881" y="469556"/>
                    </a:cubicBezTo>
                    <a:cubicBezTo>
                      <a:pt x="766119" y="472302"/>
                      <a:pt x="774827" y="473911"/>
                      <a:pt x="782594" y="477794"/>
                    </a:cubicBezTo>
                    <a:cubicBezTo>
                      <a:pt x="805534" y="489264"/>
                      <a:pt x="813801" y="500763"/>
                      <a:pt x="832021" y="518984"/>
                    </a:cubicBezTo>
                    <a:cubicBezTo>
                      <a:pt x="837513" y="535460"/>
                      <a:pt x="844285" y="551563"/>
                      <a:pt x="848497" y="568411"/>
                    </a:cubicBezTo>
                    <a:cubicBezTo>
                      <a:pt x="858841" y="609786"/>
                      <a:pt x="853155" y="590621"/>
                      <a:pt x="864972" y="626075"/>
                    </a:cubicBezTo>
                    <a:cubicBezTo>
                      <a:pt x="867718" y="664518"/>
                      <a:pt x="868707" y="703128"/>
                      <a:pt x="873210" y="741405"/>
                    </a:cubicBezTo>
                    <a:cubicBezTo>
                      <a:pt x="874225" y="750029"/>
                      <a:pt x="880128" y="757536"/>
                      <a:pt x="881448" y="766119"/>
                    </a:cubicBezTo>
                    <a:cubicBezTo>
                      <a:pt x="885644" y="793394"/>
                      <a:pt x="884600" y="821373"/>
                      <a:pt x="889686" y="848497"/>
                    </a:cubicBezTo>
                    <a:cubicBezTo>
                      <a:pt x="892887" y="865566"/>
                      <a:pt x="900670" y="881448"/>
                      <a:pt x="906162" y="897924"/>
                    </a:cubicBezTo>
                    <a:lnTo>
                      <a:pt x="914400" y="922638"/>
                    </a:lnTo>
                    <a:cubicBezTo>
                      <a:pt x="917146" y="930876"/>
                      <a:pt x="920934" y="938836"/>
                      <a:pt x="922637" y="947351"/>
                    </a:cubicBezTo>
                    <a:cubicBezTo>
                      <a:pt x="925383" y="961081"/>
                      <a:pt x="928895" y="974679"/>
                      <a:pt x="930875" y="988540"/>
                    </a:cubicBezTo>
                    <a:cubicBezTo>
                      <a:pt x="961123" y="1200270"/>
                      <a:pt x="921480" y="956883"/>
                      <a:pt x="947351" y="1112108"/>
                    </a:cubicBezTo>
                    <a:cubicBezTo>
                      <a:pt x="944605" y="1213708"/>
                      <a:pt x="944189" y="1315398"/>
                      <a:pt x="939113" y="1416908"/>
                    </a:cubicBezTo>
                    <a:cubicBezTo>
                      <a:pt x="938679" y="1425580"/>
                      <a:pt x="932981" y="1433197"/>
                      <a:pt x="930875" y="1441621"/>
                    </a:cubicBezTo>
                    <a:cubicBezTo>
                      <a:pt x="910990" y="1521162"/>
                      <a:pt x="933232" y="1451025"/>
                      <a:pt x="914400" y="1507524"/>
                    </a:cubicBezTo>
                    <a:cubicBezTo>
                      <a:pt x="917146" y="1565189"/>
                      <a:pt x="917843" y="1622988"/>
                      <a:pt x="922637" y="1680519"/>
                    </a:cubicBezTo>
                    <a:cubicBezTo>
                      <a:pt x="924948" y="1708249"/>
                      <a:pt x="936387" y="1705277"/>
                      <a:pt x="947351" y="1729946"/>
                    </a:cubicBezTo>
                    <a:cubicBezTo>
                      <a:pt x="954404" y="1745816"/>
                      <a:pt x="954194" y="1764923"/>
                      <a:pt x="963827" y="1779373"/>
                    </a:cubicBezTo>
                    <a:cubicBezTo>
                      <a:pt x="969319" y="1787611"/>
                      <a:pt x="975874" y="1795231"/>
                      <a:pt x="980302" y="1804086"/>
                    </a:cubicBezTo>
                    <a:cubicBezTo>
                      <a:pt x="984185" y="1811853"/>
                      <a:pt x="983723" y="1821575"/>
                      <a:pt x="988540" y="1828800"/>
                    </a:cubicBezTo>
                    <a:cubicBezTo>
                      <a:pt x="995002" y="1838493"/>
                      <a:pt x="1005016" y="1845275"/>
                      <a:pt x="1013254" y="1853513"/>
                    </a:cubicBezTo>
                    <a:cubicBezTo>
                      <a:pt x="1041493" y="1938239"/>
                      <a:pt x="995997" y="1823707"/>
                      <a:pt x="1046205" y="1886465"/>
                    </a:cubicBezTo>
                    <a:cubicBezTo>
                      <a:pt x="1053278" y="1895306"/>
                      <a:pt x="1051190" y="1908572"/>
                      <a:pt x="1054443" y="1919416"/>
                    </a:cubicBezTo>
                    <a:cubicBezTo>
                      <a:pt x="1059433" y="1936050"/>
                      <a:pt x="1061284" y="1954393"/>
                      <a:pt x="1070918" y="1968843"/>
                    </a:cubicBezTo>
                    <a:cubicBezTo>
                      <a:pt x="1154198" y="2093760"/>
                      <a:pt x="1064061" y="1965557"/>
                      <a:pt x="1128583" y="2042984"/>
                    </a:cubicBezTo>
                    <a:cubicBezTo>
                      <a:pt x="1162906" y="2084172"/>
                      <a:pt x="1124467" y="2053968"/>
                      <a:pt x="1169772" y="2084173"/>
                    </a:cubicBezTo>
                    <a:lnTo>
                      <a:pt x="1186248" y="2133600"/>
                    </a:lnTo>
                    <a:cubicBezTo>
                      <a:pt x="1188994" y="2141838"/>
                      <a:pt x="1189669" y="2151088"/>
                      <a:pt x="1194486" y="2158313"/>
                    </a:cubicBezTo>
                    <a:lnTo>
                      <a:pt x="1227437" y="2207740"/>
                    </a:lnTo>
                    <a:cubicBezTo>
                      <a:pt x="1232929" y="2215978"/>
                      <a:pt x="1240782" y="2223061"/>
                      <a:pt x="1243913" y="2232454"/>
                    </a:cubicBezTo>
                    <a:lnTo>
                      <a:pt x="1252151" y="2257167"/>
                    </a:lnTo>
                    <a:cubicBezTo>
                      <a:pt x="1254897" y="2273643"/>
                      <a:pt x="1256338" y="2290390"/>
                      <a:pt x="1260389" y="2306594"/>
                    </a:cubicBezTo>
                    <a:cubicBezTo>
                      <a:pt x="1264601" y="2323442"/>
                      <a:pt x="1271372" y="2339545"/>
                      <a:pt x="1276864" y="2356021"/>
                    </a:cubicBezTo>
                    <a:lnTo>
                      <a:pt x="1301578" y="2430162"/>
                    </a:lnTo>
                    <a:cubicBezTo>
                      <a:pt x="1304324" y="2438400"/>
                      <a:pt x="1305000" y="2447650"/>
                      <a:pt x="1309816" y="2454875"/>
                    </a:cubicBezTo>
                    <a:cubicBezTo>
                      <a:pt x="1315308" y="2463113"/>
                      <a:pt x="1324786" y="2469803"/>
                      <a:pt x="1326291" y="2479589"/>
                    </a:cubicBezTo>
                    <a:cubicBezTo>
                      <a:pt x="1330466" y="2506729"/>
                      <a:pt x="1326291" y="2534508"/>
                      <a:pt x="1326291" y="2561967"/>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06" name="フリーフォーム 405"/>
              <p:cNvSpPr/>
              <p:nvPr/>
            </p:nvSpPr>
            <p:spPr>
              <a:xfrm>
                <a:off x="7397578" y="4506097"/>
                <a:ext cx="1112108" cy="535460"/>
              </a:xfrm>
              <a:custGeom>
                <a:avLst/>
                <a:gdLst>
                  <a:gd name="connsiteX0" fmla="*/ 1112108 w 1112108"/>
                  <a:gd name="connsiteY0" fmla="*/ 123568 h 535460"/>
                  <a:gd name="connsiteX1" fmla="*/ 1087395 w 1112108"/>
                  <a:gd name="connsiteY1" fmla="*/ 82379 h 535460"/>
                  <a:gd name="connsiteX2" fmla="*/ 1062681 w 1112108"/>
                  <a:gd name="connsiteY2" fmla="*/ 32952 h 535460"/>
                  <a:gd name="connsiteX3" fmla="*/ 1054444 w 1112108"/>
                  <a:gd name="connsiteY3" fmla="*/ 8238 h 535460"/>
                  <a:gd name="connsiteX4" fmla="*/ 1029730 w 1112108"/>
                  <a:gd name="connsiteY4" fmla="*/ 0 h 535460"/>
                  <a:gd name="connsiteX5" fmla="*/ 939114 w 1112108"/>
                  <a:gd name="connsiteY5" fmla="*/ 8238 h 535460"/>
                  <a:gd name="connsiteX6" fmla="*/ 864973 w 1112108"/>
                  <a:gd name="connsiteY6" fmla="*/ 24714 h 535460"/>
                  <a:gd name="connsiteX7" fmla="*/ 840260 w 1112108"/>
                  <a:gd name="connsiteY7" fmla="*/ 32952 h 535460"/>
                  <a:gd name="connsiteX8" fmla="*/ 807308 w 1112108"/>
                  <a:gd name="connsiteY8" fmla="*/ 41189 h 535460"/>
                  <a:gd name="connsiteX9" fmla="*/ 782595 w 1112108"/>
                  <a:gd name="connsiteY9" fmla="*/ 57665 h 535460"/>
                  <a:gd name="connsiteX10" fmla="*/ 757881 w 1112108"/>
                  <a:gd name="connsiteY10" fmla="*/ 65903 h 535460"/>
                  <a:gd name="connsiteX11" fmla="*/ 708454 w 1112108"/>
                  <a:gd name="connsiteY11" fmla="*/ 98854 h 535460"/>
                  <a:gd name="connsiteX12" fmla="*/ 626076 w 1112108"/>
                  <a:gd name="connsiteY12" fmla="*/ 123568 h 535460"/>
                  <a:gd name="connsiteX13" fmla="*/ 601363 w 1112108"/>
                  <a:gd name="connsiteY13" fmla="*/ 131806 h 535460"/>
                  <a:gd name="connsiteX14" fmla="*/ 551936 w 1112108"/>
                  <a:gd name="connsiteY14" fmla="*/ 140044 h 535460"/>
                  <a:gd name="connsiteX15" fmla="*/ 444844 w 1112108"/>
                  <a:gd name="connsiteY15" fmla="*/ 164757 h 535460"/>
                  <a:gd name="connsiteX16" fmla="*/ 378941 w 1112108"/>
                  <a:gd name="connsiteY16" fmla="*/ 181233 h 535460"/>
                  <a:gd name="connsiteX17" fmla="*/ 329514 w 1112108"/>
                  <a:gd name="connsiteY17" fmla="*/ 197708 h 535460"/>
                  <a:gd name="connsiteX18" fmla="*/ 280087 w 1112108"/>
                  <a:gd name="connsiteY18" fmla="*/ 222422 h 535460"/>
                  <a:gd name="connsiteX19" fmla="*/ 255373 w 1112108"/>
                  <a:gd name="connsiteY19" fmla="*/ 238898 h 535460"/>
                  <a:gd name="connsiteX20" fmla="*/ 205946 w 1112108"/>
                  <a:gd name="connsiteY20" fmla="*/ 255373 h 535460"/>
                  <a:gd name="connsiteX21" fmla="*/ 131806 w 1112108"/>
                  <a:gd name="connsiteY21" fmla="*/ 288325 h 535460"/>
                  <a:gd name="connsiteX22" fmla="*/ 107092 w 1112108"/>
                  <a:gd name="connsiteY22" fmla="*/ 296562 h 535460"/>
                  <a:gd name="connsiteX23" fmla="*/ 82379 w 1112108"/>
                  <a:gd name="connsiteY23" fmla="*/ 304800 h 535460"/>
                  <a:gd name="connsiteX24" fmla="*/ 49427 w 1112108"/>
                  <a:gd name="connsiteY24" fmla="*/ 313038 h 535460"/>
                  <a:gd name="connsiteX25" fmla="*/ 0 w 1112108"/>
                  <a:gd name="connsiteY25" fmla="*/ 329514 h 535460"/>
                  <a:gd name="connsiteX26" fmla="*/ 24714 w 1112108"/>
                  <a:gd name="connsiteY26" fmla="*/ 428368 h 535460"/>
                  <a:gd name="connsiteX27" fmla="*/ 41190 w 1112108"/>
                  <a:gd name="connsiteY27" fmla="*/ 477795 h 535460"/>
                  <a:gd name="connsiteX28" fmla="*/ 41190 w 1112108"/>
                  <a:gd name="connsiteY28" fmla="*/ 535460 h 535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2108" h="535460">
                    <a:moveTo>
                      <a:pt x="1112108" y="123568"/>
                    </a:moveTo>
                    <a:cubicBezTo>
                      <a:pt x="1103870" y="109838"/>
                      <a:pt x="1094555" y="96700"/>
                      <a:pt x="1087395" y="82379"/>
                    </a:cubicBezTo>
                    <a:cubicBezTo>
                      <a:pt x="1053293" y="14175"/>
                      <a:pt x="1109893" y="103767"/>
                      <a:pt x="1062681" y="32952"/>
                    </a:cubicBezTo>
                    <a:cubicBezTo>
                      <a:pt x="1059935" y="24714"/>
                      <a:pt x="1060584" y="14378"/>
                      <a:pt x="1054444" y="8238"/>
                    </a:cubicBezTo>
                    <a:cubicBezTo>
                      <a:pt x="1048304" y="2098"/>
                      <a:pt x="1038414" y="0"/>
                      <a:pt x="1029730" y="0"/>
                    </a:cubicBezTo>
                    <a:cubicBezTo>
                      <a:pt x="999400" y="0"/>
                      <a:pt x="969319" y="5492"/>
                      <a:pt x="939114" y="8238"/>
                    </a:cubicBezTo>
                    <a:cubicBezTo>
                      <a:pt x="883478" y="26783"/>
                      <a:pt x="951965" y="5382"/>
                      <a:pt x="864973" y="24714"/>
                    </a:cubicBezTo>
                    <a:cubicBezTo>
                      <a:pt x="856496" y="26598"/>
                      <a:pt x="848609" y="30567"/>
                      <a:pt x="840260" y="32952"/>
                    </a:cubicBezTo>
                    <a:cubicBezTo>
                      <a:pt x="829374" y="36062"/>
                      <a:pt x="818292" y="38443"/>
                      <a:pt x="807308" y="41189"/>
                    </a:cubicBezTo>
                    <a:cubicBezTo>
                      <a:pt x="799070" y="46681"/>
                      <a:pt x="791450" y="53237"/>
                      <a:pt x="782595" y="57665"/>
                    </a:cubicBezTo>
                    <a:cubicBezTo>
                      <a:pt x="774828" y="61548"/>
                      <a:pt x="765472" y="61686"/>
                      <a:pt x="757881" y="65903"/>
                    </a:cubicBezTo>
                    <a:cubicBezTo>
                      <a:pt x="740572" y="75519"/>
                      <a:pt x="727664" y="94051"/>
                      <a:pt x="708454" y="98854"/>
                    </a:cubicBezTo>
                    <a:cubicBezTo>
                      <a:pt x="658656" y="111304"/>
                      <a:pt x="686242" y="103512"/>
                      <a:pt x="626076" y="123568"/>
                    </a:cubicBezTo>
                    <a:cubicBezTo>
                      <a:pt x="617838" y="126314"/>
                      <a:pt x="609928" y="130378"/>
                      <a:pt x="601363" y="131806"/>
                    </a:cubicBezTo>
                    <a:cubicBezTo>
                      <a:pt x="584887" y="134552"/>
                      <a:pt x="568140" y="135993"/>
                      <a:pt x="551936" y="140044"/>
                    </a:cubicBezTo>
                    <a:cubicBezTo>
                      <a:pt x="431319" y="170197"/>
                      <a:pt x="578696" y="145635"/>
                      <a:pt x="444844" y="164757"/>
                    </a:cubicBezTo>
                    <a:cubicBezTo>
                      <a:pt x="369864" y="189750"/>
                      <a:pt x="488277" y="151415"/>
                      <a:pt x="378941" y="181233"/>
                    </a:cubicBezTo>
                    <a:cubicBezTo>
                      <a:pt x="362186" y="185802"/>
                      <a:pt x="329514" y="197708"/>
                      <a:pt x="329514" y="197708"/>
                    </a:cubicBezTo>
                    <a:cubicBezTo>
                      <a:pt x="258686" y="244927"/>
                      <a:pt x="348300" y="188315"/>
                      <a:pt x="280087" y="222422"/>
                    </a:cubicBezTo>
                    <a:cubicBezTo>
                      <a:pt x="271231" y="226850"/>
                      <a:pt x="264421" y="234877"/>
                      <a:pt x="255373" y="238898"/>
                    </a:cubicBezTo>
                    <a:cubicBezTo>
                      <a:pt x="239503" y="245951"/>
                      <a:pt x="205946" y="255373"/>
                      <a:pt x="205946" y="255373"/>
                    </a:cubicBezTo>
                    <a:cubicBezTo>
                      <a:pt x="166785" y="281482"/>
                      <a:pt x="190623" y="268720"/>
                      <a:pt x="131806" y="288325"/>
                    </a:cubicBezTo>
                    <a:lnTo>
                      <a:pt x="107092" y="296562"/>
                    </a:lnTo>
                    <a:cubicBezTo>
                      <a:pt x="98854" y="299308"/>
                      <a:pt x="90803" y="302694"/>
                      <a:pt x="82379" y="304800"/>
                    </a:cubicBezTo>
                    <a:cubicBezTo>
                      <a:pt x="71395" y="307546"/>
                      <a:pt x="60272" y="309785"/>
                      <a:pt x="49427" y="313038"/>
                    </a:cubicBezTo>
                    <a:cubicBezTo>
                      <a:pt x="32793" y="318028"/>
                      <a:pt x="0" y="329514"/>
                      <a:pt x="0" y="329514"/>
                    </a:cubicBezTo>
                    <a:cubicBezTo>
                      <a:pt x="11093" y="396071"/>
                      <a:pt x="2956" y="363096"/>
                      <a:pt x="24714" y="428368"/>
                    </a:cubicBezTo>
                    <a:cubicBezTo>
                      <a:pt x="24715" y="428370"/>
                      <a:pt x="41190" y="477794"/>
                      <a:pt x="41190" y="477795"/>
                    </a:cubicBezTo>
                    <a:lnTo>
                      <a:pt x="41190" y="535460"/>
                    </a:ln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07" name="フリーフォーム 406"/>
              <p:cNvSpPr/>
              <p:nvPr/>
            </p:nvSpPr>
            <p:spPr>
              <a:xfrm>
                <a:off x="7405816" y="4665484"/>
                <a:ext cx="1837038" cy="1282235"/>
              </a:xfrm>
              <a:custGeom>
                <a:avLst/>
                <a:gdLst>
                  <a:gd name="connsiteX0" fmla="*/ 1837038 w 1837038"/>
                  <a:gd name="connsiteY0" fmla="*/ 1208094 h 1282235"/>
                  <a:gd name="connsiteX1" fmla="*/ 1820562 w 1837038"/>
                  <a:gd name="connsiteY1" fmla="*/ 1166905 h 1282235"/>
                  <a:gd name="connsiteX2" fmla="*/ 1812325 w 1837038"/>
                  <a:gd name="connsiteY2" fmla="*/ 1142192 h 1282235"/>
                  <a:gd name="connsiteX3" fmla="*/ 1779373 w 1837038"/>
                  <a:gd name="connsiteY3" fmla="*/ 1092765 h 1282235"/>
                  <a:gd name="connsiteX4" fmla="*/ 1696995 w 1837038"/>
                  <a:gd name="connsiteY4" fmla="*/ 969197 h 1282235"/>
                  <a:gd name="connsiteX5" fmla="*/ 1647568 w 1837038"/>
                  <a:gd name="connsiteY5" fmla="*/ 895057 h 1282235"/>
                  <a:gd name="connsiteX6" fmla="*/ 1631092 w 1837038"/>
                  <a:gd name="connsiteY6" fmla="*/ 870343 h 1282235"/>
                  <a:gd name="connsiteX7" fmla="*/ 1622854 w 1837038"/>
                  <a:gd name="connsiteY7" fmla="*/ 837392 h 1282235"/>
                  <a:gd name="connsiteX8" fmla="*/ 1598141 w 1837038"/>
                  <a:gd name="connsiteY8" fmla="*/ 763251 h 1282235"/>
                  <a:gd name="connsiteX9" fmla="*/ 1565189 w 1837038"/>
                  <a:gd name="connsiteY9" fmla="*/ 664397 h 1282235"/>
                  <a:gd name="connsiteX10" fmla="*/ 1548714 w 1837038"/>
                  <a:gd name="connsiteY10" fmla="*/ 614970 h 1282235"/>
                  <a:gd name="connsiteX11" fmla="*/ 1540476 w 1837038"/>
                  <a:gd name="connsiteY11" fmla="*/ 590257 h 1282235"/>
                  <a:gd name="connsiteX12" fmla="*/ 1524000 w 1837038"/>
                  <a:gd name="connsiteY12" fmla="*/ 565543 h 1282235"/>
                  <a:gd name="connsiteX13" fmla="*/ 1507525 w 1837038"/>
                  <a:gd name="connsiteY13" fmla="*/ 516116 h 1282235"/>
                  <a:gd name="connsiteX14" fmla="*/ 1482811 w 1837038"/>
                  <a:gd name="connsiteY14" fmla="*/ 441975 h 1282235"/>
                  <a:gd name="connsiteX15" fmla="*/ 1474573 w 1837038"/>
                  <a:gd name="connsiteY15" fmla="*/ 417262 h 1282235"/>
                  <a:gd name="connsiteX16" fmla="*/ 1466335 w 1837038"/>
                  <a:gd name="connsiteY16" fmla="*/ 392548 h 1282235"/>
                  <a:gd name="connsiteX17" fmla="*/ 1441622 w 1837038"/>
                  <a:gd name="connsiteY17" fmla="*/ 343121 h 1282235"/>
                  <a:gd name="connsiteX18" fmla="*/ 1425146 w 1837038"/>
                  <a:gd name="connsiteY18" fmla="*/ 318408 h 1282235"/>
                  <a:gd name="connsiteX19" fmla="*/ 1408670 w 1837038"/>
                  <a:gd name="connsiteY19" fmla="*/ 260743 h 1282235"/>
                  <a:gd name="connsiteX20" fmla="*/ 1392195 w 1837038"/>
                  <a:gd name="connsiteY20" fmla="*/ 236030 h 1282235"/>
                  <a:gd name="connsiteX21" fmla="*/ 1383957 w 1837038"/>
                  <a:gd name="connsiteY21" fmla="*/ 211316 h 1282235"/>
                  <a:gd name="connsiteX22" fmla="*/ 1342768 w 1837038"/>
                  <a:gd name="connsiteY22" fmla="*/ 161889 h 1282235"/>
                  <a:gd name="connsiteX23" fmla="*/ 1293341 w 1837038"/>
                  <a:gd name="connsiteY23" fmla="*/ 63035 h 1282235"/>
                  <a:gd name="connsiteX24" fmla="*/ 1243914 w 1837038"/>
                  <a:gd name="connsiteY24" fmla="*/ 38321 h 1282235"/>
                  <a:gd name="connsiteX25" fmla="*/ 1219200 w 1837038"/>
                  <a:gd name="connsiteY25" fmla="*/ 21846 h 1282235"/>
                  <a:gd name="connsiteX26" fmla="*/ 1153298 w 1837038"/>
                  <a:gd name="connsiteY26" fmla="*/ 13608 h 1282235"/>
                  <a:gd name="connsiteX27" fmla="*/ 996779 w 1837038"/>
                  <a:gd name="connsiteY27" fmla="*/ 13608 h 1282235"/>
                  <a:gd name="connsiteX28" fmla="*/ 881449 w 1837038"/>
                  <a:gd name="connsiteY28" fmla="*/ 46559 h 1282235"/>
                  <a:gd name="connsiteX29" fmla="*/ 782595 w 1837038"/>
                  <a:gd name="connsiteY29" fmla="*/ 79511 h 1282235"/>
                  <a:gd name="connsiteX30" fmla="*/ 757881 w 1837038"/>
                  <a:gd name="connsiteY30" fmla="*/ 87748 h 1282235"/>
                  <a:gd name="connsiteX31" fmla="*/ 733168 w 1837038"/>
                  <a:gd name="connsiteY31" fmla="*/ 95986 h 1282235"/>
                  <a:gd name="connsiteX32" fmla="*/ 650789 w 1837038"/>
                  <a:gd name="connsiteY32" fmla="*/ 112462 h 1282235"/>
                  <a:gd name="connsiteX33" fmla="*/ 626076 w 1837038"/>
                  <a:gd name="connsiteY33" fmla="*/ 120700 h 1282235"/>
                  <a:gd name="connsiteX34" fmla="*/ 593125 w 1837038"/>
                  <a:gd name="connsiteY34" fmla="*/ 128938 h 1282235"/>
                  <a:gd name="connsiteX35" fmla="*/ 568411 w 1837038"/>
                  <a:gd name="connsiteY35" fmla="*/ 145413 h 1282235"/>
                  <a:gd name="connsiteX36" fmla="*/ 527222 w 1837038"/>
                  <a:gd name="connsiteY36" fmla="*/ 153651 h 1282235"/>
                  <a:gd name="connsiteX37" fmla="*/ 502508 w 1837038"/>
                  <a:gd name="connsiteY37" fmla="*/ 161889 h 1282235"/>
                  <a:gd name="connsiteX38" fmla="*/ 469557 w 1837038"/>
                  <a:gd name="connsiteY38" fmla="*/ 170127 h 1282235"/>
                  <a:gd name="connsiteX39" fmla="*/ 395416 w 1837038"/>
                  <a:gd name="connsiteY39" fmla="*/ 194840 h 1282235"/>
                  <a:gd name="connsiteX40" fmla="*/ 370703 w 1837038"/>
                  <a:gd name="connsiteY40" fmla="*/ 203078 h 1282235"/>
                  <a:gd name="connsiteX41" fmla="*/ 337752 w 1837038"/>
                  <a:gd name="connsiteY41" fmla="*/ 211316 h 1282235"/>
                  <a:gd name="connsiteX42" fmla="*/ 288325 w 1837038"/>
                  <a:gd name="connsiteY42" fmla="*/ 227792 h 1282235"/>
                  <a:gd name="connsiteX43" fmla="*/ 255373 w 1837038"/>
                  <a:gd name="connsiteY43" fmla="*/ 236030 h 1282235"/>
                  <a:gd name="connsiteX44" fmla="*/ 230660 w 1837038"/>
                  <a:gd name="connsiteY44" fmla="*/ 244267 h 1282235"/>
                  <a:gd name="connsiteX45" fmla="*/ 197708 w 1837038"/>
                  <a:gd name="connsiteY45" fmla="*/ 252505 h 1282235"/>
                  <a:gd name="connsiteX46" fmla="*/ 123568 w 1837038"/>
                  <a:gd name="connsiteY46" fmla="*/ 277219 h 1282235"/>
                  <a:gd name="connsiteX47" fmla="*/ 98854 w 1837038"/>
                  <a:gd name="connsiteY47" fmla="*/ 285457 h 1282235"/>
                  <a:gd name="connsiteX48" fmla="*/ 74141 w 1837038"/>
                  <a:gd name="connsiteY48" fmla="*/ 293694 h 1282235"/>
                  <a:gd name="connsiteX49" fmla="*/ 57665 w 1837038"/>
                  <a:gd name="connsiteY49" fmla="*/ 318408 h 1282235"/>
                  <a:gd name="connsiteX50" fmla="*/ 32952 w 1837038"/>
                  <a:gd name="connsiteY50" fmla="*/ 326646 h 1282235"/>
                  <a:gd name="connsiteX51" fmla="*/ 0 w 1837038"/>
                  <a:gd name="connsiteY51" fmla="*/ 376073 h 1282235"/>
                  <a:gd name="connsiteX52" fmla="*/ 8238 w 1837038"/>
                  <a:gd name="connsiteY52" fmla="*/ 557305 h 1282235"/>
                  <a:gd name="connsiteX53" fmla="*/ 24714 w 1837038"/>
                  <a:gd name="connsiteY53" fmla="*/ 614970 h 1282235"/>
                  <a:gd name="connsiteX54" fmla="*/ 32952 w 1837038"/>
                  <a:gd name="connsiteY54" fmla="*/ 689111 h 1282235"/>
                  <a:gd name="connsiteX55" fmla="*/ 49427 w 1837038"/>
                  <a:gd name="connsiteY55" fmla="*/ 738538 h 1282235"/>
                  <a:gd name="connsiteX56" fmla="*/ 57665 w 1837038"/>
                  <a:gd name="connsiteY56" fmla="*/ 796202 h 1282235"/>
                  <a:gd name="connsiteX57" fmla="*/ 65903 w 1837038"/>
                  <a:gd name="connsiteY57" fmla="*/ 829154 h 1282235"/>
                  <a:gd name="connsiteX58" fmla="*/ 74141 w 1837038"/>
                  <a:gd name="connsiteY58" fmla="*/ 903294 h 1282235"/>
                  <a:gd name="connsiteX59" fmla="*/ 90616 w 1837038"/>
                  <a:gd name="connsiteY59" fmla="*/ 952721 h 1282235"/>
                  <a:gd name="connsiteX60" fmla="*/ 98854 w 1837038"/>
                  <a:gd name="connsiteY60" fmla="*/ 985673 h 1282235"/>
                  <a:gd name="connsiteX61" fmla="*/ 107092 w 1837038"/>
                  <a:gd name="connsiteY61" fmla="*/ 1010386 h 1282235"/>
                  <a:gd name="connsiteX62" fmla="*/ 131806 w 1837038"/>
                  <a:gd name="connsiteY62" fmla="*/ 1101002 h 1282235"/>
                  <a:gd name="connsiteX63" fmla="*/ 148281 w 1837038"/>
                  <a:gd name="connsiteY63" fmla="*/ 1150430 h 1282235"/>
                  <a:gd name="connsiteX64" fmla="*/ 164757 w 1837038"/>
                  <a:gd name="connsiteY64" fmla="*/ 1175143 h 1282235"/>
                  <a:gd name="connsiteX65" fmla="*/ 172995 w 1837038"/>
                  <a:gd name="connsiteY65" fmla="*/ 1199857 h 1282235"/>
                  <a:gd name="connsiteX66" fmla="*/ 189470 w 1837038"/>
                  <a:gd name="connsiteY66" fmla="*/ 1224570 h 1282235"/>
                  <a:gd name="connsiteX67" fmla="*/ 197708 w 1837038"/>
                  <a:gd name="connsiteY67" fmla="*/ 1282235 h 128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837038" h="1282235">
                    <a:moveTo>
                      <a:pt x="1837038" y="1208094"/>
                    </a:moveTo>
                    <a:cubicBezTo>
                      <a:pt x="1831546" y="1194364"/>
                      <a:pt x="1825754" y="1180751"/>
                      <a:pt x="1820562" y="1166905"/>
                    </a:cubicBezTo>
                    <a:cubicBezTo>
                      <a:pt x="1817513" y="1158775"/>
                      <a:pt x="1816542" y="1149782"/>
                      <a:pt x="1812325" y="1142192"/>
                    </a:cubicBezTo>
                    <a:cubicBezTo>
                      <a:pt x="1802709" y="1124882"/>
                      <a:pt x="1790357" y="1109241"/>
                      <a:pt x="1779373" y="1092765"/>
                    </a:cubicBezTo>
                    <a:lnTo>
                      <a:pt x="1696995" y="969197"/>
                    </a:lnTo>
                    <a:lnTo>
                      <a:pt x="1647568" y="895057"/>
                    </a:lnTo>
                    <a:lnTo>
                      <a:pt x="1631092" y="870343"/>
                    </a:lnTo>
                    <a:cubicBezTo>
                      <a:pt x="1628346" y="859359"/>
                      <a:pt x="1626107" y="848236"/>
                      <a:pt x="1622854" y="837392"/>
                    </a:cubicBezTo>
                    <a:cubicBezTo>
                      <a:pt x="1622849" y="837374"/>
                      <a:pt x="1602263" y="775617"/>
                      <a:pt x="1598141" y="763251"/>
                    </a:cubicBezTo>
                    <a:lnTo>
                      <a:pt x="1565189" y="664397"/>
                    </a:lnTo>
                    <a:lnTo>
                      <a:pt x="1548714" y="614970"/>
                    </a:lnTo>
                    <a:cubicBezTo>
                      <a:pt x="1545968" y="606732"/>
                      <a:pt x="1545293" y="597482"/>
                      <a:pt x="1540476" y="590257"/>
                    </a:cubicBezTo>
                    <a:cubicBezTo>
                      <a:pt x="1534984" y="582019"/>
                      <a:pt x="1528021" y="574591"/>
                      <a:pt x="1524000" y="565543"/>
                    </a:cubicBezTo>
                    <a:cubicBezTo>
                      <a:pt x="1516947" y="549673"/>
                      <a:pt x="1513017" y="532592"/>
                      <a:pt x="1507525" y="516116"/>
                    </a:cubicBezTo>
                    <a:lnTo>
                      <a:pt x="1482811" y="441975"/>
                    </a:lnTo>
                    <a:lnTo>
                      <a:pt x="1474573" y="417262"/>
                    </a:lnTo>
                    <a:cubicBezTo>
                      <a:pt x="1471827" y="409024"/>
                      <a:pt x="1471152" y="399773"/>
                      <a:pt x="1466335" y="392548"/>
                    </a:cubicBezTo>
                    <a:cubicBezTo>
                      <a:pt x="1419115" y="321717"/>
                      <a:pt x="1475732" y="411341"/>
                      <a:pt x="1441622" y="343121"/>
                    </a:cubicBezTo>
                    <a:cubicBezTo>
                      <a:pt x="1437194" y="334266"/>
                      <a:pt x="1430638" y="326646"/>
                      <a:pt x="1425146" y="318408"/>
                    </a:cubicBezTo>
                    <a:cubicBezTo>
                      <a:pt x="1422506" y="307850"/>
                      <a:pt x="1414579" y="272561"/>
                      <a:pt x="1408670" y="260743"/>
                    </a:cubicBezTo>
                    <a:cubicBezTo>
                      <a:pt x="1404242" y="251888"/>
                      <a:pt x="1396623" y="244885"/>
                      <a:pt x="1392195" y="236030"/>
                    </a:cubicBezTo>
                    <a:cubicBezTo>
                      <a:pt x="1388312" y="228263"/>
                      <a:pt x="1387840" y="219083"/>
                      <a:pt x="1383957" y="211316"/>
                    </a:cubicBezTo>
                    <a:cubicBezTo>
                      <a:pt x="1372488" y="188378"/>
                      <a:pt x="1360987" y="180108"/>
                      <a:pt x="1342768" y="161889"/>
                    </a:cubicBezTo>
                    <a:cubicBezTo>
                      <a:pt x="1333370" y="133695"/>
                      <a:pt x="1320716" y="81285"/>
                      <a:pt x="1293341" y="63035"/>
                    </a:cubicBezTo>
                    <a:cubicBezTo>
                      <a:pt x="1222522" y="15822"/>
                      <a:pt x="1312119" y="72423"/>
                      <a:pt x="1243914" y="38321"/>
                    </a:cubicBezTo>
                    <a:cubicBezTo>
                      <a:pt x="1235059" y="33893"/>
                      <a:pt x="1228752" y="24451"/>
                      <a:pt x="1219200" y="21846"/>
                    </a:cubicBezTo>
                    <a:cubicBezTo>
                      <a:pt x="1197842" y="16021"/>
                      <a:pt x="1175265" y="16354"/>
                      <a:pt x="1153298" y="13608"/>
                    </a:cubicBezTo>
                    <a:cubicBezTo>
                      <a:pt x="1090601" y="-7291"/>
                      <a:pt x="1118095" y="-1557"/>
                      <a:pt x="996779" y="13608"/>
                    </a:cubicBezTo>
                    <a:cubicBezTo>
                      <a:pt x="963684" y="17745"/>
                      <a:pt x="914274" y="35618"/>
                      <a:pt x="881449" y="46559"/>
                    </a:cubicBezTo>
                    <a:lnTo>
                      <a:pt x="782595" y="79511"/>
                    </a:lnTo>
                    <a:lnTo>
                      <a:pt x="757881" y="87748"/>
                    </a:lnTo>
                    <a:cubicBezTo>
                      <a:pt x="749643" y="90494"/>
                      <a:pt x="741592" y="93880"/>
                      <a:pt x="733168" y="95986"/>
                    </a:cubicBezTo>
                    <a:cubicBezTo>
                      <a:pt x="684012" y="108275"/>
                      <a:pt x="711384" y="102363"/>
                      <a:pt x="650789" y="112462"/>
                    </a:cubicBezTo>
                    <a:cubicBezTo>
                      <a:pt x="642551" y="115208"/>
                      <a:pt x="634425" y="118314"/>
                      <a:pt x="626076" y="120700"/>
                    </a:cubicBezTo>
                    <a:cubicBezTo>
                      <a:pt x="615190" y="123810"/>
                      <a:pt x="603531" y="124478"/>
                      <a:pt x="593125" y="128938"/>
                    </a:cubicBezTo>
                    <a:cubicBezTo>
                      <a:pt x="584025" y="132838"/>
                      <a:pt x="577681" y="141937"/>
                      <a:pt x="568411" y="145413"/>
                    </a:cubicBezTo>
                    <a:cubicBezTo>
                      <a:pt x="555301" y="150329"/>
                      <a:pt x="540806" y="150255"/>
                      <a:pt x="527222" y="153651"/>
                    </a:cubicBezTo>
                    <a:cubicBezTo>
                      <a:pt x="518798" y="155757"/>
                      <a:pt x="510857" y="159503"/>
                      <a:pt x="502508" y="161889"/>
                    </a:cubicBezTo>
                    <a:cubicBezTo>
                      <a:pt x="491622" y="164999"/>
                      <a:pt x="480401" y="166874"/>
                      <a:pt x="469557" y="170127"/>
                    </a:cubicBezTo>
                    <a:cubicBezTo>
                      <a:pt x="469539" y="170132"/>
                      <a:pt x="407782" y="190718"/>
                      <a:pt x="395416" y="194840"/>
                    </a:cubicBezTo>
                    <a:cubicBezTo>
                      <a:pt x="387178" y="197586"/>
                      <a:pt x="379127" y="200972"/>
                      <a:pt x="370703" y="203078"/>
                    </a:cubicBezTo>
                    <a:cubicBezTo>
                      <a:pt x="359719" y="205824"/>
                      <a:pt x="348596" y="208063"/>
                      <a:pt x="337752" y="211316"/>
                    </a:cubicBezTo>
                    <a:cubicBezTo>
                      <a:pt x="321118" y="216306"/>
                      <a:pt x="305173" y="223580"/>
                      <a:pt x="288325" y="227792"/>
                    </a:cubicBezTo>
                    <a:cubicBezTo>
                      <a:pt x="277341" y="230538"/>
                      <a:pt x="266259" y="232920"/>
                      <a:pt x="255373" y="236030"/>
                    </a:cubicBezTo>
                    <a:cubicBezTo>
                      <a:pt x="247024" y="238415"/>
                      <a:pt x="239009" y="241882"/>
                      <a:pt x="230660" y="244267"/>
                    </a:cubicBezTo>
                    <a:cubicBezTo>
                      <a:pt x="219774" y="247377"/>
                      <a:pt x="208553" y="249252"/>
                      <a:pt x="197708" y="252505"/>
                    </a:cubicBezTo>
                    <a:cubicBezTo>
                      <a:pt x="197691" y="252510"/>
                      <a:pt x="135933" y="273097"/>
                      <a:pt x="123568" y="277219"/>
                    </a:cubicBezTo>
                    <a:lnTo>
                      <a:pt x="98854" y="285457"/>
                    </a:lnTo>
                    <a:lnTo>
                      <a:pt x="74141" y="293694"/>
                    </a:lnTo>
                    <a:cubicBezTo>
                      <a:pt x="68649" y="301932"/>
                      <a:pt x="65396" y="312223"/>
                      <a:pt x="57665" y="318408"/>
                    </a:cubicBezTo>
                    <a:cubicBezTo>
                      <a:pt x="50885" y="323832"/>
                      <a:pt x="39092" y="320506"/>
                      <a:pt x="32952" y="326646"/>
                    </a:cubicBezTo>
                    <a:cubicBezTo>
                      <a:pt x="18950" y="340648"/>
                      <a:pt x="0" y="376073"/>
                      <a:pt x="0" y="376073"/>
                    </a:cubicBezTo>
                    <a:cubicBezTo>
                      <a:pt x="2746" y="436484"/>
                      <a:pt x="3600" y="497010"/>
                      <a:pt x="8238" y="557305"/>
                    </a:cubicBezTo>
                    <a:cubicBezTo>
                      <a:pt x="9273" y="570754"/>
                      <a:pt x="20035" y="600934"/>
                      <a:pt x="24714" y="614970"/>
                    </a:cubicBezTo>
                    <a:cubicBezTo>
                      <a:pt x="27460" y="639684"/>
                      <a:pt x="28076" y="664728"/>
                      <a:pt x="32952" y="689111"/>
                    </a:cubicBezTo>
                    <a:cubicBezTo>
                      <a:pt x="36358" y="706141"/>
                      <a:pt x="49427" y="738538"/>
                      <a:pt x="49427" y="738538"/>
                    </a:cubicBezTo>
                    <a:cubicBezTo>
                      <a:pt x="52173" y="757759"/>
                      <a:pt x="54192" y="777099"/>
                      <a:pt x="57665" y="796202"/>
                    </a:cubicBezTo>
                    <a:cubicBezTo>
                      <a:pt x="59690" y="807341"/>
                      <a:pt x="64181" y="817964"/>
                      <a:pt x="65903" y="829154"/>
                    </a:cubicBezTo>
                    <a:cubicBezTo>
                      <a:pt x="69684" y="853730"/>
                      <a:pt x="69265" y="878911"/>
                      <a:pt x="74141" y="903294"/>
                    </a:cubicBezTo>
                    <a:cubicBezTo>
                      <a:pt x="77547" y="920324"/>
                      <a:pt x="86404" y="935873"/>
                      <a:pt x="90616" y="952721"/>
                    </a:cubicBezTo>
                    <a:cubicBezTo>
                      <a:pt x="93362" y="963705"/>
                      <a:pt x="95744" y="974787"/>
                      <a:pt x="98854" y="985673"/>
                    </a:cubicBezTo>
                    <a:cubicBezTo>
                      <a:pt x="101240" y="994022"/>
                      <a:pt x="104986" y="1001962"/>
                      <a:pt x="107092" y="1010386"/>
                    </a:cubicBezTo>
                    <a:cubicBezTo>
                      <a:pt x="130385" y="1103554"/>
                      <a:pt x="96454" y="994942"/>
                      <a:pt x="131806" y="1101002"/>
                    </a:cubicBezTo>
                    <a:cubicBezTo>
                      <a:pt x="131808" y="1101007"/>
                      <a:pt x="148278" y="1150426"/>
                      <a:pt x="148281" y="1150430"/>
                    </a:cubicBezTo>
                    <a:lnTo>
                      <a:pt x="164757" y="1175143"/>
                    </a:lnTo>
                    <a:cubicBezTo>
                      <a:pt x="167503" y="1183381"/>
                      <a:pt x="169112" y="1192090"/>
                      <a:pt x="172995" y="1199857"/>
                    </a:cubicBezTo>
                    <a:cubicBezTo>
                      <a:pt x="177423" y="1208712"/>
                      <a:pt x="185570" y="1215470"/>
                      <a:pt x="189470" y="1224570"/>
                    </a:cubicBezTo>
                    <a:cubicBezTo>
                      <a:pt x="199706" y="1248454"/>
                      <a:pt x="197708" y="1258612"/>
                      <a:pt x="197708" y="1282235"/>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08" name="フリーフォーム 407"/>
              <p:cNvSpPr/>
              <p:nvPr/>
            </p:nvSpPr>
            <p:spPr>
              <a:xfrm>
                <a:off x="6598508" y="2636108"/>
                <a:ext cx="148281" cy="148281"/>
              </a:xfrm>
              <a:custGeom>
                <a:avLst/>
                <a:gdLst>
                  <a:gd name="connsiteX0" fmla="*/ 148281 w 148281"/>
                  <a:gd name="connsiteY0" fmla="*/ 148281 h 148281"/>
                  <a:gd name="connsiteX1" fmla="*/ 82378 w 148281"/>
                  <a:gd name="connsiteY1" fmla="*/ 131806 h 148281"/>
                  <a:gd name="connsiteX2" fmla="*/ 57665 w 148281"/>
                  <a:gd name="connsiteY2" fmla="*/ 115330 h 148281"/>
                  <a:gd name="connsiteX3" fmla="*/ 41189 w 148281"/>
                  <a:gd name="connsiteY3" fmla="*/ 90616 h 148281"/>
                  <a:gd name="connsiteX4" fmla="*/ 16476 w 148281"/>
                  <a:gd name="connsiteY4" fmla="*/ 74141 h 148281"/>
                  <a:gd name="connsiteX5" fmla="*/ 8238 w 148281"/>
                  <a:gd name="connsiteY5" fmla="*/ 16476 h 148281"/>
                  <a:gd name="connsiteX6" fmla="*/ 0 w 148281"/>
                  <a:gd name="connsiteY6" fmla="*/ 0 h 14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281" h="148281">
                    <a:moveTo>
                      <a:pt x="148281" y="148281"/>
                    </a:moveTo>
                    <a:cubicBezTo>
                      <a:pt x="132623" y="145149"/>
                      <a:pt x="99261" y="140247"/>
                      <a:pt x="82378" y="131806"/>
                    </a:cubicBezTo>
                    <a:cubicBezTo>
                      <a:pt x="73523" y="127378"/>
                      <a:pt x="65903" y="120822"/>
                      <a:pt x="57665" y="115330"/>
                    </a:cubicBezTo>
                    <a:cubicBezTo>
                      <a:pt x="52173" y="107092"/>
                      <a:pt x="48190" y="97617"/>
                      <a:pt x="41189" y="90616"/>
                    </a:cubicBezTo>
                    <a:cubicBezTo>
                      <a:pt x="34188" y="83615"/>
                      <a:pt x="20497" y="83188"/>
                      <a:pt x="16476" y="74141"/>
                    </a:cubicBezTo>
                    <a:cubicBezTo>
                      <a:pt x="8590" y="56398"/>
                      <a:pt x="12450" y="35430"/>
                      <a:pt x="8238" y="16476"/>
                    </a:cubicBezTo>
                    <a:cubicBezTo>
                      <a:pt x="6906" y="10482"/>
                      <a:pt x="2746" y="5492"/>
                      <a:pt x="0" y="0"/>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grpSp>
        <p:sp>
          <p:nvSpPr>
            <p:cNvPr id="399" name="フリーフォーム 398"/>
            <p:cNvSpPr/>
            <p:nvPr/>
          </p:nvSpPr>
          <p:spPr>
            <a:xfrm>
              <a:off x="7833360" y="2561078"/>
              <a:ext cx="110732" cy="235462"/>
            </a:xfrm>
            <a:custGeom>
              <a:avLst/>
              <a:gdLst>
                <a:gd name="connsiteX0" fmla="*/ 22860 w 110732"/>
                <a:gd name="connsiteY0" fmla="*/ 235462 h 235462"/>
                <a:gd name="connsiteX1" fmla="*/ 34290 w 110732"/>
                <a:gd name="connsiteY1" fmla="*/ 216412 h 235462"/>
                <a:gd name="connsiteX2" fmla="*/ 45720 w 110732"/>
                <a:gd name="connsiteY2" fmla="*/ 212602 h 235462"/>
                <a:gd name="connsiteX3" fmla="*/ 68580 w 110732"/>
                <a:gd name="connsiteY3" fmla="*/ 189742 h 235462"/>
                <a:gd name="connsiteX4" fmla="*/ 83820 w 110732"/>
                <a:gd name="connsiteY4" fmla="*/ 155452 h 235462"/>
                <a:gd name="connsiteX5" fmla="*/ 87630 w 110732"/>
                <a:gd name="connsiteY5" fmla="*/ 144022 h 235462"/>
                <a:gd name="connsiteX6" fmla="*/ 91440 w 110732"/>
                <a:gd name="connsiteY6" fmla="*/ 132592 h 235462"/>
                <a:gd name="connsiteX7" fmla="*/ 102870 w 110732"/>
                <a:gd name="connsiteY7" fmla="*/ 121162 h 235462"/>
                <a:gd name="connsiteX8" fmla="*/ 102870 w 110732"/>
                <a:gd name="connsiteY8" fmla="*/ 33532 h 235462"/>
                <a:gd name="connsiteX9" fmla="*/ 80010 w 110732"/>
                <a:gd name="connsiteY9" fmla="*/ 18292 h 235462"/>
                <a:gd name="connsiteX10" fmla="*/ 68580 w 110732"/>
                <a:gd name="connsiteY10" fmla="*/ 10672 h 235462"/>
                <a:gd name="connsiteX11" fmla="*/ 0 w 110732"/>
                <a:gd name="connsiteY11" fmla="*/ 3052 h 23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732" h="235462">
                  <a:moveTo>
                    <a:pt x="22860" y="235462"/>
                  </a:moveTo>
                  <a:cubicBezTo>
                    <a:pt x="26670" y="229112"/>
                    <a:pt x="29054" y="221648"/>
                    <a:pt x="34290" y="216412"/>
                  </a:cubicBezTo>
                  <a:cubicBezTo>
                    <a:pt x="37130" y="213572"/>
                    <a:pt x="42550" y="215068"/>
                    <a:pt x="45720" y="212602"/>
                  </a:cubicBezTo>
                  <a:cubicBezTo>
                    <a:pt x="54226" y="205986"/>
                    <a:pt x="62602" y="198708"/>
                    <a:pt x="68580" y="189742"/>
                  </a:cubicBezTo>
                  <a:cubicBezTo>
                    <a:pt x="80655" y="171629"/>
                    <a:pt x="74752" y="182656"/>
                    <a:pt x="83820" y="155452"/>
                  </a:cubicBezTo>
                  <a:lnTo>
                    <a:pt x="87630" y="144022"/>
                  </a:lnTo>
                  <a:cubicBezTo>
                    <a:pt x="88900" y="140212"/>
                    <a:pt x="88600" y="135432"/>
                    <a:pt x="91440" y="132592"/>
                  </a:cubicBezTo>
                  <a:lnTo>
                    <a:pt x="102870" y="121162"/>
                  </a:lnTo>
                  <a:cubicBezTo>
                    <a:pt x="110631" y="90118"/>
                    <a:pt x="115766" y="75906"/>
                    <a:pt x="102870" y="33532"/>
                  </a:cubicBezTo>
                  <a:cubicBezTo>
                    <a:pt x="100204" y="24771"/>
                    <a:pt x="87630" y="23372"/>
                    <a:pt x="80010" y="18292"/>
                  </a:cubicBezTo>
                  <a:lnTo>
                    <a:pt x="68580" y="10672"/>
                  </a:lnTo>
                  <a:cubicBezTo>
                    <a:pt x="41299" y="-7515"/>
                    <a:pt x="61729" y="3052"/>
                    <a:pt x="0" y="3052"/>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00" name="フリーフォーム 399"/>
            <p:cNvSpPr/>
            <p:nvPr/>
          </p:nvSpPr>
          <p:spPr>
            <a:xfrm>
              <a:off x="7940040" y="2099310"/>
              <a:ext cx="175289" cy="72435"/>
            </a:xfrm>
            <a:custGeom>
              <a:avLst/>
              <a:gdLst>
                <a:gd name="connsiteX0" fmla="*/ 0 w 175289"/>
                <a:gd name="connsiteY0" fmla="*/ 49530 h 72435"/>
                <a:gd name="connsiteX1" fmla="*/ 30480 w 175289"/>
                <a:gd name="connsiteY1" fmla="*/ 72390 h 72435"/>
                <a:gd name="connsiteX2" fmla="*/ 60960 w 175289"/>
                <a:gd name="connsiteY2" fmla="*/ 64770 h 72435"/>
                <a:gd name="connsiteX3" fmla="*/ 95250 w 175289"/>
                <a:gd name="connsiteY3" fmla="*/ 53340 h 72435"/>
                <a:gd name="connsiteX4" fmla="*/ 106680 w 175289"/>
                <a:gd name="connsiteY4" fmla="*/ 49530 h 72435"/>
                <a:gd name="connsiteX5" fmla="*/ 148590 w 175289"/>
                <a:gd name="connsiteY5" fmla="*/ 38100 h 72435"/>
                <a:gd name="connsiteX6" fmla="*/ 160020 w 175289"/>
                <a:gd name="connsiteY6" fmla="*/ 30480 h 72435"/>
                <a:gd name="connsiteX7" fmla="*/ 175260 w 175289"/>
                <a:gd name="connsiteY7" fmla="*/ 0 h 7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289" h="72435">
                  <a:moveTo>
                    <a:pt x="0" y="49530"/>
                  </a:moveTo>
                  <a:cubicBezTo>
                    <a:pt x="4542" y="54072"/>
                    <a:pt x="18289" y="73498"/>
                    <a:pt x="30480" y="72390"/>
                  </a:cubicBezTo>
                  <a:cubicBezTo>
                    <a:pt x="40910" y="71442"/>
                    <a:pt x="51025" y="68082"/>
                    <a:pt x="60960" y="64770"/>
                  </a:cubicBezTo>
                  <a:lnTo>
                    <a:pt x="95250" y="53340"/>
                  </a:lnTo>
                  <a:cubicBezTo>
                    <a:pt x="99060" y="52070"/>
                    <a:pt x="102742" y="50318"/>
                    <a:pt x="106680" y="49530"/>
                  </a:cubicBezTo>
                  <a:cubicBezTo>
                    <a:pt x="116904" y="47485"/>
                    <a:pt x="140303" y="43624"/>
                    <a:pt x="148590" y="38100"/>
                  </a:cubicBezTo>
                  <a:lnTo>
                    <a:pt x="160020" y="30480"/>
                  </a:lnTo>
                  <a:cubicBezTo>
                    <a:pt x="176669" y="5507"/>
                    <a:pt x="175260" y="16778"/>
                    <a:pt x="175260" y="0"/>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01" name="フリーフォーム 400"/>
            <p:cNvSpPr/>
            <p:nvPr/>
          </p:nvSpPr>
          <p:spPr>
            <a:xfrm>
              <a:off x="8408670" y="2766060"/>
              <a:ext cx="99060" cy="95250"/>
            </a:xfrm>
            <a:custGeom>
              <a:avLst/>
              <a:gdLst>
                <a:gd name="connsiteX0" fmla="*/ 0 w 99060"/>
                <a:gd name="connsiteY0" fmla="*/ 0 h 95250"/>
                <a:gd name="connsiteX1" fmla="*/ 15240 w 99060"/>
                <a:gd name="connsiteY1" fmla="*/ 19050 h 95250"/>
                <a:gd name="connsiteX2" fmla="*/ 26670 w 99060"/>
                <a:gd name="connsiteY2" fmla="*/ 30480 h 95250"/>
                <a:gd name="connsiteX3" fmla="*/ 45720 w 99060"/>
                <a:gd name="connsiteY3" fmla="*/ 49530 h 95250"/>
                <a:gd name="connsiteX4" fmla="*/ 60960 w 99060"/>
                <a:gd name="connsiteY4" fmla="*/ 64770 h 95250"/>
                <a:gd name="connsiteX5" fmla="*/ 80010 w 99060"/>
                <a:gd name="connsiteY5" fmla="*/ 80010 h 95250"/>
                <a:gd name="connsiteX6" fmla="*/ 99060 w 99060"/>
                <a:gd name="connsiteY6" fmla="*/ 9525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060" h="95250">
                  <a:moveTo>
                    <a:pt x="0" y="0"/>
                  </a:moveTo>
                  <a:cubicBezTo>
                    <a:pt x="5080" y="6350"/>
                    <a:pt x="9885" y="12930"/>
                    <a:pt x="15240" y="19050"/>
                  </a:cubicBezTo>
                  <a:cubicBezTo>
                    <a:pt x="18788" y="23105"/>
                    <a:pt x="23221" y="26341"/>
                    <a:pt x="26670" y="30480"/>
                  </a:cubicBezTo>
                  <a:cubicBezTo>
                    <a:pt x="42545" y="49530"/>
                    <a:pt x="24765" y="35560"/>
                    <a:pt x="45720" y="49530"/>
                  </a:cubicBezTo>
                  <a:cubicBezTo>
                    <a:pt x="54033" y="74468"/>
                    <a:pt x="42487" y="49992"/>
                    <a:pt x="60960" y="64770"/>
                  </a:cubicBezTo>
                  <a:cubicBezTo>
                    <a:pt x="85579" y="84465"/>
                    <a:pt x="51280" y="70433"/>
                    <a:pt x="80010" y="80010"/>
                  </a:cubicBezTo>
                  <a:cubicBezTo>
                    <a:pt x="93448" y="93448"/>
                    <a:pt x="86621" y="89030"/>
                    <a:pt x="99060" y="95250"/>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grpSp>
      <p:grpSp>
        <p:nvGrpSpPr>
          <p:cNvPr id="409" name="グループ化 408"/>
          <p:cNvGrpSpPr/>
          <p:nvPr/>
        </p:nvGrpSpPr>
        <p:grpSpPr>
          <a:xfrm flipH="1">
            <a:off x="2457684" y="4095813"/>
            <a:ext cx="1378651" cy="2031633"/>
            <a:chOff x="7809362" y="2086387"/>
            <a:chExt cx="3306768" cy="4291914"/>
          </a:xfrm>
        </p:grpSpPr>
        <p:grpSp>
          <p:nvGrpSpPr>
            <p:cNvPr id="410" name="グループ化 409"/>
            <p:cNvGrpSpPr/>
            <p:nvPr/>
          </p:nvGrpSpPr>
          <p:grpSpPr>
            <a:xfrm>
              <a:off x="7809362" y="2086387"/>
              <a:ext cx="3306768" cy="4291914"/>
              <a:chOff x="5936086" y="1655805"/>
              <a:chExt cx="3306768" cy="4291914"/>
            </a:xfrm>
          </p:grpSpPr>
          <p:sp>
            <p:nvSpPr>
              <p:cNvPr id="414" name="フリーフォーム 413"/>
              <p:cNvSpPr/>
              <p:nvPr/>
            </p:nvSpPr>
            <p:spPr>
              <a:xfrm>
                <a:off x="5936086" y="1655805"/>
                <a:ext cx="1510919" cy="3146854"/>
              </a:xfrm>
              <a:custGeom>
                <a:avLst/>
                <a:gdLst>
                  <a:gd name="connsiteX0" fmla="*/ 1510919 w 1510919"/>
                  <a:gd name="connsiteY0" fmla="*/ 3146854 h 3146854"/>
                  <a:gd name="connsiteX1" fmla="*/ 1494444 w 1510919"/>
                  <a:gd name="connsiteY1" fmla="*/ 3080952 h 3146854"/>
                  <a:gd name="connsiteX2" fmla="*/ 1477968 w 1510919"/>
                  <a:gd name="connsiteY2" fmla="*/ 3056238 h 3146854"/>
                  <a:gd name="connsiteX3" fmla="*/ 1453255 w 1510919"/>
                  <a:gd name="connsiteY3" fmla="*/ 2998573 h 3146854"/>
                  <a:gd name="connsiteX4" fmla="*/ 1445017 w 1510919"/>
                  <a:gd name="connsiteY4" fmla="*/ 2973860 h 3146854"/>
                  <a:gd name="connsiteX5" fmla="*/ 1420303 w 1510919"/>
                  <a:gd name="connsiteY5" fmla="*/ 2957384 h 3146854"/>
                  <a:gd name="connsiteX6" fmla="*/ 1370876 w 1510919"/>
                  <a:gd name="connsiteY6" fmla="*/ 2916195 h 3146854"/>
                  <a:gd name="connsiteX7" fmla="*/ 1354400 w 1510919"/>
                  <a:gd name="connsiteY7" fmla="*/ 2891481 h 3146854"/>
                  <a:gd name="connsiteX8" fmla="*/ 1304973 w 1510919"/>
                  <a:gd name="connsiteY8" fmla="*/ 2842054 h 3146854"/>
                  <a:gd name="connsiteX9" fmla="*/ 1247309 w 1510919"/>
                  <a:gd name="connsiteY9" fmla="*/ 2776152 h 3146854"/>
                  <a:gd name="connsiteX10" fmla="*/ 1214357 w 1510919"/>
                  <a:gd name="connsiteY10" fmla="*/ 2702011 h 3146854"/>
                  <a:gd name="connsiteX11" fmla="*/ 1206119 w 1510919"/>
                  <a:gd name="connsiteY11" fmla="*/ 2677298 h 3146854"/>
                  <a:gd name="connsiteX12" fmla="*/ 1181406 w 1510919"/>
                  <a:gd name="connsiteY12" fmla="*/ 2652584 h 3146854"/>
                  <a:gd name="connsiteX13" fmla="*/ 1148455 w 1510919"/>
                  <a:gd name="connsiteY13" fmla="*/ 2603157 h 3146854"/>
                  <a:gd name="connsiteX14" fmla="*/ 1131979 w 1510919"/>
                  <a:gd name="connsiteY14" fmla="*/ 2578444 h 3146854"/>
                  <a:gd name="connsiteX15" fmla="*/ 1107265 w 1510919"/>
                  <a:gd name="connsiteY15" fmla="*/ 2553730 h 3146854"/>
                  <a:gd name="connsiteX16" fmla="*/ 1099028 w 1510919"/>
                  <a:gd name="connsiteY16" fmla="*/ 2529017 h 3146854"/>
                  <a:gd name="connsiteX17" fmla="*/ 1066076 w 1510919"/>
                  <a:gd name="connsiteY17" fmla="*/ 2479590 h 3146854"/>
                  <a:gd name="connsiteX18" fmla="*/ 1049600 w 1510919"/>
                  <a:gd name="connsiteY18" fmla="*/ 2454876 h 3146854"/>
                  <a:gd name="connsiteX19" fmla="*/ 1016649 w 1510919"/>
                  <a:gd name="connsiteY19" fmla="*/ 2405449 h 3146854"/>
                  <a:gd name="connsiteX20" fmla="*/ 967222 w 1510919"/>
                  <a:gd name="connsiteY20" fmla="*/ 2356022 h 3146854"/>
                  <a:gd name="connsiteX21" fmla="*/ 926033 w 1510919"/>
                  <a:gd name="connsiteY21" fmla="*/ 2314833 h 3146854"/>
                  <a:gd name="connsiteX22" fmla="*/ 884844 w 1510919"/>
                  <a:gd name="connsiteY22" fmla="*/ 2281881 h 3146854"/>
                  <a:gd name="connsiteX23" fmla="*/ 868368 w 1510919"/>
                  <a:gd name="connsiteY23" fmla="*/ 2257168 h 3146854"/>
                  <a:gd name="connsiteX24" fmla="*/ 843655 w 1510919"/>
                  <a:gd name="connsiteY24" fmla="*/ 2240692 h 3146854"/>
                  <a:gd name="connsiteX25" fmla="*/ 802465 w 1510919"/>
                  <a:gd name="connsiteY25" fmla="*/ 2199503 h 3146854"/>
                  <a:gd name="connsiteX26" fmla="*/ 761276 w 1510919"/>
                  <a:gd name="connsiteY26" fmla="*/ 2150076 h 3146854"/>
                  <a:gd name="connsiteX27" fmla="*/ 711849 w 1510919"/>
                  <a:gd name="connsiteY27" fmla="*/ 2100649 h 3146854"/>
                  <a:gd name="connsiteX28" fmla="*/ 695373 w 1510919"/>
                  <a:gd name="connsiteY28" fmla="*/ 2075936 h 3146854"/>
                  <a:gd name="connsiteX29" fmla="*/ 645946 w 1510919"/>
                  <a:gd name="connsiteY29" fmla="*/ 2026509 h 3146854"/>
                  <a:gd name="connsiteX30" fmla="*/ 637709 w 1510919"/>
                  <a:gd name="connsiteY30" fmla="*/ 2001795 h 3146854"/>
                  <a:gd name="connsiteX31" fmla="*/ 604757 w 1510919"/>
                  <a:gd name="connsiteY31" fmla="*/ 1952368 h 3146854"/>
                  <a:gd name="connsiteX32" fmla="*/ 563568 w 1510919"/>
                  <a:gd name="connsiteY32" fmla="*/ 1902941 h 3146854"/>
                  <a:gd name="connsiteX33" fmla="*/ 505903 w 1510919"/>
                  <a:gd name="connsiteY33" fmla="*/ 1828800 h 3146854"/>
                  <a:gd name="connsiteX34" fmla="*/ 481190 w 1510919"/>
                  <a:gd name="connsiteY34" fmla="*/ 1804087 h 3146854"/>
                  <a:gd name="connsiteX35" fmla="*/ 456476 w 1510919"/>
                  <a:gd name="connsiteY35" fmla="*/ 1779373 h 3146854"/>
                  <a:gd name="connsiteX36" fmla="*/ 407049 w 1510919"/>
                  <a:gd name="connsiteY36" fmla="*/ 1746422 h 3146854"/>
                  <a:gd name="connsiteX37" fmla="*/ 365860 w 1510919"/>
                  <a:gd name="connsiteY37" fmla="*/ 1713471 h 3146854"/>
                  <a:gd name="connsiteX38" fmla="*/ 299957 w 1510919"/>
                  <a:gd name="connsiteY38" fmla="*/ 1639330 h 3146854"/>
                  <a:gd name="connsiteX39" fmla="*/ 275244 w 1510919"/>
                  <a:gd name="connsiteY39" fmla="*/ 1614617 h 3146854"/>
                  <a:gd name="connsiteX40" fmla="*/ 258768 w 1510919"/>
                  <a:gd name="connsiteY40" fmla="*/ 1556952 h 3146854"/>
                  <a:gd name="connsiteX41" fmla="*/ 250530 w 1510919"/>
                  <a:gd name="connsiteY41" fmla="*/ 1416909 h 3146854"/>
                  <a:gd name="connsiteX42" fmla="*/ 242292 w 1510919"/>
                  <a:gd name="connsiteY42" fmla="*/ 1392195 h 3146854"/>
                  <a:gd name="connsiteX43" fmla="*/ 184628 w 1510919"/>
                  <a:gd name="connsiteY43" fmla="*/ 1318054 h 3146854"/>
                  <a:gd name="connsiteX44" fmla="*/ 151676 w 1510919"/>
                  <a:gd name="connsiteY44" fmla="*/ 1268627 h 3146854"/>
                  <a:gd name="connsiteX45" fmla="*/ 135200 w 1510919"/>
                  <a:gd name="connsiteY45" fmla="*/ 1243914 h 3146854"/>
                  <a:gd name="connsiteX46" fmla="*/ 110487 w 1510919"/>
                  <a:gd name="connsiteY46" fmla="*/ 1219200 h 3146854"/>
                  <a:gd name="connsiteX47" fmla="*/ 77536 w 1510919"/>
                  <a:gd name="connsiteY47" fmla="*/ 1169773 h 3146854"/>
                  <a:gd name="connsiteX48" fmla="*/ 61060 w 1510919"/>
                  <a:gd name="connsiteY48" fmla="*/ 1145060 h 3146854"/>
                  <a:gd name="connsiteX49" fmla="*/ 44584 w 1510919"/>
                  <a:gd name="connsiteY49" fmla="*/ 1120346 h 3146854"/>
                  <a:gd name="connsiteX50" fmla="*/ 11633 w 1510919"/>
                  <a:gd name="connsiteY50" fmla="*/ 1070919 h 3146854"/>
                  <a:gd name="connsiteX51" fmla="*/ 11633 w 1510919"/>
                  <a:gd name="connsiteY51" fmla="*/ 922638 h 3146854"/>
                  <a:gd name="connsiteX52" fmla="*/ 28109 w 1510919"/>
                  <a:gd name="connsiteY52" fmla="*/ 873211 h 3146854"/>
                  <a:gd name="connsiteX53" fmla="*/ 36346 w 1510919"/>
                  <a:gd name="connsiteY53" fmla="*/ 832022 h 3146854"/>
                  <a:gd name="connsiteX54" fmla="*/ 28109 w 1510919"/>
                  <a:gd name="connsiteY54" fmla="*/ 568411 h 3146854"/>
                  <a:gd name="connsiteX55" fmla="*/ 11633 w 1510919"/>
                  <a:gd name="connsiteY55" fmla="*/ 518984 h 3146854"/>
                  <a:gd name="connsiteX56" fmla="*/ 19871 w 1510919"/>
                  <a:gd name="connsiteY56" fmla="*/ 461319 h 3146854"/>
                  <a:gd name="connsiteX57" fmla="*/ 44584 w 1510919"/>
                  <a:gd name="connsiteY57" fmla="*/ 453081 h 3146854"/>
                  <a:gd name="connsiteX58" fmla="*/ 192865 w 1510919"/>
                  <a:gd name="connsiteY58" fmla="*/ 461319 h 3146854"/>
                  <a:gd name="connsiteX59" fmla="*/ 250530 w 1510919"/>
                  <a:gd name="connsiteY59" fmla="*/ 518984 h 3146854"/>
                  <a:gd name="connsiteX60" fmla="*/ 308195 w 1510919"/>
                  <a:gd name="connsiteY60" fmla="*/ 593125 h 3146854"/>
                  <a:gd name="connsiteX61" fmla="*/ 316433 w 1510919"/>
                  <a:gd name="connsiteY61" fmla="*/ 617838 h 3146854"/>
                  <a:gd name="connsiteX62" fmla="*/ 332909 w 1510919"/>
                  <a:gd name="connsiteY62" fmla="*/ 642552 h 3146854"/>
                  <a:gd name="connsiteX63" fmla="*/ 341146 w 1510919"/>
                  <a:gd name="connsiteY63" fmla="*/ 675503 h 3146854"/>
                  <a:gd name="connsiteX64" fmla="*/ 349384 w 1510919"/>
                  <a:gd name="connsiteY64" fmla="*/ 700217 h 3146854"/>
                  <a:gd name="connsiteX65" fmla="*/ 374098 w 1510919"/>
                  <a:gd name="connsiteY65" fmla="*/ 815546 h 3146854"/>
                  <a:gd name="connsiteX66" fmla="*/ 382336 w 1510919"/>
                  <a:gd name="connsiteY66" fmla="*/ 864973 h 3146854"/>
                  <a:gd name="connsiteX67" fmla="*/ 398811 w 1510919"/>
                  <a:gd name="connsiteY67" fmla="*/ 914400 h 3146854"/>
                  <a:gd name="connsiteX68" fmla="*/ 415287 w 1510919"/>
                  <a:gd name="connsiteY68" fmla="*/ 963827 h 3146854"/>
                  <a:gd name="connsiteX69" fmla="*/ 431763 w 1510919"/>
                  <a:gd name="connsiteY69" fmla="*/ 1013254 h 3146854"/>
                  <a:gd name="connsiteX70" fmla="*/ 448238 w 1510919"/>
                  <a:gd name="connsiteY70" fmla="*/ 1037968 h 3146854"/>
                  <a:gd name="connsiteX71" fmla="*/ 456476 w 1510919"/>
                  <a:gd name="connsiteY71" fmla="*/ 1062681 h 3146854"/>
                  <a:gd name="connsiteX72" fmla="*/ 472952 w 1510919"/>
                  <a:gd name="connsiteY72" fmla="*/ 1087395 h 3146854"/>
                  <a:gd name="connsiteX73" fmla="*/ 489428 w 1510919"/>
                  <a:gd name="connsiteY73" fmla="*/ 1136822 h 3146854"/>
                  <a:gd name="connsiteX74" fmla="*/ 514141 w 1510919"/>
                  <a:gd name="connsiteY74" fmla="*/ 1161536 h 3146854"/>
                  <a:gd name="connsiteX75" fmla="*/ 530617 w 1510919"/>
                  <a:gd name="connsiteY75" fmla="*/ 1186249 h 3146854"/>
                  <a:gd name="connsiteX76" fmla="*/ 555330 w 1510919"/>
                  <a:gd name="connsiteY76" fmla="*/ 1202725 h 3146854"/>
                  <a:gd name="connsiteX77" fmla="*/ 563568 w 1510919"/>
                  <a:gd name="connsiteY77" fmla="*/ 1227438 h 3146854"/>
                  <a:gd name="connsiteX78" fmla="*/ 588282 w 1510919"/>
                  <a:gd name="connsiteY78" fmla="*/ 1243914 h 3146854"/>
                  <a:gd name="connsiteX79" fmla="*/ 654184 w 1510919"/>
                  <a:gd name="connsiteY79" fmla="*/ 1260390 h 3146854"/>
                  <a:gd name="connsiteX80" fmla="*/ 744800 w 1510919"/>
                  <a:gd name="connsiteY80" fmla="*/ 1243914 h 3146854"/>
                  <a:gd name="connsiteX81" fmla="*/ 769514 w 1510919"/>
                  <a:gd name="connsiteY81" fmla="*/ 1227438 h 3146854"/>
                  <a:gd name="connsiteX82" fmla="*/ 794228 w 1510919"/>
                  <a:gd name="connsiteY82" fmla="*/ 1202725 h 3146854"/>
                  <a:gd name="connsiteX83" fmla="*/ 810703 w 1510919"/>
                  <a:gd name="connsiteY83" fmla="*/ 1153298 h 3146854"/>
                  <a:gd name="connsiteX84" fmla="*/ 802465 w 1510919"/>
                  <a:gd name="connsiteY84" fmla="*/ 972065 h 3146854"/>
                  <a:gd name="connsiteX85" fmla="*/ 785990 w 1510919"/>
                  <a:gd name="connsiteY85" fmla="*/ 906163 h 3146854"/>
                  <a:gd name="connsiteX86" fmla="*/ 769514 w 1510919"/>
                  <a:gd name="connsiteY86" fmla="*/ 881449 h 3146854"/>
                  <a:gd name="connsiteX87" fmla="*/ 744800 w 1510919"/>
                  <a:gd name="connsiteY87" fmla="*/ 832022 h 3146854"/>
                  <a:gd name="connsiteX88" fmla="*/ 728325 w 1510919"/>
                  <a:gd name="connsiteY88" fmla="*/ 782595 h 3146854"/>
                  <a:gd name="connsiteX89" fmla="*/ 720087 w 1510919"/>
                  <a:gd name="connsiteY89" fmla="*/ 741406 h 3146854"/>
                  <a:gd name="connsiteX90" fmla="*/ 703611 w 1510919"/>
                  <a:gd name="connsiteY90" fmla="*/ 691979 h 3146854"/>
                  <a:gd name="connsiteX91" fmla="*/ 687136 w 1510919"/>
                  <a:gd name="connsiteY91" fmla="*/ 626076 h 3146854"/>
                  <a:gd name="connsiteX92" fmla="*/ 654184 w 1510919"/>
                  <a:gd name="connsiteY92" fmla="*/ 510746 h 3146854"/>
                  <a:gd name="connsiteX93" fmla="*/ 645946 w 1510919"/>
                  <a:gd name="connsiteY93" fmla="*/ 486033 h 3146854"/>
                  <a:gd name="connsiteX94" fmla="*/ 612995 w 1510919"/>
                  <a:gd name="connsiteY94" fmla="*/ 436606 h 3146854"/>
                  <a:gd name="connsiteX95" fmla="*/ 596519 w 1510919"/>
                  <a:gd name="connsiteY95" fmla="*/ 411892 h 3146854"/>
                  <a:gd name="connsiteX96" fmla="*/ 580044 w 1510919"/>
                  <a:gd name="connsiteY96" fmla="*/ 387179 h 3146854"/>
                  <a:gd name="connsiteX97" fmla="*/ 530617 w 1510919"/>
                  <a:gd name="connsiteY97" fmla="*/ 345990 h 3146854"/>
                  <a:gd name="connsiteX98" fmla="*/ 505903 w 1510919"/>
                  <a:gd name="connsiteY98" fmla="*/ 337752 h 3146854"/>
                  <a:gd name="connsiteX99" fmla="*/ 456476 w 1510919"/>
                  <a:gd name="connsiteY99" fmla="*/ 304800 h 3146854"/>
                  <a:gd name="connsiteX100" fmla="*/ 407049 w 1510919"/>
                  <a:gd name="connsiteY100" fmla="*/ 288325 h 3146854"/>
                  <a:gd name="connsiteX101" fmla="*/ 332909 w 1510919"/>
                  <a:gd name="connsiteY101" fmla="*/ 255373 h 3146854"/>
                  <a:gd name="connsiteX102" fmla="*/ 308195 w 1510919"/>
                  <a:gd name="connsiteY102" fmla="*/ 247136 h 3146854"/>
                  <a:gd name="connsiteX103" fmla="*/ 283482 w 1510919"/>
                  <a:gd name="connsiteY103" fmla="*/ 238898 h 3146854"/>
                  <a:gd name="connsiteX104" fmla="*/ 217579 w 1510919"/>
                  <a:gd name="connsiteY104" fmla="*/ 222422 h 3146854"/>
                  <a:gd name="connsiteX105" fmla="*/ 192865 w 1510919"/>
                  <a:gd name="connsiteY105" fmla="*/ 205946 h 3146854"/>
                  <a:gd name="connsiteX106" fmla="*/ 135200 w 1510919"/>
                  <a:gd name="connsiteY106" fmla="*/ 131806 h 3146854"/>
                  <a:gd name="connsiteX107" fmla="*/ 126963 w 1510919"/>
                  <a:gd name="connsiteY107" fmla="*/ 98854 h 3146854"/>
                  <a:gd name="connsiteX108" fmla="*/ 126963 w 1510919"/>
                  <a:gd name="connsiteY108" fmla="*/ 32952 h 3146854"/>
                  <a:gd name="connsiteX109" fmla="*/ 176390 w 1510919"/>
                  <a:gd name="connsiteY109" fmla="*/ 16476 h 3146854"/>
                  <a:gd name="connsiteX110" fmla="*/ 267006 w 1510919"/>
                  <a:gd name="connsiteY110" fmla="*/ 0 h 3146854"/>
                  <a:gd name="connsiteX111" fmla="*/ 530617 w 1510919"/>
                  <a:gd name="connsiteY111" fmla="*/ 8238 h 3146854"/>
                  <a:gd name="connsiteX112" fmla="*/ 555330 w 1510919"/>
                  <a:gd name="connsiteY112" fmla="*/ 16476 h 3146854"/>
                  <a:gd name="connsiteX113" fmla="*/ 629471 w 1510919"/>
                  <a:gd name="connsiteY113" fmla="*/ 65903 h 3146854"/>
                  <a:gd name="connsiteX114" fmla="*/ 654184 w 1510919"/>
                  <a:gd name="connsiteY114" fmla="*/ 82379 h 3146854"/>
                  <a:gd name="connsiteX115" fmla="*/ 678898 w 1510919"/>
                  <a:gd name="connsiteY115" fmla="*/ 107092 h 3146854"/>
                  <a:gd name="connsiteX116" fmla="*/ 728325 w 1510919"/>
                  <a:gd name="connsiteY116" fmla="*/ 140044 h 3146854"/>
                  <a:gd name="connsiteX117" fmla="*/ 753038 w 1510919"/>
                  <a:gd name="connsiteY117" fmla="*/ 156519 h 3146854"/>
                  <a:gd name="connsiteX118" fmla="*/ 785990 w 1510919"/>
                  <a:gd name="connsiteY118" fmla="*/ 205946 h 3146854"/>
                  <a:gd name="connsiteX119" fmla="*/ 802465 w 1510919"/>
                  <a:gd name="connsiteY119" fmla="*/ 230660 h 3146854"/>
                  <a:gd name="connsiteX120" fmla="*/ 827179 w 1510919"/>
                  <a:gd name="connsiteY120" fmla="*/ 247136 h 3146854"/>
                  <a:gd name="connsiteX121" fmla="*/ 860130 w 1510919"/>
                  <a:gd name="connsiteY121" fmla="*/ 296563 h 3146854"/>
                  <a:gd name="connsiteX122" fmla="*/ 876606 w 1510919"/>
                  <a:gd name="connsiteY122" fmla="*/ 345990 h 3146854"/>
                  <a:gd name="connsiteX123" fmla="*/ 893082 w 1510919"/>
                  <a:gd name="connsiteY123" fmla="*/ 395417 h 3146854"/>
                  <a:gd name="connsiteX124" fmla="*/ 901319 w 1510919"/>
                  <a:gd name="connsiteY124" fmla="*/ 420130 h 3146854"/>
                  <a:gd name="connsiteX125" fmla="*/ 942509 w 1510919"/>
                  <a:gd name="connsiteY125" fmla="*/ 469557 h 3146854"/>
                  <a:gd name="connsiteX126" fmla="*/ 983698 w 1510919"/>
                  <a:gd name="connsiteY126" fmla="*/ 510746 h 3146854"/>
                  <a:gd name="connsiteX127" fmla="*/ 1016649 w 1510919"/>
                  <a:gd name="connsiteY127" fmla="*/ 551936 h 3146854"/>
                  <a:gd name="connsiteX128" fmla="*/ 1049600 w 1510919"/>
                  <a:gd name="connsiteY128" fmla="*/ 593125 h 3146854"/>
                  <a:gd name="connsiteX129" fmla="*/ 1082552 w 1510919"/>
                  <a:gd name="connsiteY129" fmla="*/ 642552 h 3146854"/>
                  <a:gd name="connsiteX130" fmla="*/ 1090790 w 1510919"/>
                  <a:gd name="connsiteY130" fmla="*/ 667265 h 3146854"/>
                  <a:gd name="connsiteX131" fmla="*/ 1115503 w 1510919"/>
                  <a:gd name="connsiteY131" fmla="*/ 691979 h 3146854"/>
                  <a:gd name="connsiteX132" fmla="*/ 1156692 w 1510919"/>
                  <a:gd name="connsiteY132" fmla="*/ 733168 h 3146854"/>
                  <a:gd name="connsiteX133" fmla="*/ 1173168 w 1510919"/>
                  <a:gd name="connsiteY133" fmla="*/ 757881 h 3146854"/>
                  <a:gd name="connsiteX134" fmla="*/ 1247309 w 1510919"/>
                  <a:gd name="connsiteY134" fmla="*/ 823784 h 3146854"/>
                  <a:gd name="connsiteX135" fmla="*/ 1263784 w 1510919"/>
                  <a:gd name="connsiteY135" fmla="*/ 848498 h 3146854"/>
                  <a:gd name="connsiteX136" fmla="*/ 1288498 w 1510919"/>
                  <a:gd name="connsiteY136" fmla="*/ 873211 h 3146854"/>
                  <a:gd name="connsiteX137" fmla="*/ 1313211 w 1510919"/>
                  <a:gd name="connsiteY137" fmla="*/ 922638 h 3146854"/>
                  <a:gd name="connsiteX138" fmla="*/ 1354400 w 1510919"/>
                  <a:gd name="connsiteY138" fmla="*/ 972065 h 3146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510919" h="3146854">
                    <a:moveTo>
                      <a:pt x="1510919" y="3146854"/>
                    </a:moveTo>
                    <a:cubicBezTo>
                      <a:pt x="1507785" y="3131184"/>
                      <a:pt x="1502889" y="3097842"/>
                      <a:pt x="1494444" y="3080952"/>
                    </a:cubicBezTo>
                    <a:cubicBezTo>
                      <a:pt x="1490016" y="3072096"/>
                      <a:pt x="1483460" y="3064476"/>
                      <a:pt x="1477968" y="3056238"/>
                    </a:cubicBezTo>
                    <a:cubicBezTo>
                      <a:pt x="1460824" y="2987662"/>
                      <a:pt x="1481699" y="3055461"/>
                      <a:pt x="1453255" y="2998573"/>
                    </a:cubicBezTo>
                    <a:cubicBezTo>
                      <a:pt x="1449372" y="2990806"/>
                      <a:pt x="1450441" y="2980640"/>
                      <a:pt x="1445017" y="2973860"/>
                    </a:cubicBezTo>
                    <a:cubicBezTo>
                      <a:pt x="1438832" y="2966129"/>
                      <a:pt x="1427909" y="2963722"/>
                      <a:pt x="1420303" y="2957384"/>
                    </a:cubicBezTo>
                    <a:cubicBezTo>
                      <a:pt x="1356874" y="2904527"/>
                      <a:pt x="1432237" y="2957102"/>
                      <a:pt x="1370876" y="2916195"/>
                    </a:cubicBezTo>
                    <a:cubicBezTo>
                      <a:pt x="1365384" y="2907957"/>
                      <a:pt x="1360978" y="2898881"/>
                      <a:pt x="1354400" y="2891481"/>
                    </a:cubicBezTo>
                    <a:cubicBezTo>
                      <a:pt x="1338920" y="2874066"/>
                      <a:pt x="1317897" y="2861441"/>
                      <a:pt x="1304973" y="2842054"/>
                    </a:cubicBezTo>
                    <a:cubicBezTo>
                      <a:pt x="1266530" y="2784389"/>
                      <a:pt x="1288498" y="2803611"/>
                      <a:pt x="1247309" y="2776152"/>
                    </a:cubicBezTo>
                    <a:cubicBezTo>
                      <a:pt x="1204804" y="2648641"/>
                      <a:pt x="1253520" y="2780336"/>
                      <a:pt x="1214357" y="2702011"/>
                    </a:cubicBezTo>
                    <a:cubicBezTo>
                      <a:pt x="1210474" y="2694244"/>
                      <a:pt x="1210936" y="2684523"/>
                      <a:pt x="1206119" y="2677298"/>
                    </a:cubicBezTo>
                    <a:cubicBezTo>
                      <a:pt x="1199657" y="2667605"/>
                      <a:pt x="1188558" y="2661780"/>
                      <a:pt x="1181406" y="2652584"/>
                    </a:cubicBezTo>
                    <a:cubicBezTo>
                      <a:pt x="1169249" y="2636954"/>
                      <a:pt x="1159439" y="2619633"/>
                      <a:pt x="1148455" y="2603157"/>
                    </a:cubicBezTo>
                    <a:cubicBezTo>
                      <a:pt x="1142963" y="2594919"/>
                      <a:pt x="1138980" y="2585445"/>
                      <a:pt x="1131979" y="2578444"/>
                    </a:cubicBezTo>
                    <a:lnTo>
                      <a:pt x="1107265" y="2553730"/>
                    </a:lnTo>
                    <a:cubicBezTo>
                      <a:pt x="1104519" y="2545492"/>
                      <a:pt x="1103245" y="2536607"/>
                      <a:pt x="1099028" y="2529017"/>
                    </a:cubicBezTo>
                    <a:cubicBezTo>
                      <a:pt x="1089412" y="2511707"/>
                      <a:pt x="1077060" y="2496066"/>
                      <a:pt x="1066076" y="2479590"/>
                    </a:cubicBezTo>
                    <a:lnTo>
                      <a:pt x="1049600" y="2454876"/>
                    </a:lnTo>
                    <a:cubicBezTo>
                      <a:pt x="1049598" y="2454874"/>
                      <a:pt x="1016650" y="2405450"/>
                      <a:pt x="1016649" y="2405449"/>
                    </a:cubicBezTo>
                    <a:cubicBezTo>
                      <a:pt x="1000173" y="2388973"/>
                      <a:pt x="980147" y="2375409"/>
                      <a:pt x="967222" y="2356022"/>
                    </a:cubicBezTo>
                    <a:cubicBezTo>
                      <a:pt x="945254" y="2323071"/>
                      <a:pt x="958984" y="2336801"/>
                      <a:pt x="926033" y="2314833"/>
                    </a:cubicBezTo>
                    <a:cubicBezTo>
                      <a:pt x="878816" y="2244008"/>
                      <a:pt x="941686" y="2327354"/>
                      <a:pt x="884844" y="2281881"/>
                    </a:cubicBezTo>
                    <a:cubicBezTo>
                      <a:pt x="877113" y="2275696"/>
                      <a:pt x="875369" y="2264169"/>
                      <a:pt x="868368" y="2257168"/>
                    </a:cubicBezTo>
                    <a:cubicBezTo>
                      <a:pt x="861367" y="2250167"/>
                      <a:pt x="851893" y="2246184"/>
                      <a:pt x="843655" y="2240692"/>
                    </a:cubicBezTo>
                    <a:cubicBezTo>
                      <a:pt x="813449" y="2195384"/>
                      <a:pt x="843655" y="2233828"/>
                      <a:pt x="802465" y="2199503"/>
                    </a:cubicBezTo>
                    <a:cubicBezTo>
                      <a:pt x="754173" y="2159259"/>
                      <a:pt x="798304" y="2191732"/>
                      <a:pt x="761276" y="2150076"/>
                    </a:cubicBezTo>
                    <a:cubicBezTo>
                      <a:pt x="745796" y="2132661"/>
                      <a:pt x="724774" y="2120036"/>
                      <a:pt x="711849" y="2100649"/>
                    </a:cubicBezTo>
                    <a:cubicBezTo>
                      <a:pt x="706357" y="2092411"/>
                      <a:pt x="701951" y="2083336"/>
                      <a:pt x="695373" y="2075936"/>
                    </a:cubicBezTo>
                    <a:cubicBezTo>
                      <a:pt x="679893" y="2058521"/>
                      <a:pt x="645946" y="2026509"/>
                      <a:pt x="645946" y="2026509"/>
                    </a:cubicBezTo>
                    <a:cubicBezTo>
                      <a:pt x="643200" y="2018271"/>
                      <a:pt x="641926" y="2009386"/>
                      <a:pt x="637709" y="2001795"/>
                    </a:cubicBezTo>
                    <a:cubicBezTo>
                      <a:pt x="628093" y="1984485"/>
                      <a:pt x="618758" y="1966370"/>
                      <a:pt x="604757" y="1952368"/>
                    </a:cubicBezTo>
                    <a:cubicBezTo>
                      <a:pt x="573043" y="1920653"/>
                      <a:pt x="586506" y="1937347"/>
                      <a:pt x="563568" y="1902941"/>
                    </a:cubicBezTo>
                    <a:cubicBezTo>
                      <a:pt x="547962" y="1856123"/>
                      <a:pt x="561470" y="1884367"/>
                      <a:pt x="505903" y="1828800"/>
                    </a:cubicBezTo>
                    <a:lnTo>
                      <a:pt x="481190" y="1804087"/>
                    </a:lnTo>
                    <a:cubicBezTo>
                      <a:pt x="472952" y="1795849"/>
                      <a:pt x="466170" y="1785835"/>
                      <a:pt x="456476" y="1779373"/>
                    </a:cubicBezTo>
                    <a:lnTo>
                      <a:pt x="407049" y="1746422"/>
                    </a:lnTo>
                    <a:cubicBezTo>
                      <a:pt x="361824" y="1678587"/>
                      <a:pt x="420955" y="1756323"/>
                      <a:pt x="365860" y="1713471"/>
                    </a:cubicBezTo>
                    <a:cubicBezTo>
                      <a:pt x="289970" y="1654445"/>
                      <a:pt x="337628" y="1684535"/>
                      <a:pt x="299957" y="1639330"/>
                    </a:cubicBezTo>
                    <a:cubicBezTo>
                      <a:pt x="292499" y="1630380"/>
                      <a:pt x="283482" y="1622855"/>
                      <a:pt x="275244" y="1614617"/>
                    </a:cubicBezTo>
                    <a:cubicBezTo>
                      <a:pt x="270302" y="1599790"/>
                      <a:pt x="260147" y="1571432"/>
                      <a:pt x="258768" y="1556952"/>
                    </a:cubicBezTo>
                    <a:cubicBezTo>
                      <a:pt x="254334" y="1510401"/>
                      <a:pt x="255183" y="1463439"/>
                      <a:pt x="250530" y="1416909"/>
                    </a:cubicBezTo>
                    <a:cubicBezTo>
                      <a:pt x="249666" y="1408268"/>
                      <a:pt x="246509" y="1399786"/>
                      <a:pt x="242292" y="1392195"/>
                    </a:cubicBezTo>
                    <a:cubicBezTo>
                      <a:pt x="189319" y="1296842"/>
                      <a:pt x="231320" y="1378087"/>
                      <a:pt x="184628" y="1318054"/>
                    </a:cubicBezTo>
                    <a:cubicBezTo>
                      <a:pt x="172471" y="1302424"/>
                      <a:pt x="162660" y="1285103"/>
                      <a:pt x="151676" y="1268627"/>
                    </a:cubicBezTo>
                    <a:cubicBezTo>
                      <a:pt x="146184" y="1260389"/>
                      <a:pt x="142201" y="1250915"/>
                      <a:pt x="135200" y="1243914"/>
                    </a:cubicBezTo>
                    <a:cubicBezTo>
                      <a:pt x="126962" y="1235676"/>
                      <a:pt x="117639" y="1228396"/>
                      <a:pt x="110487" y="1219200"/>
                    </a:cubicBezTo>
                    <a:cubicBezTo>
                      <a:pt x="98330" y="1203570"/>
                      <a:pt x="88520" y="1186249"/>
                      <a:pt x="77536" y="1169773"/>
                    </a:cubicBezTo>
                    <a:lnTo>
                      <a:pt x="61060" y="1145060"/>
                    </a:lnTo>
                    <a:cubicBezTo>
                      <a:pt x="55568" y="1136822"/>
                      <a:pt x="47715" y="1129739"/>
                      <a:pt x="44584" y="1120346"/>
                    </a:cubicBezTo>
                    <a:cubicBezTo>
                      <a:pt x="32662" y="1084581"/>
                      <a:pt x="42486" y="1101773"/>
                      <a:pt x="11633" y="1070919"/>
                    </a:cubicBezTo>
                    <a:cubicBezTo>
                      <a:pt x="-4126" y="1007884"/>
                      <a:pt x="-3630" y="1024389"/>
                      <a:pt x="11633" y="922638"/>
                    </a:cubicBezTo>
                    <a:cubicBezTo>
                      <a:pt x="14209" y="905463"/>
                      <a:pt x="24703" y="890241"/>
                      <a:pt x="28109" y="873211"/>
                    </a:cubicBezTo>
                    <a:lnTo>
                      <a:pt x="36346" y="832022"/>
                    </a:lnTo>
                    <a:cubicBezTo>
                      <a:pt x="33600" y="744152"/>
                      <a:pt x="35028" y="656052"/>
                      <a:pt x="28109" y="568411"/>
                    </a:cubicBezTo>
                    <a:cubicBezTo>
                      <a:pt x="26742" y="551098"/>
                      <a:pt x="11633" y="518984"/>
                      <a:pt x="11633" y="518984"/>
                    </a:cubicBezTo>
                    <a:cubicBezTo>
                      <a:pt x="14379" y="499762"/>
                      <a:pt x="11188" y="478686"/>
                      <a:pt x="19871" y="461319"/>
                    </a:cubicBezTo>
                    <a:cubicBezTo>
                      <a:pt x="23754" y="453552"/>
                      <a:pt x="35901" y="453081"/>
                      <a:pt x="44584" y="453081"/>
                    </a:cubicBezTo>
                    <a:cubicBezTo>
                      <a:pt x="94087" y="453081"/>
                      <a:pt x="143438" y="458573"/>
                      <a:pt x="192865" y="461319"/>
                    </a:cubicBezTo>
                    <a:cubicBezTo>
                      <a:pt x="230634" y="517971"/>
                      <a:pt x="207032" y="504484"/>
                      <a:pt x="250530" y="518984"/>
                    </a:cubicBezTo>
                    <a:cubicBezTo>
                      <a:pt x="289944" y="578104"/>
                      <a:pt x="269481" y="554409"/>
                      <a:pt x="308195" y="593125"/>
                    </a:cubicBezTo>
                    <a:cubicBezTo>
                      <a:pt x="310941" y="601363"/>
                      <a:pt x="312550" y="610071"/>
                      <a:pt x="316433" y="617838"/>
                    </a:cubicBezTo>
                    <a:cubicBezTo>
                      <a:pt x="320861" y="626694"/>
                      <a:pt x="329009" y="633452"/>
                      <a:pt x="332909" y="642552"/>
                    </a:cubicBezTo>
                    <a:cubicBezTo>
                      <a:pt x="337369" y="652958"/>
                      <a:pt x="338036" y="664617"/>
                      <a:pt x="341146" y="675503"/>
                    </a:cubicBezTo>
                    <a:cubicBezTo>
                      <a:pt x="343531" y="683853"/>
                      <a:pt x="346998" y="691868"/>
                      <a:pt x="349384" y="700217"/>
                    </a:cubicBezTo>
                    <a:cubicBezTo>
                      <a:pt x="358385" y="731719"/>
                      <a:pt x="370315" y="792846"/>
                      <a:pt x="374098" y="815546"/>
                    </a:cubicBezTo>
                    <a:cubicBezTo>
                      <a:pt x="376844" y="832022"/>
                      <a:pt x="378285" y="848769"/>
                      <a:pt x="382336" y="864973"/>
                    </a:cubicBezTo>
                    <a:cubicBezTo>
                      <a:pt x="386548" y="881821"/>
                      <a:pt x="393319" y="897924"/>
                      <a:pt x="398811" y="914400"/>
                    </a:cubicBezTo>
                    <a:lnTo>
                      <a:pt x="415287" y="963827"/>
                    </a:lnTo>
                    <a:cubicBezTo>
                      <a:pt x="415287" y="963828"/>
                      <a:pt x="431762" y="1013253"/>
                      <a:pt x="431763" y="1013254"/>
                    </a:cubicBezTo>
                    <a:cubicBezTo>
                      <a:pt x="437255" y="1021492"/>
                      <a:pt x="443810" y="1029113"/>
                      <a:pt x="448238" y="1037968"/>
                    </a:cubicBezTo>
                    <a:cubicBezTo>
                      <a:pt x="452121" y="1045735"/>
                      <a:pt x="452593" y="1054914"/>
                      <a:pt x="456476" y="1062681"/>
                    </a:cubicBezTo>
                    <a:cubicBezTo>
                      <a:pt x="460904" y="1071537"/>
                      <a:pt x="468931" y="1078348"/>
                      <a:pt x="472952" y="1087395"/>
                    </a:cubicBezTo>
                    <a:cubicBezTo>
                      <a:pt x="480005" y="1103265"/>
                      <a:pt x="477148" y="1124541"/>
                      <a:pt x="489428" y="1136822"/>
                    </a:cubicBezTo>
                    <a:cubicBezTo>
                      <a:pt x="497666" y="1145060"/>
                      <a:pt x="506683" y="1152586"/>
                      <a:pt x="514141" y="1161536"/>
                    </a:cubicBezTo>
                    <a:cubicBezTo>
                      <a:pt x="520479" y="1169142"/>
                      <a:pt x="523616" y="1179248"/>
                      <a:pt x="530617" y="1186249"/>
                    </a:cubicBezTo>
                    <a:cubicBezTo>
                      <a:pt x="537618" y="1193250"/>
                      <a:pt x="547092" y="1197233"/>
                      <a:pt x="555330" y="1202725"/>
                    </a:cubicBezTo>
                    <a:cubicBezTo>
                      <a:pt x="558076" y="1210963"/>
                      <a:pt x="558144" y="1220658"/>
                      <a:pt x="563568" y="1227438"/>
                    </a:cubicBezTo>
                    <a:cubicBezTo>
                      <a:pt x="569753" y="1235169"/>
                      <a:pt x="579426" y="1239486"/>
                      <a:pt x="588282" y="1243914"/>
                    </a:cubicBezTo>
                    <a:cubicBezTo>
                      <a:pt x="605170" y="1252358"/>
                      <a:pt x="638517" y="1257256"/>
                      <a:pt x="654184" y="1260390"/>
                    </a:cubicBezTo>
                    <a:cubicBezTo>
                      <a:pt x="676903" y="1257550"/>
                      <a:pt x="719402" y="1256613"/>
                      <a:pt x="744800" y="1243914"/>
                    </a:cubicBezTo>
                    <a:cubicBezTo>
                      <a:pt x="753656" y="1239486"/>
                      <a:pt x="761908" y="1233776"/>
                      <a:pt x="769514" y="1227438"/>
                    </a:cubicBezTo>
                    <a:cubicBezTo>
                      <a:pt x="778464" y="1219980"/>
                      <a:pt x="785990" y="1210963"/>
                      <a:pt x="794228" y="1202725"/>
                    </a:cubicBezTo>
                    <a:cubicBezTo>
                      <a:pt x="799720" y="1186249"/>
                      <a:pt x="811492" y="1170647"/>
                      <a:pt x="810703" y="1153298"/>
                    </a:cubicBezTo>
                    <a:cubicBezTo>
                      <a:pt x="807957" y="1092887"/>
                      <a:pt x="806932" y="1032373"/>
                      <a:pt x="802465" y="972065"/>
                    </a:cubicBezTo>
                    <a:cubicBezTo>
                      <a:pt x="801647" y="961027"/>
                      <a:pt x="792999" y="920180"/>
                      <a:pt x="785990" y="906163"/>
                    </a:cubicBezTo>
                    <a:cubicBezTo>
                      <a:pt x="781562" y="897307"/>
                      <a:pt x="773942" y="890305"/>
                      <a:pt x="769514" y="881449"/>
                    </a:cubicBezTo>
                    <a:cubicBezTo>
                      <a:pt x="735407" y="813236"/>
                      <a:pt x="792019" y="902850"/>
                      <a:pt x="744800" y="832022"/>
                    </a:cubicBezTo>
                    <a:cubicBezTo>
                      <a:pt x="739308" y="815546"/>
                      <a:pt x="731731" y="799625"/>
                      <a:pt x="728325" y="782595"/>
                    </a:cubicBezTo>
                    <a:cubicBezTo>
                      <a:pt x="725579" y="768865"/>
                      <a:pt x="723771" y="754914"/>
                      <a:pt x="720087" y="741406"/>
                    </a:cubicBezTo>
                    <a:cubicBezTo>
                      <a:pt x="715517" y="724651"/>
                      <a:pt x="707017" y="709009"/>
                      <a:pt x="703611" y="691979"/>
                    </a:cubicBezTo>
                    <a:cubicBezTo>
                      <a:pt x="683462" y="591237"/>
                      <a:pt x="706131" y="695726"/>
                      <a:pt x="687136" y="626076"/>
                    </a:cubicBezTo>
                    <a:cubicBezTo>
                      <a:pt x="656113" y="512321"/>
                      <a:pt x="685747" y="605433"/>
                      <a:pt x="654184" y="510746"/>
                    </a:cubicBezTo>
                    <a:cubicBezTo>
                      <a:pt x="651438" y="502508"/>
                      <a:pt x="650763" y="493258"/>
                      <a:pt x="645946" y="486033"/>
                    </a:cubicBezTo>
                    <a:lnTo>
                      <a:pt x="612995" y="436606"/>
                    </a:lnTo>
                    <a:lnTo>
                      <a:pt x="596519" y="411892"/>
                    </a:lnTo>
                    <a:cubicBezTo>
                      <a:pt x="591027" y="403654"/>
                      <a:pt x="587045" y="394180"/>
                      <a:pt x="580044" y="387179"/>
                    </a:cubicBezTo>
                    <a:cubicBezTo>
                      <a:pt x="561825" y="368960"/>
                      <a:pt x="553555" y="357459"/>
                      <a:pt x="530617" y="345990"/>
                    </a:cubicBezTo>
                    <a:cubicBezTo>
                      <a:pt x="522850" y="342107"/>
                      <a:pt x="514141" y="340498"/>
                      <a:pt x="505903" y="337752"/>
                    </a:cubicBezTo>
                    <a:cubicBezTo>
                      <a:pt x="489427" y="326768"/>
                      <a:pt x="475261" y="311062"/>
                      <a:pt x="456476" y="304800"/>
                    </a:cubicBezTo>
                    <a:lnTo>
                      <a:pt x="407049" y="288325"/>
                    </a:lnTo>
                    <a:cubicBezTo>
                      <a:pt x="367888" y="262216"/>
                      <a:pt x="391726" y="274978"/>
                      <a:pt x="332909" y="255373"/>
                    </a:cubicBezTo>
                    <a:lnTo>
                      <a:pt x="308195" y="247136"/>
                    </a:lnTo>
                    <a:cubicBezTo>
                      <a:pt x="299957" y="244390"/>
                      <a:pt x="291997" y="240601"/>
                      <a:pt x="283482" y="238898"/>
                    </a:cubicBezTo>
                    <a:cubicBezTo>
                      <a:pt x="267814" y="235764"/>
                      <a:pt x="234467" y="230866"/>
                      <a:pt x="217579" y="222422"/>
                    </a:cubicBezTo>
                    <a:cubicBezTo>
                      <a:pt x="208723" y="217994"/>
                      <a:pt x="201103" y="211438"/>
                      <a:pt x="192865" y="205946"/>
                    </a:cubicBezTo>
                    <a:cubicBezTo>
                      <a:pt x="153452" y="146826"/>
                      <a:pt x="173916" y="170520"/>
                      <a:pt x="135200" y="131806"/>
                    </a:cubicBezTo>
                    <a:cubicBezTo>
                      <a:pt x="132454" y="120822"/>
                      <a:pt x="130073" y="109740"/>
                      <a:pt x="126963" y="98854"/>
                    </a:cubicBezTo>
                    <a:cubicBezTo>
                      <a:pt x="121185" y="78630"/>
                      <a:pt x="105916" y="53999"/>
                      <a:pt x="126963" y="32952"/>
                    </a:cubicBezTo>
                    <a:cubicBezTo>
                      <a:pt x="139243" y="20672"/>
                      <a:pt x="159259" y="19331"/>
                      <a:pt x="176390" y="16476"/>
                    </a:cubicBezTo>
                    <a:cubicBezTo>
                      <a:pt x="239628" y="5936"/>
                      <a:pt x="209438" y="11514"/>
                      <a:pt x="267006" y="0"/>
                    </a:cubicBezTo>
                    <a:cubicBezTo>
                      <a:pt x="354876" y="2746"/>
                      <a:pt x="442847" y="3222"/>
                      <a:pt x="530617" y="8238"/>
                    </a:cubicBezTo>
                    <a:cubicBezTo>
                      <a:pt x="539286" y="8733"/>
                      <a:pt x="547739" y="12259"/>
                      <a:pt x="555330" y="16476"/>
                    </a:cubicBezTo>
                    <a:cubicBezTo>
                      <a:pt x="555331" y="16476"/>
                      <a:pt x="617114" y="57665"/>
                      <a:pt x="629471" y="65903"/>
                    </a:cubicBezTo>
                    <a:cubicBezTo>
                      <a:pt x="637709" y="71395"/>
                      <a:pt x="647183" y="75378"/>
                      <a:pt x="654184" y="82379"/>
                    </a:cubicBezTo>
                    <a:cubicBezTo>
                      <a:pt x="662422" y="90617"/>
                      <a:pt x="669702" y="99940"/>
                      <a:pt x="678898" y="107092"/>
                    </a:cubicBezTo>
                    <a:cubicBezTo>
                      <a:pt x="694528" y="119249"/>
                      <a:pt x="711849" y="129060"/>
                      <a:pt x="728325" y="140044"/>
                    </a:cubicBezTo>
                    <a:lnTo>
                      <a:pt x="753038" y="156519"/>
                    </a:lnTo>
                    <a:lnTo>
                      <a:pt x="785990" y="205946"/>
                    </a:lnTo>
                    <a:cubicBezTo>
                      <a:pt x="791482" y="214184"/>
                      <a:pt x="794227" y="225168"/>
                      <a:pt x="802465" y="230660"/>
                    </a:cubicBezTo>
                    <a:lnTo>
                      <a:pt x="827179" y="247136"/>
                    </a:lnTo>
                    <a:cubicBezTo>
                      <a:pt x="854433" y="328896"/>
                      <a:pt x="808707" y="204000"/>
                      <a:pt x="860130" y="296563"/>
                    </a:cubicBezTo>
                    <a:cubicBezTo>
                      <a:pt x="868564" y="311744"/>
                      <a:pt x="871114" y="329514"/>
                      <a:pt x="876606" y="345990"/>
                    </a:cubicBezTo>
                    <a:lnTo>
                      <a:pt x="893082" y="395417"/>
                    </a:lnTo>
                    <a:cubicBezTo>
                      <a:pt x="895828" y="403655"/>
                      <a:pt x="896502" y="412905"/>
                      <a:pt x="901319" y="420130"/>
                    </a:cubicBezTo>
                    <a:cubicBezTo>
                      <a:pt x="942230" y="481497"/>
                      <a:pt x="889645" y="406120"/>
                      <a:pt x="942509" y="469557"/>
                    </a:cubicBezTo>
                    <a:cubicBezTo>
                      <a:pt x="976834" y="510748"/>
                      <a:pt x="938387" y="480541"/>
                      <a:pt x="983698" y="510746"/>
                    </a:cubicBezTo>
                    <a:cubicBezTo>
                      <a:pt x="1004404" y="572864"/>
                      <a:pt x="974065" y="498706"/>
                      <a:pt x="1016649" y="551936"/>
                    </a:cubicBezTo>
                    <a:cubicBezTo>
                      <a:pt x="1062123" y="608779"/>
                      <a:pt x="978776" y="545907"/>
                      <a:pt x="1049600" y="593125"/>
                    </a:cubicBezTo>
                    <a:cubicBezTo>
                      <a:pt x="1069188" y="651886"/>
                      <a:pt x="1041413" y="580845"/>
                      <a:pt x="1082552" y="642552"/>
                    </a:cubicBezTo>
                    <a:cubicBezTo>
                      <a:pt x="1087369" y="649777"/>
                      <a:pt x="1085973" y="660040"/>
                      <a:pt x="1090790" y="667265"/>
                    </a:cubicBezTo>
                    <a:cubicBezTo>
                      <a:pt x="1097252" y="676958"/>
                      <a:pt x="1108045" y="683029"/>
                      <a:pt x="1115503" y="691979"/>
                    </a:cubicBezTo>
                    <a:cubicBezTo>
                      <a:pt x="1149826" y="733167"/>
                      <a:pt x="1111387" y="702963"/>
                      <a:pt x="1156692" y="733168"/>
                    </a:cubicBezTo>
                    <a:cubicBezTo>
                      <a:pt x="1162184" y="741406"/>
                      <a:pt x="1166590" y="750481"/>
                      <a:pt x="1173168" y="757881"/>
                    </a:cubicBezTo>
                    <a:cubicBezTo>
                      <a:pt x="1214210" y="804053"/>
                      <a:pt x="1209745" y="798743"/>
                      <a:pt x="1247309" y="823784"/>
                    </a:cubicBezTo>
                    <a:cubicBezTo>
                      <a:pt x="1252801" y="832022"/>
                      <a:pt x="1257446" y="840892"/>
                      <a:pt x="1263784" y="848498"/>
                    </a:cubicBezTo>
                    <a:cubicBezTo>
                      <a:pt x="1271242" y="857448"/>
                      <a:pt x="1282036" y="863518"/>
                      <a:pt x="1288498" y="873211"/>
                    </a:cubicBezTo>
                    <a:cubicBezTo>
                      <a:pt x="1332354" y="938994"/>
                      <a:pt x="1254880" y="854585"/>
                      <a:pt x="1313211" y="922638"/>
                    </a:cubicBezTo>
                    <a:cubicBezTo>
                      <a:pt x="1357962" y="974848"/>
                      <a:pt x="1336269" y="935800"/>
                      <a:pt x="1354400" y="972065"/>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15" name="フリーフォーム 414"/>
              <p:cNvSpPr/>
              <p:nvPr/>
            </p:nvSpPr>
            <p:spPr>
              <a:xfrm>
                <a:off x="6738551" y="1886465"/>
                <a:ext cx="973027" cy="840259"/>
              </a:xfrm>
              <a:custGeom>
                <a:avLst/>
                <a:gdLst>
                  <a:gd name="connsiteX0" fmla="*/ 0 w 973027"/>
                  <a:gd name="connsiteY0" fmla="*/ 0 h 840259"/>
                  <a:gd name="connsiteX1" fmla="*/ 222422 w 973027"/>
                  <a:gd name="connsiteY1" fmla="*/ 8238 h 840259"/>
                  <a:gd name="connsiteX2" fmla="*/ 247135 w 973027"/>
                  <a:gd name="connsiteY2" fmla="*/ 16476 h 840259"/>
                  <a:gd name="connsiteX3" fmla="*/ 288325 w 973027"/>
                  <a:gd name="connsiteY3" fmla="*/ 65903 h 840259"/>
                  <a:gd name="connsiteX4" fmla="*/ 313038 w 973027"/>
                  <a:gd name="connsiteY4" fmla="*/ 90616 h 840259"/>
                  <a:gd name="connsiteX5" fmla="*/ 329514 w 973027"/>
                  <a:gd name="connsiteY5" fmla="*/ 115330 h 840259"/>
                  <a:gd name="connsiteX6" fmla="*/ 378941 w 973027"/>
                  <a:gd name="connsiteY6" fmla="*/ 164757 h 840259"/>
                  <a:gd name="connsiteX7" fmla="*/ 411892 w 973027"/>
                  <a:gd name="connsiteY7" fmla="*/ 214184 h 840259"/>
                  <a:gd name="connsiteX8" fmla="*/ 436606 w 973027"/>
                  <a:gd name="connsiteY8" fmla="*/ 238897 h 840259"/>
                  <a:gd name="connsiteX9" fmla="*/ 469557 w 973027"/>
                  <a:gd name="connsiteY9" fmla="*/ 288324 h 840259"/>
                  <a:gd name="connsiteX10" fmla="*/ 486033 w 973027"/>
                  <a:gd name="connsiteY10" fmla="*/ 313038 h 840259"/>
                  <a:gd name="connsiteX11" fmla="*/ 502508 w 973027"/>
                  <a:gd name="connsiteY11" fmla="*/ 337751 h 840259"/>
                  <a:gd name="connsiteX12" fmla="*/ 527222 w 973027"/>
                  <a:gd name="connsiteY12" fmla="*/ 354227 h 840259"/>
                  <a:gd name="connsiteX13" fmla="*/ 535460 w 973027"/>
                  <a:gd name="connsiteY13" fmla="*/ 378940 h 840259"/>
                  <a:gd name="connsiteX14" fmla="*/ 584887 w 973027"/>
                  <a:gd name="connsiteY14" fmla="*/ 411892 h 840259"/>
                  <a:gd name="connsiteX15" fmla="*/ 634314 w 973027"/>
                  <a:gd name="connsiteY15" fmla="*/ 444843 h 840259"/>
                  <a:gd name="connsiteX16" fmla="*/ 683741 w 973027"/>
                  <a:gd name="connsiteY16" fmla="*/ 477794 h 840259"/>
                  <a:gd name="connsiteX17" fmla="*/ 757881 w 973027"/>
                  <a:gd name="connsiteY17" fmla="*/ 535459 h 840259"/>
                  <a:gd name="connsiteX18" fmla="*/ 782595 w 973027"/>
                  <a:gd name="connsiteY18" fmla="*/ 543697 h 840259"/>
                  <a:gd name="connsiteX19" fmla="*/ 881449 w 973027"/>
                  <a:gd name="connsiteY19" fmla="*/ 626076 h 840259"/>
                  <a:gd name="connsiteX20" fmla="*/ 906163 w 973027"/>
                  <a:gd name="connsiteY20" fmla="*/ 650789 h 840259"/>
                  <a:gd name="connsiteX21" fmla="*/ 939114 w 973027"/>
                  <a:gd name="connsiteY21" fmla="*/ 700216 h 840259"/>
                  <a:gd name="connsiteX22" fmla="*/ 955590 w 973027"/>
                  <a:gd name="connsiteY22" fmla="*/ 724930 h 840259"/>
                  <a:gd name="connsiteX23" fmla="*/ 972065 w 973027"/>
                  <a:gd name="connsiteY23" fmla="*/ 840259 h 84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73027" h="840259">
                    <a:moveTo>
                      <a:pt x="0" y="0"/>
                    </a:moveTo>
                    <a:cubicBezTo>
                      <a:pt x="74141" y="2746"/>
                      <a:pt x="148395" y="3303"/>
                      <a:pt x="222422" y="8238"/>
                    </a:cubicBezTo>
                    <a:cubicBezTo>
                      <a:pt x="231086" y="8816"/>
                      <a:pt x="239910" y="11659"/>
                      <a:pt x="247135" y="16476"/>
                    </a:cubicBezTo>
                    <a:cubicBezTo>
                      <a:pt x="274212" y="34527"/>
                      <a:pt x="269328" y="43107"/>
                      <a:pt x="288325" y="65903"/>
                    </a:cubicBezTo>
                    <a:cubicBezTo>
                      <a:pt x="295783" y="74853"/>
                      <a:pt x="305580" y="81666"/>
                      <a:pt x="313038" y="90616"/>
                    </a:cubicBezTo>
                    <a:cubicBezTo>
                      <a:pt x="319376" y="98222"/>
                      <a:pt x="322936" y="107930"/>
                      <a:pt x="329514" y="115330"/>
                    </a:cubicBezTo>
                    <a:cubicBezTo>
                      <a:pt x="344994" y="132745"/>
                      <a:pt x="366017" y="145370"/>
                      <a:pt x="378941" y="164757"/>
                    </a:cubicBezTo>
                    <a:cubicBezTo>
                      <a:pt x="389925" y="181233"/>
                      <a:pt x="397890" y="200183"/>
                      <a:pt x="411892" y="214184"/>
                    </a:cubicBezTo>
                    <a:cubicBezTo>
                      <a:pt x="420130" y="222422"/>
                      <a:pt x="429454" y="229701"/>
                      <a:pt x="436606" y="238897"/>
                    </a:cubicBezTo>
                    <a:cubicBezTo>
                      <a:pt x="448763" y="254527"/>
                      <a:pt x="458573" y="271848"/>
                      <a:pt x="469557" y="288324"/>
                    </a:cubicBezTo>
                    <a:lnTo>
                      <a:pt x="486033" y="313038"/>
                    </a:lnTo>
                    <a:cubicBezTo>
                      <a:pt x="491525" y="321276"/>
                      <a:pt x="494270" y="332259"/>
                      <a:pt x="502508" y="337751"/>
                    </a:cubicBezTo>
                    <a:lnTo>
                      <a:pt x="527222" y="354227"/>
                    </a:lnTo>
                    <a:cubicBezTo>
                      <a:pt x="529968" y="362465"/>
                      <a:pt x="529320" y="372800"/>
                      <a:pt x="535460" y="378940"/>
                    </a:cubicBezTo>
                    <a:cubicBezTo>
                      <a:pt x="549462" y="392942"/>
                      <a:pt x="568411" y="400908"/>
                      <a:pt x="584887" y="411892"/>
                    </a:cubicBezTo>
                    <a:cubicBezTo>
                      <a:pt x="584889" y="411894"/>
                      <a:pt x="634313" y="444842"/>
                      <a:pt x="634314" y="444843"/>
                    </a:cubicBezTo>
                    <a:cubicBezTo>
                      <a:pt x="665167" y="475697"/>
                      <a:pt x="647975" y="465873"/>
                      <a:pt x="683741" y="477794"/>
                    </a:cubicBezTo>
                    <a:cubicBezTo>
                      <a:pt x="705065" y="499119"/>
                      <a:pt x="728318" y="525605"/>
                      <a:pt x="757881" y="535459"/>
                    </a:cubicBezTo>
                    <a:lnTo>
                      <a:pt x="782595" y="543697"/>
                    </a:lnTo>
                    <a:cubicBezTo>
                      <a:pt x="851411" y="589575"/>
                      <a:pt x="818018" y="562646"/>
                      <a:pt x="881449" y="626076"/>
                    </a:cubicBezTo>
                    <a:cubicBezTo>
                      <a:pt x="889687" y="634314"/>
                      <a:pt x="899701" y="641096"/>
                      <a:pt x="906163" y="650789"/>
                    </a:cubicBezTo>
                    <a:lnTo>
                      <a:pt x="939114" y="700216"/>
                    </a:lnTo>
                    <a:lnTo>
                      <a:pt x="955590" y="724930"/>
                    </a:lnTo>
                    <a:cubicBezTo>
                      <a:pt x="979011" y="795197"/>
                      <a:pt x="972065" y="756990"/>
                      <a:pt x="972065" y="840259"/>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16" name="フリーフォーム 415"/>
              <p:cNvSpPr/>
              <p:nvPr/>
            </p:nvSpPr>
            <p:spPr>
              <a:xfrm>
                <a:off x="6383176" y="2075935"/>
                <a:ext cx="272997" cy="609600"/>
              </a:xfrm>
              <a:custGeom>
                <a:avLst/>
                <a:gdLst>
                  <a:gd name="connsiteX0" fmla="*/ 165905 w 272997"/>
                  <a:gd name="connsiteY0" fmla="*/ 0 h 609600"/>
                  <a:gd name="connsiteX1" fmla="*/ 132954 w 272997"/>
                  <a:gd name="connsiteY1" fmla="*/ 41189 h 609600"/>
                  <a:gd name="connsiteX2" fmla="*/ 108240 w 272997"/>
                  <a:gd name="connsiteY2" fmla="*/ 57665 h 609600"/>
                  <a:gd name="connsiteX3" fmla="*/ 75289 w 272997"/>
                  <a:gd name="connsiteY3" fmla="*/ 98854 h 609600"/>
                  <a:gd name="connsiteX4" fmla="*/ 58813 w 272997"/>
                  <a:gd name="connsiteY4" fmla="*/ 123568 h 609600"/>
                  <a:gd name="connsiteX5" fmla="*/ 34100 w 272997"/>
                  <a:gd name="connsiteY5" fmla="*/ 172995 h 609600"/>
                  <a:gd name="connsiteX6" fmla="*/ 34100 w 272997"/>
                  <a:gd name="connsiteY6" fmla="*/ 543697 h 609600"/>
                  <a:gd name="connsiteX7" fmla="*/ 58813 w 272997"/>
                  <a:gd name="connsiteY7" fmla="*/ 593124 h 609600"/>
                  <a:gd name="connsiteX8" fmla="*/ 108240 w 272997"/>
                  <a:gd name="connsiteY8" fmla="*/ 609600 h 609600"/>
                  <a:gd name="connsiteX9" fmla="*/ 215332 w 272997"/>
                  <a:gd name="connsiteY9" fmla="*/ 601362 h 609600"/>
                  <a:gd name="connsiteX10" fmla="*/ 231808 w 272997"/>
                  <a:gd name="connsiteY10" fmla="*/ 576649 h 609600"/>
                  <a:gd name="connsiteX11" fmla="*/ 256521 w 272997"/>
                  <a:gd name="connsiteY11" fmla="*/ 345989 h 609600"/>
                  <a:gd name="connsiteX12" fmla="*/ 272997 w 272997"/>
                  <a:gd name="connsiteY12" fmla="*/ 329514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997" h="609600">
                    <a:moveTo>
                      <a:pt x="165905" y="0"/>
                    </a:moveTo>
                    <a:cubicBezTo>
                      <a:pt x="154921" y="13730"/>
                      <a:pt x="145387" y="28756"/>
                      <a:pt x="132954" y="41189"/>
                    </a:cubicBezTo>
                    <a:cubicBezTo>
                      <a:pt x="125953" y="48190"/>
                      <a:pt x="114425" y="49934"/>
                      <a:pt x="108240" y="57665"/>
                    </a:cubicBezTo>
                    <a:cubicBezTo>
                      <a:pt x="62766" y="114508"/>
                      <a:pt x="146112" y="51640"/>
                      <a:pt x="75289" y="98854"/>
                    </a:cubicBezTo>
                    <a:cubicBezTo>
                      <a:pt x="69797" y="107092"/>
                      <a:pt x="63241" y="114712"/>
                      <a:pt x="58813" y="123568"/>
                    </a:cubicBezTo>
                    <a:cubicBezTo>
                      <a:pt x="24702" y="191789"/>
                      <a:pt x="81322" y="102158"/>
                      <a:pt x="34100" y="172995"/>
                    </a:cubicBezTo>
                    <a:cubicBezTo>
                      <a:pt x="1667" y="302724"/>
                      <a:pt x="-22787" y="373036"/>
                      <a:pt x="34100" y="543697"/>
                    </a:cubicBezTo>
                    <a:cubicBezTo>
                      <a:pt x="38588" y="557162"/>
                      <a:pt x="45366" y="584719"/>
                      <a:pt x="58813" y="593124"/>
                    </a:cubicBezTo>
                    <a:cubicBezTo>
                      <a:pt x="73540" y="602328"/>
                      <a:pt x="108240" y="609600"/>
                      <a:pt x="108240" y="609600"/>
                    </a:cubicBezTo>
                    <a:cubicBezTo>
                      <a:pt x="143937" y="606854"/>
                      <a:pt x="180738" y="610587"/>
                      <a:pt x="215332" y="601362"/>
                    </a:cubicBezTo>
                    <a:cubicBezTo>
                      <a:pt x="224898" y="598811"/>
                      <a:pt x="230753" y="586493"/>
                      <a:pt x="231808" y="576649"/>
                    </a:cubicBezTo>
                    <a:cubicBezTo>
                      <a:pt x="245457" y="449266"/>
                      <a:pt x="201215" y="415122"/>
                      <a:pt x="256521" y="345989"/>
                    </a:cubicBezTo>
                    <a:cubicBezTo>
                      <a:pt x="261373" y="339924"/>
                      <a:pt x="267505" y="335006"/>
                      <a:pt x="272997" y="329514"/>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17" name="フリーフォーム 416"/>
              <p:cNvSpPr/>
              <p:nvPr/>
            </p:nvSpPr>
            <p:spPr>
              <a:xfrm>
                <a:off x="7035114" y="1944130"/>
                <a:ext cx="1328146" cy="2561967"/>
              </a:xfrm>
              <a:custGeom>
                <a:avLst/>
                <a:gdLst>
                  <a:gd name="connsiteX0" fmla="*/ 0 w 1328146"/>
                  <a:gd name="connsiteY0" fmla="*/ 0 h 2561967"/>
                  <a:gd name="connsiteX1" fmla="*/ 98854 w 1328146"/>
                  <a:gd name="connsiteY1" fmla="*/ 8238 h 2561967"/>
                  <a:gd name="connsiteX2" fmla="*/ 123567 w 1328146"/>
                  <a:gd name="connsiteY2" fmla="*/ 24713 h 2561967"/>
                  <a:gd name="connsiteX3" fmla="*/ 148281 w 1328146"/>
                  <a:gd name="connsiteY3" fmla="*/ 32951 h 2561967"/>
                  <a:gd name="connsiteX4" fmla="*/ 197708 w 1328146"/>
                  <a:gd name="connsiteY4" fmla="*/ 65902 h 2561967"/>
                  <a:gd name="connsiteX5" fmla="*/ 222421 w 1328146"/>
                  <a:gd name="connsiteY5" fmla="*/ 82378 h 2561967"/>
                  <a:gd name="connsiteX6" fmla="*/ 271848 w 1328146"/>
                  <a:gd name="connsiteY6" fmla="*/ 123567 h 2561967"/>
                  <a:gd name="connsiteX7" fmla="*/ 296562 w 1328146"/>
                  <a:gd name="connsiteY7" fmla="*/ 131805 h 2561967"/>
                  <a:gd name="connsiteX8" fmla="*/ 370702 w 1328146"/>
                  <a:gd name="connsiteY8" fmla="*/ 197708 h 2561967"/>
                  <a:gd name="connsiteX9" fmla="*/ 411891 w 1328146"/>
                  <a:gd name="connsiteY9" fmla="*/ 247135 h 2561967"/>
                  <a:gd name="connsiteX10" fmla="*/ 436605 w 1328146"/>
                  <a:gd name="connsiteY10" fmla="*/ 255373 h 2561967"/>
                  <a:gd name="connsiteX11" fmla="*/ 510745 w 1328146"/>
                  <a:gd name="connsiteY11" fmla="*/ 321275 h 2561967"/>
                  <a:gd name="connsiteX12" fmla="*/ 609600 w 1328146"/>
                  <a:gd name="connsiteY12" fmla="*/ 370702 h 2561967"/>
                  <a:gd name="connsiteX13" fmla="*/ 634313 w 1328146"/>
                  <a:gd name="connsiteY13" fmla="*/ 395416 h 2561967"/>
                  <a:gd name="connsiteX14" fmla="*/ 683740 w 1328146"/>
                  <a:gd name="connsiteY14" fmla="*/ 411892 h 2561967"/>
                  <a:gd name="connsiteX15" fmla="*/ 757881 w 1328146"/>
                  <a:gd name="connsiteY15" fmla="*/ 469556 h 2561967"/>
                  <a:gd name="connsiteX16" fmla="*/ 782594 w 1328146"/>
                  <a:gd name="connsiteY16" fmla="*/ 477794 h 2561967"/>
                  <a:gd name="connsiteX17" fmla="*/ 832021 w 1328146"/>
                  <a:gd name="connsiteY17" fmla="*/ 518984 h 2561967"/>
                  <a:gd name="connsiteX18" fmla="*/ 848497 w 1328146"/>
                  <a:gd name="connsiteY18" fmla="*/ 568411 h 2561967"/>
                  <a:gd name="connsiteX19" fmla="*/ 864972 w 1328146"/>
                  <a:gd name="connsiteY19" fmla="*/ 626075 h 2561967"/>
                  <a:gd name="connsiteX20" fmla="*/ 873210 w 1328146"/>
                  <a:gd name="connsiteY20" fmla="*/ 741405 h 2561967"/>
                  <a:gd name="connsiteX21" fmla="*/ 881448 w 1328146"/>
                  <a:gd name="connsiteY21" fmla="*/ 766119 h 2561967"/>
                  <a:gd name="connsiteX22" fmla="*/ 889686 w 1328146"/>
                  <a:gd name="connsiteY22" fmla="*/ 848497 h 2561967"/>
                  <a:gd name="connsiteX23" fmla="*/ 906162 w 1328146"/>
                  <a:gd name="connsiteY23" fmla="*/ 897924 h 2561967"/>
                  <a:gd name="connsiteX24" fmla="*/ 914400 w 1328146"/>
                  <a:gd name="connsiteY24" fmla="*/ 922638 h 2561967"/>
                  <a:gd name="connsiteX25" fmla="*/ 922637 w 1328146"/>
                  <a:gd name="connsiteY25" fmla="*/ 947351 h 2561967"/>
                  <a:gd name="connsiteX26" fmla="*/ 930875 w 1328146"/>
                  <a:gd name="connsiteY26" fmla="*/ 988540 h 2561967"/>
                  <a:gd name="connsiteX27" fmla="*/ 947351 w 1328146"/>
                  <a:gd name="connsiteY27" fmla="*/ 1112108 h 2561967"/>
                  <a:gd name="connsiteX28" fmla="*/ 939113 w 1328146"/>
                  <a:gd name="connsiteY28" fmla="*/ 1416908 h 2561967"/>
                  <a:gd name="connsiteX29" fmla="*/ 930875 w 1328146"/>
                  <a:gd name="connsiteY29" fmla="*/ 1441621 h 2561967"/>
                  <a:gd name="connsiteX30" fmla="*/ 914400 w 1328146"/>
                  <a:gd name="connsiteY30" fmla="*/ 1507524 h 2561967"/>
                  <a:gd name="connsiteX31" fmla="*/ 922637 w 1328146"/>
                  <a:gd name="connsiteY31" fmla="*/ 1680519 h 2561967"/>
                  <a:gd name="connsiteX32" fmla="*/ 947351 w 1328146"/>
                  <a:gd name="connsiteY32" fmla="*/ 1729946 h 2561967"/>
                  <a:gd name="connsiteX33" fmla="*/ 963827 w 1328146"/>
                  <a:gd name="connsiteY33" fmla="*/ 1779373 h 2561967"/>
                  <a:gd name="connsiteX34" fmla="*/ 980302 w 1328146"/>
                  <a:gd name="connsiteY34" fmla="*/ 1804086 h 2561967"/>
                  <a:gd name="connsiteX35" fmla="*/ 988540 w 1328146"/>
                  <a:gd name="connsiteY35" fmla="*/ 1828800 h 2561967"/>
                  <a:gd name="connsiteX36" fmla="*/ 1013254 w 1328146"/>
                  <a:gd name="connsiteY36" fmla="*/ 1853513 h 2561967"/>
                  <a:gd name="connsiteX37" fmla="*/ 1046205 w 1328146"/>
                  <a:gd name="connsiteY37" fmla="*/ 1886465 h 2561967"/>
                  <a:gd name="connsiteX38" fmla="*/ 1054443 w 1328146"/>
                  <a:gd name="connsiteY38" fmla="*/ 1919416 h 2561967"/>
                  <a:gd name="connsiteX39" fmla="*/ 1070918 w 1328146"/>
                  <a:gd name="connsiteY39" fmla="*/ 1968843 h 2561967"/>
                  <a:gd name="connsiteX40" fmla="*/ 1128583 w 1328146"/>
                  <a:gd name="connsiteY40" fmla="*/ 2042984 h 2561967"/>
                  <a:gd name="connsiteX41" fmla="*/ 1169772 w 1328146"/>
                  <a:gd name="connsiteY41" fmla="*/ 2084173 h 2561967"/>
                  <a:gd name="connsiteX42" fmla="*/ 1186248 w 1328146"/>
                  <a:gd name="connsiteY42" fmla="*/ 2133600 h 2561967"/>
                  <a:gd name="connsiteX43" fmla="*/ 1194486 w 1328146"/>
                  <a:gd name="connsiteY43" fmla="*/ 2158313 h 2561967"/>
                  <a:gd name="connsiteX44" fmla="*/ 1227437 w 1328146"/>
                  <a:gd name="connsiteY44" fmla="*/ 2207740 h 2561967"/>
                  <a:gd name="connsiteX45" fmla="*/ 1243913 w 1328146"/>
                  <a:gd name="connsiteY45" fmla="*/ 2232454 h 2561967"/>
                  <a:gd name="connsiteX46" fmla="*/ 1252151 w 1328146"/>
                  <a:gd name="connsiteY46" fmla="*/ 2257167 h 2561967"/>
                  <a:gd name="connsiteX47" fmla="*/ 1260389 w 1328146"/>
                  <a:gd name="connsiteY47" fmla="*/ 2306594 h 2561967"/>
                  <a:gd name="connsiteX48" fmla="*/ 1276864 w 1328146"/>
                  <a:gd name="connsiteY48" fmla="*/ 2356021 h 2561967"/>
                  <a:gd name="connsiteX49" fmla="*/ 1301578 w 1328146"/>
                  <a:gd name="connsiteY49" fmla="*/ 2430162 h 2561967"/>
                  <a:gd name="connsiteX50" fmla="*/ 1309816 w 1328146"/>
                  <a:gd name="connsiteY50" fmla="*/ 2454875 h 2561967"/>
                  <a:gd name="connsiteX51" fmla="*/ 1326291 w 1328146"/>
                  <a:gd name="connsiteY51" fmla="*/ 2479589 h 2561967"/>
                  <a:gd name="connsiteX52" fmla="*/ 1326291 w 1328146"/>
                  <a:gd name="connsiteY52" fmla="*/ 2561967 h 2561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328146" h="2561967">
                    <a:moveTo>
                      <a:pt x="0" y="0"/>
                    </a:moveTo>
                    <a:cubicBezTo>
                      <a:pt x="32951" y="2746"/>
                      <a:pt x="66431" y="1753"/>
                      <a:pt x="98854" y="8238"/>
                    </a:cubicBezTo>
                    <a:cubicBezTo>
                      <a:pt x="108562" y="10180"/>
                      <a:pt x="114712" y="20285"/>
                      <a:pt x="123567" y="24713"/>
                    </a:cubicBezTo>
                    <a:cubicBezTo>
                      <a:pt x="131334" y="28596"/>
                      <a:pt x="140043" y="30205"/>
                      <a:pt x="148281" y="32951"/>
                    </a:cubicBezTo>
                    <a:lnTo>
                      <a:pt x="197708" y="65902"/>
                    </a:lnTo>
                    <a:cubicBezTo>
                      <a:pt x="205946" y="71394"/>
                      <a:pt x="215420" y="75377"/>
                      <a:pt x="222421" y="82378"/>
                    </a:cubicBezTo>
                    <a:cubicBezTo>
                      <a:pt x="240640" y="100597"/>
                      <a:pt x="248910" y="112098"/>
                      <a:pt x="271848" y="123567"/>
                    </a:cubicBezTo>
                    <a:cubicBezTo>
                      <a:pt x="279615" y="127450"/>
                      <a:pt x="288324" y="129059"/>
                      <a:pt x="296562" y="131805"/>
                    </a:cubicBezTo>
                    <a:cubicBezTo>
                      <a:pt x="352990" y="188233"/>
                      <a:pt x="326602" y="168307"/>
                      <a:pt x="370702" y="197708"/>
                    </a:cubicBezTo>
                    <a:cubicBezTo>
                      <a:pt x="382858" y="215942"/>
                      <a:pt x="392865" y="234451"/>
                      <a:pt x="411891" y="247135"/>
                    </a:cubicBezTo>
                    <a:cubicBezTo>
                      <a:pt x="419116" y="251952"/>
                      <a:pt x="428367" y="252627"/>
                      <a:pt x="436605" y="255373"/>
                    </a:cubicBezTo>
                    <a:cubicBezTo>
                      <a:pt x="451520" y="270288"/>
                      <a:pt x="484284" y="309515"/>
                      <a:pt x="510745" y="321275"/>
                    </a:cubicBezTo>
                    <a:cubicBezTo>
                      <a:pt x="558979" y="342712"/>
                      <a:pt x="568500" y="329600"/>
                      <a:pt x="609600" y="370702"/>
                    </a:cubicBezTo>
                    <a:cubicBezTo>
                      <a:pt x="617838" y="378940"/>
                      <a:pt x="624129" y="389758"/>
                      <a:pt x="634313" y="395416"/>
                    </a:cubicBezTo>
                    <a:cubicBezTo>
                      <a:pt x="649494" y="403850"/>
                      <a:pt x="683740" y="411892"/>
                      <a:pt x="683740" y="411892"/>
                    </a:cubicBezTo>
                    <a:cubicBezTo>
                      <a:pt x="705064" y="433215"/>
                      <a:pt x="728321" y="459702"/>
                      <a:pt x="757881" y="469556"/>
                    </a:cubicBezTo>
                    <a:cubicBezTo>
                      <a:pt x="766119" y="472302"/>
                      <a:pt x="774827" y="473911"/>
                      <a:pt x="782594" y="477794"/>
                    </a:cubicBezTo>
                    <a:cubicBezTo>
                      <a:pt x="805534" y="489264"/>
                      <a:pt x="813801" y="500763"/>
                      <a:pt x="832021" y="518984"/>
                    </a:cubicBezTo>
                    <a:cubicBezTo>
                      <a:pt x="837513" y="535460"/>
                      <a:pt x="844285" y="551563"/>
                      <a:pt x="848497" y="568411"/>
                    </a:cubicBezTo>
                    <a:cubicBezTo>
                      <a:pt x="858841" y="609786"/>
                      <a:pt x="853155" y="590621"/>
                      <a:pt x="864972" y="626075"/>
                    </a:cubicBezTo>
                    <a:cubicBezTo>
                      <a:pt x="867718" y="664518"/>
                      <a:pt x="868707" y="703128"/>
                      <a:pt x="873210" y="741405"/>
                    </a:cubicBezTo>
                    <a:cubicBezTo>
                      <a:pt x="874225" y="750029"/>
                      <a:pt x="880128" y="757536"/>
                      <a:pt x="881448" y="766119"/>
                    </a:cubicBezTo>
                    <a:cubicBezTo>
                      <a:pt x="885644" y="793394"/>
                      <a:pt x="884600" y="821373"/>
                      <a:pt x="889686" y="848497"/>
                    </a:cubicBezTo>
                    <a:cubicBezTo>
                      <a:pt x="892887" y="865566"/>
                      <a:pt x="900670" y="881448"/>
                      <a:pt x="906162" y="897924"/>
                    </a:cubicBezTo>
                    <a:lnTo>
                      <a:pt x="914400" y="922638"/>
                    </a:lnTo>
                    <a:cubicBezTo>
                      <a:pt x="917146" y="930876"/>
                      <a:pt x="920934" y="938836"/>
                      <a:pt x="922637" y="947351"/>
                    </a:cubicBezTo>
                    <a:cubicBezTo>
                      <a:pt x="925383" y="961081"/>
                      <a:pt x="928895" y="974679"/>
                      <a:pt x="930875" y="988540"/>
                    </a:cubicBezTo>
                    <a:cubicBezTo>
                      <a:pt x="961123" y="1200270"/>
                      <a:pt x="921480" y="956883"/>
                      <a:pt x="947351" y="1112108"/>
                    </a:cubicBezTo>
                    <a:cubicBezTo>
                      <a:pt x="944605" y="1213708"/>
                      <a:pt x="944189" y="1315398"/>
                      <a:pt x="939113" y="1416908"/>
                    </a:cubicBezTo>
                    <a:cubicBezTo>
                      <a:pt x="938679" y="1425580"/>
                      <a:pt x="932981" y="1433197"/>
                      <a:pt x="930875" y="1441621"/>
                    </a:cubicBezTo>
                    <a:cubicBezTo>
                      <a:pt x="910990" y="1521162"/>
                      <a:pt x="933232" y="1451025"/>
                      <a:pt x="914400" y="1507524"/>
                    </a:cubicBezTo>
                    <a:cubicBezTo>
                      <a:pt x="917146" y="1565189"/>
                      <a:pt x="917843" y="1622988"/>
                      <a:pt x="922637" y="1680519"/>
                    </a:cubicBezTo>
                    <a:cubicBezTo>
                      <a:pt x="924948" y="1708249"/>
                      <a:pt x="936387" y="1705277"/>
                      <a:pt x="947351" y="1729946"/>
                    </a:cubicBezTo>
                    <a:cubicBezTo>
                      <a:pt x="954404" y="1745816"/>
                      <a:pt x="954194" y="1764923"/>
                      <a:pt x="963827" y="1779373"/>
                    </a:cubicBezTo>
                    <a:cubicBezTo>
                      <a:pt x="969319" y="1787611"/>
                      <a:pt x="975874" y="1795231"/>
                      <a:pt x="980302" y="1804086"/>
                    </a:cubicBezTo>
                    <a:cubicBezTo>
                      <a:pt x="984185" y="1811853"/>
                      <a:pt x="983723" y="1821575"/>
                      <a:pt x="988540" y="1828800"/>
                    </a:cubicBezTo>
                    <a:cubicBezTo>
                      <a:pt x="995002" y="1838493"/>
                      <a:pt x="1005016" y="1845275"/>
                      <a:pt x="1013254" y="1853513"/>
                    </a:cubicBezTo>
                    <a:cubicBezTo>
                      <a:pt x="1041493" y="1938239"/>
                      <a:pt x="995997" y="1823707"/>
                      <a:pt x="1046205" y="1886465"/>
                    </a:cubicBezTo>
                    <a:cubicBezTo>
                      <a:pt x="1053278" y="1895306"/>
                      <a:pt x="1051190" y="1908572"/>
                      <a:pt x="1054443" y="1919416"/>
                    </a:cubicBezTo>
                    <a:cubicBezTo>
                      <a:pt x="1059433" y="1936050"/>
                      <a:pt x="1061284" y="1954393"/>
                      <a:pt x="1070918" y="1968843"/>
                    </a:cubicBezTo>
                    <a:cubicBezTo>
                      <a:pt x="1154198" y="2093760"/>
                      <a:pt x="1064061" y="1965557"/>
                      <a:pt x="1128583" y="2042984"/>
                    </a:cubicBezTo>
                    <a:cubicBezTo>
                      <a:pt x="1162906" y="2084172"/>
                      <a:pt x="1124467" y="2053968"/>
                      <a:pt x="1169772" y="2084173"/>
                    </a:cubicBezTo>
                    <a:lnTo>
                      <a:pt x="1186248" y="2133600"/>
                    </a:lnTo>
                    <a:cubicBezTo>
                      <a:pt x="1188994" y="2141838"/>
                      <a:pt x="1189669" y="2151088"/>
                      <a:pt x="1194486" y="2158313"/>
                    </a:cubicBezTo>
                    <a:lnTo>
                      <a:pt x="1227437" y="2207740"/>
                    </a:lnTo>
                    <a:cubicBezTo>
                      <a:pt x="1232929" y="2215978"/>
                      <a:pt x="1240782" y="2223061"/>
                      <a:pt x="1243913" y="2232454"/>
                    </a:cubicBezTo>
                    <a:lnTo>
                      <a:pt x="1252151" y="2257167"/>
                    </a:lnTo>
                    <a:cubicBezTo>
                      <a:pt x="1254897" y="2273643"/>
                      <a:pt x="1256338" y="2290390"/>
                      <a:pt x="1260389" y="2306594"/>
                    </a:cubicBezTo>
                    <a:cubicBezTo>
                      <a:pt x="1264601" y="2323442"/>
                      <a:pt x="1271372" y="2339545"/>
                      <a:pt x="1276864" y="2356021"/>
                    </a:cubicBezTo>
                    <a:lnTo>
                      <a:pt x="1301578" y="2430162"/>
                    </a:lnTo>
                    <a:cubicBezTo>
                      <a:pt x="1304324" y="2438400"/>
                      <a:pt x="1305000" y="2447650"/>
                      <a:pt x="1309816" y="2454875"/>
                    </a:cubicBezTo>
                    <a:cubicBezTo>
                      <a:pt x="1315308" y="2463113"/>
                      <a:pt x="1324786" y="2469803"/>
                      <a:pt x="1326291" y="2479589"/>
                    </a:cubicBezTo>
                    <a:cubicBezTo>
                      <a:pt x="1330466" y="2506729"/>
                      <a:pt x="1326291" y="2534508"/>
                      <a:pt x="1326291" y="2561967"/>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18" name="フリーフォーム 417"/>
              <p:cNvSpPr/>
              <p:nvPr/>
            </p:nvSpPr>
            <p:spPr>
              <a:xfrm>
                <a:off x="7397578" y="4506097"/>
                <a:ext cx="1112108" cy="535460"/>
              </a:xfrm>
              <a:custGeom>
                <a:avLst/>
                <a:gdLst>
                  <a:gd name="connsiteX0" fmla="*/ 1112108 w 1112108"/>
                  <a:gd name="connsiteY0" fmla="*/ 123568 h 535460"/>
                  <a:gd name="connsiteX1" fmla="*/ 1087395 w 1112108"/>
                  <a:gd name="connsiteY1" fmla="*/ 82379 h 535460"/>
                  <a:gd name="connsiteX2" fmla="*/ 1062681 w 1112108"/>
                  <a:gd name="connsiteY2" fmla="*/ 32952 h 535460"/>
                  <a:gd name="connsiteX3" fmla="*/ 1054444 w 1112108"/>
                  <a:gd name="connsiteY3" fmla="*/ 8238 h 535460"/>
                  <a:gd name="connsiteX4" fmla="*/ 1029730 w 1112108"/>
                  <a:gd name="connsiteY4" fmla="*/ 0 h 535460"/>
                  <a:gd name="connsiteX5" fmla="*/ 939114 w 1112108"/>
                  <a:gd name="connsiteY5" fmla="*/ 8238 h 535460"/>
                  <a:gd name="connsiteX6" fmla="*/ 864973 w 1112108"/>
                  <a:gd name="connsiteY6" fmla="*/ 24714 h 535460"/>
                  <a:gd name="connsiteX7" fmla="*/ 840260 w 1112108"/>
                  <a:gd name="connsiteY7" fmla="*/ 32952 h 535460"/>
                  <a:gd name="connsiteX8" fmla="*/ 807308 w 1112108"/>
                  <a:gd name="connsiteY8" fmla="*/ 41189 h 535460"/>
                  <a:gd name="connsiteX9" fmla="*/ 782595 w 1112108"/>
                  <a:gd name="connsiteY9" fmla="*/ 57665 h 535460"/>
                  <a:gd name="connsiteX10" fmla="*/ 757881 w 1112108"/>
                  <a:gd name="connsiteY10" fmla="*/ 65903 h 535460"/>
                  <a:gd name="connsiteX11" fmla="*/ 708454 w 1112108"/>
                  <a:gd name="connsiteY11" fmla="*/ 98854 h 535460"/>
                  <a:gd name="connsiteX12" fmla="*/ 626076 w 1112108"/>
                  <a:gd name="connsiteY12" fmla="*/ 123568 h 535460"/>
                  <a:gd name="connsiteX13" fmla="*/ 601363 w 1112108"/>
                  <a:gd name="connsiteY13" fmla="*/ 131806 h 535460"/>
                  <a:gd name="connsiteX14" fmla="*/ 551936 w 1112108"/>
                  <a:gd name="connsiteY14" fmla="*/ 140044 h 535460"/>
                  <a:gd name="connsiteX15" fmla="*/ 444844 w 1112108"/>
                  <a:gd name="connsiteY15" fmla="*/ 164757 h 535460"/>
                  <a:gd name="connsiteX16" fmla="*/ 378941 w 1112108"/>
                  <a:gd name="connsiteY16" fmla="*/ 181233 h 535460"/>
                  <a:gd name="connsiteX17" fmla="*/ 329514 w 1112108"/>
                  <a:gd name="connsiteY17" fmla="*/ 197708 h 535460"/>
                  <a:gd name="connsiteX18" fmla="*/ 280087 w 1112108"/>
                  <a:gd name="connsiteY18" fmla="*/ 222422 h 535460"/>
                  <a:gd name="connsiteX19" fmla="*/ 255373 w 1112108"/>
                  <a:gd name="connsiteY19" fmla="*/ 238898 h 535460"/>
                  <a:gd name="connsiteX20" fmla="*/ 205946 w 1112108"/>
                  <a:gd name="connsiteY20" fmla="*/ 255373 h 535460"/>
                  <a:gd name="connsiteX21" fmla="*/ 131806 w 1112108"/>
                  <a:gd name="connsiteY21" fmla="*/ 288325 h 535460"/>
                  <a:gd name="connsiteX22" fmla="*/ 107092 w 1112108"/>
                  <a:gd name="connsiteY22" fmla="*/ 296562 h 535460"/>
                  <a:gd name="connsiteX23" fmla="*/ 82379 w 1112108"/>
                  <a:gd name="connsiteY23" fmla="*/ 304800 h 535460"/>
                  <a:gd name="connsiteX24" fmla="*/ 49427 w 1112108"/>
                  <a:gd name="connsiteY24" fmla="*/ 313038 h 535460"/>
                  <a:gd name="connsiteX25" fmla="*/ 0 w 1112108"/>
                  <a:gd name="connsiteY25" fmla="*/ 329514 h 535460"/>
                  <a:gd name="connsiteX26" fmla="*/ 24714 w 1112108"/>
                  <a:gd name="connsiteY26" fmla="*/ 428368 h 535460"/>
                  <a:gd name="connsiteX27" fmla="*/ 41190 w 1112108"/>
                  <a:gd name="connsiteY27" fmla="*/ 477795 h 535460"/>
                  <a:gd name="connsiteX28" fmla="*/ 41190 w 1112108"/>
                  <a:gd name="connsiteY28" fmla="*/ 535460 h 535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2108" h="535460">
                    <a:moveTo>
                      <a:pt x="1112108" y="123568"/>
                    </a:moveTo>
                    <a:cubicBezTo>
                      <a:pt x="1103870" y="109838"/>
                      <a:pt x="1094555" y="96700"/>
                      <a:pt x="1087395" y="82379"/>
                    </a:cubicBezTo>
                    <a:cubicBezTo>
                      <a:pt x="1053293" y="14175"/>
                      <a:pt x="1109893" y="103767"/>
                      <a:pt x="1062681" y="32952"/>
                    </a:cubicBezTo>
                    <a:cubicBezTo>
                      <a:pt x="1059935" y="24714"/>
                      <a:pt x="1060584" y="14378"/>
                      <a:pt x="1054444" y="8238"/>
                    </a:cubicBezTo>
                    <a:cubicBezTo>
                      <a:pt x="1048304" y="2098"/>
                      <a:pt x="1038414" y="0"/>
                      <a:pt x="1029730" y="0"/>
                    </a:cubicBezTo>
                    <a:cubicBezTo>
                      <a:pt x="999400" y="0"/>
                      <a:pt x="969319" y="5492"/>
                      <a:pt x="939114" y="8238"/>
                    </a:cubicBezTo>
                    <a:cubicBezTo>
                      <a:pt x="883478" y="26783"/>
                      <a:pt x="951965" y="5382"/>
                      <a:pt x="864973" y="24714"/>
                    </a:cubicBezTo>
                    <a:cubicBezTo>
                      <a:pt x="856496" y="26598"/>
                      <a:pt x="848609" y="30567"/>
                      <a:pt x="840260" y="32952"/>
                    </a:cubicBezTo>
                    <a:cubicBezTo>
                      <a:pt x="829374" y="36062"/>
                      <a:pt x="818292" y="38443"/>
                      <a:pt x="807308" y="41189"/>
                    </a:cubicBezTo>
                    <a:cubicBezTo>
                      <a:pt x="799070" y="46681"/>
                      <a:pt x="791450" y="53237"/>
                      <a:pt x="782595" y="57665"/>
                    </a:cubicBezTo>
                    <a:cubicBezTo>
                      <a:pt x="774828" y="61548"/>
                      <a:pt x="765472" y="61686"/>
                      <a:pt x="757881" y="65903"/>
                    </a:cubicBezTo>
                    <a:cubicBezTo>
                      <a:pt x="740572" y="75519"/>
                      <a:pt x="727664" y="94051"/>
                      <a:pt x="708454" y="98854"/>
                    </a:cubicBezTo>
                    <a:cubicBezTo>
                      <a:pt x="658656" y="111304"/>
                      <a:pt x="686242" y="103512"/>
                      <a:pt x="626076" y="123568"/>
                    </a:cubicBezTo>
                    <a:cubicBezTo>
                      <a:pt x="617838" y="126314"/>
                      <a:pt x="609928" y="130378"/>
                      <a:pt x="601363" y="131806"/>
                    </a:cubicBezTo>
                    <a:cubicBezTo>
                      <a:pt x="584887" y="134552"/>
                      <a:pt x="568140" y="135993"/>
                      <a:pt x="551936" y="140044"/>
                    </a:cubicBezTo>
                    <a:cubicBezTo>
                      <a:pt x="431319" y="170197"/>
                      <a:pt x="578696" y="145635"/>
                      <a:pt x="444844" y="164757"/>
                    </a:cubicBezTo>
                    <a:cubicBezTo>
                      <a:pt x="369864" y="189750"/>
                      <a:pt x="488277" y="151415"/>
                      <a:pt x="378941" y="181233"/>
                    </a:cubicBezTo>
                    <a:cubicBezTo>
                      <a:pt x="362186" y="185802"/>
                      <a:pt x="329514" y="197708"/>
                      <a:pt x="329514" y="197708"/>
                    </a:cubicBezTo>
                    <a:cubicBezTo>
                      <a:pt x="258686" y="244927"/>
                      <a:pt x="348300" y="188315"/>
                      <a:pt x="280087" y="222422"/>
                    </a:cubicBezTo>
                    <a:cubicBezTo>
                      <a:pt x="271231" y="226850"/>
                      <a:pt x="264421" y="234877"/>
                      <a:pt x="255373" y="238898"/>
                    </a:cubicBezTo>
                    <a:cubicBezTo>
                      <a:pt x="239503" y="245951"/>
                      <a:pt x="205946" y="255373"/>
                      <a:pt x="205946" y="255373"/>
                    </a:cubicBezTo>
                    <a:cubicBezTo>
                      <a:pt x="166785" y="281482"/>
                      <a:pt x="190623" y="268720"/>
                      <a:pt x="131806" y="288325"/>
                    </a:cubicBezTo>
                    <a:lnTo>
                      <a:pt x="107092" y="296562"/>
                    </a:lnTo>
                    <a:cubicBezTo>
                      <a:pt x="98854" y="299308"/>
                      <a:pt x="90803" y="302694"/>
                      <a:pt x="82379" y="304800"/>
                    </a:cubicBezTo>
                    <a:cubicBezTo>
                      <a:pt x="71395" y="307546"/>
                      <a:pt x="60272" y="309785"/>
                      <a:pt x="49427" y="313038"/>
                    </a:cubicBezTo>
                    <a:cubicBezTo>
                      <a:pt x="32793" y="318028"/>
                      <a:pt x="0" y="329514"/>
                      <a:pt x="0" y="329514"/>
                    </a:cubicBezTo>
                    <a:cubicBezTo>
                      <a:pt x="11093" y="396071"/>
                      <a:pt x="2956" y="363096"/>
                      <a:pt x="24714" y="428368"/>
                    </a:cubicBezTo>
                    <a:cubicBezTo>
                      <a:pt x="24715" y="428370"/>
                      <a:pt x="41190" y="477794"/>
                      <a:pt x="41190" y="477795"/>
                    </a:cubicBezTo>
                    <a:lnTo>
                      <a:pt x="41190" y="535460"/>
                    </a:ln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19" name="フリーフォーム 418"/>
              <p:cNvSpPr/>
              <p:nvPr/>
            </p:nvSpPr>
            <p:spPr>
              <a:xfrm>
                <a:off x="7405816" y="4665484"/>
                <a:ext cx="1837038" cy="1282235"/>
              </a:xfrm>
              <a:custGeom>
                <a:avLst/>
                <a:gdLst>
                  <a:gd name="connsiteX0" fmla="*/ 1837038 w 1837038"/>
                  <a:gd name="connsiteY0" fmla="*/ 1208094 h 1282235"/>
                  <a:gd name="connsiteX1" fmla="*/ 1820562 w 1837038"/>
                  <a:gd name="connsiteY1" fmla="*/ 1166905 h 1282235"/>
                  <a:gd name="connsiteX2" fmla="*/ 1812325 w 1837038"/>
                  <a:gd name="connsiteY2" fmla="*/ 1142192 h 1282235"/>
                  <a:gd name="connsiteX3" fmla="*/ 1779373 w 1837038"/>
                  <a:gd name="connsiteY3" fmla="*/ 1092765 h 1282235"/>
                  <a:gd name="connsiteX4" fmla="*/ 1696995 w 1837038"/>
                  <a:gd name="connsiteY4" fmla="*/ 969197 h 1282235"/>
                  <a:gd name="connsiteX5" fmla="*/ 1647568 w 1837038"/>
                  <a:gd name="connsiteY5" fmla="*/ 895057 h 1282235"/>
                  <a:gd name="connsiteX6" fmla="*/ 1631092 w 1837038"/>
                  <a:gd name="connsiteY6" fmla="*/ 870343 h 1282235"/>
                  <a:gd name="connsiteX7" fmla="*/ 1622854 w 1837038"/>
                  <a:gd name="connsiteY7" fmla="*/ 837392 h 1282235"/>
                  <a:gd name="connsiteX8" fmla="*/ 1598141 w 1837038"/>
                  <a:gd name="connsiteY8" fmla="*/ 763251 h 1282235"/>
                  <a:gd name="connsiteX9" fmla="*/ 1565189 w 1837038"/>
                  <a:gd name="connsiteY9" fmla="*/ 664397 h 1282235"/>
                  <a:gd name="connsiteX10" fmla="*/ 1548714 w 1837038"/>
                  <a:gd name="connsiteY10" fmla="*/ 614970 h 1282235"/>
                  <a:gd name="connsiteX11" fmla="*/ 1540476 w 1837038"/>
                  <a:gd name="connsiteY11" fmla="*/ 590257 h 1282235"/>
                  <a:gd name="connsiteX12" fmla="*/ 1524000 w 1837038"/>
                  <a:gd name="connsiteY12" fmla="*/ 565543 h 1282235"/>
                  <a:gd name="connsiteX13" fmla="*/ 1507525 w 1837038"/>
                  <a:gd name="connsiteY13" fmla="*/ 516116 h 1282235"/>
                  <a:gd name="connsiteX14" fmla="*/ 1482811 w 1837038"/>
                  <a:gd name="connsiteY14" fmla="*/ 441975 h 1282235"/>
                  <a:gd name="connsiteX15" fmla="*/ 1474573 w 1837038"/>
                  <a:gd name="connsiteY15" fmla="*/ 417262 h 1282235"/>
                  <a:gd name="connsiteX16" fmla="*/ 1466335 w 1837038"/>
                  <a:gd name="connsiteY16" fmla="*/ 392548 h 1282235"/>
                  <a:gd name="connsiteX17" fmla="*/ 1441622 w 1837038"/>
                  <a:gd name="connsiteY17" fmla="*/ 343121 h 1282235"/>
                  <a:gd name="connsiteX18" fmla="*/ 1425146 w 1837038"/>
                  <a:gd name="connsiteY18" fmla="*/ 318408 h 1282235"/>
                  <a:gd name="connsiteX19" fmla="*/ 1408670 w 1837038"/>
                  <a:gd name="connsiteY19" fmla="*/ 260743 h 1282235"/>
                  <a:gd name="connsiteX20" fmla="*/ 1392195 w 1837038"/>
                  <a:gd name="connsiteY20" fmla="*/ 236030 h 1282235"/>
                  <a:gd name="connsiteX21" fmla="*/ 1383957 w 1837038"/>
                  <a:gd name="connsiteY21" fmla="*/ 211316 h 1282235"/>
                  <a:gd name="connsiteX22" fmla="*/ 1342768 w 1837038"/>
                  <a:gd name="connsiteY22" fmla="*/ 161889 h 1282235"/>
                  <a:gd name="connsiteX23" fmla="*/ 1293341 w 1837038"/>
                  <a:gd name="connsiteY23" fmla="*/ 63035 h 1282235"/>
                  <a:gd name="connsiteX24" fmla="*/ 1243914 w 1837038"/>
                  <a:gd name="connsiteY24" fmla="*/ 38321 h 1282235"/>
                  <a:gd name="connsiteX25" fmla="*/ 1219200 w 1837038"/>
                  <a:gd name="connsiteY25" fmla="*/ 21846 h 1282235"/>
                  <a:gd name="connsiteX26" fmla="*/ 1153298 w 1837038"/>
                  <a:gd name="connsiteY26" fmla="*/ 13608 h 1282235"/>
                  <a:gd name="connsiteX27" fmla="*/ 996779 w 1837038"/>
                  <a:gd name="connsiteY27" fmla="*/ 13608 h 1282235"/>
                  <a:gd name="connsiteX28" fmla="*/ 881449 w 1837038"/>
                  <a:gd name="connsiteY28" fmla="*/ 46559 h 1282235"/>
                  <a:gd name="connsiteX29" fmla="*/ 782595 w 1837038"/>
                  <a:gd name="connsiteY29" fmla="*/ 79511 h 1282235"/>
                  <a:gd name="connsiteX30" fmla="*/ 757881 w 1837038"/>
                  <a:gd name="connsiteY30" fmla="*/ 87748 h 1282235"/>
                  <a:gd name="connsiteX31" fmla="*/ 733168 w 1837038"/>
                  <a:gd name="connsiteY31" fmla="*/ 95986 h 1282235"/>
                  <a:gd name="connsiteX32" fmla="*/ 650789 w 1837038"/>
                  <a:gd name="connsiteY32" fmla="*/ 112462 h 1282235"/>
                  <a:gd name="connsiteX33" fmla="*/ 626076 w 1837038"/>
                  <a:gd name="connsiteY33" fmla="*/ 120700 h 1282235"/>
                  <a:gd name="connsiteX34" fmla="*/ 593125 w 1837038"/>
                  <a:gd name="connsiteY34" fmla="*/ 128938 h 1282235"/>
                  <a:gd name="connsiteX35" fmla="*/ 568411 w 1837038"/>
                  <a:gd name="connsiteY35" fmla="*/ 145413 h 1282235"/>
                  <a:gd name="connsiteX36" fmla="*/ 527222 w 1837038"/>
                  <a:gd name="connsiteY36" fmla="*/ 153651 h 1282235"/>
                  <a:gd name="connsiteX37" fmla="*/ 502508 w 1837038"/>
                  <a:gd name="connsiteY37" fmla="*/ 161889 h 1282235"/>
                  <a:gd name="connsiteX38" fmla="*/ 469557 w 1837038"/>
                  <a:gd name="connsiteY38" fmla="*/ 170127 h 1282235"/>
                  <a:gd name="connsiteX39" fmla="*/ 395416 w 1837038"/>
                  <a:gd name="connsiteY39" fmla="*/ 194840 h 1282235"/>
                  <a:gd name="connsiteX40" fmla="*/ 370703 w 1837038"/>
                  <a:gd name="connsiteY40" fmla="*/ 203078 h 1282235"/>
                  <a:gd name="connsiteX41" fmla="*/ 337752 w 1837038"/>
                  <a:gd name="connsiteY41" fmla="*/ 211316 h 1282235"/>
                  <a:gd name="connsiteX42" fmla="*/ 288325 w 1837038"/>
                  <a:gd name="connsiteY42" fmla="*/ 227792 h 1282235"/>
                  <a:gd name="connsiteX43" fmla="*/ 255373 w 1837038"/>
                  <a:gd name="connsiteY43" fmla="*/ 236030 h 1282235"/>
                  <a:gd name="connsiteX44" fmla="*/ 230660 w 1837038"/>
                  <a:gd name="connsiteY44" fmla="*/ 244267 h 1282235"/>
                  <a:gd name="connsiteX45" fmla="*/ 197708 w 1837038"/>
                  <a:gd name="connsiteY45" fmla="*/ 252505 h 1282235"/>
                  <a:gd name="connsiteX46" fmla="*/ 123568 w 1837038"/>
                  <a:gd name="connsiteY46" fmla="*/ 277219 h 1282235"/>
                  <a:gd name="connsiteX47" fmla="*/ 98854 w 1837038"/>
                  <a:gd name="connsiteY47" fmla="*/ 285457 h 1282235"/>
                  <a:gd name="connsiteX48" fmla="*/ 74141 w 1837038"/>
                  <a:gd name="connsiteY48" fmla="*/ 293694 h 1282235"/>
                  <a:gd name="connsiteX49" fmla="*/ 57665 w 1837038"/>
                  <a:gd name="connsiteY49" fmla="*/ 318408 h 1282235"/>
                  <a:gd name="connsiteX50" fmla="*/ 32952 w 1837038"/>
                  <a:gd name="connsiteY50" fmla="*/ 326646 h 1282235"/>
                  <a:gd name="connsiteX51" fmla="*/ 0 w 1837038"/>
                  <a:gd name="connsiteY51" fmla="*/ 376073 h 1282235"/>
                  <a:gd name="connsiteX52" fmla="*/ 8238 w 1837038"/>
                  <a:gd name="connsiteY52" fmla="*/ 557305 h 1282235"/>
                  <a:gd name="connsiteX53" fmla="*/ 24714 w 1837038"/>
                  <a:gd name="connsiteY53" fmla="*/ 614970 h 1282235"/>
                  <a:gd name="connsiteX54" fmla="*/ 32952 w 1837038"/>
                  <a:gd name="connsiteY54" fmla="*/ 689111 h 1282235"/>
                  <a:gd name="connsiteX55" fmla="*/ 49427 w 1837038"/>
                  <a:gd name="connsiteY55" fmla="*/ 738538 h 1282235"/>
                  <a:gd name="connsiteX56" fmla="*/ 57665 w 1837038"/>
                  <a:gd name="connsiteY56" fmla="*/ 796202 h 1282235"/>
                  <a:gd name="connsiteX57" fmla="*/ 65903 w 1837038"/>
                  <a:gd name="connsiteY57" fmla="*/ 829154 h 1282235"/>
                  <a:gd name="connsiteX58" fmla="*/ 74141 w 1837038"/>
                  <a:gd name="connsiteY58" fmla="*/ 903294 h 1282235"/>
                  <a:gd name="connsiteX59" fmla="*/ 90616 w 1837038"/>
                  <a:gd name="connsiteY59" fmla="*/ 952721 h 1282235"/>
                  <a:gd name="connsiteX60" fmla="*/ 98854 w 1837038"/>
                  <a:gd name="connsiteY60" fmla="*/ 985673 h 1282235"/>
                  <a:gd name="connsiteX61" fmla="*/ 107092 w 1837038"/>
                  <a:gd name="connsiteY61" fmla="*/ 1010386 h 1282235"/>
                  <a:gd name="connsiteX62" fmla="*/ 131806 w 1837038"/>
                  <a:gd name="connsiteY62" fmla="*/ 1101002 h 1282235"/>
                  <a:gd name="connsiteX63" fmla="*/ 148281 w 1837038"/>
                  <a:gd name="connsiteY63" fmla="*/ 1150430 h 1282235"/>
                  <a:gd name="connsiteX64" fmla="*/ 164757 w 1837038"/>
                  <a:gd name="connsiteY64" fmla="*/ 1175143 h 1282235"/>
                  <a:gd name="connsiteX65" fmla="*/ 172995 w 1837038"/>
                  <a:gd name="connsiteY65" fmla="*/ 1199857 h 1282235"/>
                  <a:gd name="connsiteX66" fmla="*/ 189470 w 1837038"/>
                  <a:gd name="connsiteY66" fmla="*/ 1224570 h 1282235"/>
                  <a:gd name="connsiteX67" fmla="*/ 197708 w 1837038"/>
                  <a:gd name="connsiteY67" fmla="*/ 1282235 h 128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837038" h="1282235">
                    <a:moveTo>
                      <a:pt x="1837038" y="1208094"/>
                    </a:moveTo>
                    <a:cubicBezTo>
                      <a:pt x="1831546" y="1194364"/>
                      <a:pt x="1825754" y="1180751"/>
                      <a:pt x="1820562" y="1166905"/>
                    </a:cubicBezTo>
                    <a:cubicBezTo>
                      <a:pt x="1817513" y="1158775"/>
                      <a:pt x="1816542" y="1149782"/>
                      <a:pt x="1812325" y="1142192"/>
                    </a:cubicBezTo>
                    <a:cubicBezTo>
                      <a:pt x="1802709" y="1124882"/>
                      <a:pt x="1790357" y="1109241"/>
                      <a:pt x="1779373" y="1092765"/>
                    </a:cubicBezTo>
                    <a:lnTo>
                      <a:pt x="1696995" y="969197"/>
                    </a:lnTo>
                    <a:lnTo>
                      <a:pt x="1647568" y="895057"/>
                    </a:lnTo>
                    <a:lnTo>
                      <a:pt x="1631092" y="870343"/>
                    </a:lnTo>
                    <a:cubicBezTo>
                      <a:pt x="1628346" y="859359"/>
                      <a:pt x="1626107" y="848236"/>
                      <a:pt x="1622854" y="837392"/>
                    </a:cubicBezTo>
                    <a:cubicBezTo>
                      <a:pt x="1622849" y="837374"/>
                      <a:pt x="1602263" y="775617"/>
                      <a:pt x="1598141" y="763251"/>
                    </a:cubicBezTo>
                    <a:lnTo>
                      <a:pt x="1565189" y="664397"/>
                    </a:lnTo>
                    <a:lnTo>
                      <a:pt x="1548714" y="614970"/>
                    </a:lnTo>
                    <a:cubicBezTo>
                      <a:pt x="1545968" y="606732"/>
                      <a:pt x="1545293" y="597482"/>
                      <a:pt x="1540476" y="590257"/>
                    </a:cubicBezTo>
                    <a:cubicBezTo>
                      <a:pt x="1534984" y="582019"/>
                      <a:pt x="1528021" y="574591"/>
                      <a:pt x="1524000" y="565543"/>
                    </a:cubicBezTo>
                    <a:cubicBezTo>
                      <a:pt x="1516947" y="549673"/>
                      <a:pt x="1513017" y="532592"/>
                      <a:pt x="1507525" y="516116"/>
                    </a:cubicBezTo>
                    <a:lnTo>
                      <a:pt x="1482811" y="441975"/>
                    </a:lnTo>
                    <a:lnTo>
                      <a:pt x="1474573" y="417262"/>
                    </a:lnTo>
                    <a:cubicBezTo>
                      <a:pt x="1471827" y="409024"/>
                      <a:pt x="1471152" y="399773"/>
                      <a:pt x="1466335" y="392548"/>
                    </a:cubicBezTo>
                    <a:cubicBezTo>
                      <a:pt x="1419115" y="321717"/>
                      <a:pt x="1475732" y="411341"/>
                      <a:pt x="1441622" y="343121"/>
                    </a:cubicBezTo>
                    <a:cubicBezTo>
                      <a:pt x="1437194" y="334266"/>
                      <a:pt x="1430638" y="326646"/>
                      <a:pt x="1425146" y="318408"/>
                    </a:cubicBezTo>
                    <a:cubicBezTo>
                      <a:pt x="1422506" y="307850"/>
                      <a:pt x="1414579" y="272561"/>
                      <a:pt x="1408670" y="260743"/>
                    </a:cubicBezTo>
                    <a:cubicBezTo>
                      <a:pt x="1404242" y="251888"/>
                      <a:pt x="1396623" y="244885"/>
                      <a:pt x="1392195" y="236030"/>
                    </a:cubicBezTo>
                    <a:cubicBezTo>
                      <a:pt x="1388312" y="228263"/>
                      <a:pt x="1387840" y="219083"/>
                      <a:pt x="1383957" y="211316"/>
                    </a:cubicBezTo>
                    <a:cubicBezTo>
                      <a:pt x="1372488" y="188378"/>
                      <a:pt x="1360987" y="180108"/>
                      <a:pt x="1342768" y="161889"/>
                    </a:cubicBezTo>
                    <a:cubicBezTo>
                      <a:pt x="1333370" y="133695"/>
                      <a:pt x="1320716" y="81285"/>
                      <a:pt x="1293341" y="63035"/>
                    </a:cubicBezTo>
                    <a:cubicBezTo>
                      <a:pt x="1222522" y="15822"/>
                      <a:pt x="1312119" y="72423"/>
                      <a:pt x="1243914" y="38321"/>
                    </a:cubicBezTo>
                    <a:cubicBezTo>
                      <a:pt x="1235059" y="33893"/>
                      <a:pt x="1228752" y="24451"/>
                      <a:pt x="1219200" y="21846"/>
                    </a:cubicBezTo>
                    <a:cubicBezTo>
                      <a:pt x="1197842" y="16021"/>
                      <a:pt x="1175265" y="16354"/>
                      <a:pt x="1153298" y="13608"/>
                    </a:cubicBezTo>
                    <a:cubicBezTo>
                      <a:pt x="1090601" y="-7291"/>
                      <a:pt x="1118095" y="-1557"/>
                      <a:pt x="996779" y="13608"/>
                    </a:cubicBezTo>
                    <a:cubicBezTo>
                      <a:pt x="963684" y="17745"/>
                      <a:pt x="914274" y="35618"/>
                      <a:pt x="881449" y="46559"/>
                    </a:cubicBezTo>
                    <a:lnTo>
                      <a:pt x="782595" y="79511"/>
                    </a:lnTo>
                    <a:lnTo>
                      <a:pt x="757881" y="87748"/>
                    </a:lnTo>
                    <a:cubicBezTo>
                      <a:pt x="749643" y="90494"/>
                      <a:pt x="741592" y="93880"/>
                      <a:pt x="733168" y="95986"/>
                    </a:cubicBezTo>
                    <a:cubicBezTo>
                      <a:pt x="684012" y="108275"/>
                      <a:pt x="711384" y="102363"/>
                      <a:pt x="650789" y="112462"/>
                    </a:cubicBezTo>
                    <a:cubicBezTo>
                      <a:pt x="642551" y="115208"/>
                      <a:pt x="634425" y="118314"/>
                      <a:pt x="626076" y="120700"/>
                    </a:cubicBezTo>
                    <a:cubicBezTo>
                      <a:pt x="615190" y="123810"/>
                      <a:pt x="603531" y="124478"/>
                      <a:pt x="593125" y="128938"/>
                    </a:cubicBezTo>
                    <a:cubicBezTo>
                      <a:pt x="584025" y="132838"/>
                      <a:pt x="577681" y="141937"/>
                      <a:pt x="568411" y="145413"/>
                    </a:cubicBezTo>
                    <a:cubicBezTo>
                      <a:pt x="555301" y="150329"/>
                      <a:pt x="540806" y="150255"/>
                      <a:pt x="527222" y="153651"/>
                    </a:cubicBezTo>
                    <a:cubicBezTo>
                      <a:pt x="518798" y="155757"/>
                      <a:pt x="510857" y="159503"/>
                      <a:pt x="502508" y="161889"/>
                    </a:cubicBezTo>
                    <a:cubicBezTo>
                      <a:pt x="491622" y="164999"/>
                      <a:pt x="480401" y="166874"/>
                      <a:pt x="469557" y="170127"/>
                    </a:cubicBezTo>
                    <a:cubicBezTo>
                      <a:pt x="469539" y="170132"/>
                      <a:pt x="407782" y="190718"/>
                      <a:pt x="395416" y="194840"/>
                    </a:cubicBezTo>
                    <a:cubicBezTo>
                      <a:pt x="387178" y="197586"/>
                      <a:pt x="379127" y="200972"/>
                      <a:pt x="370703" y="203078"/>
                    </a:cubicBezTo>
                    <a:cubicBezTo>
                      <a:pt x="359719" y="205824"/>
                      <a:pt x="348596" y="208063"/>
                      <a:pt x="337752" y="211316"/>
                    </a:cubicBezTo>
                    <a:cubicBezTo>
                      <a:pt x="321118" y="216306"/>
                      <a:pt x="305173" y="223580"/>
                      <a:pt x="288325" y="227792"/>
                    </a:cubicBezTo>
                    <a:cubicBezTo>
                      <a:pt x="277341" y="230538"/>
                      <a:pt x="266259" y="232920"/>
                      <a:pt x="255373" y="236030"/>
                    </a:cubicBezTo>
                    <a:cubicBezTo>
                      <a:pt x="247024" y="238415"/>
                      <a:pt x="239009" y="241882"/>
                      <a:pt x="230660" y="244267"/>
                    </a:cubicBezTo>
                    <a:cubicBezTo>
                      <a:pt x="219774" y="247377"/>
                      <a:pt x="208553" y="249252"/>
                      <a:pt x="197708" y="252505"/>
                    </a:cubicBezTo>
                    <a:cubicBezTo>
                      <a:pt x="197691" y="252510"/>
                      <a:pt x="135933" y="273097"/>
                      <a:pt x="123568" y="277219"/>
                    </a:cubicBezTo>
                    <a:lnTo>
                      <a:pt x="98854" y="285457"/>
                    </a:lnTo>
                    <a:lnTo>
                      <a:pt x="74141" y="293694"/>
                    </a:lnTo>
                    <a:cubicBezTo>
                      <a:pt x="68649" y="301932"/>
                      <a:pt x="65396" y="312223"/>
                      <a:pt x="57665" y="318408"/>
                    </a:cubicBezTo>
                    <a:cubicBezTo>
                      <a:pt x="50885" y="323832"/>
                      <a:pt x="39092" y="320506"/>
                      <a:pt x="32952" y="326646"/>
                    </a:cubicBezTo>
                    <a:cubicBezTo>
                      <a:pt x="18950" y="340648"/>
                      <a:pt x="0" y="376073"/>
                      <a:pt x="0" y="376073"/>
                    </a:cubicBezTo>
                    <a:cubicBezTo>
                      <a:pt x="2746" y="436484"/>
                      <a:pt x="3600" y="497010"/>
                      <a:pt x="8238" y="557305"/>
                    </a:cubicBezTo>
                    <a:cubicBezTo>
                      <a:pt x="9273" y="570754"/>
                      <a:pt x="20035" y="600934"/>
                      <a:pt x="24714" y="614970"/>
                    </a:cubicBezTo>
                    <a:cubicBezTo>
                      <a:pt x="27460" y="639684"/>
                      <a:pt x="28076" y="664728"/>
                      <a:pt x="32952" y="689111"/>
                    </a:cubicBezTo>
                    <a:cubicBezTo>
                      <a:pt x="36358" y="706141"/>
                      <a:pt x="49427" y="738538"/>
                      <a:pt x="49427" y="738538"/>
                    </a:cubicBezTo>
                    <a:cubicBezTo>
                      <a:pt x="52173" y="757759"/>
                      <a:pt x="54192" y="777099"/>
                      <a:pt x="57665" y="796202"/>
                    </a:cubicBezTo>
                    <a:cubicBezTo>
                      <a:pt x="59690" y="807341"/>
                      <a:pt x="64181" y="817964"/>
                      <a:pt x="65903" y="829154"/>
                    </a:cubicBezTo>
                    <a:cubicBezTo>
                      <a:pt x="69684" y="853730"/>
                      <a:pt x="69265" y="878911"/>
                      <a:pt x="74141" y="903294"/>
                    </a:cubicBezTo>
                    <a:cubicBezTo>
                      <a:pt x="77547" y="920324"/>
                      <a:pt x="86404" y="935873"/>
                      <a:pt x="90616" y="952721"/>
                    </a:cubicBezTo>
                    <a:cubicBezTo>
                      <a:pt x="93362" y="963705"/>
                      <a:pt x="95744" y="974787"/>
                      <a:pt x="98854" y="985673"/>
                    </a:cubicBezTo>
                    <a:cubicBezTo>
                      <a:pt x="101240" y="994022"/>
                      <a:pt x="104986" y="1001962"/>
                      <a:pt x="107092" y="1010386"/>
                    </a:cubicBezTo>
                    <a:cubicBezTo>
                      <a:pt x="130385" y="1103554"/>
                      <a:pt x="96454" y="994942"/>
                      <a:pt x="131806" y="1101002"/>
                    </a:cubicBezTo>
                    <a:cubicBezTo>
                      <a:pt x="131808" y="1101007"/>
                      <a:pt x="148278" y="1150426"/>
                      <a:pt x="148281" y="1150430"/>
                    </a:cubicBezTo>
                    <a:lnTo>
                      <a:pt x="164757" y="1175143"/>
                    </a:lnTo>
                    <a:cubicBezTo>
                      <a:pt x="167503" y="1183381"/>
                      <a:pt x="169112" y="1192090"/>
                      <a:pt x="172995" y="1199857"/>
                    </a:cubicBezTo>
                    <a:cubicBezTo>
                      <a:pt x="177423" y="1208712"/>
                      <a:pt x="185570" y="1215470"/>
                      <a:pt x="189470" y="1224570"/>
                    </a:cubicBezTo>
                    <a:cubicBezTo>
                      <a:pt x="199706" y="1248454"/>
                      <a:pt x="197708" y="1258612"/>
                      <a:pt x="197708" y="1282235"/>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20" name="フリーフォーム 419"/>
              <p:cNvSpPr/>
              <p:nvPr/>
            </p:nvSpPr>
            <p:spPr>
              <a:xfrm>
                <a:off x="6598508" y="2636108"/>
                <a:ext cx="148281" cy="148281"/>
              </a:xfrm>
              <a:custGeom>
                <a:avLst/>
                <a:gdLst>
                  <a:gd name="connsiteX0" fmla="*/ 148281 w 148281"/>
                  <a:gd name="connsiteY0" fmla="*/ 148281 h 148281"/>
                  <a:gd name="connsiteX1" fmla="*/ 82378 w 148281"/>
                  <a:gd name="connsiteY1" fmla="*/ 131806 h 148281"/>
                  <a:gd name="connsiteX2" fmla="*/ 57665 w 148281"/>
                  <a:gd name="connsiteY2" fmla="*/ 115330 h 148281"/>
                  <a:gd name="connsiteX3" fmla="*/ 41189 w 148281"/>
                  <a:gd name="connsiteY3" fmla="*/ 90616 h 148281"/>
                  <a:gd name="connsiteX4" fmla="*/ 16476 w 148281"/>
                  <a:gd name="connsiteY4" fmla="*/ 74141 h 148281"/>
                  <a:gd name="connsiteX5" fmla="*/ 8238 w 148281"/>
                  <a:gd name="connsiteY5" fmla="*/ 16476 h 148281"/>
                  <a:gd name="connsiteX6" fmla="*/ 0 w 148281"/>
                  <a:gd name="connsiteY6" fmla="*/ 0 h 14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281" h="148281">
                    <a:moveTo>
                      <a:pt x="148281" y="148281"/>
                    </a:moveTo>
                    <a:cubicBezTo>
                      <a:pt x="132623" y="145149"/>
                      <a:pt x="99261" y="140247"/>
                      <a:pt x="82378" y="131806"/>
                    </a:cubicBezTo>
                    <a:cubicBezTo>
                      <a:pt x="73523" y="127378"/>
                      <a:pt x="65903" y="120822"/>
                      <a:pt x="57665" y="115330"/>
                    </a:cubicBezTo>
                    <a:cubicBezTo>
                      <a:pt x="52173" y="107092"/>
                      <a:pt x="48190" y="97617"/>
                      <a:pt x="41189" y="90616"/>
                    </a:cubicBezTo>
                    <a:cubicBezTo>
                      <a:pt x="34188" y="83615"/>
                      <a:pt x="20497" y="83188"/>
                      <a:pt x="16476" y="74141"/>
                    </a:cubicBezTo>
                    <a:cubicBezTo>
                      <a:pt x="8590" y="56398"/>
                      <a:pt x="12450" y="35430"/>
                      <a:pt x="8238" y="16476"/>
                    </a:cubicBezTo>
                    <a:cubicBezTo>
                      <a:pt x="6906" y="10482"/>
                      <a:pt x="2746" y="5492"/>
                      <a:pt x="0" y="0"/>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grpSp>
        <p:sp>
          <p:nvSpPr>
            <p:cNvPr id="411" name="フリーフォーム 410"/>
            <p:cNvSpPr/>
            <p:nvPr/>
          </p:nvSpPr>
          <p:spPr>
            <a:xfrm>
              <a:off x="7833360" y="2561078"/>
              <a:ext cx="110732" cy="235462"/>
            </a:xfrm>
            <a:custGeom>
              <a:avLst/>
              <a:gdLst>
                <a:gd name="connsiteX0" fmla="*/ 22860 w 110732"/>
                <a:gd name="connsiteY0" fmla="*/ 235462 h 235462"/>
                <a:gd name="connsiteX1" fmla="*/ 34290 w 110732"/>
                <a:gd name="connsiteY1" fmla="*/ 216412 h 235462"/>
                <a:gd name="connsiteX2" fmla="*/ 45720 w 110732"/>
                <a:gd name="connsiteY2" fmla="*/ 212602 h 235462"/>
                <a:gd name="connsiteX3" fmla="*/ 68580 w 110732"/>
                <a:gd name="connsiteY3" fmla="*/ 189742 h 235462"/>
                <a:gd name="connsiteX4" fmla="*/ 83820 w 110732"/>
                <a:gd name="connsiteY4" fmla="*/ 155452 h 235462"/>
                <a:gd name="connsiteX5" fmla="*/ 87630 w 110732"/>
                <a:gd name="connsiteY5" fmla="*/ 144022 h 235462"/>
                <a:gd name="connsiteX6" fmla="*/ 91440 w 110732"/>
                <a:gd name="connsiteY6" fmla="*/ 132592 h 235462"/>
                <a:gd name="connsiteX7" fmla="*/ 102870 w 110732"/>
                <a:gd name="connsiteY7" fmla="*/ 121162 h 235462"/>
                <a:gd name="connsiteX8" fmla="*/ 102870 w 110732"/>
                <a:gd name="connsiteY8" fmla="*/ 33532 h 235462"/>
                <a:gd name="connsiteX9" fmla="*/ 80010 w 110732"/>
                <a:gd name="connsiteY9" fmla="*/ 18292 h 235462"/>
                <a:gd name="connsiteX10" fmla="*/ 68580 w 110732"/>
                <a:gd name="connsiteY10" fmla="*/ 10672 h 235462"/>
                <a:gd name="connsiteX11" fmla="*/ 0 w 110732"/>
                <a:gd name="connsiteY11" fmla="*/ 3052 h 23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732" h="235462">
                  <a:moveTo>
                    <a:pt x="22860" y="235462"/>
                  </a:moveTo>
                  <a:cubicBezTo>
                    <a:pt x="26670" y="229112"/>
                    <a:pt x="29054" y="221648"/>
                    <a:pt x="34290" y="216412"/>
                  </a:cubicBezTo>
                  <a:cubicBezTo>
                    <a:pt x="37130" y="213572"/>
                    <a:pt x="42550" y="215068"/>
                    <a:pt x="45720" y="212602"/>
                  </a:cubicBezTo>
                  <a:cubicBezTo>
                    <a:pt x="54226" y="205986"/>
                    <a:pt x="62602" y="198708"/>
                    <a:pt x="68580" y="189742"/>
                  </a:cubicBezTo>
                  <a:cubicBezTo>
                    <a:pt x="80655" y="171629"/>
                    <a:pt x="74752" y="182656"/>
                    <a:pt x="83820" y="155452"/>
                  </a:cubicBezTo>
                  <a:lnTo>
                    <a:pt x="87630" y="144022"/>
                  </a:lnTo>
                  <a:cubicBezTo>
                    <a:pt x="88900" y="140212"/>
                    <a:pt x="88600" y="135432"/>
                    <a:pt x="91440" y="132592"/>
                  </a:cubicBezTo>
                  <a:lnTo>
                    <a:pt x="102870" y="121162"/>
                  </a:lnTo>
                  <a:cubicBezTo>
                    <a:pt x="110631" y="90118"/>
                    <a:pt x="115766" y="75906"/>
                    <a:pt x="102870" y="33532"/>
                  </a:cubicBezTo>
                  <a:cubicBezTo>
                    <a:pt x="100204" y="24771"/>
                    <a:pt x="87630" y="23372"/>
                    <a:pt x="80010" y="18292"/>
                  </a:cubicBezTo>
                  <a:lnTo>
                    <a:pt x="68580" y="10672"/>
                  </a:lnTo>
                  <a:cubicBezTo>
                    <a:pt x="41299" y="-7515"/>
                    <a:pt x="61729" y="3052"/>
                    <a:pt x="0" y="3052"/>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12" name="フリーフォーム 411"/>
            <p:cNvSpPr/>
            <p:nvPr/>
          </p:nvSpPr>
          <p:spPr>
            <a:xfrm>
              <a:off x="7940040" y="2099310"/>
              <a:ext cx="175289" cy="72435"/>
            </a:xfrm>
            <a:custGeom>
              <a:avLst/>
              <a:gdLst>
                <a:gd name="connsiteX0" fmla="*/ 0 w 175289"/>
                <a:gd name="connsiteY0" fmla="*/ 49530 h 72435"/>
                <a:gd name="connsiteX1" fmla="*/ 30480 w 175289"/>
                <a:gd name="connsiteY1" fmla="*/ 72390 h 72435"/>
                <a:gd name="connsiteX2" fmla="*/ 60960 w 175289"/>
                <a:gd name="connsiteY2" fmla="*/ 64770 h 72435"/>
                <a:gd name="connsiteX3" fmla="*/ 95250 w 175289"/>
                <a:gd name="connsiteY3" fmla="*/ 53340 h 72435"/>
                <a:gd name="connsiteX4" fmla="*/ 106680 w 175289"/>
                <a:gd name="connsiteY4" fmla="*/ 49530 h 72435"/>
                <a:gd name="connsiteX5" fmla="*/ 148590 w 175289"/>
                <a:gd name="connsiteY5" fmla="*/ 38100 h 72435"/>
                <a:gd name="connsiteX6" fmla="*/ 160020 w 175289"/>
                <a:gd name="connsiteY6" fmla="*/ 30480 h 72435"/>
                <a:gd name="connsiteX7" fmla="*/ 175260 w 175289"/>
                <a:gd name="connsiteY7" fmla="*/ 0 h 7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289" h="72435">
                  <a:moveTo>
                    <a:pt x="0" y="49530"/>
                  </a:moveTo>
                  <a:cubicBezTo>
                    <a:pt x="4542" y="54072"/>
                    <a:pt x="18289" y="73498"/>
                    <a:pt x="30480" y="72390"/>
                  </a:cubicBezTo>
                  <a:cubicBezTo>
                    <a:pt x="40910" y="71442"/>
                    <a:pt x="51025" y="68082"/>
                    <a:pt x="60960" y="64770"/>
                  </a:cubicBezTo>
                  <a:lnTo>
                    <a:pt x="95250" y="53340"/>
                  </a:lnTo>
                  <a:cubicBezTo>
                    <a:pt x="99060" y="52070"/>
                    <a:pt x="102742" y="50318"/>
                    <a:pt x="106680" y="49530"/>
                  </a:cubicBezTo>
                  <a:cubicBezTo>
                    <a:pt x="116904" y="47485"/>
                    <a:pt x="140303" y="43624"/>
                    <a:pt x="148590" y="38100"/>
                  </a:cubicBezTo>
                  <a:lnTo>
                    <a:pt x="160020" y="30480"/>
                  </a:lnTo>
                  <a:cubicBezTo>
                    <a:pt x="176669" y="5507"/>
                    <a:pt x="175260" y="16778"/>
                    <a:pt x="175260" y="0"/>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13" name="フリーフォーム 412"/>
            <p:cNvSpPr/>
            <p:nvPr/>
          </p:nvSpPr>
          <p:spPr>
            <a:xfrm>
              <a:off x="8408670" y="2766060"/>
              <a:ext cx="99060" cy="95250"/>
            </a:xfrm>
            <a:custGeom>
              <a:avLst/>
              <a:gdLst>
                <a:gd name="connsiteX0" fmla="*/ 0 w 99060"/>
                <a:gd name="connsiteY0" fmla="*/ 0 h 95250"/>
                <a:gd name="connsiteX1" fmla="*/ 15240 w 99060"/>
                <a:gd name="connsiteY1" fmla="*/ 19050 h 95250"/>
                <a:gd name="connsiteX2" fmla="*/ 26670 w 99060"/>
                <a:gd name="connsiteY2" fmla="*/ 30480 h 95250"/>
                <a:gd name="connsiteX3" fmla="*/ 45720 w 99060"/>
                <a:gd name="connsiteY3" fmla="*/ 49530 h 95250"/>
                <a:gd name="connsiteX4" fmla="*/ 60960 w 99060"/>
                <a:gd name="connsiteY4" fmla="*/ 64770 h 95250"/>
                <a:gd name="connsiteX5" fmla="*/ 80010 w 99060"/>
                <a:gd name="connsiteY5" fmla="*/ 80010 h 95250"/>
                <a:gd name="connsiteX6" fmla="*/ 99060 w 99060"/>
                <a:gd name="connsiteY6" fmla="*/ 9525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060" h="95250">
                  <a:moveTo>
                    <a:pt x="0" y="0"/>
                  </a:moveTo>
                  <a:cubicBezTo>
                    <a:pt x="5080" y="6350"/>
                    <a:pt x="9885" y="12930"/>
                    <a:pt x="15240" y="19050"/>
                  </a:cubicBezTo>
                  <a:cubicBezTo>
                    <a:pt x="18788" y="23105"/>
                    <a:pt x="23221" y="26341"/>
                    <a:pt x="26670" y="30480"/>
                  </a:cubicBezTo>
                  <a:cubicBezTo>
                    <a:pt x="42545" y="49530"/>
                    <a:pt x="24765" y="35560"/>
                    <a:pt x="45720" y="49530"/>
                  </a:cubicBezTo>
                  <a:cubicBezTo>
                    <a:pt x="54033" y="74468"/>
                    <a:pt x="42487" y="49992"/>
                    <a:pt x="60960" y="64770"/>
                  </a:cubicBezTo>
                  <a:cubicBezTo>
                    <a:pt x="85579" y="84465"/>
                    <a:pt x="51280" y="70433"/>
                    <a:pt x="80010" y="80010"/>
                  </a:cubicBezTo>
                  <a:cubicBezTo>
                    <a:pt x="93448" y="93448"/>
                    <a:pt x="86621" y="89030"/>
                    <a:pt x="99060" y="95250"/>
                  </a:cubicBezTo>
                </a:path>
              </a:pathLst>
            </a:custGeom>
            <a:noFill/>
            <a:ln w="6350" cap="flat" cmpd="sng" algn="ctr">
              <a:solidFill>
                <a:schemeClr val="bg2">
                  <a:lumMod val="2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メイリオ" panose="020B0604030504040204" pitchFamily="50" charset="-128"/>
                <a:ea typeface="メイリオ" panose="020B0604030504040204" pitchFamily="50" charset="-128"/>
              </a:endParaRPr>
            </a:p>
          </p:txBody>
        </p:sp>
      </p:grpSp>
      <p:sp>
        <p:nvSpPr>
          <p:cNvPr id="421" name="テキスト ボックス 420"/>
          <p:cNvSpPr txBox="1"/>
          <p:nvPr/>
        </p:nvSpPr>
        <p:spPr>
          <a:xfrm>
            <a:off x="-65800" y="785240"/>
            <a:ext cx="3630010" cy="200055"/>
          </a:xfrm>
          <a:prstGeom prst="rect">
            <a:avLst/>
          </a:prstGeom>
          <a:noFill/>
        </p:spPr>
        <p:txBody>
          <a:bodyPr wrap="square" rtlCol="0">
            <a:spAutoFit/>
          </a:bodyPr>
          <a:lstStyle/>
          <a:p>
            <a:pPr>
              <a:defRPr/>
            </a:pPr>
            <a:r>
              <a:rPr lang="ja-JP" altLang="en-US" sz="700" dirty="0" smtClean="0">
                <a:solidFill>
                  <a:srgbClr val="404040"/>
                </a:solidFill>
                <a:latin typeface="メイリオ" panose="020B0604030504040204" pitchFamily="50" charset="-128"/>
                <a:ea typeface="メイリオ" panose="020B0604030504040204" pitchFamily="50" charset="-128"/>
              </a:rPr>
              <a:t>▶地域の実情に合わせて、各プロセスの積み木（手法）を積んでいきます。</a:t>
            </a:r>
            <a:endParaRPr lang="ja-JP" altLang="en-US" sz="700" dirty="0">
              <a:solidFill>
                <a:srgbClr val="404040"/>
              </a:solidFill>
              <a:latin typeface="メイリオ" panose="020B0604030504040204" pitchFamily="50" charset="-128"/>
              <a:ea typeface="メイリオ" panose="020B0604030504040204" pitchFamily="50" charset="-128"/>
            </a:endParaRPr>
          </a:p>
        </p:txBody>
      </p:sp>
      <p:grpSp>
        <p:nvGrpSpPr>
          <p:cNvPr id="422" name="グループ化 421"/>
          <p:cNvGrpSpPr/>
          <p:nvPr/>
        </p:nvGrpSpPr>
        <p:grpSpPr>
          <a:xfrm>
            <a:off x="138352" y="2676349"/>
            <a:ext cx="655690" cy="514388"/>
            <a:chOff x="2833799" y="3125089"/>
            <a:chExt cx="1061269" cy="881480"/>
          </a:xfrm>
        </p:grpSpPr>
        <p:sp>
          <p:nvSpPr>
            <p:cNvPr id="423" name="U ターン矢印 422"/>
            <p:cNvSpPr/>
            <p:nvPr/>
          </p:nvSpPr>
          <p:spPr>
            <a:xfrm rot="16200000">
              <a:off x="2685199" y="3273689"/>
              <a:ext cx="828136" cy="530935"/>
            </a:xfrm>
            <a:prstGeom prst="uturnArrow">
              <a:avLst>
                <a:gd name="adj1" fmla="val 12904"/>
                <a:gd name="adj2" fmla="val 17548"/>
                <a:gd name="adj3" fmla="val 28414"/>
                <a:gd name="adj4" fmla="val 71586"/>
                <a:gd name="adj5" fmla="val 100000"/>
              </a:avLst>
            </a:prstGeom>
            <a:gradFill flip="none" rotWithShape="1">
              <a:gsLst>
                <a:gs pos="741">
                  <a:schemeClr val="bg1"/>
                </a:gs>
                <a:gs pos="13000">
                  <a:srgbClr val="C3DCFB"/>
                </a:gs>
                <a:gs pos="100000">
                  <a:srgbClr val="6FADF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4" name="U ターン矢印 423"/>
            <p:cNvSpPr/>
            <p:nvPr/>
          </p:nvSpPr>
          <p:spPr>
            <a:xfrm rot="16200000" flipH="1" flipV="1">
              <a:off x="3215533" y="3327033"/>
              <a:ext cx="828136" cy="530935"/>
            </a:xfrm>
            <a:prstGeom prst="uturnArrow">
              <a:avLst>
                <a:gd name="adj1" fmla="val 12904"/>
                <a:gd name="adj2" fmla="val 17548"/>
                <a:gd name="adj3" fmla="val 28414"/>
                <a:gd name="adj4" fmla="val 71586"/>
                <a:gd name="adj5" fmla="val 100000"/>
              </a:avLst>
            </a:prstGeom>
            <a:gradFill flip="none" rotWithShape="1">
              <a:gsLst>
                <a:gs pos="741">
                  <a:schemeClr val="bg1"/>
                </a:gs>
                <a:gs pos="13000">
                  <a:srgbClr val="C3DCFB"/>
                </a:gs>
                <a:gs pos="100000">
                  <a:srgbClr val="6FADF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425" name="グループ化 424"/>
          <p:cNvGrpSpPr/>
          <p:nvPr/>
        </p:nvGrpSpPr>
        <p:grpSpPr>
          <a:xfrm>
            <a:off x="143775" y="4240398"/>
            <a:ext cx="655690" cy="514388"/>
            <a:chOff x="2833799" y="3125089"/>
            <a:chExt cx="1061269" cy="881480"/>
          </a:xfrm>
        </p:grpSpPr>
        <p:sp>
          <p:nvSpPr>
            <p:cNvPr id="426" name="U ターン矢印 425"/>
            <p:cNvSpPr/>
            <p:nvPr/>
          </p:nvSpPr>
          <p:spPr>
            <a:xfrm rot="16200000">
              <a:off x="2685199" y="3273689"/>
              <a:ext cx="828136" cy="530935"/>
            </a:xfrm>
            <a:prstGeom prst="uturnArrow">
              <a:avLst>
                <a:gd name="adj1" fmla="val 12904"/>
                <a:gd name="adj2" fmla="val 17548"/>
                <a:gd name="adj3" fmla="val 28414"/>
                <a:gd name="adj4" fmla="val 71586"/>
                <a:gd name="adj5" fmla="val 100000"/>
              </a:avLst>
            </a:prstGeom>
            <a:gradFill flip="none" rotWithShape="1">
              <a:gsLst>
                <a:gs pos="741">
                  <a:schemeClr val="bg1"/>
                </a:gs>
                <a:gs pos="13000">
                  <a:srgbClr val="C3DCFB"/>
                </a:gs>
                <a:gs pos="100000">
                  <a:srgbClr val="6FADF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7" name="U ターン矢印 426"/>
            <p:cNvSpPr/>
            <p:nvPr/>
          </p:nvSpPr>
          <p:spPr>
            <a:xfrm rot="16200000" flipH="1" flipV="1">
              <a:off x="3215533" y="3327033"/>
              <a:ext cx="828136" cy="530935"/>
            </a:xfrm>
            <a:prstGeom prst="uturnArrow">
              <a:avLst>
                <a:gd name="adj1" fmla="val 12904"/>
                <a:gd name="adj2" fmla="val 17548"/>
                <a:gd name="adj3" fmla="val 28414"/>
                <a:gd name="adj4" fmla="val 71586"/>
                <a:gd name="adj5" fmla="val 100000"/>
              </a:avLst>
            </a:prstGeom>
            <a:gradFill flip="none" rotWithShape="1">
              <a:gsLst>
                <a:gs pos="741">
                  <a:schemeClr val="bg1"/>
                </a:gs>
                <a:gs pos="13000">
                  <a:srgbClr val="C3DCFB"/>
                </a:gs>
                <a:gs pos="100000">
                  <a:srgbClr val="6FADF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428" name="U ターン矢印 427"/>
          <p:cNvSpPr/>
          <p:nvPr/>
        </p:nvSpPr>
        <p:spPr>
          <a:xfrm rot="16200000">
            <a:off x="-1864714" y="3541011"/>
            <a:ext cx="4215918" cy="434530"/>
          </a:xfrm>
          <a:prstGeom prst="uturnArrow">
            <a:avLst>
              <a:gd name="adj1" fmla="val 8896"/>
              <a:gd name="adj2" fmla="val 13540"/>
              <a:gd name="adj3" fmla="val 24406"/>
              <a:gd name="adj4" fmla="val 71586"/>
              <a:gd name="adj5" fmla="val 100000"/>
            </a:avLst>
          </a:prstGeom>
          <a:gradFill flip="none" rotWithShape="1">
            <a:gsLst>
              <a:gs pos="741">
                <a:schemeClr val="bg1"/>
              </a:gs>
              <a:gs pos="13000">
                <a:srgbClr val="C3DCFB"/>
              </a:gs>
              <a:gs pos="100000">
                <a:srgbClr val="6FADF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9" name="U ターン矢印 428"/>
          <p:cNvSpPr/>
          <p:nvPr/>
        </p:nvSpPr>
        <p:spPr>
          <a:xfrm rot="16200000" flipH="1" flipV="1">
            <a:off x="-1416218" y="3580197"/>
            <a:ext cx="4215918" cy="434530"/>
          </a:xfrm>
          <a:prstGeom prst="uturnArrow">
            <a:avLst>
              <a:gd name="adj1" fmla="val 8896"/>
              <a:gd name="adj2" fmla="val 13540"/>
              <a:gd name="adj3" fmla="val 24406"/>
              <a:gd name="adj4" fmla="val 71586"/>
              <a:gd name="adj5" fmla="val 100000"/>
            </a:avLst>
          </a:prstGeom>
          <a:gradFill flip="none" rotWithShape="1">
            <a:gsLst>
              <a:gs pos="741">
                <a:schemeClr val="bg1"/>
              </a:gs>
              <a:gs pos="13000">
                <a:srgbClr val="C3DCFB"/>
              </a:gs>
              <a:gs pos="100000">
                <a:srgbClr val="6FADF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0" name="テキスト ボックス 429"/>
          <p:cNvSpPr txBox="1"/>
          <p:nvPr/>
        </p:nvSpPr>
        <p:spPr>
          <a:xfrm>
            <a:off x="41839" y="3392537"/>
            <a:ext cx="860841" cy="800219"/>
          </a:xfrm>
          <a:prstGeom prst="rect">
            <a:avLst/>
          </a:prstGeom>
          <a:noFill/>
        </p:spPr>
        <p:txBody>
          <a:bodyPr wrap="square" lIns="0" rIns="0" rtlCol="0">
            <a:spAutoFit/>
          </a:bodyPr>
          <a:lstStyle/>
          <a:p>
            <a:pPr algn="ctr">
              <a:defRPr/>
            </a:pPr>
            <a:r>
              <a:rPr lang="ja-JP" altLang="en-US" sz="1100" b="1" dirty="0" smtClean="0">
                <a:latin typeface="メイリオ" panose="020B0604030504040204" pitchFamily="50" charset="-128"/>
                <a:ea typeface="メイリオ" panose="020B0604030504040204" pitchFamily="50" charset="-128"/>
              </a:rPr>
              <a:t>事業</a:t>
            </a:r>
            <a:r>
              <a:rPr lang="ja-JP" altLang="en-US" sz="1100" b="1" dirty="0">
                <a:latin typeface="メイリオ" panose="020B0604030504040204" pitchFamily="50" charset="-128"/>
                <a:ea typeface="メイリオ" panose="020B0604030504040204" pitchFamily="50" charset="-128"/>
              </a:rPr>
              <a:t>構想</a:t>
            </a:r>
            <a:endParaRPr lang="en-US" altLang="ja-JP" sz="1100" b="1" dirty="0" smtClean="0">
              <a:latin typeface="メイリオ" panose="020B0604030504040204" pitchFamily="50" charset="-128"/>
              <a:ea typeface="メイリオ" panose="020B0604030504040204" pitchFamily="50" charset="-128"/>
            </a:endParaRPr>
          </a:p>
          <a:p>
            <a:pPr>
              <a:defRPr/>
            </a:pPr>
            <a:r>
              <a:rPr lang="ja-JP" altLang="en-US" sz="800" dirty="0" smtClean="0">
                <a:latin typeface="メイリオ" panose="020B0604030504040204" pitchFamily="50" charset="-128"/>
                <a:ea typeface="メイリオ" panose="020B0604030504040204" pitchFamily="50" charset="-128"/>
              </a:rPr>
              <a:t>誰</a:t>
            </a:r>
            <a:r>
              <a:rPr lang="ja-JP" altLang="en-US" sz="800" dirty="0">
                <a:latin typeface="メイリオ" panose="020B0604030504040204" pitchFamily="50" charset="-128"/>
                <a:ea typeface="メイリオ" panose="020B0604030504040204" pitchFamily="50" charset="-128"/>
              </a:rPr>
              <a:t>が、いつ、何を、どのように実施するの</a:t>
            </a:r>
            <a:r>
              <a:rPr lang="ja-JP" altLang="en-US" sz="800" dirty="0" smtClean="0">
                <a:latin typeface="メイリオ" panose="020B0604030504040204" pitchFamily="50" charset="-128"/>
                <a:ea typeface="メイリオ" panose="020B0604030504040204" pitchFamily="50" charset="-128"/>
              </a:rPr>
              <a:t>か決める。</a:t>
            </a:r>
            <a:endParaRPr lang="en-US" altLang="ja-JP" sz="800" dirty="0">
              <a:latin typeface="メイリオ" panose="020B0604030504040204" pitchFamily="50" charset="-128"/>
              <a:ea typeface="メイリオ" panose="020B0604030504040204" pitchFamily="50" charset="-128"/>
            </a:endParaRPr>
          </a:p>
          <a:p>
            <a:pPr algn="ctr">
              <a:defRPr/>
            </a:pPr>
            <a:endParaRPr lang="ja-JP" altLang="en-US" sz="1100" dirty="0">
              <a:latin typeface="メイリオ" panose="020B0604030504040204" pitchFamily="50" charset="-128"/>
              <a:ea typeface="メイリオ" panose="020B0604030504040204" pitchFamily="50" charset="-128"/>
            </a:endParaRPr>
          </a:p>
        </p:txBody>
      </p:sp>
      <p:sp>
        <p:nvSpPr>
          <p:cNvPr id="431" name="テキスト ボックス 430"/>
          <p:cNvSpPr txBox="1"/>
          <p:nvPr/>
        </p:nvSpPr>
        <p:spPr>
          <a:xfrm>
            <a:off x="55629" y="1941212"/>
            <a:ext cx="868294" cy="630942"/>
          </a:xfrm>
          <a:prstGeom prst="rect">
            <a:avLst/>
          </a:prstGeom>
          <a:noFill/>
        </p:spPr>
        <p:txBody>
          <a:bodyPr wrap="square" lIns="0" rIns="0" rtlCol="0">
            <a:spAutoFit/>
          </a:bodyPr>
          <a:lstStyle/>
          <a:p>
            <a:pPr algn="ctr">
              <a:defRPr/>
            </a:pPr>
            <a:r>
              <a:rPr lang="ja-JP" altLang="en-US" sz="1100" b="1" dirty="0" smtClean="0">
                <a:latin typeface="メイリオ" panose="020B0604030504040204" pitchFamily="50" charset="-128"/>
                <a:ea typeface="メイリオ" panose="020B0604030504040204" pitchFamily="50" charset="-128"/>
              </a:rPr>
              <a:t>資源</a:t>
            </a:r>
            <a:r>
              <a:rPr lang="ja-JP" altLang="en-US" sz="1100" b="1" dirty="0">
                <a:latin typeface="メイリオ" panose="020B0604030504040204" pitchFamily="50" charset="-128"/>
                <a:ea typeface="メイリオ" panose="020B0604030504040204" pitchFamily="50" charset="-128"/>
              </a:rPr>
              <a:t>活用</a:t>
            </a:r>
            <a:endParaRPr lang="en-US" altLang="ja-JP" sz="1100" b="1" dirty="0" smtClean="0">
              <a:latin typeface="メイリオ" panose="020B0604030504040204" pitchFamily="50" charset="-128"/>
              <a:ea typeface="メイリオ" panose="020B0604030504040204" pitchFamily="50" charset="-128"/>
            </a:endParaRPr>
          </a:p>
          <a:p>
            <a:pPr>
              <a:defRPr/>
            </a:pPr>
            <a:r>
              <a:rPr lang="ja-JP" altLang="en-US" sz="800" dirty="0" smtClean="0">
                <a:latin typeface="メイリオ" panose="020B0604030504040204" pitchFamily="50" charset="-128"/>
                <a:ea typeface="メイリオ" panose="020B0604030504040204" pitchFamily="50" charset="-128"/>
              </a:rPr>
              <a:t>事業を具体化するため</a:t>
            </a:r>
            <a:r>
              <a:rPr lang="ja-JP" altLang="en-US" sz="800" dirty="0">
                <a:latin typeface="メイリオ" panose="020B0604030504040204" pitchFamily="50" charset="-128"/>
                <a:ea typeface="メイリオ" panose="020B0604030504040204" pitchFamily="50" charset="-128"/>
              </a:rPr>
              <a:t>に</a:t>
            </a:r>
            <a:r>
              <a:rPr lang="ja-JP" altLang="en-US" sz="800" dirty="0" smtClean="0">
                <a:latin typeface="メイリオ" panose="020B0604030504040204" pitchFamily="50" charset="-128"/>
                <a:ea typeface="メイリオ" panose="020B0604030504040204" pitchFamily="50" charset="-128"/>
              </a:rPr>
              <a:t>資源を活用する。</a:t>
            </a:r>
            <a:endParaRPr lang="ja-JP" altLang="en-US" sz="800" dirty="0">
              <a:latin typeface="メイリオ" panose="020B0604030504040204" pitchFamily="50" charset="-128"/>
              <a:ea typeface="メイリオ" panose="020B0604030504040204" pitchFamily="50" charset="-128"/>
            </a:endParaRPr>
          </a:p>
        </p:txBody>
      </p:sp>
      <p:sp>
        <p:nvSpPr>
          <p:cNvPr id="432" name="テキスト ボックス 431"/>
          <p:cNvSpPr txBox="1"/>
          <p:nvPr/>
        </p:nvSpPr>
        <p:spPr>
          <a:xfrm>
            <a:off x="54862" y="4895758"/>
            <a:ext cx="860124" cy="754053"/>
          </a:xfrm>
          <a:prstGeom prst="rect">
            <a:avLst/>
          </a:prstGeom>
          <a:noFill/>
        </p:spPr>
        <p:txBody>
          <a:bodyPr wrap="square" lIns="0" rIns="0" rtlCol="0">
            <a:spAutoFit/>
          </a:bodyPr>
          <a:lstStyle/>
          <a:p>
            <a:pPr algn="ctr">
              <a:defRPr/>
            </a:pPr>
            <a:r>
              <a:rPr lang="ja-JP" altLang="en-US" sz="1100" b="1" dirty="0" smtClean="0">
                <a:latin typeface="メイリオ" panose="020B0604030504040204" pitchFamily="50" charset="-128"/>
                <a:ea typeface="メイリオ" panose="020B0604030504040204" pitchFamily="50" charset="-128"/>
              </a:rPr>
              <a:t>課題発見</a:t>
            </a:r>
            <a:endParaRPr lang="en-US" altLang="ja-JP" sz="1100" b="1" dirty="0" smtClean="0">
              <a:latin typeface="メイリオ" panose="020B0604030504040204" pitchFamily="50" charset="-128"/>
              <a:ea typeface="メイリオ" panose="020B0604030504040204" pitchFamily="50" charset="-128"/>
            </a:endParaRPr>
          </a:p>
          <a:p>
            <a:pPr>
              <a:defRPr/>
            </a:pPr>
            <a:r>
              <a:rPr lang="ja-JP" altLang="en-US" sz="800" dirty="0" smtClean="0">
                <a:latin typeface="メイリオ" panose="020B0604030504040204" pitchFamily="50" charset="-128"/>
                <a:ea typeface="メイリオ" panose="020B0604030504040204" pitchFamily="50" charset="-128"/>
              </a:rPr>
              <a:t>課題が</a:t>
            </a:r>
            <a:r>
              <a:rPr lang="ja-JP" altLang="en-US" sz="800" dirty="0">
                <a:latin typeface="メイリオ" panose="020B0604030504040204" pitchFamily="50" charset="-128"/>
                <a:ea typeface="メイリオ" panose="020B0604030504040204" pitchFamily="50" charset="-128"/>
              </a:rPr>
              <a:t>どこに</a:t>
            </a:r>
            <a:r>
              <a:rPr lang="ja-JP" altLang="en-US" sz="800" dirty="0" smtClean="0">
                <a:latin typeface="メイリオ" panose="020B0604030504040204" pitchFamily="50" charset="-128"/>
                <a:ea typeface="メイリオ" panose="020B0604030504040204" pitchFamily="50" charset="-128"/>
              </a:rPr>
              <a:t>あり、</a:t>
            </a:r>
            <a:r>
              <a:rPr lang="ja-JP" altLang="en-US" sz="800" dirty="0">
                <a:latin typeface="メイリオ" panose="020B0604030504040204" pitchFamily="50" charset="-128"/>
                <a:ea typeface="メイリオ" panose="020B0604030504040204" pitchFamily="50" charset="-128"/>
              </a:rPr>
              <a:t>どういう地域社会を実現したいのか</a:t>
            </a:r>
            <a:r>
              <a:rPr lang="ja-JP" altLang="en-US" sz="800" dirty="0" smtClean="0">
                <a:latin typeface="メイリオ" panose="020B0604030504040204" pitchFamily="50" charset="-128"/>
                <a:ea typeface="メイリオ" panose="020B0604030504040204" pitchFamily="50" charset="-128"/>
              </a:rPr>
              <a:t>を決める。</a:t>
            </a:r>
            <a:endParaRPr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282854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C0BED5CB-AD70-45B1-BB01-4018ED1BB6C7}"/>
              </a:ext>
            </a:extLst>
          </p:cNvPr>
          <p:cNvSpPr txBox="1"/>
          <p:nvPr/>
        </p:nvSpPr>
        <p:spPr>
          <a:xfrm>
            <a:off x="118872" y="437445"/>
            <a:ext cx="201678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dirty="0">
                <a:solidFill>
                  <a:prstClr val="black"/>
                </a:solidFill>
                <a:latin typeface="メイリオ" panose="020B0604030504040204" pitchFamily="50" charset="-128"/>
                <a:ea typeface="メイリオ" panose="020B0604030504040204" pitchFamily="50" charset="-128"/>
              </a:rPr>
              <a:t>●県</a:t>
            </a:r>
            <a:r>
              <a:rPr kumimoji="1" lang="en-US" altLang="ja-JP" sz="1600" b="1" dirty="0">
                <a:solidFill>
                  <a:prstClr val="black"/>
                </a:solidFill>
                <a:latin typeface="メイリオ" panose="020B0604030504040204" pitchFamily="50" charset="-128"/>
                <a:ea typeface="メイリオ" panose="020B0604030504040204" pitchFamily="50" charset="-128"/>
              </a:rPr>
              <a:t>X</a:t>
            </a: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市</a:t>
            </a:r>
          </a:p>
        </p:txBody>
      </p:sp>
      <p:sp>
        <p:nvSpPr>
          <p:cNvPr id="7" name="テキスト ボックス 6">
            <a:extLst>
              <a:ext uri="{FF2B5EF4-FFF2-40B4-BE49-F238E27FC236}">
                <a16:creationId xmlns:a16="http://schemas.microsoft.com/office/drawing/2014/main" id="{BD3B2E07-B756-4134-A2FE-EFD37742A384}"/>
              </a:ext>
            </a:extLst>
          </p:cNvPr>
          <p:cNvSpPr txBox="1"/>
          <p:nvPr/>
        </p:nvSpPr>
        <p:spPr>
          <a:xfrm>
            <a:off x="224064" y="2410240"/>
            <a:ext cx="6228000" cy="219456"/>
          </a:xfrm>
          <a:prstGeom prst="rect">
            <a:avLst/>
          </a:prstGeom>
          <a:solidFill>
            <a:schemeClr val="bg1"/>
          </a:solidFill>
        </p:spPr>
        <p:txBody>
          <a:bodyPr wrap="square" lIns="36000" tIns="36000" rIns="36000" bIns="0" rtlCol="0">
            <a:noAutofit/>
          </a:bodyPr>
          <a:lstStyle/>
          <a:p>
            <a:pPr defTabSz="457200">
              <a:defRPr/>
            </a:pPr>
            <a:r>
              <a:rPr kumimoji="1" lang="ja-JP" altLang="en-US" sz="1200" b="1" dirty="0">
                <a:solidFill>
                  <a:prstClr val="black"/>
                </a:solidFill>
                <a:latin typeface="メイリオ" panose="020B0604030504040204" pitchFamily="50" charset="-128"/>
                <a:ea typeface="メイリオ" panose="020B0604030504040204" pitchFamily="50" charset="-128"/>
              </a:rPr>
              <a:t>地域の特色　</a:t>
            </a:r>
            <a:r>
              <a:rPr kumimoji="1" lang="en-US" altLang="ja-JP" sz="1200" b="1" dirty="0">
                <a:solidFill>
                  <a:prstClr val="black"/>
                </a:solidFill>
                <a:latin typeface="メイリオ" panose="020B0604030504040204" pitchFamily="50" charset="-128"/>
                <a:ea typeface="メイリオ" panose="020B0604030504040204" pitchFamily="50" charset="-128"/>
              </a:rPr>
              <a:t>※</a:t>
            </a:r>
            <a:r>
              <a:rPr kumimoji="1" lang="ja-JP" altLang="en-US" sz="1050" b="1" dirty="0">
                <a:solidFill>
                  <a:prstClr val="black"/>
                </a:solidFill>
                <a:latin typeface="メイリオ" panose="020B0604030504040204" pitchFamily="50" charset="-128"/>
                <a:ea typeface="メイリオ" panose="020B0604030504040204" pitchFamily="50" charset="-128"/>
              </a:rPr>
              <a:t>写真や図等を</a:t>
            </a:r>
            <a:r>
              <a:rPr kumimoji="1"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使いながらご説明ください（レイアウトは任意）。以下イメージを掲載</a:t>
            </a:r>
            <a:endPar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8" name="正方形/長方形 7">
            <a:extLst>
              <a:ext uri="{FF2B5EF4-FFF2-40B4-BE49-F238E27FC236}">
                <a16:creationId xmlns:a16="http://schemas.microsoft.com/office/drawing/2014/main" id="{F5113294-CEEA-49F1-9F8F-CF3383ED011A}"/>
              </a:ext>
            </a:extLst>
          </p:cNvPr>
          <p:cNvSpPr/>
          <p:nvPr/>
        </p:nvSpPr>
        <p:spPr>
          <a:xfrm>
            <a:off x="224064" y="2844169"/>
            <a:ext cx="2628864" cy="2506561"/>
          </a:xfrm>
          <a:prstGeom prst="rect">
            <a:avLst/>
          </a:prstGeom>
          <a:no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70890C7C-CCF8-410B-B5C8-3B165622CF51}"/>
              </a:ext>
            </a:extLst>
          </p:cNvPr>
          <p:cNvSpPr/>
          <p:nvPr/>
        </p:nvSpPr>
        <p:spPr>
          <a:xfrm>
            <a:off x="4999480" y="2887210"/>
            <a:ext cx="2628864" cy="2506561"/>
          </a:xfrm>
          <a:prstGeom prst="rect">
            <a:avLst/>
          </a:prstGeom>
          <a:no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kumimoji="1" lang="ja-JP" altLang="en-US" sz="1200" dirty="0">
              <a:solidFill>
                <a:schemeClr val="tx1"/>
              </a:solidFill>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E46DAE57-B667-4027-832D-373B5DEDA73A}"/>
              </a:ext>
            </a:extLst>
          </p:cNvPr>
          <p:cNvSpPr/>
          <p:nvPr/>
        </p:nvSpPr>
        <p:spPr>
          <a:xfrm>
            <a:off x="251496" y="5400910"/>
            <a:ext cx="2628864" cy="1176159"/>
          </a:xfrm>
          <a:prstGeom prst="rect">
            <a:avLst/>
          </a:prstGeom>
          <a:no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kumimoji="1" lang="ja-JP" altLang="en-US" sz="1200" dirty="0">
              <a:solidFill>
                <a:schemeClr val="tx1"/>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6542BEB1-954F-4EE2-A69E-ABAC61F0041C}"/>
              </a:ext>
            </a:extLst>
          </p:cNvPr>
          <p:cNvSpPr txBox="1"/>
          <p:nvPr/>
        </p:nvSpPr>
        <p:spPr>
          <a:xfrm>
            <a:off x="3040709" y="5679751"/>
            <a:ext cx="6723391" cy="780781"/>
          </a:xfrm>
          <a:prstGeom prst="rect">
            <a:avLst/>
          </a:prstGeom>
          <a:solidFill>
            <a:schemeClr val="bg1"/>
          </a:solidFill>
        </p:spPr>
        <p:txBody>
          <a:bodyPr wrap="square" lIns="36000" tIns="36000" rIns="3600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100" b="1" dirty="0">
                <a:solidFill>
                  <a:prstClr val="black"/>
                </a:solidFill>
                <a:latin typeface="メイリオ" panose="020B0604030504040204" pitchFamily="50" charset="-128"/>
                <a:ea typeface="メイリオ" panose="020B0604030504040204" pitchFamily="50" charset="-128"/>
              </a:rPr>
              <a:t>説明文</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endPar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100" b="1" dirty="0">
                <a:solidFill>
                  <a:prstClr val="black"/>
                </a:solidFill>
                <a:latin typeface="メイリオ" panose="020B0604030504040204" pitchFamily="50" charset="-128"/>
                <a:ea typeface="メイリオ" panose="020B0604030504040204" pitchFamily="50" charset="-128"/>
              </a:rPr>
              <a:t>・・・・・・・・・・・・・・・・・・・・・・・・・・・・・・・・・・</a:t>
            </a:r>
            <a:endParaRPr kumimoji="1" lang="en-US" altLang="ja-JP" sz="1100" b="1"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endPar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100" b="1"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endPar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96430224-A354-4D3F-8454-C108163AAA89}"/>
              </a:ext>
            </a:extLst>
          </p:cNvPr>
          <p:cNvSpPr txBox="1"/>
          <p:nvPr/>
        </p:nvSpPr>
        <p:spPr>
          <a:xfrm>
            <a:off x="118872" y="48878"/>
            <a:ext cx="9610344"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noProof="0" dirty="0">
                <a:solidFill>
                  <a:prstClr val="black"/>
                </a:solidFill>
                <a:latin typeface="メイリオ" panose="020B0604030504040204" pitchFamily="50" charset="-128"/>
                <a:ea typeface="メイリオ" panose="020B0604030504040204" pitchFamily="50" charset="-128"/>
              </a:rPr>
              <a:t>ヒアリングシート</a:t>
            </a:r>
            <a:r>
              <a:rPr kumimoji="1" lang="en-US" altLang="ja-JP" sz="1600" b="1" noProof="0" dirty="0">
                <a:solidFill>
                  <a:prstClr val="black"/>
                </a:solidFill>
                <a:latin typeface="メイリオ" panose="020B0604030504040204" pitchFamily="50" charset="-128"/>
                <a:ea typeface="メイリオ" panose="020B0604030504040204" pitchFamily="50" charset="-128"/>
              </a:rPr>
              <a:t>【</a:t>
            </a:r>
            <a:r>
              <a:rPr kumimoji="1" lang="ja-JP" altLang="en-US" sz="1600" b="1" noProof="0" dirty="0">
                <a:solidFill>
                  <a:prstClr val="black"/>
                </a:solidFill>
                <a:latin typeface="メイリオ" panose="020B0604030504040204" pitchFamily="50" charset="-128"/>
                <a:ea typeface="メイリオ" panose="020B0604030504040204" pitchFamily="50" charset="-128"/>
              </a:rPr>
              <a:t>地方公共団体向け</a:t>
            </a:r>
            <a:r>
              <a:rPr kumimoji="1" lang="en-US" altLang="ja-JP" sz="1600" b="1" noProof="0" dirty="0">
                <a:solidFill>
                  <a:prstClr val="black"/>
                </a:solidFill>
                <a:latin typeface="メイリオ" panose="020B0604030504040204" pitchFamily="50" charset="-128"/>
                <a:ea typeface="メイリオ" panose="020B0604030504040204" pitchFamily="50" charset="-128"/>
              </a:rPr>
              <a:t>】</a:t>
            </a:r>
            <a:r>
              <a:rPr kumimoji="1" lang="ja-JP" altLang="en-US" sz="1600" b="1" noProof="0" dirty="0">
                <a:latin typeface="メイリオ" panose="020B0604030504040204" pitchFamily="50" charset="-128"/>
                <a:ea typeface="メイリオ" panose="020B0604030504040204" pitchFamily="50" charset="-128"/>
              </a:rPr>
              <a:t>①</a:t>
            </a:r>
            <a:endParaRPr kumimoji="1" lang="ja-JP" altLang="en-US"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p:txBody>
      </p:sp>
      <p:cxnSp>
        <p:nvCxnSpPr>
          <p:cNvPr id="19" name="直線コネクタ 18">
            <a:extLst>
              <a:ext uri="{FF2B5EF4-FFF2-40B4-BE49-F238E27FC236}">
                <a16:creationId xmlns:a16="http://schemas.microsoft.com/office/drawing/2014/main" id="{46CB21FF-A7C2-4AC6-8D4A-C7049D2860FD}"/>
              </a:ext>
            </a:extLst>
          </p:cNvPr>
          <p:cNvCxnSpPr/>
          <p:nvPr/>
        </p:nvCxnSpPr>
        <p:spPr>
          <a:xfrm>
            <a:off x="278928" y="387264"/>
            <a:ext cx="9360000" cy="0"/>
          </a:xfrm>
          <a:prstGeom prst="line">
            <a:avLst/>
          </a:prstGeom>
          <a:ln w="19050">
            <a:solidFill>
              <a:srgbClr val="FFC489"/>
            </a:solidFill>
          </a:ln>
        </p:spPr>
        <p:style>
          <a:lnRef idx="1">
            <a:schemeClr val="accent1"/>
          </a:lnRef>
          <a:fillRef idx="0">
            <a:schemeClr val="accent1"/>
          </a:fillRef>
          <a:effectRef idx="0">
            <a:schemeClr val="accent1"/>
          </a:effectRef>
          <a:fontRef idx="minor">
            <a:schemeClr val="tx1"/>
          </a:fontRef>
        </p:style>
      </p:cxnSp>
      <p:sp>
        <p:nvSpPr>
          <p:cNvPr id="15" name="正方形/長方形 14">
            <a:extLst>
              <a:ext uri="{FF2B5EF4-FFF2-40B4-BE49-F238E27FC236}">
                <a16:creationId xmlns:a16="http://schemas.microsoft.com/office/drawing/2014/main" id="{3B35DEFF-BB60-463C-90AE-14516F17D759}"/>
              </a:ext>
            </a:extLst>
          </p:cNvPr>
          <p:cNvSpPr/>
          <p:nvPr/>
        </p:nvSpPr>
        <p:spPr>
          <a:xfrm>
            <a:off x="224064" y="855760"/>
            <a:ext cx="9414864" cy="1413902"/>
          </a:xfrm>
          <a:prstGeom prst="rect">
            <a:avLst/>
          </a:prstGeom>
          <a:noFill/>
          <a:ln w="25400" cmpd="thickThi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メイリオ" panose="020B0604030504040204" pitchFamily="50" charset="-128"/>
                <a:ea typeface="メイリオ" panose="020B0604030504040204" pitchFamily="50" charset="-128"/>
              </a:rPr>
              <a:t>＜基礎データ＞</a:t>
            </a:r>
            <a:endParaRPr kumimoji="1" lang="en-US" altLang="ja-JP" sz="1200" dirty="0">
              <a:solidFill>
                <a:schemeClr val="tx1"/>
              </a:solidFill>
              <a:latin typeface="メイリオ" panose="020B0604030504040204" pitchFamily="50" charset="-128"/>
              <a:ea typeface="メイリオ" panose="020B0604030504040204" pitchFamily="50" charset="-128"/>
            </a:endParaRPr>
          </a:p>
          <a:p>
            <a:r>
              <a:rPr kumimoji="1" lang="ja-JP" altLang="en-US" sz="1050" dirty="0">
                <a:solidFill>
                  <a:prstClr val="black"/>
                </a:solidFill>
                <a:latin typeface="メイリオ" panose="020B0604030504040204" pitchFamily="50" charset="-128"/>
                <a:ea typeface="メイリオ" panose="020B0604030504040204" pitchFamily="50" charset="-128"/>
              </a:rPr>
              <a:t>人口規模・構成：</a:t>
            </a:r>
            <a:r>
              <a:rPr kumimoji="1" lang="en-US" altLang="ja-JP" sz="1050" dirty="0">
                <a:solidFill>
                  <a:prstClr val="black"/>
                </a:solidFill>
                <a:latin typeface="メイリオ" panose="020B0604030504040204" pitchFamily="50" charset="-128"/>
                <a:ea typeface="メイリオ" panose="020B0604030504040204" pitchFamily="50" charset="-128"/>
              </a:rPr>
              <a:t>373,210</a:t>
            </a:r>
            <a:r>
              <a:rPr kumimoji="1" lang="ja-JP" altLang="en-US" sz="1050" dirty="0">
                <a:solidFill>
                  <a:prstClr val="black"/>
                </a:solidFill>
                <a:latin typeface="メイリオ" panose="020B0604030504040204" pitchFamily="50" charset="-128"/>
                <a:ea typeface="メイリオ" panose="020B0604030504040204" pitchFamily="50" charset="-128"/>
              </a:rPr>
              <a:t>人（</a:t>
            </a:r>
            <a:r>
              <a:rPr kumimoji="1" lang="en-US" altLang="ja-JP" sz="1050" dirty="0">
                <a:solidFill>
                  <a:prstClr val="black"/>
                </a:solidFill>
                <a:latin typeface="メイリオ" panose="020B0604030504040204" pitchFamily="50" charset="-128"/>
                <a:ea typeface="メイリオ" panose="020B0604030504040204" pitchFamily="50" charset="-128"/>
              </a:rPr>
              <a:t>2022</a:t>
            </a:r>
            <a:r>
              <a:rPr kumimoji="1" lang="ja-JP" altLang="en-US" sz="1050" dirty="0">
                <a:solidFill>
                  <a:prstClr val="black"/>
                </a:solidFill>
                <a:latin typeface="メイリオ" panose="020B0604030504040204" pitchFamily="50" charset="-128"/>
                <a:ea typeface="メイリオ" panose="020B0604030504040204" pitchFamily="50" charset="-128"/>
              </a:rPr>
              <a:t>年４月１日時点）</a:t>
            </a:r>
            <a:endParaRPr kumimoji="1" lang="en-US" altLang="ja-JP" sz="1050" dirty="0">
              <a:solidFill>
                <a:prstClr val="black"/>
              </a:solidFill>
              <a:latin typeface="メイリオ" panose="020B0604030504040204" pitchFamily="50" charset="-128"/>
              <a:ea typeface="メイリオ" panose="020B0604030504040204" pitchFamily="50" charset="-128"/>
            </a:endParaRPr>
          </a:p>
          <a:p>
            <a:r>
              <a:rPr kumimoji="1" lang="ja-JP" altLang="en-US" sz="1050" dirty="0">
                <a:solidFill>
                  <a:schemeClr val="tx1"/>
                </a:solidFill>
                <a:latin typeface="メイリオ" panose="020B0604030504040204" pitchFamily="50" charset="-128"/>
                <a:ea typeface="メイリオ" panose="020B0604030504040204" pitchFamily="50" charset="-128"/>
              </a:rPr>
              <a:t>世帯数：約</a:t>
            </a:r>
            <a:r>
              <a:rPr kumimoji="1" lang="en-US" altLang="ja-JP" sz="1050" dirty="0">
                <a:solidFill>
                  <a:schemeClr val="tx1"/>
                </a:solidFill>
                <a:latin typeface="メイリオ" panose="020B0604030504040204" pitchFamily="50" charset="-128"/>
                <a:ea typeface="メイリオ" panose="020B0604030504040204" pitchFamily="50" charset="-128"/>
              </a:rPr>
              <a:t>165,000</a:t>
            </a:r>
            <a:r>
              <a:rPr kumimoji="1" lang="ja-JP" altLang="en-US" sz="1050" dirty="0">
                <a:solidFill>
                  <a:schemeClr val="tx1"/>
                </a:solidFill>
                <a:latin typeface="メイリオ" panose="020B0604030504040204" pitchFamily="50" charset="-128"/>
                <a:ea typeface="メイリオ" panose="020B0604030504040204" pitchFamily="50" charset="-128"/>
              </a:rPr>
              <a:t>世帯</a:t>
            </a:r>
            <a:endParaRPr kumimoji="1" lang="en-US" altLang="ja-JP" sz="1050" dirty="0">
              <a:solidFill>
                <a:schemeClr val="tx1"/>
              </a:solidFill>
              <a:latin typeface="メイリオ" panose="020B0604030504040204" pitchFamily="50" charset="-128"/>
              <a:ea typeface="メイリオ" panose="020B0604030504040204" pitchFamily="50" charset="-128"/>
            </a:endParaRPr>
          </a:p>
          <a:p>
            <a:r>
              <a:rPr kumimoji="1" lang="ja-JP" altLang="en-US" sz="1050" dirty="0">
                <a:solidFill>
                  <a:schemeClr val="tx1"/>
                </a:solidFill>
                <a:latin typeface="メイリオ" panose="020B0604030504040204" pitchFamily="50" charset="-128"/>
                <a:ea typeface="メイリオ" panose="020B0604030504040204" pitchFamily="50" charset="-128"/>
              </a:rPr>
              <a:t>事業所数　商業　約</a:t>
            </a:r>
            <a:r>
              <a:rPr kumimoji="1" lang="en-US" altLang="ja-JP" sz="1050" dirty="0">
                <a:solidFill>
                  <a:schemeClr val="tx1"/>
                </a:solidFill>
                <a:latin typeface="メイリオ" panose="020B0604030504040204" pitchFamily="50" charset="-128"/>
                <a:ea typeface="メイリオ" panose="020B0604030504040204" pitchFamily="50" charset="-128"/>
              </a:rPr>
              <a:t>2,600</a:t>
            </a:r>
            <a:r>
              <a:rPr kumimoji="1" lang="ja-JP" altLang="en-US" sz="1050" dirty="0">
                <a:solidFill>
                  <a:schemeClr val="tx1"/>
                </a:solidFill>
                <a:latin typeface="メイリオ" panose="020B0604030504040204" pitchFamily="50" charset="-128"/>
                <a:ea typeface="メイリオ" panose="020B0604030504040204" pitchFamily="50" charset="-128"/>
              </a:rPr>
              <a:t>事業所（卸売、小売業）</a:t>
            </a:r>
            <a:endParaRPr kumimoji="1" lang="en-US" altLang="ja-JP" sz="1050" dirty="0">
              <a:solidFill>
                <a:schemeClr val="tx1"/>
              </a:solidFill>
              <a:latin typeface="メイリオ" panose="020B0604030504040204" pitchFamily="50" charset="-128"/>
              <a:ea typeface="メイリオ" panose="020B0604030504040204" pitchFamily="50" charset="-128"/>
            </a:endParaRPr>
          </a:p>
          <a:p>
            <a:r>
              <a:rPr kumimoji="1" lang="en-US" altLang="ja-JP" sz="1050" dirty="0">
                <a:solidFill>
                  <a:schemeClr val="tx1"/>
                </a:solidFill>
                <a:latin typeface="メイリオ" panose="020B0604030504040204" pitchFamily="50" charset="-128"/>
                <a:ea typeface="メイリオ" panose="020B0604030504040204" pitchFamily="50" charset="-128"/>
              </a:rPr>
              <a:t>              </a:t>
            </a:r>
            <a:r>
              <a:rPr kumimoji="1" lang="ja-JP" altLang="en-US" sz="1050" dirty="0">
                <a:solidFill>
                  <a:schemeClr val="tx1"/>
                </a:solidFill>
                <a:latin typeface="メイリオ" panose="020B0604030504040204" pitchFamily="50" charset="-128"/>
                <a:ea typeface="メイリオ" panose="020B0604030504040204" pitchFamily="50" charset="-128"/>
              </a:rPr>
              <a:t>工業　約</a:t>
            </a:r>
            <a:r>
              <a:rPr kumimoji="1" lang="en-US" altLang="ja-JP" sz="1050" dirty="0">
                <a:solidFill>
                  <a:schemeClr val="tx1"/>
                </a:solidFill>
                <a:latin typeface="メイリオ" panose="020B0604030504040204" pitchFamily="50" charset="-128"/>
                <a:ea typeface="メイリオ" panose="020B0604030504040204" pitchFamily="50" charset="-128"/>
              </a:rPr>
              <a:t>240</a:t>
            </a:r>
            <a:r>
              <a:rPr kumimoji="1" lang="ja-JP" altLang="en-US" sz="1050" dirty="0">
                <a:solidFill>
                  <a:schemeClr val="tx1"/>
                </a:solidFill>
                <a:latin typeface="メイリオ" panose="020B0604030504040204" pitchFamily="50" charset="-128"/>
                <a:ea typeface="メイリオ" panose="020B0604030504040204" pitchFamily="50" charset="-128"/>
              </a:rPr>
              <a:t>事業所</a:t>
            </a:r>
            <a:endParaRPr kumimoji="1" lang="en-US" altLang="ja-JP" sz="1050" dirty="0">
              <a:solidFill>
                <a:schemeClr val="tx1"/>
              </a:solidFill>
              <a:latin typeface="メイリオ" panose="020B0604030504040204" pitchFamily="50" charset="-128"/>
              <a:ea typeface="メイリオ" panose="020B0604030504040204" pitchFamily="50" charset="-128"/>
            </a:endParaRPr>
          </a:p>
          <a:p>
            <a:r>
              <a:rPr kumimoji="1" lang="ja-JP" altLang="en-US" sz="1050" dirty="0">
                <a:solidFill>
                  <a:schemeClr val="tx1"/>
                </a:solidFill>
                <a:latin typeface="メイリオ" panose="020B0604030504040204" pitchFamily="50" charset="-128"/>
                <a:ea typeface="メイリオ" panose="020B0604030504040204" pitchFamily="50" charset="-128"/>
              </a:rPr>
              <a:t>　　　　　農家数　約</a:t>
            </a:r>
            <a:r>
              <a:rPr kumimoji="1" lang="en-US" altLang="ja-JP" sz="1050" dirty="0">
                <a:solidFill>
                  <a:schemeClr val="tx1"/>
                </a:solidFill>
                <a:latin typeface="メイリオ" panose="020B0604030504040204" pitchFamily="50" charset="-128"/>
                <a:ea typeface="メイリオ" panose="020B0604030504040204" pitchFamily="50" charset="-128"/>
              </a:rPr>
              <a:t>600</a:t>
            </a:r>
            <a:r>
              <a:rPr kumimoji="1" lang="ja-JP" altLang="en-US" sz="1050" dirty="0">
                <a:solidFill>
                  <a:schemeClr val="tx1"/>
                </a:solidFill>
                <a:latin typeface="メイリオ" panose="020B0604030504040204" pitchFamily="50" charset="-128"/>
                <a:ea typeface="メイリオ" panose="020B0604030504040204" pitchFamily="50" charset="-128"/>
              </a:rPr>
              <a:t>戸</a:t>
            </a:r>
            <a:endParaRPr kumimoji="1" lang="en-US" altLang="ja-JP" sz="1050" dirty="0">
              <a:solidFill>
                <a:schemeClr val="tx1"/>
              </a:solidFill>
              <a:latin typeface="メイリオ" panose="020B0604030504040204" pitchFamily="50" charset="-128"/>
              <a:ea typeface="メイリオ" panose="020B0604030504040204" pitchFamily="50" charset="-128"/>
            </a:endParaRPr>
          </a:p>
          <a:p>
            <a:r>
              <a:rPr kumimoji="1" lang="ja-JP" altLang="en-US" sz="1050" dirty="0">
                <a:solidFill>
                  <a:schemeClr val="tx1"/>
                </a:solidFill>
                <a:latin typeface="メイリオ" panose="020B0604030504040204" pitchFamily="50" charset="-128"/>
                <a:ea typeface="メイリオ" panose="020B0604030504040204" pitchFamily="50" charset="-128"/>
              </a:rPr>
              <a:t>　　　　　漁業数　約</a:t>
            </a:r>
            <a:r>
              <a:rPr kumimoji="1" lang="en-US" altLang="ja-JP" sz="1050" dirty="0">
                <a:solidFill>
                  <a:schemeClr val="tx1"/>
                </a:solidFill>
                <a:latin typeface="メイリオ" panose="020B0604030504040204" pitchFamily="50" charset="-128"/>
                <a:ea typeface="メイリオ" panose="020B0604030504040204" pitchFamily="50" charset="-128"/>
              </a:rPr>
              <a:t>370</a:t>
            </a:r>
            <a:r>
              <a:rPr kumimoji="1" lang="ja-JP" altLang="en-US" sz="1050" dirty="0">
                <a:solidFill>
                  <a:schemeClr val="tx1"/>
                </a:solidFill>
                <a:latin typeface="メイリオ" panose="020B0604030504040204" pitchFamily="50" charset="-128"/>
                <a:ea typeface="メイリオ" panose="020B0604030504040204" pitchFamily="50" charset="-128"/>
              </a:rPr>
              <a:t>経営体</a:t>
            </a:r>
            <a:endParaRPr kumimoji="1" lang="en-US" altLang="ja-JP" sz="1050" dirty="0">
              <a:solidFill>
                <a:schemeClr val="tx1"/>
              </a:solidFill>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1733800E-23F3-41FB-8FC8-9CF83CB1F0E5}"/>
              </a:ext>
            </a:extLst>
          </p:cNvPr>
          <p:cNvSpPr txBox="1"/>
          <p:nvPr/>
        </p:nvSpPr>
        <p:spPr>
          <a:xfrm>
            <a:off x="4362979" y="1031796"/>
            <a:ext cx="5456904" cy="10618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高齢化率：近年急速に高齢化率が高まっており、</a:t>
            </a:r>
            <a:r>
              <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2030</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年には</a:t>
            </a:r>
            <a:r>
              <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38</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％に達する見込み</a:t>
            </a:r>
            <a:endPar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（全国平均の予測よりも高い）</a:t>
            </a:r>
            <a:endPar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人口の集積状況：若者の多くは平野部の大型駅周辺に集中して居住</a:t>
            </a:r>
            <a:endPar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大半が隣接している</a:t>
            </a:r>
            <a:r>
              <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B</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市に通勤・通学している。</a:t>
            </a:r>
            <a:endPar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他方で、山間部は高齢者が多く人口密度が低下してきている。</a:t>
            </a:r>
            <a:endPar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住環境は良いので、最近は</a:t>
            </a:r>
            <a:r>
              <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30</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代・</a:t>
            </a:r>
            <a:r>
              <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40</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代で山間部に移る動きがある。</a:t>
            </a:r>
            <a:endParaRPr kumimoji="1" lang="en-US" altLang="ja-JP"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1026" name="Picture 2" descr="開いた地図のイラスト">
            <a:extLst>
              <a:ext uri="{FF2B5EF4-FFF2-40B4-BE49-F238E27FC236}">
                <a16:creationId xmlns:a16="http://schemas.microsoft.com/office/drawing/2014/main" id="{FE272C26-E952-4F39-B4EB-EFF6DA19C1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928" y="3683923"/>
            <a:ext cx="2170349" cy="1716987"/>
          </a:xfrm>
          <a:prstGeom prst="rect">
            <a:avLst/>
          </a:prstGeom>
          <a:noFill/>
          <a:extLst>
            <a:ext uri="{909E8E84-426E-40DD-AFC4-6F175D3DCCD1}">
              <a14:hiddenFill xmlns:a14="http://schemas.microsoft.com/office/drawing/2010/main">
                <a:solidFill>
                  <a:srgbClr val="FFFFFF"/>
                </a:solidFill>
              </a14:hiddenFill>
            </a:ext>
          </a:extLst>
        </p:spPr>
      </p:pic>
      <p:sp>
        <p:nvSpPr>
          <p:cNvPr id="21" name="テキスト ボックス 20">
            <a:extLst>
              <a:ext uri="{FF2B5EF4-FFF2-40B4-BE49-F238E27FC236}">
                <a16:creationId xmlns:a16="http://schemas.microsoft.com/office/drawing/2014/main" id="{E510FB8D-D7E5-4F20-AA5B-CFBC7D47B425}"/>
              </a:ext>
            </a:extLst>
          </p:cNvPr>
          <p:cNvSpPr txBox="1"/>
          <p:nvPr/>
        </p:nvSpPr>
        <p:spPr>
          <a:xfrm>
            <a:off x="2880360" y="2844169"/>
            <a:ext cx="2119120" cy="2399186"/>
          </a:xfrm>
          <a:prstGeom prst="rect">
            <a:avLst/>
          </a:prstGeom>
          <a:solidFill>
            <a:schemeClr val="bg1"/>
          </a:solidFill>
        </p:spPr>
        <p:txBody>
          <a:bodyPr wrap="square" lIns="36000" tIns="36000" rIns="3600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主要産業</a:t>
            </a: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dirty="0">
                <a:solidFill>
                  <a:prstClr val="black"/>
                </a:solidFill>
                <a:latin typeface="メイリオ" panose="020B0604030504040204" pitchFamily="50" charset="-128"/>
                <a:ea typeface="メイリオ" panose="020B0604030504040204" pitchFamily="50" charset="-128"/>
              </a:rPr>
              <a:t>　平野部の主要駅近くを中心に商業施設が多い。</a:t>
            </a:r>
            <a:endParaRPr kumimoji="1" lang="en-US" altLang="ja-JP" sz="11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dirty="0">
                <a:solidFill>
                  <a:prstClr val="black"/>
                </a:solidFill>
                <a:latin typeface="メイリオ" panose="020B0604030504040204" pitchFamily="50" charset="-128"/>
                <a:ea typeface="メイリオ" panose="020B0604030504040204" pitchFamily="50" charset="-128"/>
              </a:rPr>
              <a:t>　当市は県の南部に位置しており、気候が温暖のため、山間部で都心部向けの野菜を生産</a:t>
            </a:r>
            <a:r>
              <a:rPr kumimoji="1" lang="ja-JP" altLang="en-US" sz="1100" dirty="0" smtClean="0">
                <a:solidFill>
                  <a:prstClr val="black"/>
                </a:solidFill>
                <a:latin typeface="メイリオ" panose="020B0604030504040204" pitchFamily="50" charset="-128"/>
                <a:ea typeface="メイリオ" panose="020B0604030504040204" pitchFamily="50" charset="-128"/>
              </a:rPr>
              <a:t>する等農業</a:t>
            </a:r>
            <a:r>
              <a:rPr kumimoji="1" lang="ja-JP" altLang="en-US" sz="1100" dirty="0">
                <a:solidFill>
                  <a:prstClr val="black"/>
                </a:solidFill>
                <a:latin typeface="メイリオ" panose="020B0604030504040204" pitchFamily="50" charset="-128"/>
                <a:ea typeface="メイリオ" panose="020B0604030504040204" pitchFamily="50" charset="-128"/>
              </a:rPr>
              <a:t>も盛ん。</a:t>
            </a:r>
            <a:endParaRPr kumimoji="1" lang="en-US" altLang="ja-JP" sz="11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dirty="0">
                <a:solidFill>
                  <a:prstClr val="black"/>
                </a:solidFill>
                <a:latin typeface="メイリオ" panose="020B0604030504040204" pitchFamily="50" charset="-128"/>
                <a:ea typeface="メイリオ" panose="020B0604030504040204" pitchFamily="50" charset="-128"/>
              </a:rPr>
              <a:t>　一部漁業も盛んで、</a:t>
            </a:r>
            <a:r>
              <a:rPr kumimoji="1" lang="ja-JP" altLang="en-US" sz="1100" dirty="0" smtClean="0">
                <a:solidFill>
                  <a:prstClr val="black"/>
                </a:solidFill>
                <a:latin typeface="メイリオ" panose="020B0604030504040204" pitchFamily="50" charset="-128"/>
                <a:ea typeface="メイリオ" panose="020B0604030504040204" pitchFamily="50" charset="-128"/>
              </a:rPr>
              <a:t>サバ類等が</a:t>
            </a:r>
            <a:r>
              <a:rPr kumimoji="1" lang="ja-JP" altLang="en-US" sz="1100" dirty="0">
                <a:solidFill>
                  <a:prstClr val="black"/>
                </a:solidFill>
                <a:latin typeface="メイリオ" panose="020B0604030504040204" pitchFamily="50" charset="-128"/>
                <a:ea typeface="メイリオ" panose="020B0604030504040204" pitchFamily="50" charset="-128"/>
              </a:rPr>
              <a:t>水揚げされている。いずれも担い手不足が深刻だが、少しずつ若者の参入も見られる。</a:t>
            </a:r>
            <a:endParaRPr kumimoji="1" lang="en-US" altLang="ja-JP" sz="11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1" dirty="0">
                <a:solidFill>
                  <a:prstClr val="black"/>
                </a:solidFill>
                <a:latin typeface="メイリオ" panose="020B0604030504040204" pitchFamily="50" charset="-128"/>
                <a:ea typeface="メイリオ" panose="020B0604030504040204" pitchFamily="50" charset="-128"/>
              </a:rPr>
              <a:t>　</a:t>
            </a:r>
            <a:endParaRPr kumimoji="1" lang="en-US" altLang="ja-JP" sz="1100" b="1" dirty="0">
              <a:solidFill>
                <a:prstClr val="black"/>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88D31B77-31FF-4077-9DC6-ED625B2B256C}"/>
              </a:ext>
            </a:extLst>
          </p:cNvPr>
          <p:cNvSpPr txBox="1"/>
          <p:nvPr/>
        </p:nvSpPr>
        <p:spPr>
          <a:xfrm>
            <a:off x="7709853" y="2914026"/>
            <a:ext cx="2119120" cy="2399186"/>
          </a:xfrm>
          <a:prstGeom prst="rect">
            <a:avLst/>
          </a:prstGeom>
          <a:solidFill>
            <a:schemeClr val="bg1"/>
          </a:solidFill>
        </p:spPr>
        <p:txBody>
          <a:bodyPr wrap="square" lIns="36000" tIns="36000" rIns="3600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生活環境</a:t>
            </a: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1" dirty="0">
                <a:solidFill>
                  <a:prstClr val="black"/>
                </a:solidFill>
                <a:latin typeface="メイリオ" panose="020B0604030504040204" pitchFamily="50" charset="-128"/>
                <a:ea typeface="メイリオ" panose="020B0604030504040204" pitchFamily="50" charset="-128"/>
              </a:rPr>
              <a:t>　</a:t>
            </a:r>
            <a:r>
              <a:rPr kumimoji="1" lang="ja-JP" altLang="en-US" sz="1100" dirty="0">
                <a:solidFill>
                  <a:prstClr val="black"/>
                </a:solidFill>
                <a:latin typeface="メイリオ" panose="020B0604030504040204" pitchFamily="50" charset="-128"/>
                <a:ea typeface="メイリオ" panose="020B0604030504040204" pitchFamily="50" charset="-128"/>
              </a:rPr>
              <a:t>近隣の</a:t>
            </a:r>
            <a:r>
              <a:rPr kumimoji="1" lang="en-US" altLang="ja-JP" sz="1100" dirty="0">
                <a:solidFill>
                  <a:prstClr val="black"/>
                </a:solidFill>
                <a:latin typeface="メイリオ" panose="020B0604030504040204" pitchFamily="50" charset="-128"/>
                <a:ea typeface="メイリオ" panose="020B0604030504040204" pitchFamily="50" charset="-128"/>
              </a:rPr>
              <a:t>B</a:t>
            </a:r>
            <a:r>
              <a:rPr kumimoji="1" lang="ja-JP" altLang="en-US" sz="1100" dirty="0">
                <a:solidFill>
                  <a:prstClr val="black"/>
                </a:solidFill>
                <a:latin typeface="メイリオ" panose="020B0604030504040204" pitchFamily="50" charset="-128"/>
                <a:ea typeface="メイリオ" panose="020B0604030504040204" pitchFamily="50" charset="-128"/>
              </a:rPr>
              <a:t>市に通勤／通学している住民が多く、平野部に比較的人口が集中している。</a:t>
            </a:r>
            <a:endParaRPr kumimoji="1" lang="en-US" altLang="ja-JP" sz="11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dirty="0">
                <a:solidFill>
                  <a:prstClr val="black"/>
                </a:solidFill>
                <a:latin typeface="メイリオ" panose="020B0604030504040204" pitchFamily="50" charset="-128"/>
                <a:ea typeface="メイリオ" panose="020B0604030504040204" pitchFamily="50" charset="-128"/>
              </a:rPr>
              <a:t>　平野部の郊外や山間部で特に高齢化が進んでおり</a:t>
            </a:r>
            <a:r>
              <a:rPr kumimoji="1" lang="ja-JP" altLang="en-US" sz="11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endParaRPr kumimoji="1" lang="en-US" altLang="ja-JP" sz="11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100" b="1" dirty="0">
              <a:solidFill>
                <a:prstClr val="black"/>
              </a:solidFill>
              <a:latin typeface="メイリオ" panose="020B0604030504040204" pitchFamily="50" charset="-128"/>
              <a:ea typeface="メイリオ" panose="020B0604030504040204" pitchFamily="50" charset="-128"/>
            </a:endParaRPr>
          </a:p>
        </p:txBody>
      </p:sp>
      <p:pic>
        <p:nvPicPr>
          <p:cNvPr id="1028" name="Picture 4" descr="いろいろな折れ線グラフのイラスト">
            <a:extLst>
              <a:ext uri="{FF2B5EF4-FFF2-40B4-BE49-F238E27FC236}">
                <a16:creationId xmlns:a16="http://schemas.microsoft.com/office/drawing/2014/main" id="{70D25EF3-32EA-4BD8-BED8-CEEEE634CC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990" y="2903562"/>
            <a:ext cx="2468694" cy="2468694"/>
          </a:xfrm>
          <a:prstGeom prst="rect">
            <a:avLst/>
          </a:prstGeom>
          <a:noFill/>
        </p:spPr>
      </p:pic>
      <p:sp>
        <p:nvSpPr>
          <p:cNvPr id="2" name="テキスト ボックス 1">
            <a:extLst>
              <a:ext uri="{FF2B5EF4-FFF2-40B4-BE49-F238E27FC236}">
                <a16:creationId xmlns:a16="http://schemas.microsoft.com/office/drawing/2014/main" id="{F464514D-0212-462F-8C18-EC8B9DFFE1E0}"/>
              </a:ext>
            </a:extLst>
          </p:cNvPr>
          <p:cNvSpPr txBox="1"/>
          <p:nvPr/>
        </p:nvSpPr>
        <p:spPr>
          <a:xfrm>
            <a:off x="7954298" y="78876"/>
            <a:ext cx="2123768" cy="307769"/>
          </a:xfrm>
          <a:prstGeom prst="rect">
            <a:avLst/>
          </a:prstGeom>
          <a:noFill/>
        </p:spPr>
        <p:txBody>
          <a:bodyPr wrap="square" rtlCol="0">
            <a:spAutoFit/>
          </a:bodyPr>
          <a:lstStyle/>
          <a:p>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記載内容はイメージ</a:t>
            </a:r>
          </a:p>
        </p:txBody>
      </p:sp>
    </p:spTree>
    <p:extLst>
      <p:ext uri="{BB962C8B-B14F-4D97-AF65-F5344CB8AC3E}">
        <p14:creationId xmlns:p14="http://schemas.microsoft.com/office/powerpoint/2010/main" val="2204147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角丸四角形 4">
            <a:extLst>
              <a:ext uri="{FF2B5EF4-FFF2-40B4-BE49-F238E27FC236}">
                <a16:creationId xmlns:a16="http://schemas.microsoft.com/office/drawing/2014/main" id="{DDDFDE15-F1CA-4F51-8877-227B404F2DC8}"/>
              </a:ext>
            </a:extLst>
          </p:cNvPr>
          <p:cNvSpPr/>
          <p:nvPr/>
        </p:nvSpPr>
        <p:spPr>
          <a:xfrm>
            <a:off x="5070696" y="806249"/>
            <a:ext cx="4654296" cy="6002872"/>
          </a:xfrm>
          <a:prstGeom prst="roundRect">
            <a:avLst>
              <a:gd name="adj" fmla="val 3147"/>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600" b="1" dirty="0">
                <a:solidFill>
                  <a:schemeClr val="tx1"/>
                </a:solidFill>
              </a:rPr>
              <a:t>　</a:t>
            </a:r>
            <a:r>
              <a:rPr kumimoji="1" lang="ja-JP" altLang="en-US" sz="1400" b="1" dirty="0">
                <a:solidFill>
                  <a:schemeClr val="tx1"/>
                </a:solidFill>
                <a:latin typeface="メイリオ" panose="020B0604030504040204" pitchFamily="50" charset="-128"/>
                <a:ea typeface="メイリオ" panose="020B0604030504040204" pitchFamily="50" charset="-128"/>
              </a:rPr>
              <a:t>現在実施している施策・事業</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cxnSp>
        <p:nvCxnSpPr>
          <p:cNvPr id="12" name="直線コネクタ 11"/>
          <p:cNvCxnSpPr/>
          <p:nvPr/>
        </p:nvCxnSpPr>
        <p:spPr>
          <a:xfrm>
            <a:off x="278928" y="360049"/>
            <a:ext cx="9360000" cy="0"/>
          </a:xfrm>
          <a:prstGeom prst="line">
            <a:avLst/>
          </a:prstGeom>
          <a:ln w="19050">
            <a:solidFill>
              <a:srgbClr val="FFC489"/>
            </a:solidFill>
          </a:ln>
        </p:spPr>
        <p:style>
          <a:lnRef idx="1">
            <a:schemeClr val="accent1"/>
          </a:lnRef>
          <a:fillRef idx="0">
            <a:schemeClr val="accent1"/>
          </a:fillRef>
          <a:effectRef idx="0">
            <a:schemeClr val="accent1"/>
          </a:effectRef>
          <a:fontRef idx="minor">
            <a:schemeClr val="tx1"/>
          </a:fontRef>
        </p:style>
      </p:cxnSp>
      <p:grpSp>
        <p:nvGrpSpPr>
          <p:cNvPr id="6" name="グループ化 5">
            <a:extLst>
              <a:ext uri="{FF2B5EF4-FFF2-40B4-BE49-F238E27FC236}">
                <a16:creationId xmlns:a16="http://schemas.microsoft.com/office/drawing/2014/main" id="{50E1CAA6-9D25-462A-8BF0-6FA29074880B}"/>
              </a:ext>
            </a:extLst>
          </p:cNvPr>
          <p:cNvGrpSpPr/>
          <p:nvPr/>
        </p:nvGrpSpPr>
        <p:grpSpPr>
          <a:xfrm>
            <a:off x="132574" y="799094"/>
            <a:ext cx="4654296" cy="6002872"/>
            <a:chOff x="132574" y="799094"/>
            <a:chExt cx="4654296" cy="6002872"/>
          </a:xfrm>
        </p:grpSpPr>
        <p:sp>
          <p:nvSpPr>
            <p:cNvPr id="5" name="角丸四角形 4"/>
            <p:cNvSpPr/>
            <p:nvPr/>
          </p:nvSpPr>
          <p:spPr>
            <a:xfrm>
              <a:off x="132574" y="799094"/>
              <a:ext cx="4654296" cy="6002872"/>
            </a:xfrm>
            <a:prstGeom prst="roundRect">
              <a:avLst>
                <a:gd name="adj" fmla="val 3743"/>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600" b="1" dirty="0">
                  <a:solidFill>
                    <a:schemeClr val="tx1"/>
                  </a:solidFill>
                </a:rPr>
                <a:t>　</a:t>
              </a:r>
              <a:r>
                <a:rPr kumimoji="1" lang="ja-JP" altLang="en-US" sz="1400" b="1" dirty="0">
                  <a:solidFill>
                    <a:schemeClr val="tx1"/>
                  </a:solidFill>
                  <a:latin typeface="メイリオ" panose="020B0604030504040204" pitchFamily="50" charset="-128"/>
                  <a:ea typeface="メイリオ" panose="020B0604030504040204" pitchFamily="50" charset="-128"/>
                </a:rPr>
                <a:t>地域の課題</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14" name="テキスト ボックス 13"/>
            <p:cNvSpPr txBox="1"/>
            <p:nvPr/>
          </p:nvSpPr>
          <p:spPr>
            <a:xfrm>
              <a:off x="164847" y="1082612"/>
              <a:ext cx="4572000" cy="5604515"/>
            </a:xfrm>
            <a:prstGeom prst="rect">
              <a:avLst/>
            </a:prstGeom>
            <a:solidFill>
              <a:schemeClr val="bg1"/>
            </a:solidFill>
          </p:spPr>
          <p:txBody>
            <a:bodyPr wrap="square" lIns="36000" tIns="36000" rIns="36000" bIns="0" rtlCol="0">
              <a:noAutofit/>
            </a:bodyPr>
            <a:lstStyle/>
            <a:p>
              <a:pPr>
                <a:defRPr/>
              </a:pPr>
              <a:endParaRPr kumimoji="1" lang="ja-JP" altLang="en-US" sz="110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endParaRPr>
            </a:p>
          </p:txBody>
        </p:sp>
      </p:grpSp>
      <p:sp>
        <p:nvSpPr>
          <p:cNvPr id="19" name="テキスト ボックス 18"/>
          <p:cNvSpPr txBox="1"/>
          <p:nvPr/>
        </p:nvSpPr>
        <p:spPr>
          <a:xfrm>
            <a:off x="5103663" y="1109803"/>
            <a:ext cx="4572000" cy="5577323"/>
          </a:xfrm>
          <a:prstGeom prst="rect">
            <a:avLst/>
          </a:prstGeom>
          <a:solidFill>
            <a:schemeClr val="bg1"/>
          </a:solidFill>
        </p:spPr>
        <p:txBody>
          <a:bodyPr wrap="square" lIns="36000" tIns="36000" rIns="36000" bIns="0" rtlCol="0">
            <a:noAutofit/>
          </a:bodyPr>
          <a:lstStyle/>
          <a:p>
            <a:pPr lvl="0">
              <a:defRPr/>
            </a:pPr>
            <a:endParaRPr kumimoji="1" lang="en-US" altLang="ja-JP" sz="1000" dirty="0">
              <a:solidFill>
                <a:prstClr val="black"/>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0C7AB9B5-53D6-454C-90A0-F419C0D892C1}"/>
              </a:ext>
            </a:extLst>
          </p:cNvPr>
          <p:cNvSpPr txBox="1"/>
          <p:nvPr/>
        </p:nvSpPr>
        <p:spPr>
          <a:xfrm>
            <a:off x="118872" y="48878"/>
            <a:ext cx="9610344"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noProof="0" dirty="0">
                <a:solidFill>
                  <a:prstClr val="black"/>
                </a:solidFill>
                <a:latin typeface="メイリオ" panose="020B0604030504040204" pitchFamily="50" charset="-128"/>
                <a:ea typeface="メイリオ" panose="020B0604030504040204" pitchFamily="50" charset="-128"/>
              </a:rPr>
              <a:t>ヒアリングシート</a:t>
            </a:r>
            <a:r>
              <a:rPr kumimoji="1" lang="en-US" altLang="ja-JP" sz="1600" b="1" noProof="0" dirty="0">
                <a:solidFill>
                  <a:prstClr val="black"/>
                </a:solidFill>
                <a:latin typeface="メイリオ" panose="020B0604030504040204" pitchFamily="50" charset="-128"/>
                <a:ea typeface="メイリオ" panose="020B0604030504040204" pitchFamily="50" charset="-128"/>
              </a:rPr>
              <a:t>【</a:t>
            </a:r>
            <a:r>
              <a:rPr kumimoji="1" lang="ja-JP" altLang="en-US" sz="1600" b="1" noProof="0" dirty="0">
                <a:solidFill>
                  <a:prstClr val="black"/>
                </a:solidFill>
                <a:latin typeface="メイリオ" panose="020B0604030504040204" pitchFamily="50" charset="-128"/>
                <a:ea typeface="メイリオ" panose="020B0604030504040204" pitchFamily="50" charset="-128"/>
              </a:rPr>
              <a:t>地方公共団体向け</a:t>
            </a:r>
            <a:r>
              <a:rPr kumimoji="1" lang="en-US" altLang="ja-JP" sz="1600" b="1" noProof="0" dirty="0">
                <a:solidFill>
                  <a:prstClr val="black"/>
                </a:solidFill>
                <a:latin typeface="メイリオ" panose="020B0604030504040204" pitchFamily="50" charset="-128"/>
                <a:ea typeface="メイリオ" panose="020B0604030504040204" pitchFamily="50" charset="-128"/>
              </a:rPr>
              <a:t>】</a:t>
            </a:r>
            <a:r>
              <a:rPr kumimoji="1" lang="ja-JP" altLang="en-US" sz="1600" b="1" dirty="0">
                <a:latin typeface="メイリオ" panose="020B0604030504040204" pitchFamily="50" charset="-128"/>
                <a:ea typeface="メイリオ" panose="020B0604030504040204" pitchFamily="50" charset="-128"/>
              </a:rPr>
              <a:t>②</a:t>
            </a:r>
            <a:endParaRPr kumimoji="1" lang="ja-JP" altLang="en-US"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p:txBody>
      </p:sp>
      <p:sp>
        <p:nvSpPr>
          <p:cNvPr id="9" name="正方形/長方形 8">
            <a:extLst>
              <a:ext uri="{FF2B5EF4-FFF2-40B4-BE49-F238E27FC236}">
                <a16:creationId xmlns:a16="http://schemas.microsoft.com/office/drawing/2014/main" id="{29D1CAF8-BCD0-46DF-9BC9-AB0E5465C025}"/>
              </a:ext>
            </a:extLst>
          </p:cNvPr>
          <p:cNvSpPr/>
          <p:nvPr/>
        </p:nvSpPr>
        <p:spPr>
          <a:xfrm>
            <a:off x="189858" y="1118703"/>
            <a:ext cx="4490280" cy="231029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sz="1100" dirty="0">
                <a:solidFill>
                  <a:schemeClr val="tx1"/>
                </a:solidFill>
                <a:latin typeface="メイリオ" panose="020B0604030504040204" pitchFamily="50" charset="-128"/>
                <a:ea typeface="メイリオ" panose="020B0604030504040204" pitchFamily="50" charset="-128"/>
              </a:rPr>
              <a:t>【</a:t>
            </a:r>
            <a:r>
              <a:rPr kumimoji="1" lang="ja-JP" altLang="en-US" sz="1100" dirty="0">
                <a:solidFill>
                  <a:schemeClr val="tx1"/>
                </a:solidFill>
                <a:latin typeface="メイリオ" panose="020B0604030504040204" pitchFamily="50" charset="-128"/>
                <a:ea typeface="メイリオ" panose="020B0604030504040204" pitchFamily="50" charset="-128"/>
              </a:rPr>
              <a:t>社会的孤立</a:t>
            </a:r>
            <a:r>
              <a:rPr kumimoji="1" lang="en-US" altLang="ja-JP" sz="1100" dirty="0">
                <a:solidFill>
                  <a:schemeClr val="tx1"/>
                </a:solidFill>
                <a:latin typeface="メイリオ" panose="020B0604030504040204" pitchFamily="50" charset="-128"/>
                <a:ea typeface="メイリオ" panose="020B0604030504040204" pitchFamily="50" charset="-128"/>
              </a:rPr>
              <a:t>】</a:t>
            </a:r>
          </a:p>
          <a:p>
            <a:r>
              <a:rPr lang="ja-JP" altLang="en-US" sz="1100" dirty="0">
                <a:solidFill>
                  <a:schemeClr val="tx1"/>
                </a:solidFill>
              </a:rPr>
              <a:t>・若い世代の人口流出や急速な少子高齢化により</a:t>
            </a:r>
            <a:r>
              <a:rPr lang="ja-JP" altLang="en-US" sz="1100" b="1" u="sng" dirty="0">
                <a:solidFill>
                  <a:schemeClr val="tx1"/>
                </a:solidFill>
              </a:rPr>
              <a:t>山間部を中心に高齢化率が上昇</a:t>
            </a:r>
          </a:p>
          <a:p>
            <a:r>
              <a:rPr lang="ja-JP" altLang="en-US" sz="1100" dirty="0">
                <a:solidFill>
                  <a:schemeClr val="tx1"/>
                </a:solidFill>
              </a:rPr>
              <a:t>・</a:t>
            </a:r>
            <a:r>
              <a:rPr lang="ja-JP" altLang="en-US" sz="1100" b="1" u="sng" dirty="0">
                <a:solidFill>
                  <a:schemeClr val="tx1"/>
                </a:solidFill>
              </a:rPr>
              <a:t>一人暮らし高齢者も増加</a:t>
            </a:r>
            <a:r>
              <a:rPr lang="ja-JP" altLang="en-US" sz="1100" dirty="0">
                <a:solidFill>
                  <a:schemeClr val="tx1"/>
                </a:solidFill>
              </a:rPr>
              <a:t>傾向</a:t>
            </a:r>
          </a:p>
          <a:p>
            <a:r>
              <a:rPr lang="ja-JP" altLang="en-US" sz="1100" dirty="0">
                <a:solidFill>
                  <a:schemeClr val="tx1"/>
                </a:solidFill>
              </a:rPr>
              <a:t>・</a:t>
            </a:r>
            <a:r>
              <a:rPr lang="ja-JP" altLang="en-US" sz="1100" b="1" u="sng" dirty="0">
                <a:solidFill>
                  <a:schemeClr val="tx1"/>
                </a:solidFill>
              </a:rPr>
              <a:t>町内会・</a:t>
            </a:r>
            <a:r>
              <a:rPr lang="ja-JP" altLang="en-US" sz="1100" b="1" u="sng" dirty="0" smtClean="0">
                <a:solidFill>
                  <a:schemeClr val="tx1"/>
                </a:solidFill>
              </a:rPr>
              <a:t>自治会等既存</a:t>
            </a:r>
            <a:r>
              <a:rPr lang="ja-JP" altLang="en-US" sz="1100" b="1" u="sng" dirty="0">
                <a:solidFill>
                  <a:schemeClr val="tx1"/>
                </a:solidFill>
              </a:rPr>
              <a:t>の団体の加入率</a:t>
            </a:r>
            <a:r>
              <a:rPr lang="ja-JP" altLang="en-US" sz="1100" dirty="0">
                <a:solidFill>
                  <a:schemeClr val="tx1"/>
                </a:solidFill>
              </a:rPr>
              <a:t>は</a:t>
            </a:r>
            <a:r>
              <a:rPr lang="ja-JP" altLang="en-US" sz="1100" b="1" u="sng" dirty="0">
                <a:solidFill>
                  <a:schemeClr val="tx1"/>
                </a:solidFill>
              </a:rPr>
              <a:t>全市的に低下</a:t>
            </a:r>
            <a:r>
              <a:rPr lang="ja-JP" altLang="en-US" sz="1100" dirty="0">
                <a:solidFill>
                  <a:schemeClr val="tx1"/>
                </a:solidFill>
              </a:rPr>
              <a:t>傾向</a:t>
            </a:r>
            <a:endParaRPr lang="en-US" altLang="ja-JP" sz="1100" dirty="0">
              <a:solidFill>
                <a:schemeClr val="tx1"/>
              </a:solidFill>
            </a:endParaRPr>
          </a:p>
          <a:p>
            <a:r>
              <a:rPr lang="ja-JP" altLang="en-US" sz="1100" b="1" u="sng" dirty="0">
                <a:solidFill>
                  <a:schemeClr val="tx1"/>
                </a:solidFill>
              </a:rPr>
              <a:t>　</a:t>
            </a:r>
          </a:p>
          <a:p>
            <a:r>
              <a:rPr kumimoji="1" lang="ja-JP" altLang="en-US" sz="1100" dirty="0">
                <a:solidFill>
                  <a:schemeClr val="tx1"/>
                </a:solidFill>
                <a:latin typeface="メイリオ" panose="020B0604030504040204" pitchFamily="50" charset="-128"/>
                <a:ea typeface="メイリオ" panose="020B0604030504040204" pitchFamily="50" charset="-128"/>
              </a:rPr>
              <a:t>　　　</a:t>
            </a:r>
            <a:r>
              <a:rPr kumimoji="1" lang="ja-JP" altLang="en-US" sz="1100" b="1" dirty="0">
                <a:solidFill>
                  <a:schemeClr val="tx1"/>
                </a:solidFill>
                <a:latin typeface="メイリオ" panose="020B0604030504040204" pitchFamily="50" charset="-128"/>
                <a:ea typeface="メイリオ" panose="020B0604030504040204" pitchFamily="50" charset="-128"/>
              </a:rPr>
              <a:t>地域のつながりの再構築</a:t>
            </a:r>
            <a:r>
              <a:rPr kumimoji="1" lang="ja-JP" altLang="en-US" sz="1100" dirty="0">
                <a:solidFill>
                  <a:schemeClr val="tx1"/>
                </a:solidFill>
                <a:latin typeface="メイリオ" panose="020B0604030504040204" pitchFamily="50" charset="-128"/>
                <a:ea typeface="メイリオ" panose="020B0604030504040204" pitchFamily="50" charset="-128"/>
              </a:rPr>
              <a:t>、</a:t>
            </a:r>
            <a:r>
              <a:rPr kumimoji="1" lang="ja-JP" altLang="en-US" sz="1100" b="1" dirty="0">
                <a:solidFill>
                  <a:schemeClr val="tx1"/>
                </a:solidFill>
                <a:latin typeface="メイリオ" panose="020B0604030504040204" pitchFamily="50" charset="-128"/>
                <a:ea typeface="メイリオ" panose="020B0604030504040204" pitchFamily="50" charset="-128"/>
              </a:rPr>
              <a:t>住民の社会的孤立の解消</a:t>
            </a:r>
            <a:r>
              <a:rPr kumimoji="1" lang="ja-JP" altLang="en-US" sz="1100" dirty="0">
                <a:solidFill>
                  <a:schemeClr val="tx1"/>
                </a:solidFill>
                <a:latin typeface="メイリオ" panose="020B0604030504040204" pitchFamily="50" charset="-128"/>
                <a:ea typeface="メイリオ" panose="020B0604030504040204" pitchFamily="50" charset="-128"/>
              </a:rPr>
              <a:t>が課題</a:t>
            </a:r>
            <a:endParaRPr kumimoji="1"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34" name="正方形/長方形 33">
            <a:extLst>
              <a:ext uri="{FF2B5EF4-FFF2-40B4-BE49-F238E27FC236}">
                <a16:creationId xmlns:a16="http://schemas.microsoft.com/office/drawing/2014/main" id="{7C2EB84A-B270-48D5-84CF-CE13ECC17DB1}"/>
              </a:ext>
            </a:extLst>
          </p:cNvPr>
          <p:cNvSpPr/>
          <p:nvPr/>
        </p:nvSpPr>
        <p:spPr>
          <a:xfrm>
            <a:off x="198017" y="3571732"/>
            <a:ext cx="4490280" cy="176127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sz="1100" dirty="0">
                <a:solidFill>
                  <a:schemeClr val="tx1"/>
                </a:solidFill>
                <a:latin typeface="メイリオ" panose="020B0604030504040204" pitchFamily="50" charset="-128"/>
                <a:ea typeface="メイリオ" panose="020B0604030504040204" pitchFamily="50" charset="-128"/>
              </a:rPr>
              <a:t>【</a:t>
            </a:r>
            <a:r>
              <a:rPr kumimoji="1" lang="ja-JP" altLang="en-US" sz="1100" dirty="0">
                <a:solidFill>
                  <a:schemeClr val="tx1"/>
                </a:solidFill>
                <a:latin typeface="メイリオ" panose="020B0604030504040204" pitchFamily="50" charset="-128"/>
                <a:ea typeface="メイリオ" panose="020B0604030504040204" pitchFamily="50" charset="-128"/>
              </a:rPr>
              <a:t>健康リスク</a:t>
            </a:r>
            <a:r>
              <a:rPr kumimoji="1" lang="en-US" altLang="ja-JP" sz="1100" dirty="0">
                <a:solidFill>
                  <a:schemeClr val="tx1"/>
                </a:solidFill>
                <a:latin typeface="メイリオ" panose="020B0604030504040204" pitchFamily="50" charset="-128"/>
                <a:ea typeface="メイリオ" panose="020B0604030504040204" pitchFamily="50" charset="-128"/>
              </a:rPr>
              <a:t>】</a:t>
            </a:r>
          </a:p>
          <a:p>
            <a:r>
              <a:rPr kumimoji="1" lang="ja-JP" altLang="en-US" sz="1100" dirty="0">
                <a:solidFill>
                  <a:schemeClr val="tx1"/>
                </a:solidFill>
                <a:latin typeface="メイリオ" panose="020B0604030504040204" pitchFamily="50" charset="-128"/>
                <a:ea typeface="メイリオ" panose="020B0604030504040204" pitchFamily="50" charset="-128"/>
              </a:rPr>
              <a:t>・孤立化により、</a:t>
            </a:r>
            <a:r>
              <a:rPr kumimoji="1" lang="ja-JP" altLang="en-US" sz="1100" b="1" u="sng" dirty="0">
                <a:solidFill>
                  <a:schemeClr val="tx1"/>
                </a:solidFill>
                <a:latin typeface="メイリオ" panose="020B0604030504040204" pitchFamily="50" charset="-128"/>
                <a:ea typeface="メイリオ" panose="020B0604030504040204" pitchFamily="50" charset="-128"/>
              </a:rPr>
              <a:t>高齢者の心身の健康リスクが高まっている</a:t>
            </a:r>
            <a:r>
              <a:rPr kumimoji="1" lang="ja-JP" altLang="en-US" sz="1100" dirty="0">
                <a:solidFill>
                  <a:schemeClr val="tx1"/>
                </a:solidFill>
                <a:latin typeface="メイリオ" panose="020B0604030504040204" pitchFamily="50" charset="-128"/>
                <a:ea typeface="メイリオ" panose="020B0604030504040204" pitchFamily="50" charset="-128"/>
              </a:rPr>
              <a:t>（外出頻度が減る</a:t>
            </a:r>
            <a:r>
              <a:rPr kumimoji="1" lang="ja-JP" altLang="en-US" sz="1100" dirty="0" smtClean="0">
                <a:solidFill>
                  <a:schemeClr val="tx1"/>
                </a:solidFill>
                <a:latin typeface="メイリオ" panose="020B0604030504040204" pitchFamily="50" charset="-128"/>
                <a:ea typeface="メイリオ" panose="020B0604030504040204" pitchFamily="50" charset="-128"/>
              </a:rPr>
              <a:t>、等）</a:t>
            </a:r>
            <a:endParaRPr kumimoji="1"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・健康状態が悪化しても、</a:t>
            </a:r>
            <a:r>
              <a:rPr kumimoji="1" lang="ja-JP" altLang="en-US" sz="1100" b="1" u="sng" dirty="0">
                <a:solidFill>
                  <a:schemeClr val="tx1"/>
                </a:solidFill>
                <a:latin typeface="メイリオ" panose="020B0604030504040204" pitchFamily="50" charset="-128"/>
                <a:ea typeface="メイリオ" panose="020B0604030504040204" pitchFamily="50" charset="-128"/>
              </a:rPr>
              <a:t>必要な行政サービスにつながるのが遅い例が増えて</a:t>
            </a:r>
            <a:r>
              <a:rPr kumimoji="1" lang="ja-JP" altLang="en-US" sz="1100" dirty="0">
                <a:solidFill>
                  <a:schemeClr val="tx1"/>
                </a:solidFill>
                <a:latin typeface="メイリオ" panose="020B0604030504040204" pitchFamily="50" charset="-128"/>
                <a:ea typeface="メイリオ" panose="020B0604030504040204" pitchFamily="50" charset="-128"/>
              </a:rPr>
              <a:t>いる</a:t>
            </a:r>
            <a:endParaRPr kumimoji="1"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・高齢者の他にも、</a:t>
            </a:r>
            <a:r>
              <a:rPr kumimoji="1" lang="ja-JP" altLang="en-US" sz="1100" b="1" dirty="0">
                <a:solidFill>
                  <a:schemeClr val="tx1"/>
                </a:solidFill>
                <a:latin typeface="メイリオ" panose="020B0604030504040204" pitchFamily="50" charset="-128"/>
                <a:ea typeface="メイリオ" panose="020B0604030504040204" pitchFamily="50" charset="-128"/>
              </a:rPr>
              <a:t>孤立している住民（若者や子育て</a:t>
            </a:r>
            <a:r>
              <a:rPr kumimoji="1" lang="ja-JP" altLang="en-US" sz="1100" b="1" dirty="0" smtClean="0">
                <a:solidFill>
                  <a:schemeClr val="tx1"/>
                </a:solidFill>
                <a:latin typeface="メイリオ" panose="020B0604030504040204" pitchFamily="50" charset="-128"/>
                <a:ea typeface="メイリオ" panose="020B0604030504040204" pitchFamily="50" charset="-128"/>
              </a:rPr>
              <a:t>世帯等）</a:t>
            </a:r>
            <a:r>
              <a:rPr kumimoji="1" lang="ja-JP" altLang="en-US" sz="1100" b="1" dirty="0">
                <a:solidFill>
                  <a:schemeClr val="tx1"/>
                </a:solidFill>
                <a:latin typeface="メイリオ" panose="020B0604030504040204" pitchFamily="50" charset="-128"/>
                <a:ea typeface="メイリオ" panose="020B0604030504040204" pitchFamily="50" charset="-128"/>
              </a:rPr>
              <a:t>で心身の健康リスクの高い者がいる可能性がある</a:t>
            </a:r>
            <a:endParaRPr kumimoji="1" lang="en-US" altLang="ja-JP" sz="1100" b="1" dirty="0">
              <a:solidFill>
                <a:schemeClr val="tx1"/>
              </a:solidFill>
              <a:latin typeface="メイリオ" panose="020B0604030504040204" pitchFamily="50" charset="-128"/>
              <a:ea typeface="メイリオ" panose="020B0604030504040204" pitchFamily="50" charset="-128"/>
            </a:endParaRPr>
          </a:p>
          <a:p>
            <a:endParaRPr kumimoji="1"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　　</a:t>
            </a:r>
            <a:r>
              <a:rPr kumimoji="1" lang="ja-JP" altLang="en-US" sz="1100" b="1" dirty="0">
                <a:solidFill>
                  <a:schemeClr val="tx1"/>
                </a:solidFill>
                <a:latin typeface="メイリオ" panose="020B0604030504040204" pitchFamily="50" charset="-128"/>
                <a:ea typeface="メイリオ" panose="020B0604030504040204" pitchFamily="50" charset="-128"/>
              </a:rPr>
              <a:t>高齢者の健康維持</a:t>
            </a:r>
            <a:endParaRPr kumimoji="1" lang="en-US" altLang="ja-JP" sz="1100" b="1"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　　</a:t>
            </a:r>
            <a:r>
              <a:rPr kumimoji="1" lang="ja-JP" altLang="en-US" sz="1100" b="1" dirty="0">
                <a:solidFill>
                  <a:schemeClr val="tx1"/>
                </a:solidFill>
                <a:latin typeface="メイリオ" panose="020B0604030504040204" pitchFamily="50" charset="-128"/>
                <a:ea typeface="メイリオ" panose="020B0604030504040204" pitchFamily="50" charset="-128"/>
              </a:rPr>
              <a:t>健康リスクの高い者の早期把握　</a:t>
            </a:r>
            <a:r>
              <a:rPr kumimoji="1" lang="ja-JP" altLang="en-US" sz="1100" dirty="0">
                <a:solidFill>
                  <a:schemeClr val="tx1"/>
                </a:solidFill>
                <a:latin typeface="メイリオ" panose="020B0604030504040204" pitchFamily="50" charset="-128"/>
                <a:ea typeface="メイリオ" panose="020B0604030504040204" pitchFamily="50" charset="-128"/>
              </a:rPr>
              <a:t>が課題</a:t>
            </a:r>
            <a:endParaRPr kumimoji="1" lang="en-US" altLang="ja-JP" sz="1100" dirty="0">
              <a:solidFill>
                <a:schemeClr val="tx1"/>
              </a:solidFill>
              <a:latin typeface="メイリオ" panose="020B0604030504040204" pitchFamily="50" charset="-128"/>
              <a:ea typeface="メイリオ" panose="020B0604030504040204" pitchFamily="50" charset="-128"/>
            </a:endParaRPr>
          </a:p>
          <a:p>
            <a:endParaRPr kumimoji="1"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36" name="正方形/長方形 35">
            <a:extLst>
              <a:ext uri="{FF2B5EF4-FFF2-40B4-BE49-F238E27FC236}">
                <a16:creationId xmlns:a16="http://schemas.microsoft.com/office/drawing/2014/main" id="{072629F1-21F0-49C8-8B44-D736DF4649F0}"/>
              </a:ext>
            </a:extLst>
          </p:cNvPr>
          <p:cNvSpPr/>
          <p:nvPr/>
        </p:nvSpPr>
        <p:spPr>
          <a:xfrm>
            <a:off x="181008" y="5435190"/>
            <a:ext cx="4490280" cy="125193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sz="1100" dirty="0">
                <a:solidFill>
                  <a:schemeClr val="tx1"/>
                </a:solidFill>
                <a:latin typeface="メイリオ" panose="020B0604030504040204" pitchFamily="50" charset="-128"/>
                <a:ea typeface="メイリオ" panose="020B0604030504040204" pitchFamily="50" charset="-128"/>
              </a:rPr>
              <a:t>【</a:t>
            </a:r>
            <a:r>
              <a:rPr kumimoji="1" lang="ja-JP" altLang="en-US" sz="1100" dirty="0">
                <a:solidFill>
                  <a:schemeClr val="tx1"/>
                </a:solidFill>
                <a:latin typeface="メイリオ" panose="020B0604030504040204" pitchFamily="50" charset="-128"/>
                <a:ea typeface="メイリオ" panose="020B0604030504040204" pitchFamily="50" charset="-128"/>
              </a:rPr>
              <a:t>空き家問題</a:t>
            </a:r>
            <a:r>
              <a:rPr kumimoji="1" lang="en-US" altLang="ja-JP" sz="1100" dirty="0">
                <a:solidFill>
                  <a:schemeClr val="tx1"/>
                </a:solidFill>
                <a:latin typeface="メイリオ" panose="020B0604030504040204" pitchFamily="50" charset="-128"/>
                <a:ea typeface="メイリオ" panose="020B0604030504040204" pitchFamily="50" charset="-128"/>
              </a:rPr>
              <a:t>】</a:t>
            </a:r>
          </a:p>
          <a:p>
            <a:r>
              <a:rPr kumimoji="1" lang="ja-JP" altLang="en-US" sz="1100" dirty="0">
                <a:solidFill>
                  <a:schemeClr val="tx1"/>
                </a:solidFill>
                <a:latin typeface="メイリオ" panose="020B0604030504040204" pitchFamily="50" charset="-128"/>
                <a:ea typeface="メイリオ" panose="020B0604030504040204" pitchFamily="50" charset="-128"/>
              </a:rPr>
              <a:t>・</a:t>
            </a:r>
            <a:r>
              <a:rPr kumimoji="1" lang="ja-JP" altLang="en-US" sz="1100" b="1" dirty="0">
                <a:solidFill>
                  <a:schemeClr val="tx1"/>
                </a:solidFill>
                <a:latin typeface="メイリオ" panose="020B0604030504040204" pitchFamily="50" charset="-128"/>
                <a:ea typeface="メイリオ" panose="020B0604030504040204" pitchFamily="50" charset="-128"/>
              </a:rPr>
              <a:t>山間部</a:t>
            </a:r>
            <a:r>
              <a:rPr kumimoji="1" lang="ja-JP" altLang="en-US" sz="1100" dirty="0">
                <a:solidFill>
                  <a:schemeClr val="tx1"/>
                </a:solidFill>
                <a:latin typeface="メイリオ" panose="020B0604030504040204" pitchFamily="50" charset="-128"/>
                <a:ea typeface="メイリオ" panose="020B0604030504040204" pitchFamily="50" charset="-128"/>
              </a:rPr>
              <a:t>で特に高齢化が進み、</a:t>
            </a:r>
            <a:r>
              <a:rPr kumimoji="1" lang="ja-JP" altLang="en-US" sz="1100" b="1" dirty="0">
                <a:solidFill>
                  <a:schemeClr val="tx1"/>
                </a:solidFill>
                <a:latin typeface="メイリオ" panose="020B0604030504040204" pitchFamily="50" charset="-128"/>
                <a:ea typeface="メイリオ" panose="020B0604030504040204" pitchFamily="50" charset="-128"/>
              </a:rPr>
              <a:t>空き家が目立って</a:t>
            </a:r>
            <a:r>
              <a:rPr kumimoji="1" lang="ja-JP" altLang="en-US" sz="1100" dirty="0">
                <a:solidFill>
                  <a:schemeClr val="tx1"/>
                </a:solidFill>
                <a:latin typeface="メイリオ" panose="020B0604030504040204" pitchFamily="50" charset="-128"/>
                <a:ea typeface="メイリオ" panose="020B0604030504040204" pitchFamily="50" charset="-128"/>
              </a:rPr>
              <a:t>きている</a:t>
            </a:r>
            <a:endParaRPr kumimoji="1"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・他方でリモートワークの浸透を背景に、</a:t>
            </a:r>
            <a:r>
              <a:rPr kumimoji="1" lang="en-US" altLang="ja-JP" sz="1100" b="1" dirty="0">
                <a:solidFill>
                  <a:schemeClr val="tx1"/>
                </a:solidFill>
                <a:latin typeface="メイリオ" panose="020B0604030504040204" pitchFamily="50" charset="-128"/>
                <a:ea typeface="メイリオ" panose="020B0604030504040204" pitchFamily="50" charset="-128"/>
              </a:rPr>
              <a:t>30</a:t>
            </a:r>
            <a:r>
              <a:rPr kumimoji="1" lang="ja-JP" altLang="en-US" sz="1100" b="1" dirty="0">
                <a:solidFill>
                  <a:schemeClr val="tx1"/>
                </a:solidFill>
                <a:latin typeface="メイリオ" panose="020B0604030504040204" pitchFamily="50" charset="-128"/>
                <a:ea typeface="メイリオ" panose="020B0604030504040204" pitchFamily="50" charset="-128"/>
              </a:rPr>
              <a:t>代～</a:t>
            </a:r>
            <a:r>
              <a:rPr kumimoji="1" lang="en-US" altLang="ja-JP" sz="1100" b="1" dirty="0">
                <a:solidFill>
                  <a:schemeClr val="tx1"/>
                </a:solidFill>
                <a:latin typeface="メイリオ" panose="020B0604030504040204" pitchFamily="50" charset="-128"/>
                <a:ea typeface="メイリオ" panose="020B0604030504040204" pitchFamily="50" charset="-128"/>
              </a:rPr>
              <a:t>40</a:t>
            </a:r>
            <a:r>
              <a:rPr kumimoji="1" lang="ja-JP" altLang="en-US" sz="1100" b="1" dirty="0">
                <a:solidFill>
                  <a:schemeClr val="tx1"/>
                </a:solidFill>
                <a:latin typeface="メイリオ" panose="020B0604030504040204" pitchFamily="50" charset="-128"/>
                <a:ea typeface="メイリオ" panose="020B0604030504040204" pitchFamily="50" charset="-128"/>
              </a:rPr>
              <a:t>代で自然豊かな山間部への引っ越しを希望する者が増えている</a:t>
            </a:r>
            <a:r>
              <a:rPr kumimoji="1" lang="ja-JP" altLang="en-US" sz="1100" dirty="0">
                <a:solidFill>
                  <a:schemeClr val="tx1"/>
                </a:solidFill>
                <a:latin typeface="メイリオ" panose="020B0604030504040204" pitchFamily="50" charset="-128"/>
                <a:ea typeface="メイリオ" panose="020B0604030504040204" pitchFamily="50" charset="-128"/>
              </a:rPr>
              <a:t>が、</a:t>
            </a:r>
            <a:r>
              <a:rPr kumimoji="1" lang="ja-JP" altLang="en-US" sz="1100" b="1" dirty="0">
                <a:solidFill>
                  <a:schemeClr val="tx1"/>
                </a:solidFill>
                <a:latin typeface="メイリオ" panose="020B0604030504040204" pitchFamily="50" charset="-128"/>
                <a:ea typeface="メイリオ" panose="020B0604030504040204" pitchFamily="50" charset="-128"/>
              </a:rPr>
              <a:t>ニーズに合う住宅が不足</a:t>
            </a:r>
            <a:endParaRPr kumimoji="1" lang="en-US" altLang="ja-JP" sz="1100" b="1"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　　</a:t>
            </a:r>
            <a:r>
              <a:rPr kumimoji="1" lang="ja-JP" altLang="en-US" sz="1100" b="1" dirty="0">
                <a:solidFill>
                  <a:schemeClr val="tx1"/>
                </a:solidFill>
                <a:latin typeface="メイリオ" panose="020B0604030504040204" pitchFamily="50" charset="-128"/>
                <a:ea typeface="メイリオ" panose="020B0604030504040204" pitchFamily="50" charset="-128"/>
              </a:rPr>
              <a:t>移住希望層のニーズを活かして、山間部の空き家問題を解決</a:t>
            </a:r>
            <a:endParaRPr kumimoji="1" lang="en-US" altLang="ja-JP" sz="1100" b="1"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　　したい</a:t>
            </a:r>
            <a:endParaRPr kumimoji="1"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37" name="正方形/長方形 36">
            <a:extLst>
              <a:ext uri="{FF2B5EF4-FFF2-40B4-BE49-F238E27FC236}">
                <a16:creationId xmlns:a16="http://schemas.microsoft.com/office/drawing/2014/main" id="{0CF427F6-7CB3-4809-9F52-2277363E140C}"/>
              </a:ext>
            </a:extLst>
          </p:cNvPr>
          <p:cNvSpPr/>
          <p:nvPr/>
        </p:nvSpPr>
        <p:spPr>
          <a:xfrm>
            <a:off x="5152704" y="1168926"/>
            <a:ext cx="4490280" cy="226007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lvl="0" indent="-171450">
              <a:buFont typeface="Arial" panose="020B0604020202020204" pitchFamily="34" charset="0"/>
              <a:buChar char="•"/>
              <a:defRPr/>
            </a:pPr>
            <a:r>
              <a:rPr kumimoji="1" lang="en-US" altLang="ja-JP" sz="1100" dirty="0">
                <a:solidFill>
                  <a:prstClr val="black"/>
                </a:solidFill>
                <a:latin typeface="メイリオ" panose="020B0604030504040204" pitchFamily="50" charset="-128"/>
                <a:ea typeface="メイリオ" panose="020B0604030504040204" pitchFamily="50" charset="-128"/>
              </a:rPr>
              <a:t>2019</a:t>
            </a:r>
            <a:r>
              <a:rPr kumimoji="1" lang="ja-JP" altLang="en-US" sz="1100" dirty="0">
                <a:solidFill>
                  <a:prstClr val="black"/>
                </a:solidFill>
                <a:latin typeface="メイリオ" panose="020B0604030504040204" pitchFamily="50" charset="-128"/>
                <a:ea typeface="メイリオ" panose="020B0604030504040204" pitchFamily="50" charset="-128"/>
              </a:rPr>
              <a:t>年から、</a:t>
            </a:r>
            <a:r>
              <a:rPr kumimoji="1" lang="en-US" altLang="ja-JP" sz="1100" dirty="0">
                <a:solidFill>
                  <a:prstClr val="black"/>
                </a:solidFill>
                <a:latin typeface="メイリオ" panose="020B0604030504040204" pitchFamily="50" charset="-128"/>
                <a:ea typeface="メイリオ" panose="020B0604030504040204" pitchFamily="50" charset="-128"/>
              </a:rPr>
              <a:t>X</a:t>
            </a:r>
            <a:r>
              <a:rPr kumimoji="1" lang="ja-JP" altLang="en-US" sz="1100" dirty="0">
                <a:solidFill>
                  <a:prstClr val="black"/>
                </a:solidFill>
                <a:latin typeface="メイリオ" panose="020B0604030504040204" pitchFamily="50" charset="-128"/>
                <a:ea typeface="メイリオ" panose="020B0604030504040204" pitchFamily="50" charset="-128"/>
              </a:rPr>
              <a:t>市の介護や福祉部門が中心になって</a:t>
            </a:r>
            <a:r>
              <a:rPr kumimoji="1" lang="ja-JP" altLang="en-US" sz="1100" u="sng" dirty="0">
                <a:solidFill>
                  <a:prstClr val="black"/>
                </a:solidFill>
                <a:latin typeface="メイリオ" panose="020B0604030504040204" pitchFamily="50" charset="-128"/>
                <a:ea typeface="メイリオ" panose="020B0604030504040204" pitchFamily="50" charset="-128"/>
              </a:rPr>
              <a:t>「連絡協議会」を立ち上げ</a:t>
            </a:r>
            <a:r>
              <a:rPr kumimoji="1" lang="ja-JP" altLang="en-US" sz="1100" dirty="0">
                <a:solidFill>
                  <a:prstClr val="black"/>
                </a:solidFill>
                <a:latin typeface="メイリオ" panose="020B0604030504040204" pitchFamily="50" charset="-128"/>
                <a:ea typeface="メイリオ" panose="020B0604030504040204" pitchFamily="50" charset="-128"/>
              </a:rPr>
              <a:t>、</a:t>
            </a:r>
            <a:r>
              <a:rPr kumimoji="1" lang="zh-CN" altLang="en-US" sz="1100" b="1" u="sng" dirty="0">
                <a:solidFill>
                  <a:prstClr val="black"/>
                </a:solidFill>
                <a:latin typeface="メイリオ" panose="020B0604030504040204" pitchFamily="50" charset="-128"/>
                <a:ea typeface="メイリオ" panose="020B0604030504040204" pitchFamily="50" charset="-128"/>
              </a:rPr>
              <a:t>多世代交流拠点</a:t>
            </a:r>
            <a:r>
              <a:rPr kumimoji="1" lang="ja-JP" altLang="en-US" sz="1100" b="1" u="sng" dirty="0">
                <a:solidFill>
                  <a:prstClr val="black"/>
                </a:solidFill>
                <a:latin typeface="メイリオ" panose="020B0604030504040204" pitchFamily="50" charset="-128"/>
                <a:ea typeface="メイリオ" panose="020B0604030504040204" pitchFamily="50" charset="-128"/>
              </a:rPr>
              <a:t>を核にした居場所づくりを検討・推進</a:t>
            </a:r>
            <a:endParaRPr kumimoji="1" lang="en-US" altLang="ja-JP" sz="1100" b="1" u="sng" dirty="0">
              <a:solidFill>
                <a:prstClr val="black"/>
              </a:solidFill>
              <a:latin typeface="メイリオ" panose="020B0604030504040204" pitchFamily="50" charset="-128"/>
              <a:ea typeface="メイリオ" panose="020B0604030504040204" pitchFamily="50" charset="-128"/>
            </a:endParaRPr>
          </a:p>
          <a:p>
            <a:pPr marL="171450" lvl="0" indent="-171450">
              <a:buFont typeface="Arial" panose="020B0604020202020204" pitchFamily="34" charset="0"/>
              <a:buChar char="•"/>
              <a:defRPr/>
            </a:pPr>
            <a:r>
              <a:rPr kumimoji="1" lang="ja-JP" altLang="en-US" sz="1100" dirty="0">
                <a:solidFill>
                  <a:prstClr val="black"/>
                </a:solidFill>
                <a:latin typeface="メイリオ" panose="020B0604030504040204" pitchFamily="50" charset="-128"/>
                <a:ea typeface="メイリオ" panose="020B0604030504040204" pitchFamily="50" charset="-128"/>
              </a:rPr>
              <a:t>多世代交流拠点は市が運営し、</a:t>
            </a:r>
            <a:r>
              <a:rPr kumimoji="1" lang="ja-JP" altLang="en-US" sz="1100" u="sng" dirty="0">
                <a:solidFill>
                  <a:prstClr val="black"/>
                </a:solidFill>
                <a:latin typeface="メイリオ" panose="020B0604030504040204" pitchFamily="50" charset="-128"/>
                <a:ea typeface="メイリオ" panose="020B0604030504040204" pitchFamily="50" charset="-128"/>
              </a:rPr>
              <a:t>高齢者向けのイベント、サークル活動を実施</a:t>
            </a:r>
            <a:endParaRPr kumimoji="1" lang="en-US" altLang="ja-JP" sz="1100" u="sng" dirty="0">
              <a:solidFill>
                <a:prstClr val="black"/>
              </a:solidFill>
              <a:latin typeface="メイリオ" panose="020B0604030504040204" pitchFamily="50" charset="-128"/>
              <a:ea typeface="メイリオ" panose="020B0604030504040204" pitchFamily="50" charset="-128"/>
            </a:endParaRPr>
          </a:p>
          <a:p>
            <a:pPr marL="171450" lvl="0" indent="-171450">
              <a:buFont typeface="Arial" panose="020B0604020202020204" pitchFamily="34" charset="0"/>
              <a:buChar char="•"/>
              <a:defRPr/>
            </a:pPr>
            <a:r>
              <a:rPr kumimoji="1" lang="ja-JP" altLang="en-US" sz="1100" u="sng" dirty="0">
                <a:solidFill>
                  <a:prstClr val="black"/>
                </a:solidFill>
                <a:latin typeface="メイリオ" panose="020B0604030504040204" pitchFamily="50" charset="-128"/>
                <a:ea typeface="メイリオ" panose="020B0604030504040204" pitchFamily="50" charset="-128"/>
              </a:rPr>
              <a:t>一人暮らしの高齢者に対しては、町内会や民生委員と連携</a:t>
            </a:r>
            <a:r>
              <a:rPr kumimoji="1" lang="ja-JP" altLang="en-US" sz="1100" dirty="0">
                <a:solidFill>
                  <a:prstClr val="black"/>
                </a:solidFill>
                <a:latin typeface="メイリオ" panose="020B0604030504040204" pitchFamily="50" charset="-128"/>
                <a:ea typeface="メイリオ" panose="020B0604030504040204" pitchFamily="50" charset="-128"/>
              </a:rPr>
              <a:t>してイベントやサークル活動のチラシを配布</a:t>
            </a:r>
            <a:endParaRPr kumimoji="1" lang="en-US" altLang="ja-JP" sz="1100" dirty="0">
              <a:solidFill>
                <a:prstClr val="black"/>
              </a:solidFill>
              <a:latin typeface="メイリオ" panose="020B0604030504040204" pitchFamily="50" charset="-128"/>
              <a:ea typeface="メイリオ" panose="020B0604030504040204" pitchFamily="50" charset="-128"/>
            </a:endParaRPr>
          </a:p>
          <a:p>
            <a:pPr marL="171450" lvl="0" indent="-171450">
              <a:buFont typeface="Arial" panose="020B0604020202020204" pitchFamily="34" charset="0"/>
              <a:buChar char="•"/>
              <a:defRPr/>
            </a:pPr>
            <a:r>
              <a:rPr kumimoji="1" lang="en-US" altLang="ja-JP" sz="1100" dirty="0">
                <a:solidFill>
                  <a:prstClr val="black"/>
                </a:solidFill>
                <a:latin typeface="メイリオ" panose="020B0604030504040204" pitchFamily="50" charset="-128"/>
                <a:ea typeface="メイリオ" panose="020B0604030504040204" pitchFamily="50" charset="-128"/>
              </a:rPr>
              <a:t>2021</a:t>
            </a:r>
            <a:r>
              <a:rPr kumimoji="1" lang="ja-JP" altLang="en-US" sz="1100" dirty="0">
                <a:solidFill>
                  <a:prstClr val="black"/>
                </a:solidFill>
                <a:latin typeface="メイリオ" panose="020B0604030504040204" pitchFamily="50" charset="-128"/>
                <a:ea typeface="メイリオ" panose="020B0604030504040204" pitchFamily="50" charset="-128"/>
              </a:rPr>
              <a:t>年から</a:t>
            </a:r>
            <a:r>
              <a:rPr kumimoji="1" lang="zh-CN" altLang="en-US" sz="1100" u="sng" dirty="0">
                <a:solidFill>
                  <a:prstClr val="black"/>
                </a:solidFill>
                <a:latin typeface="メイリオ" panose="020B0604030504040204" pitchFamily="50" charset="-128"/>
                <a:ea typeface="メイリオ" panose="020B0604030504040204" pitchFamily="50" charset="-128"/>
              </a:rPr>
              <a:t>多世代交流拠点</a:t>
            </a:r>
            <a:r>
              <a:rPr kumimoji="1" lang="ja-JP" altLang="en-US" sz="1100" u="sng" dirty="0">
                <a:solidFill>
                  <a:prstClr val="black"/>
                </a:solidFill>
                <a:latin typeface="メイリオ" panose="020B0604030504040204" pitchFamily="50" charset="-128"/>
                <a:ea typeface="メイリオ" panose="020B0604030504040204" pitchFamily="50" charset="-128"/>
              </a:rPr>
              <a:t>の</a:t>
            </a:r>
            <a:r>
              <a:rPr kumimoji="1" lang="en-US" altLang="ja-JP" sz="1100" u="sng" dirty="0">
                <a:solidFill>
                  <a:prstClr val="black"/>
                </a:solidFill>
                <a:latin typeface="メイリオ" panose="020B0604030504040204" pitchFamily="50" charset="-128"/>
                <a:ea typeface="メイリオ" panose="020B0604030504040204" pitchFamily="50" charset="-128"/>
              </a:rPr>
              <a:t>HP</a:t>
            </a:r>
            <a:r>
              <a:rPr kumimoji="1" lang="ja-JP" altLang="en-US" sz="1100" u="sng" dirty="0">
                <a:solidFill>
                  <a:prstClr val="black"/>
                </a:solidFill>
                <a:latin typeface="メイリオ" panose="020B0604030504040204" pitchFamily="50" charset="-128"/>
                <a:ea typeface="メイリオ" panose="020B0604030504040204" pitchFamily="50" charset="-128"/>
              </a:rPr>
              <a:t>を刷新</a:t>
            </a:r>
            <a:r>
              <a:rPr kumimoji="1" lang="ja-JP" altLang="en-US" sz="1100" dirty="0">
                <a:solidFill>
                  <a:prstClr val="black"/>
                </a:solidFill>
                <a:latin typeface="メイリオ" panose="020B0604030504040204" pitchFamily="50" charset="-128"/>
                <a:ea typeface="メイリオ" panose="020B0604030504040204" pitchFamily="50" charset="-128"/>
              </a:rPr>
              <a:t>し、サークル活動の</a:t>
            </a:r>
            <a:r>
              <a:rPr kumimoji="1" lang="ja-JP" altLang="en-US" sz="1100" dirty="0" smtClean="0">
                <a:solidFill>
                  <a:prstClr val="black"/>
                </a:solidFill>
                <a:latin typeface="メイリオ" panose="020B0604030504040204" pitchFamily="50" charset="-128"/>
                <a:ea typeface="メイリオ" panose="020B0604030504040204" pitchFamily="50" charset="-128"/>
              </a:rPr>
              <a:t>予定等を</a:t>
            </a:r>
            <a:r>
              <a:rPr kumimoji="1" lang="ja-JP" altLang="en-US" sz="1100" dirty="0">
                <a:solidFill>
                  <a:prstClr val="black"/>
                </a:solidFill>
                <a:latin typeface="メイリオ" panose="020B0604030504040204" pitchFamily="50" charset="-128"/>
                <a:ea typeface="メイリオ" panose="020B0604030504040204" pitchFamily="50" charset="-128"/>
              </a:rPr>
              <a:t>分かりやすく発信しようと対応中</a:t>
            </a:r>
            <a:endParaRPr kumimoji="1" lang="en-US" altLang="ja-JP" sz="1100" dirty="0">
              <a:solidFill>
                <a:prstClr val="black"/>
              </a:solidFill>
              <a:latin typeface="メイリオ" panose="020B0604030504040204" pitchFamily="50" charset="-128"/>
              <a:ea typeface="メイリオ" panose="020B0604030504040204" pitchFamily="50" charset="-128"/>
            </a:endParaRPr>
          </a:p>
          <a:p>
            <a:pPr lvl="0">
              <a:defRPr/>
            </a:pPr>
            <a:r>
              <a:rPr kumimoji="1" lang="en-US" altLang="ja-JP" sz="1100" dirty="0">
                <a:solidFill>
                  <a:prstClr val="black"/>
                </a:solidFill>
                <a:latin typeface="メイリオ" panose="020B0604030504040204" pitchFamily="50" charset="-128"/>
                <a:ea typeface="メイリオ" panose="020B0604030504040204" pitchFamily="50" charset="-128"/>
              </a:rPr>
              <a:t>※</a:t>
            </a:r>
            <a:r>
              <a:rPr kumimoji="1" lang="ja-JP" altLang="en-US" sz="1100" u="sng" dirty="0">
                <a:solidFill>
                  <a:prstClr val="black"/>
                </a:solidFill>
                <a:latin typeface="メイリオ" panose="020B0604030504040204" pitchFamily="50" charset="-128"/>
                <a:ea typeface="メイリオ" panose="020B0604030504040204" pitchFamily="50" charset="-128"/>
              </a:rPr>
              <a:t>イベントの企画内容や広報の手法が既存の延長線になっており、そこから外れた高齢者層にアプローチできていない</a:t>
            </a:r>
            <a:endParaRPr kumimoji="1" lang="en-US" altLang="ja-JP" sz="1100" u="sng" dirty="0">
              <a:solidFill>
                <a:prstClr val="black"/>
              </a:solidFill>
              <a:latin typeface="メイリオ" panose="020B0604030504040204" pitchFamily="50" charset="-128"/>
              <a:ea typeface="メイリオ" panose="020B0604030504040204" pitchFamily="50" charset="-128"/>
            </a:endParaRPr>
          </a:p>
          <a:p>
            <a:pPr lvl="0">
              <a:defRPr/>
            </a:pPr>
            <a:r>
              <a:rPr kumimoji="1" lang="en-US" altLang="ja-JP" sz="1100" dirty="0">
                <a:solidFill>
                  <a:prstClr val="black"/>
                </a:solidFill>
                <a:latin typeface="メイリオ" panose="020B0604030504040204" pitchFamily="50" charset="-128"/>
                <a:ea typeface="メイリオ" panose="020B0604030504040204" pitchFamily="50" charset="-128"/>
              </a:rPr>
              <a:t>※</a:t>
            </a:r>
            <a:r>
              <a:rPr kumimoji="1" lang="ja-JP" altLang="en-US" sz="1100" dirty="0">
                <a:solidFill>
                  <a:prstClr val="black"/>
                </a:solidFill>
                <a:latin typeface="メイリオ" panose="020B0604030504040204" pitchFamily="50" charset="-128"/>
                <a:ea typeface="メイリオ" panose="020B0604030504040204" pitchFamily="50" charset="-128"/>
              </a:rPr>
              <a:t>これから高齢者になるスマートフォンを日常的に使う層にも対応できていない</a:t>
            </a:r>
            <a:endParaRPr kumimoji="1" lang="en-US" altLang="ja-JP" sz="1100" dirty="0">
              <a:solidFill>
                <a:prstClr val="black"/>
              </a:solidFill>
              <a:latin typeface="メイリオ" panose="020B0604030504040204" pitchFamily="50" charset="-128"/>
              <a:ea typeface="メイリオ" panose="020B0604030504040204" pitchFamily="50" charset="-128"/>
            </a:endParaRPr>
          </a:p>
          <a:p>
            <a:pPr lvl="0">
              <a:defRPr/>
            </a:pPr>
            <a:endParaRPr kumimoji="1" lang="en-US" altLang="ja-JP" sz="1100" dirty="0">
              <a:solidFill>
                <a:prstClr val="black"/>
              </a:solidFill>
              <a:latin typeface="メイリオ" panose="020B0604030504040204" pitchFamily="50" charset="-128"/>
              <a:ea typeface="メイリオ" panose="020B0604030504040204" pitchFamily="50" charset="-128"/>
            </a:endParaRPr>
          </a:p>
          <a:p>
            <a:pPr lvl="0">
              <a:defRPr/>
            </a:pPr>
            <a:endParaRPr kumimoji="1" lang="en-US" altLang="ja-JP" sz="1100" dirty="0">
              <a:solidFill>
                <a:prstClr val="black"/>
              </a:solidFill>
              <a:latin typeface="メイリオ" panose="020B0604030504040204" pitchFamily="50" charset="-128"/>
              <a:ea typeface="メイリオ" panose="020B0604030504040204" pitchFamily="50" charset="-128"/>
            </a:endParaRPr>
          </a:p>
          <a:p>
            <a:endParaRPr kumimoji="1" lang="ja-JP" altLang="en-US" sz="1100" dirty="0">
              <a:solidFill>
                <a:schemeClr val="tx1"/>
              </a:solidFill>
              <a:latin typeface="メイリオ" panose="020B0604030504040204" pitchFamily="50" charset="-128"/>
              <a:ea typeface="メイリオ" panose="020B0604030504040204" pitchFamily="50" charset="-128"/>
            </a:endParaRPr>
          </a:p>
        </p:txBody>
      </p:sp>
      <p:sp>
        <p:nvSpPr>
          <p:cNvPr id="38" name="正方形/長方形 37">
            <a:extLst>
              <a:ext uri="{FF2B5EF4-FFF2-40B4-BE49-F238E27FC236}">
                <a16:creationId xmlns:a16="http://schemas.microsoft.com/office/drawing/2014/main" id="{46D568D4-2777-4DE1-9CB5-F3A784530054}"/>
              </a:ext>
            </a:extLst>
          </p:cNvPr>
          <p:cNvSpPr/>
          <p:nvPr/>
        </p:nvSpPr>
        <p:spPr>
          <a:xfrm>
            <a:off x="5152704" y="3556696"/>
            <a:ext cx="4490280" cy="174873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100" dirty="0">
                <a:solidFill>
                  <a:schemeClr val="tx1"/>
                </a:solidFill>
                <a:latin typeface="メイリオ" panose="020B0604030504040204" pitchFamily="50" charset="-128"/>
                <a:ea typeface="メイリオ" panose="020B0604030504040204" pitchFamily="50" charset="-128"/>
              </a:rPr>
              <a:t>＜高齢者向け＞</a:t>
            </a:r>
            <a:endParaRPr kumimoji="1"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a:t>
            </a:r>
            <a:r>
              <a:rPr kumimoji="1" lang="zh-CN" altLang="en-US" sz="1100" b="1" u="sng" dirty="0">
                <a:solidFill>
                  <a:prstClr val="black"/>
                </a:solidFill>
                <a:latin typeface="メイリオ" panose="020B0604030504040204" pitchFamily="50" charset="-128"/>
                <a:ea typeface="メイリオ" panose="020B0604030504040204" pitchFamily="50" charset="-128"/>
              </a:rPr>
              <a:t>多世代交流拠点</a:t>
            </a:r>
            <a:r>
              <a:rPr kumimoji="1" lang="ja-JP" altLang="en-US" sz="1100" b="1" u="sng" dirty="0">
                <a:solidFill>
                  <a:prstClr val="black"/>
                </a:solidFill>
                <a:latin typeface="メイリオ" panose="020B0604030504040204" pitchFamily="50" charset="-128"/>
                <a:ea typeface="メイリオ" panose="020B0604030504040204" pitchFamily="50" charset="-128"/>
              </a:rPr>
              <a:t>利用者に対し、市の介護サービスや健康づくり支援サービスを案内</a:t>
            </a:r>
            <a:endParaRPr kumimoji="1" lang="en-US" altLang="ja-JP" sz="1100" b="1" u="sng" dirty="0">
              <a:solidFill>
                <a:prstClr val="black"/>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・新型コロナで外出自粛が増えたことから、市の</a:t>
            </a:r>
            <a:r>
              <a:rPr kumimoji="1" lang="en-US" altLang="ja-JP" sz="1100" dirty="0" smtClean="0">
                <a:solidFill>
                  <a:schemeClr val="tx1"/>
                </a:solidFill>
                <a:latin typeface="メイリオ" panose="020B0604030504040204" pitchFamily="50" charset="-128"/>
                <a:ea typeface="メイリオ" panose="020B0604030504040204" pitchFamily="50" charset="-128"/>
              </a:rPr>
              <a:t>HP</a:t>
            </a:r>
            <a:r>
              <a:rPr kumimoji="1" lang="ja-JP" altLang="en-US" sz="1100" dirty="0" smtClean="0">
                <a:solidFill>
                  <a:schemeClr val="tx1"/>
                </a:solidFill>
                <a:latin typeface="メイリオ" panose="020B0604030504040204" pitchFamily="50" charset="-128"/>
                <a:ea typeface="メイリオ" panose="020B0604030504040204" pitchFamily="50" charset="-128"/>
              </a:rPr>
              <a:t>等で</a:t>
            </a:r>
            <a:r>
              <a:rPr kumimoji="1" lang="ja-JP" altLang="en-US" sz="1100" dirty="0">
                <a:solidFill>
                  <a:schemeClr val="tx1"/>
                </a:solidFill>
                <a:latin typeface="メイリオ" panose="020B0604030504040204" pitchFamily="50" charset="-128"/>
                <a:ea typeface="メイリオ" panose="020B0604030504040204" pitchFamily="50" charset="-128"/>
              </a:rPr>
              <a:t>、簡単な健康</a:t>
            </a:r>
            <a:r>
              <a:rPr kumimoji="1" lang="ja-JP" altLang="en-US" sz="1100" dirty="0" smtClean="0">
                <a:solidFill>
                  <a:schemeClr val="tx1"/>
                </a:solidFill>
                <a:latin typeface="メイリオ" panose="020B0604030504040204" pitchFamily="50" charset="-128"/>
                <a:ea typeface="メイリオ" panose="020B0604030504040204" pitchFamily="50" charset="-128"/>
              </a:rPr>
              <a:t>体操等を</a:t>
            </a:r>
            <a:r>
              <a:rPr kumimoji="1" lang="ja-JP" altLang="en-US" sz="1100" dirty="0">
                <a:solidFill>
                  <a:schemeClr val="tx1"/>
                </a:solidFill>
                <a:latin typeface="メイリオ" panose="020B0604030504040204" pitchFamily="50" charset="-128"/>
                <a:ea typeface="メイリオ" panose="020B0604030504040204" pitchFamily="50" charset="-128"/>
              </a:rPr>
              <a:t>発信。合わせて</a:t>
            </a:r>
            <a:r>
              <a:rPr kumimoji="1" lang="zh-CN" altLang="en-US" sz="1100" dirty="0">
                <a:solidFill>
                  <a:schemeClr val="tx1"/>
                </a:solidFill>
                <a:latin typeface="メイリオ" panose="020B0604030504040204" pitchFamily="50" charset="-128"/>
                <a:ea typeface="メイリオ" panose="020B0604030504040204" pitchFamily="50" charset="-128"/>
              </a:rPr>
              <a:t>多世代交流拠点</a:t>
            </a:r>
            <a:r>
              <a:rPr kumimoji="1" lang="ja-JP" altLang="en-US" sz="1100" dirty="0">
                <a:solidFill>
                  <a:schemeClr val="tx1"/>
                </a:solidFill>
                <a:latin typeface="メイリオ" panose="020B0604030504040204" pitchFamily="50" charset="-128"/>
                <a:ea typeface="メイリオ" panose="020B0604030504040204" pitchFamily="50" charset="-128"/>
              </a:rPr>
              <a:t>を周知</a:t>
            </a:r>
            <a:endParaRPr kumimoji="1" lang="en-US" altLang="ja-JP" sz="1100" dirty="0">
              <a:solidFill>
                <a:schemeClr val="tx1"/>
              </a:solidFill>
              <a:latin typeface="メイリオ" panose="020B0604030504040204" pitchFamily="50" charset="-128"/>
              <a:ea typeface="メイリオ" panose="020B0604030504040204" pitchFamily="50" charset="-128"/>
            </a:endParaRPr>
          </a:p>
          <a:p>
            <a:endParaRPr kumimoji="1"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＜その他の対象者向け＞</a:t>
            </a:r>
            <a:endParaRPr kumimoji="1"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a:t>
            </a:r>
            <a:r>
              <a:rPr kumimoji="1" lang="ja-JP" altLang="en-US" sz="1100" u="sng" dirty="0">
                <a:solidFill>
                  <a:schemeClr val="tx1"/>
                </a:solidFill>
                <a:latin typeface="メイリオ" panose="020B0604030504040204" pitchFamily="50" charset="-128"/>
                <a:ea typeface="メイリオ" panose="020B0604030504040204" pitchFamily="50" charset="-128"/>
              </a:rPr>
              <a:t>夏休みに子供向けのイベント</a:t>
            </a:r>
            <a:r>
              <a:rPr kumimoji="1" lang="ja-JP" altLang="en-US" sz="1100" dirty="0">
                <a:solidFill>
                  <a:schemeClr val="tx1"/>
                </a:solidFill>
                <a:latin typeface="メイリオ" panose="020B0604030504040204" pitchFamily="50" charset="-128"/>
                <a:ea typeface="メイリオ" panose="020B0604030504040204" pitchFamily="50" charset="-128"/>
              </a:rPr>
              <a:t>を</a:t>
            </a:r>
            <a:r>
              <a:rPr kumimoji="1" lang="zh-CN" altLang="en-US" sz="1100" dirty="0">
                <a:solidFill>
                  <a:schemeClr val="tx1"/>
                </a:solidFill>
                <a:latin typeface="メイリオ" panose="020B0604030504040204" pitchFamily="50" charset="-128"/>
                <a:ea typeface="メイリオ" panose="020B0604030504040204" pitchFamily="50" charset="-128"/>
              </a:rPr>
              <a:t>多世代交流拠点</a:t>
            </a:r>
            <a:r>
              <a:rPr kumimoji="1" lang="ja-JP" altLang="en-US" sz="1100" dirty="0">
                <a:solidFill>
                  <a:schemeClr val="tx1"/>
                </a:solidFill>
                <a:latin typeface="メイリオ" panose="020B0604030504040204" pitchFamily="50" charset="-128"/>
                <a:ea typeface="メイリオ" panose="020B0604030504040204" pitchFamily="50" charset="-128"/>
              </a:rPr>
              <a:t>で開催し、同伴の親向けに子育ての悩み相談</a:t>
            </a:r>
            <a:r>
              <a:rPr kumimoji="1" lang="ja-JP" altLang="en-US" sz="1100" dirty="0" smtClean="0">
                <a:solidFill>
                  <a:schemeClr val="tx1"/>
                </a:solidFill>
                <a:latin typeface="メイリオ" panose="020B0604030504040204" pitchFamily="50" charset="-128"/>
                <a:ea typeface="メイリオ" panose="020B0604030504040204" pitchFamily="50" charset="-128"/>
              </a:rPr>
              <a:t>サービス等を</a:t>
            </a:r>
            <a:r>
              <a:rPr kumimoji="1" lang="ja-JP" altLang="en-US" sz="1100" dirty="0">
                <a:solidFill>
                  <a:schemeClr val="tx1"/>
                </a:solidFill>
                <a:latin typeface="メイリオ" panose="020B0604030504040204" pitchFamily="50" charset="-128"/>
                <a:ea typeface="メイリオ" panose="020B0604030504040204" pitchFamily="50" charset="-128"/>
              </a:rPr>
              <a:t>案内している</a:t>
            </a:r>
            <a:endParaRPr kumimoji="1" lang="en-US" altLang="ja-JP" sz="1100" dirty="0">
              <a:solidFill>
                <a:schemeClr val="tx1"/>
              </a:solidFill>
              <a:latin typeface="メイリオ" panose="020B0604030504040204" pitchFamily="50" charset="-128"/>
              <a:ea typeface="メイリオ" panose="020B0604030504040204" pitchFamily="50" charset="-128"/>
            </a:endParaRPr>
          </a:p>
          <a:p>
            <a:r>
              <a:rPr kumimoji="1" lang="en-US" altLang="ja-JP" sz="1100" dirty="0">
                <a:solidFill>
                  <a:schemeClr val="tx1"/>
                </a:solidFill>
                <a:latin typeface="メイリオ" panose="020B0604030504040204" pitchFamily="50" charset="-128"/>
                <a:ea typeface="メイリオ" panose="020B0604030504040204" pitchFamily="50" charset="-128"/>
              </a:rPr>
              <a:t>※</a:t>
            </a:r>
            <a:r>
              <a:rPr kumimoji="1" lang="ja-JP" altLang="en-US" sz="1100" u="sng" dirty="0">
                <a:solidFill>
                  <a:schemeClr val="tx1"/>
                </a:solidFill>
                <a:latin typeface="メイリオ" panose="020B0604030504040204" pitchFamily="50" charset="-128"/>
                <a:ea typeface="メイリオ" panose="020B0604030504040204" pitchFamily="50" charset="-128"/>
              </a:rPr>
              <a:t>保育事</a:t>
            </a:r>
            <a:r>
              <a:rPr kumimoji="1" lang="ja-JP" altLang="en-US" sz="1100" u="sng" dirty="0" smtClean="0">
                <a:solidFill>
                  <a:schemeClr val="tx1"/>
                </a:solidFill>
                <a:latin typeface="メイリオ" panose="020B0604030504040204" pitchFamily="50" charset="-128"/>
                <a:ea typeface="メイリオ" panose="020B0604030504040204" pitchFamily="50" charset="-128"/>
              </a:rPr>
              <a:t>業者等と</a:t>
            </a:r>
            <a:r>
              <a:rPr kumimoji="1" lang="ja-JP" altLang="en-US" sz="1100" u="sng" dirty="0">
                <a:solidFill>
                  <a:schemeClr val="tx1"/>
                </a:solidFill>
                <a:latin typeface="メイリオ" panose="020B0604030504040204" pitchFamily="50" charset="-128"/>
                <a:ea typeface="メイリオ" panose="020B0604030504040204" pitchFamily="50" charset="-128"/>
              </a:rPr>
              <a:t>連携ができて</a:t>
            </a:r>
            <a:r>
              <a:rPr lang="ja-JP" altLang="en-US" sz="1100" u="sng" dirty="0">
                <a:solidFill>
                  <a:schemeClr val="tx1"/>
                </a:solidFill>
                <a:latin typeface="メイリオ" panose="020B0604030504040204" pitchFamily="50" charset="-128"/>
                <a:ea typeface="メイリオ" panose="020B0604030504040204" pitchFamily="50" charset="-128"/>
              </a:rPr>
              <a:t>おらず、強化したい</a:t>
            </a:r>
            <a:endParaRPr kumimoji="1" lang="en-US" altLang="ja-JP" sz="1100" u="sng" dirty="0">
              <a:solidFill>
                <a:schemeClr val="tx1"/>
              </a:solidFill>
              <a:latin typeface="メイリオ" panose="020B0604030504040204" pitchFamily="50" charset="-128"/>
              <a:ea typeface="メイリオ" panose="020B0604030504040204" pitchFamily="50" charset="-128"/>
            </a:endParaRPr>
          </a:p>
          <a:p>
            <a:endParaRPr kumimoji="1" lang="ja-JP" altLang="en-US" sz="1100" dirty="0">
              <a:solidFill>
                <a:schemeClr val="tx1"/>
              </a:solidFill>
              <a:latin typeface="メイリオ" panose="020B0604030504040204" pitchFamily="50" charset="-128"/>
              <a:ea typeface="メイリオ" panose="020B0604030504040204" pitchFamily="50" charset="-128"/>
            </a:endParaRPr>
          </a:p>
        </p:txBody>
      </p:sp>
      <p:sp>
        <p:nvSpPr>
          <p:cNvPr id="39" name="正方形/長方形 38">
            <a:extLst>
              <a:ext uri="{FF2B5EF4-FFF2-40B4-BE49-F238E27FC236}">
                <a16:creationId xmlns:a16="http://schemas.microsoft.com/office/drawing/2014/main" id="{C9840B1E-FEE1-48C3-9A70-5A65679FB0EB}"/>
              </a:ext>
            </a:extLst>
          </p:cNvPr>
          <p:cNvSpPr/>
          <p:nvPr/>
        </p:nvSpPr>
        <p:spPr>
          <a:xfrm>
            <a:off x="5183839" y="5431435"/>
            <a:ext cx="4490280" cy="124957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100" dirty="0">
                <a:solidFill>
                  <a:schemeClr val="tx1"/>
                </a:solidFill>
                <a:latin typeface="メイリオ" panose="020B0604030504040204" pitchFamily="50" charset="-128"/>
                <a:ea typeface="メイリオ" panose="020B0604030504040204" pitchFamily="50" charset="-128"/>
              </a:rPr>
              <a:t>・空き家の所在地や</a:t>
            </a:r>
            <a:r>
              <a:rPr kumimoji="1" lang="ja-JP" altLang="en-US" sz="1100" dirty="0" smtClean="0">
                <a:solidFill>
                  <a:schemeClr val="tx1"/>
                </a:solidFill>
                <a:latin typeface="メイリオ" panose="020B0604030504040204" pitchFamily="50" charset="-128"/>
                <a:ea typeface="メイリオ" panose="020B0604030504040204" pitchFamily="50" charset="-128"/>
              </a:rPr>
              <a:t>所有者等の</a:t>
            </a:r>
            <a:r>
              <a:rPr kumimoji="1" lang="ja-JP" altLang="en-US" sz="1100" dirty="0">
                <a:solidFill>
                  <a:schemeClr val="tx1"/>
                </a:solidFill>
                <a:latin typeface="メイリオ" panose="020B0604030504040204" pitchFamily="50" charset="-128"/>
                <a:ea typeface="メイリオ" panose="020B0604030504040204" pitchFamily="50" charset="-128"/>
              </a:rPr>
              <a:t>情報把握を進めており、今後、</a:t>
            </a:r>
            <a:r>
              <a:rPr lang="ja-JP" altLang="en-US" sz="1100" dirty="0">
                <a:solidFill>
                  <a:schemeClr val="tx1"/>
                </a:solidFill>
                <a:latin typeface="メイリオ" panose="020B0604030504040204" pitchFamily="50" charset="-128"/>
                <a:ea typeface="メイリオ" panose="020B0604030504040204" pitchFamily="50" charset="-128"/>
              </a:rPr>
              <a:t>特設</a:t>
            </a:r>
            <a:r>
              <a:rPr lang="en-US" altLang="ja-JP" sz="1100" dirty="0">
                <a:solidFill>
                  <a:schemeClr val="tx1"/>
                </a:solidFill>
                <a:latin typeface="メイリオ" panose="020B0604030504040204" pitchFamily="50" charset="-128"/>
                <a:ea typeface="メイリオ" panose="020B0604030504040204" pitchFamily="50" charset="-128"/>
              </a:rPr>
              <a:t>HP</a:t>
            </a:r>
            <a:r>
              <a:rPr lang="ja-JP" altLang="en-US" sz="1100" dirty="0">
                <a:solidFill>
                  <a:schemeClr val="tx1"/>
                </a:solidFill>
                <a:latin typeface="メイリオ" panose="020B0604030504040204" pitchFamily="50" charset="-128"/>
                <a:ea typeface="メイリオ" panose="020B0604030504040204" pitchFamily="50" charset="-128"/>
              </a:rPr>
              <a:t>の</a:t>
            </a:r>
            <a:r>
              <a:rPr lang="ja-JP" altLang="en-US" sz="1100" dirty="0" smtClean="0">
                <a:solidFill>
                  <a:schemeClr val="tx1"/>
                </a:solidFill>
                <a:latin typeface="メイリオ" panose="020B0604030504040204" pitchFamily="50" charset="-128"/>
                <a:ea typeface="メイリオ" panose="020B0604030504040204" pitchFamily="50" charset="-128"/>
              </a:rPr>
              <a:t>創設等</a:t>
            </a:r>
            <a:r>
              <a:rPr kumimoji="1" lang="ja-JP" altLang="en-US" sz="1100" dirty="0" smtClean="0">
                <a:solidFill>
                  <a:schemeClr val="tx1"/>
                </a:solidFill>
                <a:latin typeface="メイリオ" panose="020B0604030504040204" pitchFamily="50" charset="-128"/>
                <a:ea typeface="メイリオ" panose="020B0604030504040204" pitchFamily="50" charset="-128"/>
              </a:rPr>
              <a:t>情報</a:t>
            </a:r>
            <a:r>
              <a:rPr kumimoji="1" lang="ja-JP" altLang="en-US" sz="1100" dirty="0">
                <a:solidFill>
                  <a:schemeClr val="tx1"/>
                </a:solidFill>
                <a:latin typeface="メイリオ" panose="020B0604030504040204" pitchFamily="50" charset="-128"/>
                <a:ea typeface="メイリオ" panose="020B0604030504040204" pitchFamily="50" charset="-128"/>
              </a:rPr>
              <a:t>公開の仕方を検討予定</a:t>
            </a:r>
            <a:endParaRPr kumimoji="1"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・一般的な移住の相談は</a:t>
            </a:r>
            <a:r>
              <a:rPr kumimoji="1" lang="en-US" altLang="ja-JP" sz="1100" dirty="0">
                <a:solidFill>
                  <a:schemeClr val="tx1"/>
                </a:solidFill>
                <a:latin typeface="メイリオ" panose="020B0604030504040204" pitchFamily="50" charset="-128"/>
                <a:ea typeface="メイリオ" panose="020B0604030504040204" pitchFamily="50" charset="-128"/>
              </a:rPr>
              <a:t>UI</a:t>
            </a:r>
            <a:r>
              <a:rPr kumimoji="1" lang="ja-JP" altLang="en-US" sz="1100" dirty="0">
                <a:solidFill>
                  <a:schemeClr val="tx1"/>
                </a:solidFill>
                <a:latin typeface="メイリオ" panose="020B0604030504040204" pitchFamily="50" charset="-128"/>
                <a:ea typeface="メイリオ" panose="020B0604030504040204" pitchFamily="50" charset="-128"/>
              </a:rPr>
              <a:t>ターンを担当している部署が受け付けており、当該部署でのワンストップでの空き家紹介の仕組み構築も合わせて検討</a:t>
            </a:r>
          </a:p>
        </p:txBody>
      </p:sp>
      <p:sp>
        <p:nvSpPr>
          <p:cNvPr id="4" name="矢印: 右 3">
            <a:extLst>
              <a:ext uri="{FF2B5EF4-FFF2-40B4-BE49-F238E27FC236}">
                <a16:creationId xmlns:a16="http://schemas.microsoft.com/office/drawing/2014/main" id="{95F394EE-4283-44FD-B8DB-788A92FC39D9}"/>
              </a:ext>
            </a:extLst>
          </p:cNvPr>
          <p:cNvSpPr/>
          <p:nvPr/>
        </p:nvSpPr>
        <p:spPr>
          <a:xfrm>
            <a:off x="4712817" y="1722803"/>
            <a:ext cx="497867" cy="463485"/>
          </a:xfrm>
          <a:prstGeom prst="rightArrow">
            <a:avLst>
              <a:gd name="adj1" fmla="val 42029"/>
              <a:gd name="adj2"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矢印: 右 39">
            <a:extLst>
              <a:ext uri="{FF2B5EF4-FFF2-40B4-BE49-F238E27FC236}">
                <a16:creationId xmlns:a16="http://schemas.microsoft.com/office/drawing/2014/main" id="{CCF23945-7B02-40AA-B3B7-89169C044D2B}"/>
              </a:ext>
            </a:extLst>
          </p:cNvPr>
          <p:cNvSpPr/>
          <p:nvPr/>
        </p:nvSpPr>
        <p:spPr>
          <a:xfrm>
            <a:off x="4704066" y="4110808"/>
            <a:ext cx="497867" cy="463485"/>
          </a:xfrm>
          <a:prstGeom prst="rightArrow">
            <a:avLst>
              <a:gd name="adj1" fmla="val 42029"/>
              <a:gd name="adj2"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矢印: 右 40">
            <a:extLst>
              <a:ext uri="{FF2B5EF4-FFF2-40B4-BE49-F238E27FC236}">
                <a16:creationId xmlns:a16="http://schemas.microsoft.com/office/drawing/2014/main" id="{06124DBD-80B3-4995-87A5-36C1E6E007E0}"/>
              </a:ext>
            </a:extLst>
          </p:cNvPr>
          <p:cNvSpPr/>
          <p:nvPr/>
        </p:nvSpPr>
        <p:spPr>
          <a:xfrm>
            <a:off x="4705624" y="5525775"/>
            <a:ext cx="497867" cy="463485"/>
          </a:xfrm>
          <a:prstGeom prst="rightArrow">
            <a:avLst>
              <a:gd name="adj1" fmla="val 42029"/>
              <a:gd name="adj2"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7A6FDD78-61AE-4AC9-A321-73368B03D4DD}"/>
              </a:ext>
            </a:extLst>
          </p:cNvPr>
          <p:cNvSpPr txBox="1"/>
          <p:nvPr/>
        </p:nvSpPr>
        <p:spPr>
          <a:xfrm>
            <a:off x="118872" y="437445"/>
            <a:ext cx="201678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dirty="0">
                <a:solidFill>
                  <a:prstClr val="black"/>
                </a:solidFill>
                <a:latin typeface="メイリオ" panose="020B0604030504040204" pitchFamily="50" charset="-128"/>
                <a:ea typeface="メイリオ" panose="020B0604030504040204" pitchFamily="50" charset="-128"/>
              </a:rPr>
              <a:t>●県</a:t>
            </a:r>
            <a:r>
              <a:rPr kumimoji="1" lang="en-US" altLang="ja-JP" sz="1600" b="1" dirty="0">
                <a:solidFill>
                  <a:prstClr val="black"/>
                </a:solidFill>
                <a:latin typeface="メイリオ" panose="020B0604030504040204" pitchFamily="50" charset="-128"/>
                <a:ea typeface="メイリオ" panose="020B0604030504040204" pitchFamily="50" charset="-128"/>
              </a:rPr>
              <a:t>X</a:t>
            </a: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市</a:t>
            </a:r>
          </a:p>
        </p:txBody>
      </p:sp>
      <p:sp>
        <p:nvSpPr>
          <p:cNvPr id="23" name="二等辺三角形 22">
            <a:extLst>
              <a:ext uri="{FF2B5EF4-FFF2-40B4-BE49-F238E27FC236}">
                <a16:creationId xmlns:a16="http://schemas.microsoft.com/office/drawing/2014/main" id="{2280B863-1127-4DF1-AA17-17300C36602F}"/>
              </a:ext>
            </a:extLst>
          </p:cNvPr>
          <p:cNvSpPr/>
          <p:nvPr/>
        </p:nvSpPr>
        <p:spPr>
          <a:xfrm rot="5400000">
            <a:off x="423335" y="2165037"/>
            <a:ext cx="191387" cy="162671"/>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5" name="表 8">
            <a:extLst>
              <a:ext uri="{FF2B5EF4-FFF2-40B4-BE49-F238E27FC236}">
                <a16:creationId xmlns:a16="http://schemas.microsoft.com/office/drawing/2014/main" id="{B84A18FA-FE56-447B-AA34-9F00A28E5917}"/>
              </a:ext>
            </a:extLst>
          </p:cNvPr>
          <p:cNvGraphicFramePr>
            <a:graphicFrameLocks noGrp="1"/>
          </p:cNvGraphicFramePr>
          <p:nvPr/>
        </p:nvGraphicFramePr>
        <p:xfrm>
          <a:off x="437693" y="2397173"/>
          <a:ext cx="4155886" cy="929640"/>
        </p:xfrm>
        <a:graphic>
          <a:graphicData uri="http://schemas.openxmlformats.org/drawingml/2006/table">
            <a:tbl>
              <a:tblPr firstRow="1" bandRow="1">
                <a:tableStyleId>{5940675A-B579-460E-94D1-54222C63F5DA}</a:tableStyleId>
              </a:tblPr>
              <a:tblGrid>
                <a:gridCol w="2967886">
                  <a:extLst>
                    <a:ext uri="{9D8B030D-6E8A-4147-A177-3AD203B41FA5}">
                      <a16:colId xmlns:a16="http://schemas.microsoft.com/office/drawing/2014/main" val="950615526"/>
                    </a:ext>
                  </a:extLst>
                </a:gridCol>
                <a:gridCol w="1188000">
                  <a:extLst>
                    <a:ext uri="{9D8B030D-6E8A-4147-A177-3AD203B41FA5}">
                      <a16:colId xmlns:a16="http://schemas.microsoft.com/office/drawing/2014/main" val="262247505"/>
                    </a:ext>
                  </a:extLst>
                </a:gridCol>
              </a:tblGrid>
              <a:tr h="188137">
                <a:tc>
                  <a:txBody>
                    <a:bodyPr/>
                    <a:lstStyle/>
                    <a:p>
                      <a:r>
                        <a:rPr kumimoji="1" lang="ja-JP" altLang="en-US" sz="1050" dirty="0"/>
                        <a:t>高齢化率</a:t>
                      </a:r>
                    </a:p>
                  </a:txBody>
                  <a:tcPr/>
                </a:tc>
                <a:tc>
                  <a:txBody>
                    <a:bodyPr/>
                    <a:lstStyle/>
                    <a:p>
                      <a:pPr algn="r"/>
                      <a:r>
                        <a:rPr kumimoji="1" lang="en-US" altLang="ja-JP" sz="1100" dirty="0"/>
                        <a:t>33.7%</a:t>
                      </a:r>
                      <a:endParaRPr kumimoji="1" lang="ja-JP" altLang="en-US" sz="1100" dirty="0"/>
                    </a:p>
                  </a:txBody>
                  <a:tcPr/>
                </a:tc>
                <a:extLst>
                  <a:ext uri="{0D108BD9-81ED-4DB2-BD59-A6C34878D82A}">
                    <a16:rowId xmlns:a16="http://schemas.microsoft.com/office/drawing/2014/main" val="2969078467"/>
                  </a:ext>
                </a:extLst>
              </a:tr>
              <a:tr h="188137">
                <a:tc>
                  <a:txBody>
                    <a:bodyPr/>
                    <a:lstStyle/>
                    <a:p>
                      <a:r>
                        <a:rPr kumimoji="1" lang="ja-JP" altLang="en-US" sz="1050" dirty="0"/>
                        <a:t>一人暮らし高齢者の数</a:t>
                      </a:r>
                    </a:p>
                  </a:txBody>
                  <a:tcPr/>
                </a:tc>
                <a:tc>
                  <a:txBody>
                    <a:bodyPr/>
                    <a:lstStyle/>
                    <a:p>
                      <a:pPr algn="r"/>
                      <a:r>
                        <a:rPr kumimoji="1" lang="en-US" altLang="ja-JP" sz="1100" dirty="0"/>
                        <a:t>12,351</a:t>
                      </a:r>
                      <a:endParaRPr kumimoji="1" lang="ja-JP" altLang="en-US" sz="1100" dirty="0"/>
                    </a:p>
                  </a:txBody>
                  <a:tcPr/>
                </a:tc>
                <a:extLst>
                  <a:ext uri="{0D108BD9-81ED-4DB2-BD59-A6C34878D82A}">
                    <a16:rowId xmlns:a16="http://schemas.microsoft.com/office/drawing/2014/main" val="1373537174"/>
                  </a:ext>
                </a:extLst>
              </a:tr>
              <a:tr h="188137">
                <a:tc>
                  <a:txBody>
                    <a:bodyPr/>
                    <a:lstStyle/>
                    <a:p>
                      <a:r>
                        <a:rPr lang="ja-JP" altLang="en-US" sz="1050" b="1" u="sng" dirty="0"/>
                        <a:t>「孤独を感じているが地域活動へのきっかけがない」と回答した人の数（</a:t>
                      </a:r>
                      <a:r>
                        <a:rPr lang="en-US" altLang="ja-JP" sz="1050" b="1" u="sng" dirty="0"/>
                        <a:t>2020</a:t>
                      </a:r>
                      <a:r>
                        <a:rPr lang="ja-JP" altLang="en-US" sz="1050" b="1" u="sng" dirty="0"/>
                        <a:t>年市調査）</a:t>
                      </a:r>
                      <a:endParaRPr kumimoji="1" lang="ja-JP" altLang="en-US" sz="1050" dirty="0"/>
                    </a:p>
                  </a:txBody>
                  <a:tcPr/>
                </a:tc>
                <a:tc>
                  <a:txBody>
                    <a:bodyPr/>
                    <a:lstStyle/>
                    <a:p>
                      <a:pPr algn="r"/>
                      <a:r>
                        <a:rPr kumimoji="1" lang="en-US" altLang="ja-JP" sz="1100" dirty="0"/>
                        <a:t>27%</a:t>
                      </a:r>
                    </a:p>
                    <a:p>
                      <a:pPr algn="r"/>
                      <a:r>
                        <a:rPr kumimoji="1" lang="en-US" altLang="ja-JP" sz="1000" dirty="0"/>
                        <a:t>※</a:t>
                      </a:r>
                      <a:r>
                        <a:rPr kumimoji="1" lang="ja-JP" altLang="en-US" sz="1000" dirty="0"/>
                        <a:t>回答数</a:t>
                      </a:r>
                      <a:r>
                        <a:rPr kumimoji="1" lang="en-US" altLang="ja-JP" sz="1000" dirty="0"/>
                        <a:t>1,527</a:t>
                      </a:r>
                      <a:r>
                        <a:rPr kumimoji="1" lang="ja-JP" altLang="en-US" sz="1000" dirty="0"/>
                        <a:t>人</a:t>
                      </a:r>
                      <a:endParaRPr kumimoji="1" lang="en-US" altLang="ja-JP" sz="1000" dirty="0"/>
                    </a:p>
                  </a:txBody>
                  <a:tcPr/>
                </a:tc>
                <a:extLst>
                  <a:ext uri="{0D108BD9-81ED-4DB2-BD59-A6C34878D82A}">
                    <a16:rowId xmlns:a16="http://schemas.microsoft.com/office/drawing/2014/main" val="926370153"/>
                  </a:ext>
                </a:extLst>
              </a:tr>
            </a:tbl>
          </a:graphicData>
        </a:graphic>
      </p:graphicFrame>
      <p:sp>
        <p:nvSpPr>
          <p:cNvPr id="7" name="矢印: 上下 6">
            <a:extLst>
              <a:ext uri="{FF2B5EF4-FFF2-40B4-BE49-F238E27FC236}">
                <a16:creationId xmlns:a16="http://schemas.microsoft.com/office/drawing/2014/main" id="{3AE9379D-8112-4F75-9C0D-2CDE30891759}"/>
              </a:ext>
            </a:extLst>
          </p:cNvPr>
          <p:cNvSpPr/>
          <p:nvPr/>
        </p:nvSpPr>
        <p:spPr>
          <a:xfrm>
            <a:off x="2325764" y="3326813"/>
            <a:ext cx="168054" cy="283518"/>
          </a:xfrm>
          <a:prstGeom prst="up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二等辺三角形 26">
            <a:extLst>
              <a:ext uri="{FF2B5EF4-FFF2-40B4-BE49-F238E27FC236}">
                <a16:creationId xmlns:a16="http://schemas.microsoft.com/office/drawing/2014/main" id="{D55F3D11-853F-4E13-AC03-609C79ED499F}"/>
              </a:ext>
            </a:extLst>
          </p:cNvPr>
          <p:cNvSpPr/>
          <p:nvPr/>
        </p:nvSpPr>
        <p:spPr>
          <a:xfrm rot="5400000">
            <a:off x="341999" y="5005356"/>
            <a:ext cx="191387" cy="162671"/>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490C08D8-4E40-45EA-88EF-50E2AF4D6C72}"/>
              </a:ext>
            </a:extLst>
          </p:cNvPr>
          <p:cNvSpPr txBox="1"/>
          <p:nvPr/>
        </p:nvSpPr>
        <p:spPr>
          <a:xfrm>
            <a:off x="2426465" y="3381920"/>
            <a:ext cx="804878" cy="261610"/>
          </a:xfrm>
          <a:prstGeom prst="rect">
            <a:avLst/>
          </a:prstGeom>
          <a:noFill/>
        </p:spPr>
        <p:txBody>
          <a:bodyPr wrap="square" rtlCol="0">
            <a:spAutoFit/>
          </a:bodyPr>
          <a:lstStyle/>
          <a:p>
            <a:r>
              <a:rPr kumimoji="1" lang="ja-JP" altLang="en-US" sz="1100" dirty="0"/>
              <a:t>関連強い</a:t>
            </a:r>
          </a:p>
        </p:txBody>
      </p:sp>
      <p:sp>
        <p:nvSpPr>
          <p:cNvPr id="29" name="二等辺三角形 28">
            <a:extLst>
              <a:ext uri="{FF2B5EF4-FFF2-40B4-BE49-F238E27FC236}">
                <a16:creationId xmlns:a16="http://schemas.microsoft.com/office/drawing/2014/main" id="{79D15A07-D944-44E1-B836-7277D097A35C}"/>
              </a:ext>
            </a:extLst>
          </p:cNvPr>
          <p:cNvSpPr/>
          <p:nvPr/>
        </p:nvSpPr>
        <p:spPr>
          <a:xfrm rot="5400000">
            <a:off x="341999" y="6327770"/>
            <a:ext cx="191387" cy="162671"/>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A0132679-52D6-4AB0-BE7E-A2F1C40C9B01}"/>
              </a:ext>
            </a:extLst>
          </p:cNvPr>
          <p:cNvSpPr txBox="1"/>
          <p:nvPr/>
        </p:nvSpPr>
        <p:spPr>
          <a:xfrm>
            <a:off x="7954298" y="78876"/>
            <a:ext cx="2123768" cy="307769"/>
          </a:xfrm>
          <a:prstGeom prst="rect">
            <a:avLst/>
          </a:prstGeom>
          <a:noFill/>
        </p:spPr>
        <p:txBody>
          <a:bodyPr wrap="square" rtlCol="0">
            <a:spAutoFit/>
          </a:bodyPr>
          <a:lstStyle/>
          <a:p>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記載内容はイメージ</a:t>
            </a:r>
          </a:p>
        </p:txBody>
      </p:sp>
    </p:spTree>
    <p:extLst>
      <p:ext uri="{BB962C8B-B14F-4D97-AF65-F5344CB8AC3E}">
        <p14:creationId xmlns:p14="http://schemas.microsoft.com/office/powerpoint/2010/main" val="2175765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角丸四角形 4">
            <a:extLst>
              <a:ext uri="{FF2B5EF4-FFF2-40B4-BE49-F238E27FC236}">
                <a16:creationId xmlns:a16="http://schemas.microsoft.com/office/drawing/2014/main" id="{69D7414E-ABCD-4999-9AC6-72EA1DF23AC5}"/>
              </a:ext>
            </a:extLst>
          </p:cNvPr>
          <p:cNvSpPr/>
          <p:nvPr/>
        </p:nvSpPr>
        <p:spPr>
          <a:xfrm>
            <a:off x="118871" y="722654"/>
            <a:ext cx="9699384" cy="6135344"/>
          </a:xfrm>
          <a:prstGeom prst="roundRect">
            <a:avLst>
              <a:gd name="adj" fmla="val 3147"/>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600" b="1" dirty="0">
                <a:solidFill>
                  <a:schemeClr val="tx1"/>
                </a:solidFill>
                <a:latin typeface="メイリオ" panose="020B0604030504040204" pitchFamily="50" charset="-128"/>
                <a:ea typeface="メイリオ" panose="020B0604030504040204" pitchFamily="50" charset="-128"/>
              </a:rPr>
              <a:t> </a:t>
            </a:r>
            <a:r>
              <a:rPr kumimoji="1" lang="ja-JP" altLang="en-US" sz="1400" b="1" dirty="0">
                <a:solidFill>
                  <a:schemeClr val="tx1"/>
                </a:solidFill>
                <a:latin typeface="メイリオ" panose="020B0604030504040204" pitchFamily="50" charset="-128"/>
                <a:ea typeface="メイリオ" panose="020B0604030504040204" pitchFamily="50" charset="-128"/>
              </a:rPr>
              <a:t>目指す将来像</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6C79ACB4-9F28-47A3-9932-74CA062BC5C1}"/>
              </a:ext>
            </a:extLst>
          </p:cNvPr>
          <p:cNvSpPr txBox="1"/>
          <p:nvPr/>
        </p:nvSpPr>
        <p:spPr>
          <a:xfrm>
            <a:off x="173509" y="991657"/>
            <a:ext cx="9514906" cy="918759"/>
          </a:xfrm>
          <a:prstGeom prst="rect">
            <a:avLst/>
          </a:prstGeom>
          <a:solidFill>
            <a:schemeClr val="bg1"/>
          </a:solidFill>
        </p:spPr>
        <p:txBody>
          <a:bodyPr wrap="square" lIns="36000" tIns="36000" rIns="36000" bIns="0" rtlCol="0">
            <a:noAutofit/>
          </a:bodyPr>
          <a:lstStyle/>
          <a:p>
            <a:pPr lvl="0">
              <a:defRPr/>
            </a:pPr>
            <a:r>
              <a:rPr kumimoji="1" lang="ja-JP" altLang="en-US" sz="1000" dirty="0">
                <a:latin typeface="メイリオ" panose="020B0604030504040204" pitchFamily="50" charset="-128"/>
                <a:ea typeface="メイリオ" panose="020B0604030504040204" pitchFamily="50" charset="-128"/>
              </a:rPr>
              <a:t>「誰もが安心して自分のペースで暮らせる街」</a:t>
            </a:r>
            <a:endParaRPr kumimoji="1" lang="en-US" altLang="ja-JP" sz="1000" dirty="0">
              <a:latin typeface="メイリオ" panose="020B0604030504040204" pitchFamily="50" charset="-128"/>
              <a:ea typeface="メイリオ" panose="020B0604030504040204" pitchFamily="50" charset="-128"/>
            </a:endParaRPr>
          </a:p>
          <a:p>
            <a:pPr>
              <a:defRPr/>
            </a:pPr>
            <a:r>
              <a:rPr kumimoji="1" lang="ja-JP" altLang="en-US" sz="1000" dirty="0">
                <a:latin typeface="メイリオ" panose="020B0604030504040204" pitchFamily="50" charset="-128"/>
                <a:ea typeface="メイリオ" panose="020B0604030504040204" pitchFamily="50" charset="-128"/>
              </a:rPr>
              <a:t>　多世代交流拠点をハブに、新しく市に移り住んでくる方も含めて、自分が心地よい距離感で住民同士が関わり、活発なコミュニケーションが生まれる街にします</a:t>
            </a:r>
            <a:endParaRPr kumimoji="1" lang="en-US" altLang="ja-JP" sz="1000" dirty="0">
              <a:latin typeface="メイリオ" panose="020B0604030504040204" pitchFamily="50" charset="-128"/>
              <a:ea typeface="メイリオ" panose="020B0604030504040204" pitchFamily="50" charset="-128"/>
            </a:endParaRPr>
          </a:p>
          <a:p>
            <a:pPr>
              <a:defRPr/>
            </a:pPr>
            <a:r>
              <a:rPr kumimoji="1" lang="ja-JP" altLang="en-US" sz="1000" dirty="0">
                <a:latin typeface="メイリオ" panose="020B0604030504040204" pitchFamily="50" charset="-128"/>
                <a:ea typeface="メイリオ" panose="020B0604030504040204" pitchFamily="50" charset="-128"/>
              </a:rPr>
              <a:t>　　</a:t>
            </a:r>
            <a:endParaRPr kumimoji="1" lang="en-US" altLang="ja-JP" sz="1000" dirty="0">
              <a:latin typeface="メイリオ" panose="020B0604030504040204" pitchFamily="50" charset="-128"/>
              <a:ea typeface="メイリオ" panose="020B0604030504040204" pitchFamily="50" charset="-128"/>
            </a:endParaRPr>
          </a:p>
          <a:p>
            <a:pPr lvl="0">
              <a:defRPr/>
            </a:pPr>
            <a:endParaRPr kumimoji="1" lang="ja-JP" altLang="en-US" sz="1000" dirty="0">
              <a:solidFill>
                <a:srgbClr val="FF0000"/>
              </a:solidFill>
              <a:latin typeface="メイリオ" panose="020B0604030504040204" pitchFamily="50" charset="-128"/>
              <a:ea typeface="メイリオ" panose="020B0604030504040204" pitchFamily="50" charset="-128"/>
            </a:endParaRPr>
          </a:p>
        </p:txBody>
      </p:sp>
      <p:sp>
        <p:nvSpPr>
          <p:cNvPr id="26" name="角丸四角形 4">
            <a:extLst>
              <a:ext uri="{FF2B5EF4-FFF2-40B4-BE49-F238E27FC236}">
                <a16:creationId xmlns:a16="http://schemas.microsoft.com/office/drawing/2014/main" id="{26B0EBC2-2654-427C-95AA-B36D0809DB7D}"/>
              </a:ext>
            </a:extLst>
          </p:cNvPr>
          <p:cNvSpPr/>
          <p:nvPr/>
        </p:nvSpPr>
        <p:spPr>
          <a:xfrm>
            <a:off x="118871" y="1602657"/>
            <a:ext cx="9699384" cy="5206463"/>
          </a:xfrm>
          <a:prstGeom prst="roundRect">
            <a:avLst>
              <a:gd name="adj" fmla="val 3147"/>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600" b="1" dirty="0">
                <a:solidFill>
                  <a:schemeClr val="tx1"/>
                </a:solidFill>
                <a:latin typeface="メイリオ" panose="020B0604030504040204" pitchFamily="50" charset="-128"/>
                <a:ea typeface="メイリオ" panose="020B0604030504040204" pitchFamily="50" charset="-128"/>
              </a:rPr>
              <a:t>  </a:t>
            </a:r>
            <a:r>
              <a:rPr kumimoji="1" lang="ja-JP" altLang="en-US" sz="1400" b="1" dirty="0">
                <a:solidFill>
                  <a:schemeClr val="tx1"/>
                </a:solidFill>
                <a:latin typeface="メイリオ" panose="020B0604030504040204" pitchFamily="50" charset="-128"/>
                <a:ea typeface="メイリオ" panose="020B0604030504040204" pitchFamily="50" charset="-128"/>
              </a:rPr>
              <a:t>今後実現したい事業</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24" name="テキスト ボックス 23"/>
          <p:cNvSpPr txBox="1"/>
          <p:nvPr/>
        </p:nvSpPr>
        <p:spPr>
          <a:xfrm>
            <a:off x="202536" y="1910416"/>
            <a:ext cx="9529955" cy="4795183"/>
          </a:xfrm>
          <a:prstGeom prst="rect">
            <a:avLst/>
          </a:prstGeom>
          <a:solidFill>
            <a:schemeClr val="bg1"/>
          </a:solidFill>
        </p:spPr>
        <p:txBody>
          <a:bodyPr wrap="square" lIns="36000" tIns="36000" rIns="36000" bIns="0" rtlCol="0">
            <a:noAutofit/>
          </a:bodyPr>
          <a:lstStyle/>
          <a:p>
            <a:pPr lvl="0">
              <a:defRPr/>
            </a:pPr>
            <a:r>
              <a:rPr kumimoji="1" lang="en-US" altLang="ja-JP" sz="1200" b="1" dirty="0">
                <a:solidFill>
                  <a:prstClr val="black"/>
                </a:solidFill>
                <a:latin typeface="メイリオ" panose="020B0604030504040204" pitchFamily="50" charset="-128"/>
                <a:ea typeface="メイリオ" panose="020B0604030504040204" pitchFamily="50" charset="-128"/>
              </a:rPr>
              <a:t>【</a:t>
            </a:r>
            <a:r>
              <a:rPr kumimoji="1" lang="ja-JP" altLang="en-US" sz="1200" b="1" dirty="0">
                <a:solidFill>
                  <a:prstClr val="black"/>
                </a:solidFill>
                <a:latin typeface="メイリオ" panose="020B0604030504040204" pitchFamily="50" charset="-128"/>
                <a:ea typeface="メイリオ" panose="020B0604030504040204" pitchFamily="50" charset="-128"/>
              </a:rPr>
              <a:t>交流・居場所</a:t>
            </a:r>
            <a:r>
              <a:rPr kumimoji="1" lang="en-US" altLang="ja-JP" sz="1200" b="1" dirty="0">
                <a:solidFill>
                  <a:prstClr val="black"/>
                </a:solidFill>
                <a:latin typeface="メイリオ" panose="020B0604030504040204" pitchFamily="50" charset="-128"/>
                <a:ea typeface="メイリオ" panose="020B0604030504040204" pitchFamily="50" charset="-128"/>
              </a:rPr>
              <a:t>】</a:t>
            </a:r>
            <a:r>
              <a:rPr kumimoji="1" lang="ja-JP" altLang="en-US" sz="1200" b="1" dirty="0">
                <a:solidFill>
                  <a:prstClr val="black"/>
                </a:solidFill>
                <a:latin typeface="メイリオ" panose="020B0604030504040204" pitchFamily="50" charset="-128"/>
                <a:ea typeface="メイリオ" panose="020B0604030504040204" pitchFamily="50" charset="-128"/>
              </a:rPr>
              <a:t>分野での更なる展開</a:t>
            </a:r>
            <a:endParaRPr kumimoji="1" lang="en-US" altLang="ja-JP" sz="1200" b="1" dirty="0">
              <a:solidFill>
                <a:prstClr val="black"/>
              </a:solidFill>
              <a:latin typeface="メイリオ" panose="020B0604030504040204" pitchFamily="50" charset="-128"/>
              <a:ea typeface="メイリオ" panose="020B0604030504040204" pitchFamily="50" charset="-128"/>
            </a:endParaRPr>
          </a:p>
          <a:p>
            <a:pPr>
              <a:defRPr/>
            </a:pPr>
            <a:r>
              <a:rPr kumimoji="1" lang="ja-JP" altLang="en-US" sz="1200" dirty="0">
                <a:solidFill>
                  <a:prstClr val="black"/>
                </a:solidFill>
                <a:latin typeface="メイリオ" panose="020B0604030504040204" pitchFamily="50" charset="-128"/>
                <a:ea typeface="メイリオ" panose="020B0604030504040204" pitchFamily="50" charset="-128"/>
              </a:rPr>
              <a:t>●</a:t>
            </a:r>
            <a:r>
              <a:rPr kumimoji="1" lang="zh-CN" altLang="en-US" sz="1200" dirty="0">
                <a:solidFill>
                  <a:prstClr val="black"/>
                </a:solidFill>
                <a:latin typeface="メイリオ" panose="020B0604030504040204" pitchFamily="50" charset="-128"/>
                <a:ea typeface="メイリオ" panose="020B0604030504040204" pitchFamily="50" charset="-128"/>
              </a:rPr>
              <a:t>多世代交流拠点</a:t>
            </a:r>
            <a:r>
              <a:rPr kumimoji="1" lang="ja-JP" altLang="en-US" sz="1200" dirty="0">
                <a:solidFill>
                  <a:prstClr val="black"/>
                </a:solidFill>
                <a:latin typeface="メイリオ" panose="020B0604030504040204" pitchFamily="50" charset="-128"/>
                <a:ea typeface="メイリオ" panose="020B0604030504040204" pitchFamily="50" charset="-128"/>
              </a:rPr>
              <a:t>の運営を民間事業者に委託し、利用方法やイベント</a:t>
            </a:r>
            <a:r>
              <a:rPr kumimoji="1" lang="ja-JP" altLang="en-US" sz="1200" dirty="0" smtClean="0">
                <a:solidFill>
                  <a:prstClr val="black"/>
                </a:solidFill>
                <a:latin typeface="メイリオ" panose="020B0604030504040204" pitchFamily="50" charset="-128"/>
                <a:ea typeface="メイリオ" panose="020B0604030504040204" pitchFamily="50" charset="-128"/>
              </a:rPr>
              <a:t>企画等の</a:t>
            </a:r>
            <a:r>
              <a:rPr kumimoji="1" lang="ja-JP" altLang="en-US" sz="1200" dirty="0">
                <a:solidFill>
                  <a:prstClr val="black"/>
                </a:solidFill>
                <a:latin typeface="メイリオ" panose="020B0604030504040204" pitchFamily="50" charset="-128"/>
                <a:ea typeface="メイリオ" panose="020B0604030504040204" pitchFamily="50" charset="-128"/>
              </a:rPr>
              <a:t>刷新を図りたい。</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a:t>
            </a:r>
            <a:r>
              <a:rPr kumimoji="1" lang="zh-CN" altLang="en-US" sz="1200" dirty="0">
                <a:latin typeface="メイリオ" panose="020B0604030504040204" pitchFamily="50" charset="-128"/>
                <a:ea typeface="メイリオ" panose="020B0604030504040204" pitchFamily="50" charset="-128"/>
              </a:rPr>
              <a:t>多世代交流拠点</a:t>
            </a:r>
            <a:r>
              <a:rPr kumimoji="1" lang="ja-JP" altLang="en-US" sz="1200" dirty="0">
                <a:latin typeface="メイリオ" panose="020B0604030504040204" pitchFamily="50" charset="-128"/>
                <a:ea typeface="メイリオ" panose="020B0604030504040204" pitchFamily="50" charset="-128"/>
              </a:rPr>
              <a:t>の</a:t>
            </a:r>
            <a:r>
              <a:rPr kumimoji="1" lang="en-US" altLang="ja-JP" sz="1200" dirty="0">
                <a:latin typeface="メイリオ" panose="020B0604030504040204" pitchFamily="50" charset="-128"/>
                <a:ea typeface="メイリオ" panose="020B0604030504040204" pitchFamily="50" charset="-128"/>
              </a:rPr>
              <a:t>SNS</a:t>
            </a:r>
            <a:r>
              <a:rPr kumimoji="1" lang="ja-JP" altLang="en-US" sz="1200" dirty="0">
                <a:latin typeface="メイリオ" panose="020B0604030504040204" pitchFamily="50" charset="-128"/>
                <a:ea typeface="メイリオ" panose="020B0604030504040204" pitchFamily="50" charset="-128"/>
              </a:rPr>
              <a:t>による発信やメンバーシップの強化</a:t>
            </a:r>
            <a:endParaRPr kumimoji="1" lang="en-US" altLang="ja-JP" sz="1200" dirty="0">
              <a:latin typeface="メイリオ" panose="020B0604030504040204" pitchFamily="50" charset="-128"/>
              <a:ea typeface="メイリオ" panose="020B0604030504040204" pitchFamily="50" charset="-128"/>
            </a:endParaRPr>
          </a:p>
          <a:p>
            <a:pPr lvl="0">
              <a:defRPr/>
            </a:pPr>
            <a:r>
              <a:rPr kumimoji="1" lang="ja-JP" altLang="en-US" sz="1200" dirty="0">
                <a:latin typeface="メイリオ" panose="020B0604030504040204" pitchFamily="50" charset="-128"/>
                <a:ea typeface="メイリオ" panose="020B0604030504040204" pitchFamily="50" charset="-128"/>
              </a:rPr>
              <a:t>●</a:t>
            </a:r>
            <a:r>
              <a:rPr kumimoji="1" lang="ja-JP" altLang="en-US" sz="1200" dirty="0">
                <a:solidFill>
                  <a:prstClr val="black"/>
                </a:solidFill>
                <a:latin typeface="メイリオ" panose="020B0604030504040204" pitchFamily="50" charset="-128"/>
                <a:ea typeface="メイリオ" panose="020B0604030504040204" pitchFamily="50" charset="-128"/>
              </a:rPr>
              <a:t>高齢者だけでなく、子育て層や</a:t>
            </a:r>
            <a:r>
              <a:rPr kumimoji="1" lang="ja-JP" altLang="en-US" sz="1200" dirty="0" smtClean="0">
                <a:solidFill>
                  <a:prstClr val="black"/>
                </a:solidFill>
                <a:latin typeface="メイリオ" panose="020B0604030504040204" pitchFamily="50" charset="-128"/>
                <a:ea typeface="メイリオ" panose="020B0604030504040204" pitchFamily="50" charset="-128"/>
              </a:rPr>
              <a:t>若者等、</a:t>
            </a:r>
            <a:r>
              <a:rPr kumimoji="1" lang="ja-JP" altLang="en-US" sz="1200" dirty="0">
                <a:solidFill>
                  <a:prstClr val="black"/>
                </a:solidFill>
                <a:latin typeface="メイリオ" panose="020B0604030504040204" pitchFamily="50" charset="-128"/>
                <a:ea typeface="メイリオ" panose="020B0604030504040204" pitchFamily="50" charset="-128"/>
              </a:rPr>
              <a:t>孤立しやすい市民への利用拡大</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endParaRPr kumimoji="1" lang="en-US" altLang="ja-JP" sz="12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健康</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分野での取り組み強化、</a:t>
            </a:r>
            <a:r>
              <a:rPr kumimoji="1" lang="zh-CN"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多世代交流拠点</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との連携強化</a:t>
            </a: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メイリオ" panose="020B0604030504040204" pitchFamily="50" charset="-128"/>
                <a:ea typeface="メイリオ" panose="020B0604030504040204" pitchFamily="50" charset="-128"/>
              </a:rPr>
              <a:t>●</a:t>
            </a:r>
            <a:r>
              <a:rPr kumimoji="1" lang="zh-CN" altLang="en-US" sz="1200" dirty="0">
                <a:solidFill>
                  <a:prstClr val="black"/>
                </a:solidFill>
                <a:latin typeface="メイリオ" panose="020B0604030504040204" pitchFamily="50" charset="-128"/>
                <a:ea typeface="メイリオ" panose="020B0604030504040204" pitchFamily="50" charset="-128"/>
              </a:rPr>
              <a:t>多世代交流拠点</a:t>
            </a:r>
            <a:r>
              <a:rPr kumimoji="1" lang="ja-JP" altLang="en-US" sz="1200" dirty="0">
                <a:solidFill>
                  <a:prstClr val="black"/>
                </a:solidFill>
                <a:latin typeface="メイリオ" panose="020B0604030504040204" pitchFamily="50" charset="-128"/>
                <a:ea typeface="メイリオ" panose="020B0604030504040204" pitchFamily="50" charset="-128"/>
              </a:rPr>
              <a:t>と連携する健康支援サービスは、足腰強化や簡単な</a:t>
            </a:r>
            <a:r>
              <a:rPr kumimoji="1" lang="ja-JP" altLang="en-US" sz="1200" dirty="0" smtClean="0">
                <a:solidFill>
                  <a:prstClr val="black"/>
                </a:solidFill>
                <a:latin typeface="メイリオ" panose="020B0604030504040204" pitchFamily="50" charset="-128"/>
                <a:ea typeface="メイリオ" panose="020B0604030504040204" pitchFamily="50" charset="-128"/>
              </a:rPr>
              <a:t>ストレッチ等の</a:t>
            </a:r>
            <a:r>
              <a:rPr kumimoji="1" lang="ja-JP" altLang="en-US" sz="1200" dirty="0">
                <a:solidFill>
                  <a:prstClr val="black"/>
                </a:solidFill>
                <a:latin typeface="メイリオ" panose="020B0604030504040204" pitchFamily="50" charset="-128"/>
                <a:ea typeface="メイリオ" panose="020B0604030504040204" pitchFamily="50" charset="-128"/>
              </a:rPr>
              <a:t>昔ながらの内容にとどまっているため、運動習慣、食生活</a:t>
            </a:r>
            <a:r>
              <a:rPr kumimoji="1" lang="ja-JP" altLang="en-US" sz="1200" dirty="0" smtClean="0">
                <a:solidFill>
                  <a:prstClr val="black"/>
                </a:solidFill>
                <a:latin typeface="メイリオ" panose="020B0604030504040204" pitchFamily="50" charset="-128"/>
                <a:ea typeface="メイリオ" panose="020B0604030504040204" pitchFamily="50" charset="-128"/>
              </a:rPr>
              <a:t>改善等新しい</a:t>
            </a:r>
            <a:r>
              <a:rPr kumimoji="1" lang="ja-JP" altLang="en-US" sz="1200" dirty="0">
                <a:solidFill>
                  <a:prstClr val="black"/>
                </a:solidFill>
                <a:latin typeface="メイリオ" panose="020B0604030504040204" pitchFamily="50" charset="-128"/>
                <a:ea typeface="メイリオ" panose="020B0604030504040204" pitchFamily="50" charset="-128"/>
              </a:rPr>
              <a:t>健康支援サービスも提供して、介護予防・健康寿命の延長を実現したい</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メイリオ" panose="020B0604030504040204" pitchFamily="50" charset="-128"/>
                <a:ea typeface="メイリオ" panose="020B0604030504040204" pitchFamily="50" charset="-128"/>
              </a:rPr>
              <a:t>●</a:t>
            </a:r>
            <a:r>
              <a:rPr kumimoji="1" lang="zh-CN" altLang="en-US" sz="1200" dirty="0">
                <a:solidFill>
                  <a:prstClr val="black"/>
                </a:solidFill>
                <a:latin typeface="メイリオ" panose="020B0604030504040204" pitchFamily="50" charset="-128"/>
                <a:ea typeface="メイリオ" panose="020B0604030504040204" pitchFamily="50" charset="-128"/>
              </a:rPr>
              <a:t>多世代交流拠点</a:t>
            </a:r>
            <a:r>
              <a:rPr kumimoji="1" lang="ja-JP" altLang="en-US" sz="1200" dirty="0">
                <a:solidFill>
                  <a:prstClr val="black"/>
                </a:solidFill>
                <a:latin typeface="メイリオ" panose="020B0604030504040204" pitchFamily="50" charset="-128"/>
                <a:ea typeface="メイリオ" panose="020B0604030504040204" pitchFamily="50" charset="-128"/>
              </a:rPr>
              <a:t>を活用して高齢者も含めた、健康リスクの高い層へのアウトリーチを強化したい</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a:t>
            </a:r>
            <a:r>
              <a:rPr kumimoji="1" lang="ja-JP" altLang="en-US" sz="1200" b="1" dirty="0">
                <a:solidFill>
                  <a:prstClr val="black"/>
                </a:solidFill>
                <a:latin typeface="メイリオ" panose="020B0604030504040204" pitchFamily="50" charset="-128"/>
                <a:ea typeface="メイリオ" panose="020B0604030504040204" pitchFamily="50" charset="-128"/>
              </a:rPr>
              <a:t>住まい</a:t>
            </a:r>
            <a:r>
              <a:rPr kumimoji="1" lang="en-US" altLang="ja-JP" sz="1200" b="1" dirty="0">
                <a:solidFill>
                  <a:prstClr val="black"/>
                </a:solidFill>
                <a:latin typeface="メイリオ" panose="020B0604030504040204" pitchFamily="50" charset="-128"/>
                <a:ea typeface="メイリオ" panose="020B0604030504040204" pitchFamily="50" charset="-128"/>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メイリオ" panose="020B0604030504040204" pitchFamily="50" charset="-128"/>
                <a:ea typeface="メイリオ" panose="020B0604030504040204" pitchFamily="50" charset="-128"/>
              </a:rPr>
              <a:t>●まずは、平野部→山間部の移住希望者を主なターゲットに「空き家バンク」のような仕組みを確立</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　　</a:t>
            </a:r>
            <a:endPar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メイリオ" panose="020B0604030504040204" pitchFamily="50" charset="-128"/>
                <a:ea typeface="メイリオ" panose="020B0604030504040204" pitchFamily="50" charset="-128"/>
              </a:rPr>
              <a:t>　　　　　</a:t>
            </a:r>
            <a:r>
              <a:rPr kumimoji="1" lang="ja-JP" altLang="en-US" sz="1400" b="1" u="sng" dirty="0">
                <a:solidFill>
                  <a:prstClr val="black"/>
                </a:solidFill>
                <a:latin typeface="メイリオ" panose="020B0604030504040204" pitchFamily="50" charset="-128"/>
                <a:ea typeface="メイリオ" panose="020B0604030504040204" pitchFamily="50" charset="-128"/>
              </a:rPr>
              <a:t>多世代交流拠点をベースに事業間連携を進めていく</a:t>
            </a:r>
            <a:endParaRPr kumimoji="1" lang="ja-JP" altLang="en-US" sz="12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cxnSp>
        <p:nvCxnSpPr>
          <p:cNvPr id="12" name="直線コネクタ 11"/>
          <p:cNvCxnSpPr/>
          <p:nvPr/>
        </p:nvCxnSpPr>
        <p:spPr>
          <a:xfrm>
            <a:off x="278928" y="360049"/>
            <a:ext cx="9360000" cy="0"/>
          </a:xfrm>
          <a:prstGeom prst="line">
            <a:avLst/>
          </a:prstGeom>
          <a:ln w="19050">
            <a:solidFill>
              <a:srgbClr val="FFC489"/>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D7682A2A-2560-4979-B70B-F8D6216F70BA}"/>
              </a:ext>
            </a:extLst>
          </p:cNvPr>
          <p:cNvSpPr txBox="1"/>
          <p:nvPr/>
        </p:nvSpPr>
        <p:spPr>
          <a:xfrm>
            <a:off x="118872" y="48878"/>
            <a:ext cx="9610344"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noProof="0" dirty="0">
                <a:solidFill>
                  <a:prstClr val="black"/>
                </a:solidFill>
                <a:latin typeface="メイリオ" panose="020B0604030504040204" pitchFamily="50" charset="-128"/>
                <a:ea typeface="メイリオ" panose="020B0604030504040204" pitchFamily="50" charset="-128"/>
              </a:rPr>
              <a:t>ヒアリングシート</a:t>
            </a:r>
            <a:r>
              <a:rPr kumimoji="1" lang="en-US" altLang="ja-JP" sz="1600" b="1" noProof="0" dirty="0">
                <a:solidFill>
                  <a:prstClr val="black"/>
                </a:solidFill>
                <a:latin typeface="メイリオ" panose="020B0604030504040204" pitchFamily="50" charset="-128"/>
                <a:ea typeface="メイリオ" panose="020B0604030504040204" pitchFamily="50" charset="-128"/>
              </a:rPr>
              <a:t>【</a:t>
            </a:r>
            <a:r>
              <a:rPr kumimoji="1" lang="ja-JP" altLang="en-US" sz="1600" b="1" noProof="0" dirty="0">
                <a:solidFill>
                  <a:prstClr val="black"/>
                </a:solidFill>
                <a:latin typeface="メイリオ" panose="020B0604030504040204" pitchFamily="50" charset="-128"/>
                <a:ea typeface="メイリオ" panose="020B0604030504040204" pitchFamily="50" charset="-128"/>
              </a:rPr>
              <a:t>地方公共団体向け</a:t>
            </a:r>
            <a:r>
              <a:rPr kumimoji="1" lang="en-US" altLang="ja-JP" sz="1600" b="1" noProof="0" dirty="0">
                <a:solidFill>
                  <a:prstClr val="black"/>
                </a:solidFill>
                <a:latin typeface="メイリオ" panose="020B0604030504040204" pitchFamily="50" charset="-128"/>
                <a:ea typeface="メイリオ" panose="020B0604030504040204" pitchFamily="50" charset="-128"/>
              </a:rPr>
              <a:t>】</a:t>
            </a:r>
            <a:r>
              <a:rPr kumimoji="1" lang="ja-JP" altLang="en-US" sz="1600" b="1" noProof="0" dirty="0">
                <a:solidFill>
                  <a:prstClr val="black"/>
                </a:solidFill>
                <a:latin typeface="メイリオ" panose="020B0604030504040204" pitchFamily="50" charset="-128"/>
                <a:ea typeface="メイリオ" panose="020B0604030504040204" pitchFamily="50" charset="-128"/>
              </a:rPr>
              <a:t>④</a:t>
            </a:r>
            <a:endParaRPr kumimoji="1" lang="ja-JP" altLang="en-US"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p:txBody>
      </p:sp>
      <p:sp>
        <p:nvSpPr>
          <p:cNvPr id="28" name="角丸四角形 4">
            <a:extLst>
              <a:ext uri="{FF2B5EF4-FFF2-40B4-BE49-F238E27FC236}">
                <a16:creationId xmlns:a16="http://schemas.microsoft.com/office/drawing/2014/main" id="{FDAD3BC4-679B-49E5-BB20-25F55E4B5881}"/>
              </a:ext>
            </a:extLst>
          </p:cNvPr>
          <p:cNvSpPr/>
          <p:nvPr/>
        </p:nvSpPr>
        <p:spPr>
          <a:xfrm>
            <a:off x="206616" y="4557446"/>
            <a:ext cx="9522600" cy="2195111"/>
          </a:xfrm>
          <a:prstGeom prst="roundRect">
            <a:avLst>
              <a:gd name="adj" fmla="val 31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400" b="1" dirty="0">
                <a:solidFill>
                  <a:schemeClr val="tx1"/>
                </a:solidFill>
                <a:latin typeface="メイリオ" panose="020B0604030504040204" pitchFamily="50" charset="-128"/>
                <a:ea typeface="メイリオ" panose="020B0604030504040204" pitchFamily="50" charset="-128"/>
              </a:rPr>
              <a:t> うち、官民連携で取り組みたい事業　</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19" name="テキスト ボックス 18"/>
          <p:cNvSpPr txBox="1"/>
          <p:nvPr/>
        </p:nvSpPr>
        <p:spPr>
          <a:xfrm>
            <a:off x="278928" y="4810933"/>
            <a:ext cx="9360000" cy="1894667"/>
          </a:xfrm>
          <a:prstGeom prst="rect">
            <a:avLst/>
          </a:prstGeom>
          <a:solidFill>
            <a:schemeClr val="bg1"/>
          </a:solidFill>
        </p:spPr>
        <p:txBody>
          <a:bodyPr wrap="square" lIns="36000" tIns="36000" rIns="36000" bIns="0" rtlCol="0">
            <a:noAutofit/>
          </a:bodyPr>
          <a:lstStyle/>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●多世代交流拠点の運営、健康分野との連携強化</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　</a:t>
            </a:r>
            <a:r>
              <a:rPr kumimoji="1" lang="en-US" altLang="ja-JP" sz="1200" dirty="0">
                <a:solidFill>
                  <a:prstClr val="black"/>
                </a:solidFill>
                <a:latin typeface="メイリオ" panose="020B0604030504040204" pitchFamily="50" charset="-128"/>
                <a:ea typeface="メイリオ" panose="020B0604030504040204" pitchFamily="50" charset="-128"/>
              </a:rPr>
              <a:t>…</a:t>
            </a:r>
            <a:r>
              <a:rPr kumimoji="1" lang="ja-JP" altLang="en-US" sz="1200" dirty="0">
                <a:solidFill>
                  <a:prstClr val="black"/>
                </a:solidFill>
                <a:latin typeface="メイリオ" panose="020B0604030504040204" pitchFamily="50" charset="-128"/>
                <a:ea typeface="メイリオ" panose="020B0604030504040204" pitchFamily="50" charset="-128"/>
              </a:rPr>
              <a:t>民間事業者の知見を活かして、利用者層の拡大を図りたい。また、介護・健康・子育て関連事業者との連携も拡大したい。</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　　・利用者　〇〇〇〇人／年　・現在の位置での運用体制は、職員〇人、年間予算〇円　</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a:defRPr/>
            </a:pPr>
            <a:endParaRPr kumimoji="1" lang="en-US" altLang="ja-JP" sz="1200" dirty="0">
              <a:solidFill>
                <a:prstClr val="black"/>
              </a:solidFill>
              <a:latin typeface="メイリオ" panose="020B0604030504040204" pitchFamily="50" charset="-128"/>
              <a:ea typeface="メイリオ" panose="020B0604030504040204" pitchFamily="50" charset="-128"/>
            </a:endParaRPr>
          </a:p>
          <a:p>
            <a:pPr>
              <a:defRPr/>
            </a:pPr>
            <a:r>
              <a:rPr kumimoji="1" lang="ja-JP" altLang="en-US" sz="1200" dirty="0">
                <a:solidFill>
                  <a:prstClr val="black"/>
                </a:solidFill>
                <a:latin typeface="メイリオ" panose="020B0604030504040204" pitchFamily="50" charset="-128"/>
                <a:ea typeface="メイリオ" panose="020B0604030504040204" pitchFamily="50" charset="-128"/>
              </a:rPr>
              <a:t>●</a:t>
            </a:r>
            <a:r>
              <a:rPr kumimoji="1" lang="zh-CN" altLang="en-US" sz="1200" dirty="0">
                <a:latin typeface="メイリオ" panose="020B0604030504040204" pitchFamily="50" charset="-128"/>
                <a:ea typeface="メイリオ" panose="020B0604030504040204" pitchFamily="50" charset="-128"/>
              </a:rPr>
              <a:t>多世代交流拠点</a:t>
            </a:r>
            <a:r>
              <a:rPr kumimoji="1" lang="ja-JP" altLang="en-US" sz="1200" dirty="0">
                <a:latin typeface="メイリオ" panose="020B0604030504040204" pitchFamily="50" charset="-128"/>
                <a:ea typeface="メイリオ" panose="020B0604030504040204" pitchFamily="50" charset="-128"/>
              </a:rPr>
              <a:t>の</a:t>
            </a:r>
            <a:r>
              <a:rPr kumimoji="1" lang="en-US" altLang="ja-JP" sz="1200" dirty="0">
                <a:latin typeface="メイリオ" panose="020B0604030504040204" pitchFamily="50" charset="-128"/>
                <a:ea typeface="メイリオ" panose="020B0604030504040204" pitchFamily="50" charset="-128"/>
              </a:rPr>
              <a:t>SNS</a:t>
            </a:r>
            <a:r>
              <a:rPr kumimoji="1" lang="ja-JP" altLang="en-US" sz="1200" dirty="0">
                <a:latin typeface="メイリオ" panose="020B0604030504040204" pitchFamily="50" charset="-128"/>
                <a:ea typeface="メイリオ" panose="020B0604030504040204" pitchFamily="50" charset="-128"/>
              </a:rPr>
              <a:t>による発信やメンバーシップの強化</a:t>
            </a:r>
            <a:endParaRPr kumimoji="1" lang="en-US" altLang="ja-JP" sz="1200" dirty="0">
              <a:latin typeface="メイリオ" panose="020B0604030504040204" pitchFamily="50" charset="-128"/>
              <a:ea typeface="メイリオ" panose="020B0604030504040204" pitchFamily="50" charset="-128"/>
            </a:endParaRPr>
          </a:p>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　</a:t>
            </a:r>
            <a:r>
              <a:rPr kumimoji="1" lang="en-US" altLang="ja-JP" sz="1200" dirty="0">
                <a:solidFill>
                  <a:prstClr val="black"/>
                </a:solidFill>
                <a:latin typeface="メイリオ" panose="020B0604030504040204" pitchFamily="50" charset="-128"/>
                <a:ea typeface="メイリオ" panose="020B0604030504040204" pitchFamily="50" charset="-128"/>
              </a:rPr>
              <a:t>…</a:t>
            </a:r>
            <a:r>
              <a:rPr kumimoji="1" lang="ja-JP" altLang="en-US" sz="1200" dirty="0">
                <a:solidFill>
                  <a:prstClr val="black"/>
                </a:solidFill>
                <a:latin typeface="メイリオ" panose="020B0604030504040204" pitchFamily="50" charset="-128"/>
                <a:ea typeface="メイリオ" panose="020B0604030504040204" pitchFamily="50" charset="-128"/>
              </a:rPr>
              <a:t>刷新する</a:t>
            </a:r>
            <a:r>
              <a:rPr kumimoji="1" lang="en-US" altLang="ja-JP" sz="1200" dirty="0">
                <a:solidFill>
                  <a:prstClr val="black"/>
                </a:solidFill>
                <a:latin typeface="メイリオ" panose="020B0604030504040204" pitchFamily="50" charset="-128"/>
                <a:ea typeface="メイリオ" panose="020B0604030504040204" pitchFamily="50" charset="-128"/>
              </a:rPr>
              <a:t>HP</a:t>
            </a:r>
            <a:r>
              <a:rPr kumimoji="1" lang="ja-JP" altLang="en-US" sz="1200" dirty="0">
                <a:solidFill>
                  <a:prstClr val="black"/>
                </a:solidFill>
                <a:latin typeface="メイリオ" panose="020B0604030504040204" pitchFamily="50" charset="-128"/>
                <a:ea typeface="メイリオ" panose="020B0604030504040204" pitchFamily="50" charset="-128"/>
              </a:rPr>
              <a:t>のデザインや機能に工夫して、発信力を高めたい。利用者の参加維持（リテンション）の工夫も取り入れたい</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●健康支援事業との連携</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　</a:t>
            </a:r>
            <a:r>
              <a:rPr kumimoji="1" lang="en-US" altLang="ja-JP" sz="1200" dirty="0">
                <a:solidFill>
                  <a:prstClr val="black"/>
                </a:solidFill>
                <a:latin typeface="メイリオ" panose="020B0604030504040204" pitchFamily="50" charset="-128"/>
                <a:ea typeface="メイリオ" panose="020B0604030504040204" pitchFamily="50" charset="-128"/>
              </a:rPr>
              <a:t>…</a:t>
            </a:r>
            <a:r>
              <a:rPr kumimoji="1" lang="zh-CN" altLang="en-US" sz="1200" dirty="0">
                <a:solidFill>
                  <a:prstClr val="black"/>
                </a:solidFill>
                <a:latin typeface="メイリオ" panose="020B0604030504040204" pitchFamily="50" charset="-128"/>
                <a:ea typeface="メイリオ" panose="020B0604030504040204" pitchFamily="50" charset="-128"/>
              </a:rPr>
              <a:t>多世代交流拠点</a:t>
            </a:r>
            <a:r>
              <a:rPr kumimoji="1" lang="ja-JP" altLang="en-US" sz="1200" dirty="0">
                <a:solidFill>
                  <a:prstClr val="black"/>
                </a:solidFill>
                <a:latin typeface="メイリオ" panose="020B0604030504040204" pitchFamily="50" charset="-128"/>
                <a:ea typeface="メイリオ" panose="020B0604030504040204" pitchFamily="50" charset="-128"/>
              </a:rPr>
              <a:t>で実施する新しい健康関係の企画や事業を作っていきたい。</a:t>
            </a:r>
            <a:r>
              <a:rPr kumimoji="1" lang="ja-JP" altLang="en-US" sz="1200" dirty="0" smtClean="0">
                <a:solidFill>
                  <a:prstClr val="black"/>
                </a:solidFill>
                <a:latin typeface="メイリオ" panose="020B0604030504040204" pitchFamily="50" charset="-128"/>
                <a:ea typeface="メイリオ" panose="020B0604030504040204" pitchFamily="50" charset="-128"/>
              </a:rPr>
              <a:t>スマートフォン等を</a:t>
            </a:r>
            <a:r>
              <a:rPr kumimoji="1" lang="ja-JP" altLang="en-US" sz="1200" dirty="0">
                <a:solidFill>
                  <a:prstClr val="black"/>
                </a:solidFill>
                <a:latin typeface="メイリオ" panose="020B0604030504040204" pitchFamily="50" charset="-128"/>
                <a:ea typeface="メイリオ" panose="020B0604030504040204" pitchFamily="50" charset="-128"/>
              </a:rPr>
              <a:t>活用した食生活</a:t>
            </a:r>
            <a:r>
              <a:rPr kumimoji="1" lang="ja-JP" altLang="en-US" sz="1200" dirty="0" smtClean="0">
                <a:solidFill>
                  <a:prstClr val="black"/>
                </a:solidFill>
                <a:latin typeface="メイリオ" panose="020B0604030504040204" pitchFamily="50" charset="-128"/>
                <a:ea typeface="メイリオ" panose="020B0604030504040204" pitchFamily="50" charset="-128"/>
              </a:rPr>
              <a:t>改善等、</a:t>
            </a:r>
            <a:r>
              <a:rPr kumimoji="1" lang="ja-JP" altLang="en-US" sz="1200" dirty="0">
                <a:solidFill>
                  <a:prstClr val="black"/>
                </a:solidFill>
                <a:latin typeface="メイリオ" panose="020B0604030504040204" pitchFamily="50" charset="-128"/>
                <a:ea typeface="メイリオ" panose="020B0604030504040204" pitchFamily="50" charset="-128"/>
              </a:rPr>
              <a:t>今後高齢者になる層を見越した内容を展開していきたい。</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　　</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　</a:t>
            </a:r>
            <a:endParaRPr kumimoji="1" lang="ja-JP" altLang="en-US"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8BDE4CA9-8DB8-4972-AFD4-9A709AD4D6E8}"/>
              </a:ext>
            </a:extLst>
          </p:cNvPr>
          <p:cNvSpPr txBox="1"/>
          <p:nvPr/>
        </p:nvSpPr>
        <p:spPr>
          <a:xfrm>
            <a:off x="118872" y="437445"/>
            <a:ext cx="201678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dirty="0">
                <a:solidFill>
                  <a:prstClr val="black"/>
                </a:solidFill>
                <a:latin typeface="メイリオ" panose="020B0604030504040204" pitchFamily="50" charset="-128"/>
                <a:ea typeface="メイリオ" panose="020B0604030504040204" pitchFamily="50" charset="-128"/>
              </a:rPr>
              <a:t>●県</a:t>
            </a:r>
            <a:r>
              <a:rPr kumimoji="1" lang="en-US" altLang="ja-JP" sz="1600" b="1" dirty="0">
                <a:solidFill>
                  <a:prstClr val="black"/>
                </a:solidFill>
                <a:latin typeface="メイリオ" panose="020B0604030504040204" pitchFamily="50" charset="-128"/>
                <a:ea typeface="メイリオ" panose="020B0604030504040204" pitchFamily="50" charset="-128"/>
              </a:rPr>
              <a:t>X</a:t>
            </a: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市</a:t>
            </a:r>
          </a:p>
        </p:txBody>
      </p:sp>
      <p:sp>
        <p:nvSpPr>
          <p:cNvPr id="3" name="矢印: 右 2">
            <a:extLst>
              <a:ext uri="{FF2B5EF4-FFF2-40B4-BE49-F238E27FC236}">
                <a16:creationId xmlns:a16="http://schemas.microsoft.com/office/drawing/2014/main" id="{C3C1E938-F089-44CC-8CF6-A77BDFB79F95}"/>
              </a:ext>
            </a:extLst>
          </p:cNvPr>
          <p:cNvSpPr/>
          <p:nvPr/>
        </p:nvSpPr>
        <p:spPr>
          <a:xfrm>
            <a:off x="544347" y="4289592"/>
            <a:ext cx="378691" cy="26785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830A3017-D488-4772-92E5-86ABFBF22AE5}"/>
              </a:ext>
            </a:extLst>
          </p:cNvPr>
          <p:cNvSpPr txBox="1"/>
          <p:nvPr/>
        </p:nvSpPr>
        <p:spPr>
          <a:xfrm>
            <a:off x="7954298" y="78876"/>
            <a:ext cx="2123768" cy="307769"/>
          </a:xfrm>
          <a:prstGeom prst="rect">
            <a:avLst/>
          </a:prstGeom>
          <a:noFill/>
        </p:spPr>
        <p:txBody>
          <a:bodyPr wrap="square" rtlCol="0">
            <a:spAutoFit/>
          </a:bodyPr>
          <a:lstStyle/>
          <a:p>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記載内容はイメージ</a:t>
            </a:r>
          </a:p>
        </p:txBody>
      </p:sp>
    </p:spTree>
    <p:extLst>
      <p:ext uri="{BB962C8B-B14F-4D97-AF65-F5344CB8AC3E}">
        <p14:creationId xmlns:p14="http://schemas.microsoft.com/office/powerpoint/2010/main" val="297513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角丸四角形 4">
            <a:extLst>
              <a:ext uri="{FF2B5EF4-FFF2-40B4-BE49-F238E27FC236}">
                <a16:creationId xmlns:a16="http://schemas.microsoft.com/office/drawing/2014/main" id="{8EE36431-5062-4824-96CF-99F798AB032B}"/>
              </a:ext>
            </a:extLst>
          </p:cNvPr>
          <p:cNvSpPr/>
          <p:nvPr/>
        </p:nvSpPr>
        <p:spPr>
          <a:xfrm>
            <a:off x="118871" y="722654"/>
            <a:ext cx="9699384" cy="6086468"/>
          </a:xfrm>
          <a:prstGeom prst="roundRect">
            <a:avLst>
              <a:gd name="adj" fmla="val 31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600" b="1" dirty="0">
                <a:solidFill>
                  <a:schemeClr val="tx1"/>
                </a:solidFill>
                <a:latin typeface="メイリオ" panose="020B0604030504040204" pitchFamily="50" charset="-128"/>
                <a:ea typeface="メイリオ" panose="020B0604030504040204" pitchFamily="50" charset="-128"/>
              </a:rPr>
              <a:t>  </a:t>
            </a:r>
            <a:r>
              <a:rPr kumimoji="1" lang="ja-JP" altLang="en-US" sz="1400" b="1" dirty="0">
                <a:solidFill>
                  <a:schemeClr val="tx1"/>
                </a:solidFill>
                <a:latin typeface="メイリオ" panose="020B0604030504040204" pitchFamily="50" charset="-128"/>
                <a:ea typeface="メイリオ" panose="020B0604030504040204" pitchFamily="50" charset="-128"/>
              </a:rPr>
              <a:t>民間事業者へのサポート</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24" name="テキスト ボックス 23"/>
          <p:cNvSpPr txBox="1"/>
          <p:nvPr/>
        </p:nvSpPr>
        <p:spPr>
          <a:xfrm>
            <a:off x="180882" y="1061208"/>
            <a:ext cx="9583217" cy="5649010"/>
          </a:xfrm>
          <a:prstGeom prst="rect">
            <a:avLst/>
          </a:prstGeom>
          <a:solidFill>
            <a:schemeClr val="bg1"/>
          </a:solidFill>
        </p:spPr>
        <p:txBody>
          <a:bodyPr wrap="square" lIns="36000" tIns="36000" rIns="36000" bIns="0" rtlCol="0">
            <a:noAutofit/>
          </a:bodyPr>
          <a:lstStyle/>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事業を民間事業者と連携して実施することにより、民間事業者が得ることができるメリットについて記載してください。</a:t>
            </a:r>
          </a:p>
          <a:p>
            <a:pPr lvl="0">
              <a:defRPr/>
            </a:pPr>
            <a:r>
              <a:rPr kumimoji="1" lang="ja-JP" altLang="en-US" sz="1200" dirty="0">
                <a:solidFill>
                  <a:prstClr val="black"/>
                </a:solidFill>
                <a:latin typeface="メイリオ" panose="020B0604030504040204" pitchFamily="50" charset="-128"/>
                <a:ea typeface="メイリオ" panose="020B0604030504040204" pitchFamily="50" charset="-128"/>
              </a:rPr>
              <a:t>なるべく数値で訴求するとともに、適宜図や表、写真を活用してください。</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endParaRPr kumimoji="1" lang="en-US" altLang="ja-JP" sz="1200" dirty="0">
              <a:solidFill>
                <a:prstClr val="black"/>
              </a:solidFill>
              <a:latin typeface="メイリオ" panose="020B0604030504040204" pitchFamily="50" charset="-128"/>
              <a:ea typeface="メイリオ" panose="020B0604030504040204" pitchFamily="50" charset="-128"/>
            </a:endParaRPr>
          </a:p>
          <a:p>
            <a:pPr lvl="0">
              <a:defRPr/>
            </a:pPr>
            <a:endParaRPr kumimoji="1" lang="ja-JP" altLang="en-US" sz="1200" dirty="0">
              <a:solidFill>
                <a:prstClr val="black"/>
              </a:solidFill>
              <a:latin typeface="メイリオ" panose="020B0604030504040204" pitchFamily="50" charset="-128"/>
              <a:ea typeface="メイリオ" panose="020B0604030504040204" pitchFamily="50" charset="-128"/>
            </a:endParaRPr>
          </a:p>
          <a:p>
            <a:pPr>
              <a:defRPr/>
            </a:pPr>
            <a:endParaRPr kumimoji="1" lang="en-US" altLang="ja-JP" sz="12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endParaRPr>
          </a:p>
          <a:p>
            <a:pPr>
              <a:defRPr/>
            </a:pPr>
            <a:endParaRPr kumimoji="1" lang="en-US" altLang="ja-JP" sz="12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endParaRPr>
          </a:p>
          <a:p>
            <a:pPr>
              <a:defRPr/>
            </a:pPr>
            <a:endParaRPr kumimoji="1" lang="en-US" altLang="ja-JP" sz="1200" b="1" dirty="0">
              <a:solidFill>
                <a:srgbClr val="FF0000"/>
              </a:solidFill>
              <a:latin typeface="メイリオ" panose="020B0604030504040204" pitchFamily="50" charset="-128"/>
              <a:ea typeface="メイリオ" panose="020B0604030504040204" pitchFamily="50" charset="-128"/>
            </a:endParaRPr>
          </a:p>
          <a:p>
            <a:pPr>
              <a:defRPr/>
            </a:pPr>
            <a:endParaRPr kumimoji="1" lang="en-US" altLang="ja-JP" sz="12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endParaRPr>
          </a:p>
          <a:p>
            <a:pPr>
              <a:defRPr/>
            </a:pPr>
            <a:endParaRPr kumimoji="1" lang="en-US" altLang="ja-JP" sz="12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endParaRPr>
          </a:p>
          <a:p>
            <a:pPr>
              <a:defRPr/>
            </a:pPr>
            <a:endParaRPr kumimoji="1" lang="en-US" altLang="ja-JP" sz="1200" b="1" dirty="0">
              <a:solidFill>
                <a:srgbClr val="FF0000"/>
              </a:solidFill>
              <a:latin typeface="メイリオ" panose="020B0604030504040204" pitchFamily="50" charset="-128"/>
              <a:ea typeface="メイリオ" panose="020B0604030504040204" pitchFamily="50" charset="-128"/>
            </a:endParaRPr>
          </a:p>
          <a:p>
            <a:pPr>
              <a:defRPr/>
            </a:pPr>
            <a:endParaRPr kumimoji="1" lang="en-US" altLang="ja-JP" sz="1200" b="1" dirty="0">
              <a:solidFill>
                <a:srgbClr val="FF0000"/>
              </a:solidFill>
              <a:latin typeface="メイリオ" panose="020B0604030504040204" pitchFamily="50" charset="-128"/>
              <a:ea typeface="メイリオ" panose="020B0604030504040204" pitchFamily="50" charset="-128"/>
            </a:endParaRPr>
          </a:p>
          <a:p>
            <a:pPr>
              <a:defRPr/>
            </a:pPr>
            <a:endParaRPr kumimoji="1" lang="en-US" altLang="ja-JP" sz="1200" b="1" dirty="0">
              <a:solidFill>
                <a:srgbClr val="FF0000"/>
              </a:solidFill>
              <a:latin typeface="メイリオ" panose="020B0604030504040204" pitchFamily="50" charset="-128"/>
              <a:ea typeface="メイリオ" panose="020B0604030504040204" pitchFamily="50" charset="-128"/>
            </a:endParaRPr>
          </a:p>
          <a:p>
            <a:pPr>
              <a:defRPr/>
            </a:pPr>
            <a:endParaRPr kumimoji="1" lang="en-US" altLang="ja-JP" sz="1200" b="1" dirty="0">
              <a:solidFill>
                <a:srgbClr val="FF0000"/>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400" b="1"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cxnSp>
        <p:nvCxnSpPr>
          <p:cNvPr id="12" name="直線コネクタ 11"/>
          <p:cNvCxnSpPr/>
          <p:nvPr/>
        </p:nvCxnSpPr>
        <p:spPr>
          <a:xfrm>
            <a:off x="278928" y="360049"/>
            <a:ext cx="9360000" cy="0"/>
          </a:xfrm>
          <a:prstGeom prst="line">
            <a:avLst/>
          </a:prstGeom>
          <a:ln w="19050">
            <a:solidFill>
              <a:srgbClr val="FFC489"/>
            </a:solidFill>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E41D7A7F-E041-40DA-B325-EC6FA10FC16C}"/>
              </a:ext>
            </a:extLst>
          </p:cNvPr>
          <p:cNvSpPr txBox="1"/>
          <p:nvPr/>
        </p:nvSpPr>
        <p:spPr>
          <a:xfrm>
            <a:off x="118872" y="48878"/>
            <a:ext cx="55800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noProof="0" dirty="0">
                <a:solidFill>
                  <a:prstClr val="black"/>
                </a:solidFill>
                <a:latin typeface="メイリオ" panose="020B0604030504040204" pitchFamily="50" charset="-128"/>
                <a:ea typeface="メイリオ" panose="020B0604030504040204" pitchFamily="50" charset="-128"/>
              </a:rPr>
              <a:t>ヒアリングシート</a:t>
            </a:r>
            <a:r>
              <a:rPr kumimoji="1" lang="en-US" altLang="ja-JP" sz="1600" b="1" noProof="0" dirty="0">
                <a:solidFill>
                  <a:prstClr val="black"/>
                </a:solidFill>
                <a:latin typeface="メイリオ" panose="020B0604030504040204" pitchFamily="50" charset="-128"/>
                <a:ea typeface="メイリオ" panose="020B0604030504040204" pitchFamily="50" charset="-128"/>
              </a:rPr>
              <a:t>【</a:t>
            </a:r>
            <a:r>
              <a:rPr kumimoji="1" lang="ja-JP" altLang="en-US" sz="1600" b="1" noProof="0" dirty="0">
                <a:solidFill>
                  <a:prstClr val="black"/>
                </a:solidFill>
                <a:latin typeface="メイリオ" panose="020B0604030504040204" pitchFamily="50" charset="-128"/>
                <a:ea typeface="メイリオ" panose="020B0604030504040204" pitchFamily="50" charset="-128"/>
              </a:rPr>
              <a:t>地方公共団体向け</a:t>
            </a:r>
            <a:r>
              <a:rPr kumimoji="1" lang="en-US" altLang="ja-JP" sz="1600" b="1" noProof="0" dirty="0">
                <a:solidFill>
                  <a:prstClr val="black"/>
                </a:solidFill>
                <a:latin typeface="メイリオ" panose="020B0604030504040204" pitchFamily="50" charset="-128"/>
                <a:ea typeface="メイリオ" panose="020B0604030504040204" pitchFamily="50" charset="-128"/>
              </a:rPr>
              <a:t>】</a:t>
            </a:r>
            <a:r>
              <a:rPr kumimoji="1" lang="ja-JP" altLang="en-US" sz="1600" b="1" noProof="0" dirty="0">
                <a:solidFill>
                  <a:prstClr val="black"/>
                </a:solidFill>
                <a:latin typeface="メイリオ" panose="020B0604030504040204" pitchFamily="50" charset="-128"/>
                <a:ea typeface="メイリオ" panose="020B0604030504040204" pitchFamily="50" charset="-128"/>
              </a:rPr>
              <a:t>⑤</a:t>
            </a:r>
            <a:endParaRPr kumimoji="1" lang="ja-JP" altLang="en-US"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p:txBody>
      </p:sp>
      <p:sp>
        <p:nvSpPr>
          <p:cNvPr id="29" name="正方形/長方形 28">
            <a:extLst>
              <a:ext uri="{FF2B5EF4-FFF2-40B4-BE49-F238E27FC236}">
                <a16:creationId xmlns:a16="http://schemas.microsoft.com/office/drawing/2014/main" id="{758D7B7B-876D-4B35-B53F-86FC63A07692}"/>
              </a:ext>
            </a:extLst>
          </p:cNvPr>
          <p:cNvSpPr/>
          <p:nvPr/>
        </p:nvSpPr>
        <p:spPr>
          <a:xfrm>
            <a:off x="231234" y="1530083"/>
            <a:ext cx="4680000" cy="2448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sz="1100" dirty="0">
                <a:solidFill>
                  <a:schemeClr val="tx1"/>
                </a:solidFill>
                <a:latin typeface="メイリオ" panose="020B0604030504040204" pitchFamily="50" charset="-128"/>
                <a:ea typeface="メイリオ" panose="020B0604030504040204" pitchFamily="50" charset="-128"/>
              </a:rPr>
              <a:t>【</a:t>
            </a:r>
            <a:r>
              <a:rPr kumimoji="1" lang="ja-JP" altLang="en-US" sz="1100" dirty="0">
                <a:solidFill>
                  <a:schemeClr val="tx1"/>
                </a:solidFill>
                <a:latin typeface="メイリオ" panose="020B0604030504040204" pitchFamily="50" charset="-128"/>
                <a:ea typeface="メイリオ" panose="020B0604030504040204" pitchFamily="50" charset="-128"/>
              </a:rPr>
              <a:t>組織と人材</a:t>
            </a:r>
            <a:r>
              <a:rPr kumimoji="1" lang="en-US" altLang="ja-JP" sz="1100" dirty="0">
                <a:solidFill>
                  <a:schemeClr val="tx1"/>
                </a:solidFill>
                <a:latin typeface="メイリオ" panose="020B0604030504040204" pitchFamily="50" charset="-128"/>
                <a:ea typeface="メイリオ" panose="020B0604030504040204" pitchFamily="50" charset="-128"/>
              </a:rPr>
              <a:t>】</a:t>
            </a:r>
          </a:p>
          <a:p>
            <a:r>
              <a:rPr kumimoji="1" lang="ja-JP" altLang="en-US" sz="1100" dirty="0">
                <a:solidFill>
                  <a:schemeClr val="tx1"/>
                </a:solidFill>
                <a:latin typeface="メイリオ" panose="020B0604030504040204" pitchFamily="50" charset="-128"/>
                <a:ea typeface="メイリオ" panose="020B0604030504040204" pitchFamily="50" charset="-128"/>
              </a:rPr>
              <a:t>・</a:t>
            </a:r>
            <a:r>
              <a:rPr kumimoji="1" lang="zh-CN" altLang="en-US" sz="1100" dirty="0">
                <a:solidFill>
                  <a:schemeClr val="tx1"/>
                </a:solidFill>
                <a:latin typeface="メイリオ" panose="020B0604030504040204" pitchFamily="50" charset="-128"/>
                <a:ea typeface="メイリオ" panose="020B0604030504040204" pitchFamily="50" charset="-128"/>
              </a:rPr>
              <a:t>多世代交流拠点</a:t>
            </a:r>
            <a:r>
              <a:rPr kumimoji="1" lang="ja-JP" altLang="en-US" sz="1100" dirty="0">
                <a:solidFill>
                  <a:schemeClr val="tx1"/>
                </a:solidFill>
                <a:latin typeface="メイリオ" panose="020B0604030504040204" pitchFamily="50" charset="-128"/>
                <a:ea typeface="メイリオ" panose="020B0604030504040204" pitchFamily="50" charset="-128"/>
              </a:rPr>
              <a:t>で地域の孤立問題だけでなく、複合的な社会課題解決に取り組める</a:t>
            </a:r>
            <a:endParaRPr kumimoji="1" lang="en-US" altLang="ja-JP" sz="1100" dirty="0">
              <a:solidFill>
                <a:schemeClr val="tx1"/>
              </a:solidFill>
              <a:latin typeface="メイリオ" panose="020B0604030504040204" pitchFamily="50" charset="-128"/>
              <a:ea typeface="メイリオ" panose="020B0604030504040204" pitchFamily="50" charset="-128"/>
            </a:endParaRPr>
          </a:p>
          <a:p>
            <a:r>
              <a:rPr lang="ja-JP" altLang="en-US" sz="1100" dirty="0">
                <a:solidFill>
                  <a:schemeClr val="tx1"/>
                </a:solidFill>
                <a:latin typeface="メイリオ" panose="020B0604030504040204" pitchFamily="50" charset="-128"/>
                <a:ea typeface="メイリオ" panose="020B0604030504040204" pitchFamily="50" charset="-128"/>
              </a:rPr>
              <a:t>・方向性が合えば、別途整備中のサテライトオフィスと合わせて、研修</a:t>
            </a:r>
            <a:r>
              <a:rPr lang="ja-JP" altLang="en-US" sz="1100" dirty="0" smtClean="0">
                <a:solidFill>
                  <a:schemeClr val="tx1"/>
                </a:solidFill>
                <a:latin typeface="メイリオ" panose="020B0604030504040204" pitchFamily="50" charset="-128"/>
                <a:ea typeface="メイリオ" panose="020B0604030504040204" pitchFamily="50" charset="-128"/>
              </a:rPr>
              <a:t>プログラム等を</a:t>
            </a:r>
            <a:r>
              <a:rPr lang="ja-JP" altLang="en-US" sz="1100" dirty="0">
                <a:solidFill>
                  <a:schemeClr val="tx1"/>
                </a:solidFill>
                <a:latin typeface="メイリオ" panose="020B0604030504040204" pitchFamily="50" charset="-128"/>
                <a:ea typeface="メイリオ" panose="020B0604030504040204" pitchFamily="50" charset="-128"/>
              </a:rPr>
              <a:t>組むことも検討</a:t>
            </a:r>
            <a:endParaRPr kumimoji="1" lang="ja-JP" altLang="en-US"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a:t>
            </a:r>
            <a:r>
              <a:rPr kumimoji="1" lang="zh-CN" altLang="en-US" sz="1100" dirty="0">
                <a:solidFill>
                  <a:schemeClr val="tx1"/>
                </a:solidFill>
                <a:latin typeface="メイリオ" panose="020B0604030504040204" pitchFamily="50" charset="-128"/>
                <a:ea typeface="メイリオ" panose="020B0604030504040204" pitchFamily="50" charset="-128"/>
              </a:rPr>
              <a:t>多世代交流拠点</a:t>
            </a:r>
            <a:r>
              <a:rPr kumimoji="1" lang="ja-JP" altLang="en-US" sz="1100" dirty="0">
                <a:solidFill>
                  <a:schemeClr val="tx1"/>
                </a:solidFill>
                <a:latin typeface="メイリオ" panose="020B0604030504040204" pitchFamily="50" charset="-128"/>
                <a:ea typeface="メイリオ" panose="020B0604030504040204" pitchFamily="50" charset="-128"/>
              </a:rPr>
              <a:t>の運営には既に地域の様々な団体が関わっており、参画頂く民間事業者と既存の関係者とのネットワーク構築を全面支援する</a:t>
            </a:r>
          </a:p>
          <a:p>
            <a:endParaRPr kumimoji="1"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30" name="正方形/長方形 29">
            <a:extLst>
              <a:ext uri="{FF2B5EF4-FFF2-40B4-BE49-F238E27FC236}">
                <a16:creationId xmlns:a16="http://schemas.microsoft.com/office/drawing/2014/main" id="{5786D234-6692-461F-8543-878A8322764B}"/>
              </a:ext>
            </a:extLst>
          </p:cNvPr>
          <p:cNvSpPr/>
          <p:nvPr/>
        </p:nvSpPr>
        <p:spPr>
          <a:xfrm>
            <a:off x="4994768" y="1530083"/>
            <a:ext cx="4680000" cy="2448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sz="1100" dirty="0">
                <a:solidFill>
                  <a:schemeClr val="tx1"/>
                </a:solidFill>
                <a:latin typeface="メイリオ" panose="020B0604030504040204" pitchFamily="50" charset="-128"/>
                <a:ea typeface="メイリオ" panose="020B0604030504040204" pitchFamily="50" charset="-128"/>
              </a:rPr>
              <a:t>【</a:t>
            </a:r>
            <a:r>
              <a:rPr kumimoji="1" lang="ja-JP" altLang="en-US" sz="1100" dirty="0">
                <a:solidFill>
                  <a:schemeClr val="tx1"/>
                </a:solidFill>
                <a:latin typeface="メイリオ" panose="020B0604030504040204" pitchFamily="50" charset="-128"/>
                <a:ea typeface="メイリオ" panose="020B0604030504040204" pitchFamily="50" charset="-128"/>
              </a:rPr>
              <a:t>財政面</a:t>
            </a:r>
            <a:r>
              <a:rPr kumimoji="1" lang="en-US" altLang="ja-JP" sz="1100" dirty="0">
                <a:solidFill>
                  <a:schemeClr val="tx1"/>
                </a:solidFill>
                <a:latin typeface="メイリオ" panose="020B0604030504040204" pitchFamily="50" charset="-128"/>
                <a:ea typeface="メイリオ" panose="020B0604030504040204" pitchFamily="50" charset="-128"/>
              </a:rPr>
              <a:t>】</a:t>
            </a:r>
          </a:p>
          <a:p>
            <a:r>
              <a:rPr kumimoji="1" lang="ja-JP" altLang="en-US" sz="1100" dirty="0">
                <a:solidFill>
                  <a:schemeClr val="tx1"/>
                </a:solidFill>
                <a:latin typeface="メイリオ" panose="020B0604030504040204" pitchFamily="50" charset="-128"/>
                <a:ea typeface="メイリオ" panose="020B0604030504040204" pitchFamily="50" charset="-128"/>
              </a:rPr>
              <a:t>・</a:t>
            </a:r>
            <a:r>
              <a:rPr kumimoji="1" lang="zh-CN" altLang="en-US" sz="1100" dirty="0">
                <a:solidFill>
                  <a:schemeClr val="tx1"/>
                </a:solidFill>
                <a:latin typeface="メイリオ" panose="020B0604030504040204" pitchFamily="50" charset="-128"/>
                <a:ea typeface="メイリオ" panose="020B0604030504040204" pitchFamily="50" charset="-128"/>
              </a:rPr>
              <a:t>多世代交流拠点</a:t>
            </a:r>
            <a:r>
              <a:rPr kumimoji="1" lang="ja-JP" altLang="en-US" sz="1100" dirty="0">
                <a:solidFill>
                  <a:schemeClr val="tx1"/>
                </a:solidFill>
                <a:latin typeface="メイリオ" panose="020B0604030504040204" pitchFamily="50" charset="-128"/>
                <a:ea typeface="メイリオ" panose="020B0604030504040204" pitchFamily="50" charset="-128"/>
              </a:rPr>
              <a:t>で実施するイベントについて、内容によって市の○○補助金の利用が可能。または、別建ての委託事業化を検討</a:t>
            </a:r>
            <a:endParaRPr kumimoji="1" lang="en-US" altLang="ja-JP" sz="1100" dirty="0">
              <a:solidFill>
                <a:schemeClr val="tx1"/>
              </a:solidFill>
              <a:latin typeface="メイリオ" panose="020B0604030504040204" pitchFamily="50" charset="-128"/>
              <a:ea typeface="メイリオ" panose="020B0604030504040204" pitchFamily="50" charset="-128"/>
            </a:endParaRPr>
          </a:p>
          <a:p>
            <a:r>
              <a:rPr lang="ja-JP" altLang="en-US" sz="1100" dirty="0">
                <a:solidFill>
                  <a:schemeClr val="tx1"/>
                </a:solidFill>
                <a:latin typeface="メイリオ" panose="020B0604030504040204" pitchFamily="50" charset="-128"/>
                <a:ea typeface="メイリオ" panose="020B0604030504040204" pitchFamily="50" charset="-128"/>
              </a:rPr>
              <a:t>・企業版ふるさと納税や、クラウドファンディング等の活用も検討したい</a:t>
            </a:r>
            <a:endParaRPr kumimoji="1" lang="en-US" altLang="ja-JP" sz="1100" dirty="0">
              <a:solidFill>
                <a:schemeClr val="tx1"/>
              </a:solidFill>
              <a:latin typeface="メイリオ" panose="020B0604030504040204" pitchFamily="50" charset="-128"/>
              <a:ea typeface="メイリオ" panose="020B0604030504040204" pitchFamily="50" charset="-128"/>
            </a:endParaRPr>
          </a:p>
          <a:p>
            <a:endParaRPr kumimoji="1"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32" name="正方形/長方形 31">
            <a:extLst>
              <a:ext uri="{FF2B5EF4-FFF2-40B4-BE49-F238E27FC236}">
                <a16:creationId xmlns:a16="http://schemas.microsoft.com/office/drawing/2014/main" id="{02EB4570-9A65-460E-A3A6-B8695658F571}"/>
              </a:ext>
            </a:extLst>
          </p:cNvPr>
          <p:cNvSpPr/>
          <p:nvPr/>
        </p:nvSpPr>
        <p:spPr>
          <a:xfrm>
            <a:off x="5005798" y="4120150"/>
            <a:ext cx="4680000" cy="2448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sz="1100" dirty="0">
                <a:solidFill>
                  <a:schemeClr val="tx1"/>
                </a:solidFill>
                <a:latin typeface="メイリオ" panose="020B0604030504040204" pitchFamily="50" charset="-128"/>
                <a:ea typeface="メイリオ" panose="020B0604030504040204" pitchFamily="50" charset="-128"/>
              </a:rPr>
              <a:t>【</a:t>
            </a:r>
            <a:r>
              <a:rPr kumimoji="1" lang="ja-JP" altLang="en-US" sz="1100" dirty="0">
                <a:solidFill>
                  <a:schemeClr val="tx1"/>
                </a:solidFill>
                <a:latin typeface="メイリオ" panose="020B0604030504040204" pitchFamily="50" charset="-128"/>
                <a:ea typeface="メイリオ" panose="020B0604030504040204" pitchFamily="50" charset="-128"/>
              </a:rPr>
              <a:t>広報支援、企業のアピール機会</a:t>
            </a:r>
            <a:r>
              <a:rPr kumimoji="1" lang="en-US" altLang="ja-JP" sz="1100" dirty="0">
                <a:solidFill>
                  <a:schemeClr val="tx1"/>
                </a:solidFill>
                <a:latin typeface="メイリオ" panose="020B0604030504040204" pitchFamily="50" charset="-128"/>
                <a:ea typeface="メイリオ" panose="020B0604030504040204" pitchFamily="50" charset="-128"/>
              </a:rPr>
              <a:t>】</a:t>
            </a:r>
          </a:p>
          <a:p>
            <a:r>
              <a:rPr kumimoji="1" lang="ja-JP" altLang="en-US" sz="1100" dirty="0">
                <a:solidFill>
                  <a:schemeClr val="tx1"/>
                </a:solidFill>
                <a:latin typeface="メイリオ" panose="020B0604030504040204" pitchFamily="50" charset="-128"/>
                <a:ea typeface="メイリオ" panose="020B0604030504040204" pitchFamily="50" charset="-128"/>
              </a:rPr>
              <a:t>・市が運営する</a:t>
            </a:r>
            <a:r>
              <a:rPr kumimoji="1" lang="zh-CN" altLang="en-US" sz="1100" dirty="0">
                <a:solidFill>
                  <a:schemeClr val="tx1"/>
                </a:solidFill>
                <a:latin typeface="メイリオ" panose="020B0604030504040204" pitchFamily="50" charset="-128"/>
                <a:ea typeface="メイリオ" panose="020B0604030504040204" pitchFamily="50" charset="-128"/>
              </a:rPr>
              <a:t>多世代交流拠点</a:t>
            </a:r>
            <a:r>
              <a:rPr kumimoji="1" lang="ja-JP" altLang="en-US" sz="1100" dirty="0">
                <a:solidFill>
                  <a:schemeClr val="tx1"/>
                </a:solidFill>
                <a:latin typeface="メイリオ" panose="020B0604030504040204" pitchFamily="50" charset="-128"/>
                <a:ea typeface="メイリオ" panose="020B0604030504040204" pitchFamily="50" charset="-128"/>
              </a:rPr>
              <a:t>の協力事業者として市の</a:t>
            </a:r>
            <a:r>
              <a:rPr kumimoji="1" lang="en-US" altLang="ja-JP" sz="1100" dirty="0">
                <a:solidFill>
                  <a:schemeClr val="tx1"/>
                </a:solidFill>
                <a:latin typeface="メイリオ" panose="020B0604030504040204" pitchFamily="50" charset="-128"/>
                <a:ea typeface="メイリオ" panose="020B0604030504040204" pitchFamily="50" charset="-128"/>
              </a:rPr>
              <a:t>HP</a:t>
            </a:r>
            <a:r>
              <a:rPr kumimoji="1" lang="ja-JP" altLang="en-US" sz="1100" dirty="0">
                <a:solidFill>
                  <a:schemeClr val="tx1"/>
                </a:solidFill>
                <a:latin typeface="メイリオ" panose="020B0604030504040204" pitchFamily="50" charset="-128"/>
                <a:ea typeface="メイリオ" panose="020B0604030504040204" pitchFamily="50" charset="-128"/>
              </a:rPr>
              <a:t>で広報する他、市の関連イベントでのプレゼンの機会がある</a:t>
            </a:r>
          </a:p>
          <a:p>
            <a:r>
              <a:rPr kumimoji="1" lang="ja-JP" altLang="en-US" sz="1100" dirty="0">
                <a:solidFill>
                  <a:schemeClr val="tx1"/>
                </a:solidFill>
                <a:latin typeface="メイリオ" panose="020B0604030504040204" pitchFamily="50" charset="-128"/>
                <a:ea typeface="メイリオ" panose="020B0604030504040204" pitchFamily="50" charset="-128"/>
              </a:rPr>
              <a:t>・地域の高齢者の企業認知度を高めるする機会になる</a:t>
            </a:r>
          </a:p>
          <a:p>
            <a:r>
              <a:rPr kumimoji="1" lang="ja-JP" altLang="en-US" sz="1100" dirty="0">
                <a:solidFill>
                  <a:schemeClr val="tx1"/>
                </a:solidFill>
                <a:latin typeface="メイリオ" panose="020B0604030504040204" pitchFamily="50" charset="-128"/>
                <a:ea typeface="メイリオ" panose="020B0604030504040204" pitchFamily="50" charset="-128"/>
              </a:rPr>
              <a:t>　</a:t>
            </a:r>
            <a:endParaRPr kumimoji="1"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33" name="正方形/長方形 32">
            <a:extLst>
              <a:ext uri="{FF2B5EF4-FFF2-40B4-BE49-F238E27FC236}">
                <a16:creationId xmlns:a16="http://schemas.microsoft.com/office/drawing/2014/main" id="{53C1C93F-6EF7-4AE6-B4E3-5057E05F952F}"/>
              </a:ext>
            </a:extLst>
          </p:cNvPr>
          <p:cNvSpPr/>
          <p:nvPr/>
        </p:nvSpPr>
        <p:spPr>
          <a:xfrm>
            <a:off x="230765" y="4120150"/>
            <a:ext cx="4680000" cy="2448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sz="1100" dirty="0">
                <a:solidFill>
                  <a:schemeClr val="tx1"/>
                </a:solidFill>
                <a:latin typeface="メイリオ" panose="020B0604030504040204" pitchFamily="50" charset="-128"/>
                <a:ea typeface="メイリオ" panose="020B0604030504040204" pitchFamily="50" charset="-128"/>
              </a:rPr>
              <a:t>【</a:t>
            </a:r>
            <a:r>
              <a:rPr kumimoji="1" lang="ja-JP" altLang="en-US" sz="1100" dirty="0">
                <a:solidFill>
                  <a:schemeClr val="tx1"/>
                </a:solidFill>
                <a:latin typeface="メイリオ" panose="020B0604030504040204" pitchFamily="50" charset="-128"/>
                <a:ea typeface="メイリオ" panose="020B0604030504040204" pitchFamily="50" charset="-128"/>
              </a:rPr>
              <a:t>新規事業創出の機会、ビジネス性</a:t>
            </a:r>
            <a:r>
              <a:rPr kumimoji="1" lang="en-US" altLang="ja-JP" sz="1100" dirty="0">
                <a:solidFill>
                  <a:schemeClr val="tx1"/>
                </a:solidFill>
                <a:latin typeface="メイリオ" panose="020B0604030504040204" pitchFamily="50" charset="-128"/>
                <a:ea typeface="メイリオ" panose="020B0604030504040204" pitchFamily="50" charset="-128"/>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latin typeface="メイリオ" panose="020B0604030504040204" pitchFamily="50" charset="-128"/>
                <a:ea typeface="メイリオ" panose="020B0604030504040204" pitchFamily="50" charset="-128"/>
              </a:rPr>
              <a:t>・今後、</a:t>
            </a:r>
            <a:r>
              <a:rPr kumimoji="1" lang="zh-CN" altLang="en-US" sz="11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多世代交流拠点</a:t>
            </a:r>
            <a:r>
              <a:rPr kumimoji="1" lang="ja-JP" altLang="en-US" sz="11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は民間事業者主導で新規事業を展開する場としてたいと考えており、健康づくり</a:t>
            </a:r>
            <a:r>
              <a:rPr kumimoji="1" lang="ja-JP" altLang="en-US" sz="1100" i="0" u="none" strike="noStrike" kern="120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事業等新しい</a:t>
            </a:r>
            <a:r>
              <a:rPr kumimoji="1" lang="ja-JP" altLang="en-US" sz="11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企画を試行できる</a:t>
            </a:r>
            <a:endParaRPr kumimoji="1" lang="en-US" altLang="ja-JP" sz="11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dirty="0">
                <a:solidFill>
                  <a:prstClr val="black"/>
                </a:solidFill>
                <a:latin typeface="メイリオ" panose="020B0604030504040204" pitchFamily="50" charset="-128"/>
                <a:ea typeface="メイリオ" panose="020B0604030504040204" pitchFamily="50" charset="-128"/>
              </a:rPr>
              <a:t>・地元の関連企業との橋渡し、新規事業の広報や事前調査に市も協力</a:t>
            </a:r>
            <a:endParaRPr kumimoji="1" lang="en-US" altLang="ja-JP" sz="11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400" b="1" dirty="0">
              <a:solidFill>
                <a:prstClr val="black"/>
              </a:solidFill>
              <a:latin typeface="メイリオ" panose="020B0604030504040204" pitchFamily="50" charset="-128"/>
              <a:ea typeface="メイリオ" panose="020B0604030504040204" pitchFamily="50" charset="-128"/>
            </a:endParaRPr>
          </a:p>
          <a:p>
            <a:endParaRPr kumimoji="1"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60E6E14C-BB54-4FCE-AC12-9EA5C67E5AA9}"/>
              </a:ext>
            </a:extLst>
          </p:cNvPr>
          <p:cNvSpPr txBox="1"/>
          <p:nvPr/>
        </p:nvSpPr>
        <p:spPr>
          <a:xfrm>
            <a:off x="118872" y="437445"/>
            <a:ext cx="201678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dirty="0">
                <a:solidFill>
                  <a:prstClr val="black"/>
                </a:solidFill>
                <a:latin typeface="メイリオ" panose="020B0604030504040204" pitchFamily="50" charset="-128"/>
                <a:ea typeface="メイリオ" panose="020B0604030504040204" pitchFamily="50" charset="-128"/>
              </a:rPr>
              <a:t>●県</a:t>
            </a:r>
            <a:r>
              <a:rPr kumimoji="1" lang="en-US" altLang="ja-JP" sz="1600" b="1" dirty="0">
                <a:solidFill>
                  <a:prstClr val="black"/>
                </a:solidFill>
                <a:latin typeface="メイリオ" panose="020B0604030504040204" pitchFamily="50" charset="-128"/>
                <a:ea typeface="メイリオ" panose="020B0604030504040204" pitchFamily="50" charset="-128"/>
              </a:rPr>
              <a:t>X</a:t>
            </a: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市</a:t>
            </a:r>
          </a:p>
        </p:txBody>
      </p:sp>
      <p:sp>
        <p:nvSpPr>
          <p:cNvPr id="17" name="テキスト ボックス 16">
            <a:extLst>
              <a:ext uri="{FF2B5EF4-FFF2-40B4-BE49-F238E27FC236}">
                <a16:creationId xmlns:a16="http://schemas.microsoft.com/office/drawing/2014/main" id="{7C5EB1CE-1688-4CA2-855E-C4F90EE584B9}"/>
              </a:ext>
            </a:extLst>
          </p:cNvPr>
          <p:cNvSpPr txBox="1"/>
          <p:nvPr/>
        </p:nvSpPr>
        <p:spPr>
          <a:xfrm>
            <a:off x="7954298" y="78876"/>
            <a:ext cx="2123768" cy="307769"/>
          </a:xfrm>
          <a:prstGeom prst="rect">
            <a:avLst/>
          </a:prstGeom>
          <a:noFill/>
        </p:spPr>
        <p:txBody>
          <a:bodyPr wrap="square" rtlCol="0">
            <a:spAutoFit/>
          </a:bodyPr>
          <a:lstStyle/>
          <a:p>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記載内容はイメージ</a:t>
            </a:r>
          </a:p>
        </p:txBody>
      </p:sp>
    </p:spTree>
    <p:extLst>
      <p:ext uri="{BB962C8B-B14F-4D97-AF65-F5344CB8AC3E}">
        <p14:creationId xmlns:p14="http://schemas.microsoft.com/office/powerpoint/2010/main" val="2639147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角丸四角形 4">
            <a:extLst>
              <a:ext uri="{FF2B5EF4-FFF2-40B4-BE49-F238E27FC236}">
                <a16:creationId xmlns:a16="http://schemas.microsoft.com/office/drawing/2014/main" id="{6E349E07-B8CC-4E46-953F-4474E20F744D}"/>
              </a:ext>
            </a:extLst>
          </p:cNvPr>
          <p:cNvSpPr/>
          <p:nvPr/>
        </p:nvSpPr>
        <p:spPr>
          <a:xfrm>
            <a:off x="118871" y="722654"/>
            <a:ext cx="9699384" cy="5952466"/>
          </a:xfrm>
          <a:prstGeom prst="roundRect">
            <a:avLst>
              <a:gd name="adj" fmla="val 299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tlCol="0" anchor="t"/>
          <a:lstStyle/>
          <a:p>
            <a:r>
              <a:rPr kumimoji="1" lang="ja-JP" altLang="en-US" sz="1600" b="1" dirty="0">
                <a:solidFill>
                  <a:schemeClr val="tx1"/>
                </a:solidFill>
                <a:latin typeface="メイリオ" panose="020B0604030504040204" pitchFamily="50" charset="-128"/>
                <a:ea typeface="メイリオ" panose="020B0604030504040204" pitchFamily="50" charset="-128"/>
              </a:rPr>
              <a:t> </a:t>
            </a:r>
            <a:r>
              <a:rPr kumimoji="1" lang="ja-JP" altLang="en-US" sz="1400" b="1" dirty="0">
                <a:solidFill>
                  <a:schemeClr val="tx1"/>
                </a:solidFill>
                <a:latin typeface="メイリオ" panose="020B0604030504040204" pitchFamily="50" charset="-128"/>
                <a:ea typeface="メイリオ" panose="020B0604030504040204" pitchFamily="50" charset="-128"/>
              </a:rPr>
              <a:t>目指す将来像</a:t>
            </a:r>
            <a:r>
              <a:rPr kumimoji="1" lang="en-US" altLang="ja-JP" sz="1400" b="1" dirty="0">
                <a:solidFill>
                  <a:schemeClr val="tx1"/>
                </a:solidFill>
                <a:latin typeface="メイリオ" panose="020B0604030504040204" pitchFamily="50" charset="-128"/>
                <a:ea typeface="メイリオ" panose="020B0604030504040204" pitchFamily="50" charset="-128"/>
              </a:rPr>
              <a:t>【</a:t>
            </a:r>
            <a:r>
              <a:rPr kumimoji="1" lang="ja-JP" altLang="en-US" sz="1400" b="1" dirty="0">
                <a:solidFill>
                  <a:schemeClr val="tx1"/>
                </a:solidFill>
                <a:latin typeface="メイリオ" panose="020B0604030504040204" pitchFamily="50" charset="-128"/>
                <a:ea typeface="メイリオ" panose="020B0604030504040204" pitchFamily="50" charset="-128"/>
              </a:rPr>
              <a:t>全体像</a:t>
            </a:r>
            <a:r>
              <a:rPr kumimoji="1" lang="en-US" altLang="ja-JP" sz="1400" b="1" dirty="0">
                <a:solidFill>
                  <a:schemeClr val="tx1"/>
                </a:solidFill>
                <a:latin typeface="メイリオ" panose="020B0604030504040204" pitchFamily="50" charset="-128"/>
                <a:ea typeface="メイリオ" panose="020B0604030504040204" pitchFamily="50" charset="-128"/>
              </a:rPr>
              <a:t>】</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cxnSp>
        <p:nvCxnSpPr>
          <p:cNvPr id="10" name="直線コネクタ 9">
            <a:extLst>
              <a:ext uri="{FF2B5EF4-FFF2-40B4-BE49-F238E27FC236}">
                <a16:creationId xmlns:a16="http://schemas.microsoft.com/office/drawing/2014/main" id="{0ED320F3-BEDA-4CDF-A93E-4E51162E55BF}"/>
              </a:ext>
            </a:extLst>
          </p:cNvPr>
          <p:cNvCxnSpPr/>
          <p:nvPr/>
        </p:nvCxnSpPr>
        <p:spPr>
          <a:xfrm>
            <a:off x="278928" y="360049"/>
            <a:ext cx="9360000" cy="0"/>
          </a:xfrm>
          <a:prstGeom prst="line">
            <a:avLst/>
          </a:prstGeom>
          <a:ln w="19050">
            <a:solidFill>
              <a:srgbClr val="FFC489"/>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CA43C624-09D7-46EA-BBA3-48A1BB9F59D9}"/>
              </a:ext>
            </a:extLst>
          </p:cNvPr>
          <p:cNvSpPr txBox="1"/>
          <p:nvPr/>
        </p:nvSpPr>
        <p:spPr>
          <a:xfrm>
            <a:off x="118872" y="48878"/>
            <a:ext cx="8924544"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noProof="0" dirty="0">
                <a:solidFill>
                  <a:prstClr val="black"/>
                </a:solidFill>
                <a:latin typeface="メイリオ" panose="020B0604030504040204" pitchFamily="50" charset="-128"/>
                <a:ea typeface="メイリオ" panose="020B0604030504040204" pitchFamily="50" charset="-128"/>
              </a:rPr>
              <a:t>ヒアリングシート</a:t>
            </a:r>
            <a:r>
              <a:rPr kumimoji="1" lang="en-US" altLang="ja-JP" sz="1600" b="1" noProof="0" dirty="0">
                <a:solidFill>
                  <a:prstClr val="black"/>
                </a:solidFill>
                <a:latin typeface="メイリオ" panose="020B0604030504040204" pitchFamily="50" charset="-128"/>
                <a:ea typeface="メイリオ" panose="020B0604030504040204" pitchFamily="50" charset="-128"/>
              </a:rPr>
              <a:t>【</a:t>
            </a:r>
            <a:r>
              <a:rPr kumimoji="1" lang="ja-JP" altLang="en-US" sz="1600" b="1" noProof="0" dirty="0">
                <a:solidFill>
                  <a:prstClr val="black"/>
                </a:solidFill>
                <a:latin typeface="メイリオ" panose="020B0604030504040204" pitchFamily="50" charset="-128"/>
                <a:ea typeface="メイリオ" panose="020B0604030504040204" pitchFamily="50" charset="-128"/>
              </a:rPr>
              <a:t>地方公共団体向け</a:t>
            </a:r>
            <a:r>
              <a:rPr kumimoji="1" lang="en-US" altLang="ja-JP" sz="1600" b="1" noProof="0" dirty="0">
                <a:solidFill>
                  <a:prstClr val="black"/>
                </a:solidFill>
                <a:latin typeface="メイリオ" panose="020B0604030504040204" pitchFamily="50" charset="-128"/>
                <a:ea typeface="メイリオ" panose="020B0604030504040204" pitchFamily="50" charset="-128"/>
              </a:rPr>
              <a:t>】</a:t>
            </a:r>
            <a:r>
              <a:rPr kumimoji="1" lang="ja-JP" altLang="en-US" sz="1600" b="1" dirty="0">
                <a:solidFill>
                  <a:prstClr val="black"/>
                </a:solidFill>
                <a:latin typeface="メイリオ" panose="020B0604030504040204" pitchFamily="50" charset="-128"/>
                <a:ea typeface="メイリオ" panose="020B0604030504040204" pitchFamily="50" charset="-128"/>
              </a:rPr>
              <a:t>⑤</a:t>
            </a:r>
            <a:endParaRPr kumimoji="1" lang="ja-JP" altLang="en-US" sz="16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p:txBody>
      </p:sp>
      <p:sp>
        <p:nvSpPr>
          <p:cNvPr id="15" name="テキスト ボックス 14">
            <a:extLst>
              <a:ext uri="{FF2B5EF4-FFF2-40B4-BE49-F238E27FC236}">
                <a16:creationId xmlns:a16="http://schemas.microsoft.com/office/drawing/2014/main" id="{34BBD390-389D-41B3-A8F3-97AD75B00D62}"/>
              </a:ext>
            </a:extLst>
          </p:cNvPr>
          <p:cNvSpPr txBox="1"/>
          <p:nvPr/>
        </p:nvSpPr>
        <p:spPr>
          <a:xfrm>
            <a:off x="153756" y="428422"/>
            <a:ext cx="1878244" cy="338554"/>
          </a:xfrm>
          <a:prstGeom prst="rect">
            <a:avLst/>
          </a:prstGeom>
          <a:noFill/>
        </p:spPr>
        <p:txBody>
          <a:bodyPr wrap="square" rtlCol="0">
            <a:spAutoFit/>
          </a:bodyPr>
          <a:lstStyle/>
          <a:p>
            <a:pPr defTabSz="457200">
              <a:defRPr/>
            </a:pPr>
            <a:r>
              <a:rPr kumimoji="1" lang="ja-JP" altLang="en-US" sz="1600" b="1" dirty="0">
                <a:solidFill>
                  <a:prstClr val="black"/>
                </a:solidFill>
                <a:latin typeface="メイリオ" panose="020B0604030504040204" pitchFamily="50" charset="-128"/>
                <a:ea typeface="メイリオ" panose="020B0604030504040204" pitchFamily="50" charset="-128"/>
              </a:rPr>
              <a:t>●県</a:t>
            </a:r>
            <a:r>
              <a:rPr kumimoji="1" lang="en-US" altLang="ja-JP" sz="1600" b="1" dirty="0">
                <a:solidFill>
                  <a:prstClr val="black"/>
                </a:solidFill>
                <a:latin typeface="メイリオ" panose="020B0604030504040204" pitchFamily="50" charset="-128"/>
                <a:ea typeface="メイリオ" panose="020B0604030504040204" pitchFamily="50" charset="-128"/>
              </a:rPr>
              <a:t>X</a:t>
            </a: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市</a:t>
            </a:r>
          </a:p>
        </p:txBody>
      </p:sp>
      <p:sp>
        <p:nvSpPr>
          <p:cNvPr id="8" name="テキスト ボックス 7">
            <a:extLst>
              <a:ext uri="{FF2B5EF4-FFF2-40B4-BE49-F238E27FC236}">
                <a16:creationId xmlns:a16="http://schemas.microsoft.com/office/drawing/2014/main" id="{F4CB5D64-FF9C-4F2E-9F55-374A42CBA350}"/>
              </a:ext>
            </a:extLst>
          </p:cNvPr>
          <p:cNvSpPr txBox="1"/>
          <p:nvPr/>
        </p:nvSpPr>
        <p:spPr>
          <a:xfrm>
            <a:off x="210086" y="1011624"/>
            <a:ext cx="9514906" cy="5195769"/>
          </a:xfrm>
          <a:prstGeom prst="rect">
            <a:avLst/>
          </a:prstGeom>
          <a:solidFill>
            <a:schemeClr val="bg1"/>
          </a:solidFill>
        </p:spPr>
        <p:txBody>
          <a:bodyPr wrap="square" lIns="36000" tIns="36000" rIns="36000" bIns="0" rtlCol="0">
            <a:noAutofit/>
          </a:bodyPr>
          <a:lstStyle/>
          <a:p>
            <a:pPr lvl="0">
              <a:defRPr/>
            </a:pP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交流・居場所</a:t>
            </a:r>
            <a:r>
              <a:rPr kumimoji="1" lang="en-US" altLang="ja-JP" sz="1050" dirty="0">
                <a:latin typeface="メイリオ" panose="020B0604030504040204" pitchFamily="50" charset="-128"/>
                <a:ea typeface="メイリオ" panose="020B0604030504040204" pitchFamily="50" charset="-128"/>
              </a:rPr>
              <a:t>】</a:t>
            </a:r>
          </a:p>
          <a:p>
            <a:pPr lvl="0">
              <a:defRPr/>
            </a:pPr>
            <a:r>
              <a:rPr kumimoji="1" lang="ja-JP" altLang="en-US" sz="1050" dirty="0">
                <a:latin typeface="メイリオ" panose="020B0604030504040204" pitchFamily="50" charset="-128"/>
                <a:ea typeface="メイリオ" panose="020B0604030504040204" pitchFamily="50" charset="-128"/>
              </a:rPr>
              <a:t>①高齢者が多世代交流拠点や連携サービスに参加し、オンラインで参加情報を確認できるようにすることで「ゆるいつながり」とその可視化を実現</a:t>
            </a:r>
          </a:p>
          <a:p>
            <a:pPr lvl="0">
              <a:defRPr/>
            </a:pPr>
            <a:r>
              <a:rPr kumimoji="1" lang="ja-JP" altLang="en-US" sz="1050" dirty="0">
                <a:latin typeface="メイリオ" panose="020B0604030504040204" pitchFamily="50" charset="-128"/>
                <a:ea typeface="メイリオ" panose="020B0604030504040204" pitchFamily="50" charset="-128"/>
              </a:rPr>
              <a:t>　　数値目標：「孤独を感じているが地域活動へのきっかけがない」と回答した人の割合を</a:t>
            </a:r>
            <a:r>
              <a:rPr kumimoji="1" lang="en-US" altLang="ja-JP" sz="1050" dirty="0">
                <a:latin typeface="メイリオ" panose="020B0604030504040204" pitchFamily="50" charset="-128"/>
                <a:ea typeface="メイリオ" panose="020B0604030504040204" pitchFamily="50" charset="-128"/>
              </a:rPr>
              <a:t>2025</a:t>
            </a:r>
            <a:r>
              <a:rPr kumimoji="1" lang="ja-JP" altLang="en-US" sz="1050" dirty="0">
                <a:latin typeface="メイリオ" panose="020B0604030504040204" pitchFamily="50" charset="-128"/>
                <a:ea typeface="メイリオ" panose="020B0604030504040204" pitchFamily="50" charset="-128"/>
              </a:rPr>
              <a:t>年に</a:t>
            </a:r>
            <a:r>
              <a:rPr kumimoji="1" lang="en-US" altLang="ja-JP" sz="1050" dirty="0">
                <a:latin typeface="メイリオ" panose="020B0604030504040204" pitchFamily="50" charset="-128"/>
                <a:ea typeface="メイリオ" panose="020B0604030504040204" pitchFamily="50" charset="-128"/>
              </a:rPr>
              <a:t>15</a:t>
            </a:r>
            <a:r>
              <a:rPr kumimoji="1" lang="ja-JP" altLang="en-US" sz="1050" dirty="0">
                <a:latin typeface="メイリオ" panose="020B0604030504040204" pitchFamily="50" charset="-128"/>
                <a:ea typeface="メイリオ" panose="020B0604030504040204" pitchFamily="50" charset="-128"/>
              </a:rPr>
              <a:t>％に減らす</a:t>
            </a:r>
          </a:p>
          <a:p>
            <a:pPr lvl="0">
              <a:defRPr/>
            </a:pPr>
            <a:r>
              <a:rPr kumimoji="1" lang="ja-JP" altLang="en-US" sz="1050" dirty="0">
                <a:latin typeface="メイリオ" panose="020B0604030504040204" pitchFamily="50" charset="-128"/>
                <a:ea typeface="メイリオ" panose="020B0604030504040204" pitchFamily="50" charset="-128"/>
              </a:rPr>
              <a:t>　　　　　　　多世代交流拠点の利用者数を</a:t>
            </a:r>
            <a:r>
              <a:rPr kumimoji="1" lang="en-US" altLang="ja-JP" sz="1050" dirty="0">
                <a:latin typeface="メイリオ" panose="020B0604030504040204" pitchFamily="50" charset="-128"/>
                <a:ea typeface="メイリオ" panose="020B0604030504040204" pitchFamily="50" charset="-128"/>
              </a:rPr>
              <a:t>2025</a:t>
            </a:r>
            <a:r>
              <a:rPr kumimoji="1" lang="ja-JP" altLang="en-US" sz="1050" dirty="0">
                <a:latin typeface="メイリオ" panose="020B0604030504040204" pitchFamily="50" charset="-128"/>
                <a:ea typeface="メイリオ" panose="020B0604030504040204" pitchFamily="50" charset="-128"/>
              </a:rPr>
              <a:t>年に○○〇人に増加、特に</a:t>
            </a:r>
            <a:r>
              <a:rPr kumimoji="1" lang="en-US" altLang="ja-JP" sz="1050" dirty="0">
                <a:latin typeface="メイリオ" panose="020B0604030504040204" pitchFamily="50" charset="-128"/>
                <a:ea typeface="メイリオ" panose="020B0604030504040204" pitchFamily="50" charset="-128"/>
              </a:rPr>
              <a:t>60</a:t>
            </a:r>
            <a:r>
              <a:rPr kumimoji="1" lang="ja-JP" altLang="en-US" sz="1050" dirty="0">
                <a:latin typeface="メイリオ" panose="020B0604030504040204" pitchFamily="50" charset="-128"/>
                <a:ea typeface="メイリオ" panose="020B0604030504040204" pitchFamily="50" charset="-128"/>
              </a:rPr>
              <a:t>代後半～</a:t>
            </a:r>
            <a:r>
              <a:rPr kumimoji="1" lang="en-US" altLang="ja-JP" sz="1050" dirty="0">
                <a:latin typeface="メイリオ" panose="020B0604030504040204" pitchFamily="50" charset="-128"/>
                <a:ea typeface="メイリオ" panose="020B0604030504040204" pitchFamily="50" charset="-128"/>
              </a:rPr>
              <a:t>70</a:t>
            </a:r>
            <a:r>
              <a:rPr kumimoji="1" lang="ja-JP" altLang="en-US" sz="1050" dirty="0">
                <a:latin typeface="メイリオ" panose="020B0604030504040204" pitchFamily="50" charset="-128"/>
                <a:ea typeface="メイリオ" panose="020B0604030504040204" pitchFamily="50" charset="-128"/>
              </a:rPr>
              <a:t>代前半の利用者数〇％増加</a:t>
            </a:r>
            <a:endParaRPr kumimoji="1" lang="en-US" altLang="ja-JP" sz="1050" dirty="0">
              <a:latin typeface="メイリオ" panose="020B0604030504040204" pitchFamily="50" charset="-128"/>
              <a:ea typeface="メイリオ" panose="020B0604030504040204" pitchFamily="50" charset="-128"/>
            </a:endParaRPr>
          </a:p>
          <a:p>
            <a:pPr lvl="0">
              <a:defRPr/>
            </a:pPr>
            <a:endParaRPr kumimoji="1" lang="en-US" altLang="ja-JP" sz="1050" dirty="0">
              <a:latin typeface="メイリオ" panose="020B0604030504040204" pitchFamily="50" charset="-128"/>
              <a:ea typeface="メイリオ" panose="020B0604030504040204" pitchFamily="50" charset="-128"/>
            </a:endParaRPr>
          </a:p>
          <a:p>
            <a:pPr lvl="0">
              <a:defRPr/>
            </a:pPr>
            <a:r>
              <a:rPr kumimoji="1" lang="ja-JP" altLang="en-US" sz="1050" dirty="0">
                <a:latin typeface="メイリオ" panose="020B0604030504040204" pitchFamily="50" charset="-128"/>
                <a:ea typeface="メイリオ" panose="020B0604030504040204" pitchFamily="50" charset="-128"/>
              </a:rPr>
              <a:t>②高齢者だけでなく、子育て世代や</a:t>
            </a:r>
            <a:r>
              <a:rPr kumimoji="1" lang="ja-JP" altLang="en-US" sz="1050" dirty="0" smtClean="0">
                <a:latin typeface="メイリオ" panose="020B0604030504040204" pitchFamily="50" charset="-128"/>
                <a:ea typeface="メイリオ" panose="020B0604030504040204" pitchFamily="50" charset="-128"/>
              </a:rPr>
              <a:t>若者等に</a:t>
            </a:r>
            <a:r>
              <a:rPr kumimoji="1" lang="ja-JP" altLang="en-US" sz="1050" dirty="0">
                <a:latin typeface="メイリオ" panose="020B0604030504040204" pitchFamily="50" charset="-128"/>
                <a:ea typeface="メイリオ" panose="020B0604030504040204" pitchFamily="50" charset="-128"/>
              </a:rPr>
              <a:t>利用者を拡大して、関連の行政／民間事業者の支援サービスと連携させ、</a:t>
            </a:r>
            <a:r>
              <a:rPr kumimoji="1" lang="zh-CN" altLang="en-US" sz="1050" dirty="0">
                <a:latin typeface="メイリオ" panose="020B0604030504040204" pitchFamily="50" charset="-128"/>
                <a:ea typeface="メイリオ" panose="020B0604030504040204" pitchFamily="50" charset="-128"/>
              </a:rPr>
              <a:t>多世代交流拠点</a:t>
            </a:r>
            <a:r>
              <a:rPr kumimoji="1" lang="ja-JP" altLang="en-US" sz="1050" dirty="0">
                <a:latin typeface="メイリオ" panose="020B0604030504040204" pitchFamily="50" charset="-128"/>
                <a:ea typeface="メイリオ" panose="020B0604030504040204" pitchFamily="50" charset="-128"/>
              </a:rPr>
              <a:t>を「気軽に情報収集できる場所」「ちょっとした悩みを話せる場所」にする</a:t>
            </a:r>
            <a:endParaRPr kumimoji="1" lang="en-US" altLang="ja-JP" sz="1050" dirty="0">
              <a:latin typeface="メイリオ" panose="020B0604030504040204" pitchFamily="50" charset="-128"/>
              <a:ea typeface="メイリオ" panose="020B0604030504040204" pitchFamily="50" charset="-128"/>
            </a:endParaRPr>
          </a:p>
          <a:p>
            <a:pPr lvl="0">
              <a:defRPr/>
            </a:pPr>
            <a:endParaRPr kumimoji="1" lang="en-US" altLang="ja-JP" sz="1050" dirty="0">
              <a:latin typeface="メイリオ" panose="020B0604030504040204" pitchFamily="50" charset="-128"/>
              <a:ea typeface="メイリオ" panose="020B0604030504040204" pitchFamily="50" charset="-128"/>
            </a:endParaRPr>
          </a:p>
          <a:p>
            <a:pPr lvl="0">
              <a:defRPr/>
            </a:pP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健康</a:t>
            </a:r>
            <a:r>
              <a:rPr kumimoji="1" lang="en-US" altLang="ja-JP" sz="1050" dirty="0">
                <a:latin typeface="メイリオ" panose="020B0604030504040204" pitchFamily="50" charset="-128"/>
                <a:ea typeface="メイリオ" panose="020B0604030504040204" pitchFamily="50" charset="-128"/>
              </a:rPr>
              <a:t>】</a:t>
            </a:r>
          </a:p>
          <a:p>
            <a:pPr lvl="0">
              <a:defRPr/>
            </a:pPr>
            <a:r>
              <a:rPr kumimoji="1" lang="ja-JP" altLang="en-US" sz="1050" dirty="0">
                <a:latin typeface="メイリオ" panose="020B0604030504040204" pitchFamily="50" charset="-128"/>
                <a:ea typeface="メイリオ" panose="020B0604030504040204" pitchFamily="50" charset="-128"/>
              </a:rPr>
              <a:t>①上記事業と連携させ、高齢者の居場所づくり、交流機会の創出を通じて、要支援・要介護高齢者の減少を目指す</a:t>
            </a:r>
            <a:endParaRPr kumimoji="1" lang="en-US" altLang="ja-JP" sz="1050" dirty="0">
              <a:latin typeface="メイリオ" panose="020B0604030504040204" pitchFamily="50" charset="-128"/>
              <a:ea typeface="メイリオ" panose="020B0604030504040204" pitchFamily="50" charset="-128"/>
            </a:endParaRPr>
          </a:p>
          <a:p>
            <a:pPr lvl="0">
              <a:defRPr/>
            </a:pPr>
            <a:r>
              <a:rPr kumimoji="1" lang="ja-JP" altLang="en-US" sz="1050" dirty="0">
                <a:latin typeface="メイリオ" panose="020B0604030504040204" pitchFamily="50" charset="-128"/>
                <a:ea typeface="メイリオ" panose="020B0604030504040204" pitchFamily="50" charset="-128"/>
              </a:rPr>
              <a:t>②健康関連で多世代交流拠点で実施する事業や、連携する事業に健康関連のものを拡充</a:t>
            </a:r>
            <a:endParaRPr kumimoji="1" lang="en-US" altLang="ja-JP" sz="1050" dirty="0">
              <a:latin typeface="メイリオ" panose="020B0604030504040204" pitchFamily="50" charset="-128"/>
              <a:ea typeface="メイリオ" panose="020B0604030504040204" pitchFamily="50" charset="-128"/>
            </a:endParaRPr>
          </a:p>
          <a:p>
            <a:pPr lvl="0">
              <a:defRPr/>
            </a:pPr>
            <a:endParaRPr kumimoji="1" lang="en-US" altLang="ja-JP" sz="1050" dirty="0">
              <a:latin typeface="メイリオ" panose="020B0604030504040204" pitchFamily="50" charset="-128"/>
              <a:ea typeface="メイリオ" panose="020B0604030504040204" pitchFamily="50" charset="-128"/>
            </a:endParaRPr>
          </a:p>
          <a:p>
            <a:pPr lvl="0">
              <a:defRPr/>
            </a:pP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住まい</a:t>
            </a:r>
            <a:r>
              <a:rPr kumimoji="1" lang="en-US" altLang="ja-JP" sz="1050" dirty="0">
                <a:latin typeface="メイリオ" panose="020B0604030504040204" pitchFamily="50" charset="-128"/>
                <a:ea typeface="メイリオ" panose="020B0604030504040204" pitchFamily="50" charset="-128"/>
              </a:rPr>
              <a:t>】</a:t>
            </a:r>
          </a:p>
          <a:p>
            <a:pPr lvl="0">
              <a:defRPr/>
            </a:pPr>
            <a:r>
              <a:rPr kumimoji="1" lang="ja-JP" altLang="en-US" sz="1050" dirty="0">
                <a:latin typeface="メイリオ" panose="020B0604030504040204" pitchFamily="50" charset="-128"/>
                <a:ea typeface="メイリオ" panose="020B0604030504040204" pitchFamily="50" charset="-128"/>
              </a:rPr>
              <a:t>①</a:t>
            </a:r>
            <a:r>
              <a:rPr kumimoji="1" lang="ja-JP" altLang="en-US" sz="1050" dirty="0" smtClean="0">
                <a:latin typeface="メイリオ" panose="020B0604030504040204" pitchFamily="50" charset="-128"/>
                <a:ea typeface="メイリオ" panose="020B0604030504040204" pitchFamily="50" charset="-128"/>
              </a:rPr>
              <a:t>移住等の</a:t>
            </a:r>
            <a:r>
              <a:rPr kumimoji="1" lang="ja-JP" altLang="en-US" sz="1050" dirty="0">
                <a:latin typeface="メイリオ" panose="020B0604030504040204" pitchFamily="50" charset="-128"/>
                <a:ea typeface="メイリオ" panose="020B0604030504040204" pitchFamily="50" charset="-128"/>
              </a:rPr>
              <a:t>相談にも</a:t>
            </a:r>
            <a:r>
              <a:rPr kumimoji="1" lang="zh-CN" altLang="en-US" sz="1050" dirty="0">
                <a:latin typeface="メイリオ" panose="020B0604030504040204" pitchFamily="50" charset="-128"/>
                <a:ea typeface="メイリオ" panose="020B0604030504040204" pitchFamily="50" charset="-128"/>
              </a:rPr>
              <a:t>多世代交流拠点</a:t>
            </a:r>
            <a:r>
              <a:rPr kumimoji="1" lang="ja-JP" altLang="en-US" sz="1050" dirty="0">
                <a:latin typeface="メイリオ" panose="020B0604030504040204" pitchFamily="50" charset="-128"/>
                <a:ea typeface="メイリオ" panose="020B0604030504040204" pitchFamily="50" charset="-128"/>
              </a:rPr>
              <a:t>を活用し、山間部の移住促進の中核にする</a:t>
            </a:r>
            <a:endParaRPr kumimoji="1" lang="en-US" altLang="ja-JP" sz="1050" dirty="0">
              <a:latin typeface="メイリオ" panose="020B0604030504040204" pitchFamily="50" charset="-128"/>
              <a:ea typeface="メイリオ" panose="020B0604030504040204" pitchFamily="50" charset="-128"/>
            </a:endParaRPr>
          </a:p>
          <a:p>
            <a:pPr lvl="0">
              <a:defRPr/>
            </a:pPr>
            <a:endParaRPr kumimoji="1" lang="ja-JP" altLang="en-US" sz="1050" dirty="0">
              <a:highlight>
                <a:srgbClr val="00FFFF"/>
              </a:highlight>
              <a:latin typeface="メイリオ" panose="020B0604030504040204" pitchFamily="50" charset="-128"/>
              <a:ea typeface="メイリオ" panose="020B0604030504040204" pitchFamily="50" charset="-128"/>
            </a:endParaRPr>
          </a:p>
          <a:p>
            <a:pPr lvl="0">
              <a:defRPr/>
            </a:pPr>
            <a:endParaRPr kumimoji="1" lang="en-US" altLang="ja-JP" sz="1050" dirty="0">
              <a:solidFill>
                <a:srgbClr val="FF0000"/>
              </a:solidFill>
              <a:latin typeface="メイリオ" panose="020B0604030504040204" pitchFamily="50" charset="-128"/>
              <a:ea typeface="メイリオ" panose="020B0604030504040204" pitchFamily="50" charset="-128"/>
            </a:endParaRPr>
          </a:p>
          <a:p>
            <a:pPr lvl="0">
              <a:defRPr/>
            </a:pPr>
            <a:endParaRPr kumimoji="1" lang="ja-JP" altLang="en-US" sz="1050" dirty="0">
              <a:solidFill>
                <a:srgbClr val="FF0000"/>
              </a:solidFill>
              <a:latin typeface="メイリオ" panose="020B0604030504040204" pitchFamily="50" charset="-128"/>
              <a:ea typeface="メイリオ" panose="020B0604030504040204" pitchFamily="50" charset="-128"/>
            </a:endParaRPr>
          </a:p>
        </p:txBody>
      </p:sp>
      <p:sp>
        <p:nvSpPr>
          <p:cNvPr id="12" name="楕円 11">
            <a:extLst>
              <a:ext uri="{FF2B5EF4-FFF2-40B4-BE49-F238E27FC236}">
                <a16:creationId xmlns:a16="http://schemas.microsoft.com/office/drawing/2014/main" id="{120CA48F-9017-45E7-8F10-E837D143DB82}"/>
              </a:ext>
            </a:extLst>
          </p:cNvPr>
          <p:cNvSpPr/>
          <p:nvPr/>
        </p:nvSpPr>
        <p:spPr>
          <a:xfrm>
            <a:off x="1291152" y="3760881"/>
            <a:ext cx="6805722" cy="1939886"/>
          </a:xfrm>
          <a:prstGeom prst="ellipse">
            <a:avLst/>
          </a:prstGeom>
          <a:solidFill>
            <a:srgbClr val="FFCCFF">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Picture 6" descr="美術館・ギャラリーのイラスト">
            <a:extLst>
              <a:ext uri="{FF2B5EF4-FFF2-40B4-BE49-F238E27FC236}">
                <a16:creationId xmlns:a16="http://schemas.microsoft.com/office/drawing/2014/main" id="{A0779D34-C636-4452-85BA-0BDA635C123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4612" y="4404108"/>
            <a:ext cx="539682" cy="539682"/>
          </a:xfrm>
          <a:prstGeom prst="rect">
            <a:avLst/>
          </a:prstGeom>
          <a:noFill/>
          <a:extLst>
            <a:ext uri="{909E8E84-426E-40DD-AFC4-6F175D3DCCD1}">
              <a14:hiddenFill xmlns:a14="http://schemas.microsoft.com/office/drawing/2010/main">
                <a:solidFill>
                  <a:srgbClr val="FFFFFF"/>
                </a:solidFill>
              </a14:hiddenFill>
            </a:ext>
          </a:extLst>
        </p:spPr>
      </p:pic>
      <p:sp>
        <p:nvSpPr>
          <p:cNvPr id="16" name="四角形: 角を丸くする 15">
            <a:extLst>
              <a:ext uri="{FF2B5EF4-FFF2-40B4-BE49-F238E27FC236}">
                <a16:creationId xmlns:a16="http://schemas.microsoft.com/office/drawing/2014/main" id="{952E5140-AD15-462B-8215-690E6AE9BD56}"/>
              </a:ext>
            </a:extLst>
          </p:cNvPr>
          <p:cNvSpPr/>
          <p:nvPr/>
        </p:nvSpPr>
        <p:spPr>
          <a:xfrm>
            <a:off x="3567485" y="3900039"/>
            <a:ext cx="2113935" cy="364911"/>
          </a:xfrm>
          <a:prstGeom prst="roundRect">
            <a:avLst/>
          </a:prstGeom>
          <a:gradFill flip="none" rotWithShape="1">
            <a:gsLst>
              <a:gs pos="0">
                <a:srgbClr val="FF66FF">
                  <a:tint val="66000"/>
                  <a:satMod val="160000"/>
                </a:srgbClr>
              </a:gs>
              <a:gs pos="50000">
                <a:srgbClr val="FF66FF">
                  <a:tint val="44500"/>
                  <a:satMod val="160000"/>
                </a:srgbClr>
              </a:gs>
              <a:gs pos="100000">
                <a:srgbClr val="FF66FF">
                  <a:tint val="23500"/>
                  <a:satMod val="16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100" b="1" dirty="0">
                <a:solidFill>
                  <a:schemeClr val="tx1"/>
                </a:solidFill>
              </a:rPr>
              <a:t>多世代交流拠点</a:t>
            </a:r>
            <a:r>
              <a:rPr kumimoji="1" lang="ja-JP" altLang="en-US" sz="1100" b="1" dirty="0">
                <a:solidFill>
                  <a:schemeClr val="tx1"/>
                </a:solidFill>
              </a:rPr>
              <a:t>を</a:t>
            </a:r>
            <a:endParaRPr kumimoji="1" lang="en-US" altLang="ja-JP" sz="1100" b="1" dirty="0">
              <a:solidFill>
                <a:schemeClr val="tx1"/>
              </a:solidFill>
            </a:endParaRPr>
          </a:p>
          <a:p>
            <a:pPr algn="ctr"/>
            <a:r>
              <a:rPr kumimoji="1" lang="ja-JP" altLang="en-US" sz="1100" b="1" dirty="0">
                <a:solidFill>
                  <a:schemeClr val="tx1"/>
                </a:solidFill>
              </a:rPr>
              <a:t>起点とした居場所作り</a:t>
            </a:r>
          </a:p>
        </p:txBody>
      </p:sp>
      <p:pic>
        <p:nvPicPr>
          <p:cNvPr id="17" name="Picture 8" descr="子供たちを見守る保育士のイラスト">
            <a:extLst>
              <a:ext uri="{FF2B5EF4-FFF2-40B4-BE49-F238E27FC236}">
                <a16:creationId xmlns:a16="http://schemas.microsoft.com/office/drawing/2014/main" id="{F38C5268-7822-4480-8AFB-8200BE4F4CE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8778" y="4458261"/>
            <a:ext cx="593836" cy="59383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幼稚園の建物のイラスト">
            <a:extLst>
              <a:ext uri="{FF2B5EF4-FFF2-40B4-BE49-F238E27FC236}">
                <a16:creationId xmlns:a16="http://schemas.microsoft.com/office/drawing/2014/main" id="{BDBE50DF-B42F-44CF-ABEF-770CA1583D0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046" y="4660508"/>
            <a:ext cx="364911" cy="36491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スマートフォン教室のイラスト">
            <a:extLst>
              <a:ext uri="{FF2B5EF4-FFF2-40B4-BE49-F238E27FC236}">
                <a16:creationId xmlns:a16="http://schemas.microsoft.com/office/drawing/2014/main" id="{A768EFD5-57A8-4671-A4E6-30A4627DF1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1891" y="4507757"/>
            <a:ext cx="419444" cy="41944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descr="ケアマネジャーのイラスト（女性）">
            <a:extLst>
              <a:ext uri="{FF2B5EF4-FFF2-40B4-BE49-F238E27FC236}">
                <a16:creationId xmlns:a16="http://schemas.microsoft.com/office/drawing/2014/main" id="{5B24E5B7-7547-48A3-8C62-DE0DF8C1DC8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25987" y="4233259"/>
            <a:ext cx="400776" cy="400776"/>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直線コネクタ 20">
            <a:extLst>
              <a:ext uri="{FF2B5EF4-FFF2-40B4-BE49-F238E27FC236}">
                <a16:creationId xmlns:a16="http://schemas.microsoft.com/office/drawing/2014/main" id="{57C85561-8CB5-4949-A5A4-DFBFAC6BC55F}"/>
              </a:ext>
            </a:extLst>
          </p:cNvPr>
          <p:cNvCxnSpPr>
            <a:cxnSpLocks/>
          </p:cNvCxnSpPr>
          <p:nvPr/>
        </p:nvCxnSpPr>
        <p:spPr>
          <a:xfrm flipV="1">
            <a:off x="5336367" y="4536865"/>
            <a:ext cx="778476" cy="123643"/>
          </a:xfrm>
          <a:prstGeom prst="line">
            <a:avLst/>
          </a:prstGeom>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298A9C3B-05FC-4C72-8306-C3E18B670959}"/>
              </a:ext>
            </a:extLst>
          </p:cNvPr>
          <p:cNvSpPr txBox="1"/>
          <p:nvPr/>
        </p:nvSpPr>
        <p:spPr>
          <a:xfrm>
            <a:off x="5171757" y="4264090"/>
            <a:ext cx="1054230" cy="400110"/>
          </a:xfrm>
          <a:prstGeom prst="rect">
            <a:avLst/>
          </a:prstGeom>
          <a:noFill/>
        </p:spPr>
        <p:txBody>
          <a:bodyPr wrap="square" rtlCol="0">
            <a:spAutoFit/>
          </a:bodyPr>
          <a:lstStyle/>
          <a:p>
            <a:pPr algn="ctr"/>
            <a:r>
              <a:rPr kumimoji="1" lang="ja-JP" altLang="en-US" sz="1000" dirty="0"/>
              <a:t>介護サービスと連携</a:t>
            </a:r>
          </a:p>
        </p:txBody>
      </p:sp>
      <p:cxnSp>
        <p:nvCxnSpPr>
          <p:cNvPr id="23" name="直線コネクタ 22">
            <a:extLst>
              <a:ext uri="{FF2B5EF4-FFF2-40B4-BE49-F238E27FC236}">
                <a16:creationId xmlns:a16="http://schemas.microsoft.com/office/drawing/2014/main" id="{F80C4040-0351-4CEA-AB14-0ED7E90E2265}"/>
              </a:ext>
            </a:extLst>
          </p:cNvPr>
          <p:cNvCxnSpPr>
            <a:cxnSpLocks/>
          </p:cNvCxnSpPr>
          <p:nvPr/>
        </p:nvCxnSpPr>
        <p:spPr>
          <a:xfrm>
            <a:off x="3387285" y="4790334"/>
            <a:ext cx="922295"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20B96109-ABFB-4D3A-AD4C-8CE4FC332838}"/>
              </a:ext>
            </a:extLst>
          </p:cNvPr>
          <p:cNvSpPr txBox="1"/>
          <p:nvPr/>
        </p:nvSpPr>
        <p:spPr>
          <a:xfrm>
            <a:off x="3305779" y="4531876"/>
            <a:ext cx="1054230" cy="246221"/>
          </a:xfrm>
          <a:prstGeom prst="rect">
            <a:avLst/>
          </a:prstGeom>
          <a:noFill/>
        </p:spPr>
        <p:txBody>
          <a:bodyPr wrap="square" rtlCol="0">
            <a:spAutoFit/>
          </a:bodyPr>
          <a:lstStyle/>
          <a:p>
            <a:pPr algn="ctr"/>
            <a:r>
              <a:rPr kumimoji="1" lang="ja-JP" altLang="en-US" sz="1000" dirty="0"/>
              <a:t>利用者拡大</a:t>
            </a:r>
          </a:p>
        </p:txBody>
      </p:sp>
      <p:pic>
        <p:nvPicPr>
          <p:cNvPr id="25" name="Picture 16" descr="ウォーキングをするおじいさんのイラスト">
            <a:extLst>
              <a:ext uri="{FF2B5EF4-FFF2-40B4-BE49-F238E27FC236}">
                <a16:creationId xmlns:a16="http://schemas.microsoft.com/office/drawing/2014/main" id="{6A2654B0-E787-49CF-800D-2BF8ADA8821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07634" y="4793183"/>
            <a:ext cx="400776" cy="400776"/>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直線コネクタ 25">
            <a:extLst>
              <a:ext uri="{FF2B5EF4-FFF2-40B4-BE49-F238E27FC236}">
                <a16:creationId xmlns:a16="http://schemas.microsoft.com/office/drawing/2014/main" id="{47FA3642-4082-4771-952D-D0C24B4D9507}"/>
              </a:ext>
            </a:extLst>
          </p:cNvPr>
          <p:cNvCxnSpPr>
            <a:cxnSpLocks/>
          </p:cNvCxnSpPr>
          <p:nvPr/>
        </p:nvCxnSpPr>
        <p:spPr>
          <a:xfrm>
            <a:off x="5334157" y="4810921"/>
            <a:ext cx="1156654" cy="132869"/>
          </a:xfrm>
          <a:prstGeom prst="line">
            <a:avLst/>
          </a:prstGeom>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DEA8C4C0-03C7-4E48-8D9A-3F72F51EAFD7}"/>
              </a:ext>
            </a:extLst>
          </p:cNvPr>
          <p:cNvSpPr txBox="1"/>
          <p:nvPr/>
        </p:nvSpPr>
        <p:spPr>
          <a:xfrm>
            <a:off x="5492313" y="4716069"/>
            <a:ext cx="1054230" cy="400110"/>
          </a:xfrm>
          <a:prstGeom prst="rect">
            <a:avLst/>
          </a:prstGeom>
          <a:noFill/>
        </p:spPr>
        <p:txBody>
          <a:bodyPr wrap="square" rtlCol="0">
            <a:spAutoFit/>
          </a:bodyPr>
          <a:lstStyle/>
          <a:p>
            <a:pPr algn="ctr"/>
            <a:r>
              <a:rPr kumimoji="1" lang="ja-JP" altLang="en-US" sz="1000" dirty="0"/>
              <a:t>健康づくり支援と連携</a:t>
            </a:r>
          </a:p>
        </p:txBody>
      </p:sp>
      <p:pic>
        <p:nvPicPr>
          <p:cNvPr id="28" name="Picture 2" descr="ビルのイラスト（建物）">
            <a:extLst>
              <a:ext uri="{FF2B5EF4-FFF2-40B4-BE49-F238E27FC236}">
                <a16:creationId xmlns:a16="http://schemas.microsoft.com/office/drawing/2014/main" id="{DA9EA2C9-0EFB-44CC-BBBB-54E267A93A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14371" y="5179415"/>
            <a:ext cx="399537" cy="399537"/>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ビルのイラスト（建物）">
            <a:extLst>
              <a:ext uri="{FF2B5EF4-FFF2-40B4-BE49-F238E27FC236}">
                <a16:creationId xmlns:a16="http://schemas.microsoft.com/office/drawing/2014/main" id="{0D2CD41F-87FF-43EE-A549-21D1C2653D4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13758" y="3908729"/>
            <a:ext cx="399537" cy="39953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ビルのイラスト（建物）">
            <a:extLst>
              <a:ext uri="{FF2B5EF4-FFF2-40B4-BE49-F238E27FC236}">
                <a16:creationId xmlns:a16="http://schemas.microsoft.com/office/drawing/2014/main" id="{5279A9EE-089E-46F2-B7CD-D7DFAE769F8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24142" y="4107651"/>
            <a:ext cx="399537" cy="399537"/>
          </a:xfrm>
          <a:prstGeom prst="rect">
            <a:avLst/>
          </a:prstGeom>
          <a:noFill/>
          <a:extLst>
            <a:ext uri="{909E8E84-426E-40DD-AFC4-6F175D3DCCD1}">
              <a14:hiddenFill xmlns:a14="http://schemas.microsoft.com/office/drawing/2010/main">
                <a:solidFill>
                  <a:srgbClr val="FFFFFF"/>
                </a:solidFill>
              </a14:hiddenFill>
            </a:ext>
          </a:extLst>
        </p:spPr>
      </p:pic>
      <p:sp>
        <p:nvSpPr>
          <p:cNvPr id="31" name="テキスト ボックス 30">
            <a:extLst>
              <a:ext uri="{FF2B5EF4-FFF2-40B4-BE49-F238E27FC236}">
                <a16:creationId xmlns:a16="http://schemas.microsoft.com/office/drawing/2014/main" id="{F76FBB12-DD3B-4ABD-B6B0-A93883D0ECCF}"/>
              </a:ext>
            </a:extLst>
          </p:cNvPr>
          <p:cNvSpPr txBox="1"/>
          <p:nvPr/>
        </p:nvSpPr>
        <p:spPr>
          <a:xfrm>
            <a:off x="635586" y="4716069"/>
            <a:ext cx="1500075" cy="400110"/>
          </a:xfrm>
          <a:prstGeom prst="rect">
            <a:avLst/>
          </a:prstGeom>
          <a:noFill/>
        </p:spPr>
        <p:txBody>
          <a:bodyPr wrap="square" rtlCol="0">
            <a:spAutoFit/>
          </a:bodyPr>
          <a:lstStyle/>
          <a:p>
            <a:pPr algn="ctr"/>
            <a:r>
              <a:rPr kumimoji="1" lang="ja-JP" altLang="en-US" sz="1000" dirty="0"/>
              <a:t>保育施設、家事支援</a:t>
            </a:r>
            <a:r>
              <a:rPr kumimoji="1" lang="ja-JP" altLang="en-US" sz="1000" dirty="0" smtClean="0"/>
              <a:t>サービス等の</a:t>
            </a:r>
            <a:r>
              <a:rPr kumimoji="1" lang="ja-JP" altLang="en-US" sz="1000" dirty="0"/>
              <a:t>事業者</a:t>
            </a:r>
          </a:p>
        </p:txBody>
      </p:sp>
      <p:pic>
        <p:nvPicPr>
          <p:cNvPr id="32" name="Picture 2" descr="ビルのイラスト（建物）">
            <a:extLst>
              <a:ext uri="{FF2B5EF4-FFF2-40B4-BE49-F238E27FC236}">
                <a16:creationId xmlns:a16="http://schemas.microsoft.com/office/drawing/2014/main" id="{1E5C63F0-BAD8-41DA-A99D-8617D3E47FF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49084" y="5250746"/>
            <a:ext cx="399537" cy="39953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ビルのイラスト（建物）">
            <a:extLst>
              <a:ext uri="{FF2B5EF4-FFF2-40B4-BE49-F238E27FC236}">
                <a16:creationId xmlns:a16="http://schemas.microsoft.com/office/drawing/2014/main" id="{38DF1B2A-9063-4222-B625-991216AB141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07395" y="4500261"/>
            <a:ext cx="399537" cy="399537"/>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ビルのイラスト（建物）">
            <a:extLst>
              <a:ext uri="{FF2B5EF4-FFF2-40B4-BE49-F238E27FC236}">
                <a16:creationId xmlns:a16="http://schemas.microsoft.com/office/drawing/2014/main" id="{9AB49963-CFA5-4995-86D1-5C0F2430327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18306" y="4825650"/>
            <a:ext cx="399537" cy="3995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雨戸が閉じた家のイラスト">
            <a:extLst>
              <a:ext uri="{FF2B5EF4-FFF2-40B4-BE49-F238E27FC236}">
                <a16:creationId xmlns:a16="http://schemas.microsoft.com/office/drawing/2014/main" id="{EE3228A3-704B-4395-B947-D30ABF758C0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98316" y="5232254"/>
            <a:ext cx="246221" cy="24622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雨戸が閉じた家のイラスト">
            <a:extLst>
              <a:ext uri="{FF2B5EF4-FFF2-40B4-BE49-F238E27FC236}">
                <a16:creationId xmlns:a16="http://schemas.microsoft.com/office/drawing/2014/main" id="{79053F1E-21CC-47C2-B5BE-85B2EC81441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72300" y="5404062"/>
            <a:ext cx="246221" cy="246221"/>
          </a:xfrm>
          <a:prstGeom prst="rect">
            <a:avLst/>
          </a:prstGeom>
          <a:noFill/>
          <a:extLst>
            <a:ext uri="{909E8E84-426E-40DD-AFC4-6F175D3DCCD1}">
              <a14:hiddenFill xmlns:a14="http://schemas.microsoft.com/office/drawing/2010/main">
                <a:solidFill>
                  <a:srgbClr val="FFFFFF"/>
                </a:solidFill>
              </a14:hiddenFill>
            </a:ext>
          </a:extLst>
        </p:spPr>
      </p:pic>
      <p:sp>
        <p:nvSpPr>
          <p:cNvPr id="37" name="テキスト ボックス 36">
            <a:extLst>
              <a:ext uri="{FF2B5EF4-FFF2-40B4-BE49-F238E27FC236}">
                <a16:creationId xmlns:a16="http://schemas.microsoft.com/office/drawing/2014/main" id="{6E4A86C6-34B3-43C0-96C2-1CEA2A9BDA23}"/>
              </a:ext>
            </a:extLst>
          </p:cNvPr>
          <p:cNvSpPr txBox="1"/>
          <p:nvPr/>
        </p:nvSpPr>
        <p:spPr>
          <a:xfrm>
            <a:off x="7130007" y="3932450"/>
            <a:ext cx="1500075" cy="246221"/>
          </a:xfrm>
          <a:prstGeom prst="rect">
            <a:avLst/>
          </a:prstGeom>
          <a:noFill/>
        </p:spPr>
        <p:txBody>
          <a:bodyPr wrap="square" rtlCol="0">
            <a:spAutoFit/>
          </a:bodyPr>
          <a:lstStyle/>
          <a:p>
            <a:pPr algn="ctr"/>
            <a:r>
              <a:rPr kumimoji="1" lang="ja-JP" altLang="en-US" sz="1000" dirty="0"/>
              <a:t>介護事業者</a:t>
            </a:r>
          </a:p>
        </p:txBody>
      </p:sp>
      <p:sp>
        <p:nvSpPr>
          <p:cNvPr id="38" name="テキスト ボックス 37">
            <a:extLst>
              <a:ext uri="{FF2B5EF4-FFF2-40B4-BE49-F238E27FC236}">
                <a16:creationId xmlns:a16="http://schemas.microsoft.com/office/drawing/2014/main" id="{99273401-2596-4F76-9FD8-9D032472A510}"/>
              </a:ext>
            </a:extLst>
          </p:cNvPr>
          <p:cNvSpPr txBox="1"/>
          <p:nvPr/>
        </p:nvSpPr>
        <p:spPr>
          <a:xfrm>
            <a:off x="6746520" y="5134125"/>
            <a:ext cx="1500075" cy="246221"/>
          </a:xfrm>
          <a:prstGeom prst="rect">
            <a:avLst/>
          </a:prstGeom>
          <a:noFill/>
        </p:spPr>
        <p:txBody>
          <a:bodyPr wrap="square" rtlCol="0">
            <a:spAutoFit/>
          </a:bodyPr>
          <a:lstStyle/>
          <a:p>
            <a:pPr algn="ctr"/>
            <a:r>
              <a:rPr kumimoji="1" lang="ja-JP" altLang="en-US" sz="1000" dirty="0"/>
              <a:t>健康関連事業者</a:t>
            </a:r>
          </a:p>
        </p:txBody>
      </p:sp>
      <p:sp>
        <p:nvSpPr>
          <p:cNvPr id="39" name="テキスト ボックス 38">
            <a:extLst>
              <a:ext uri="{FF2B5EF4-FFF2-40B4-BE49-F238E27FC236}">
                <a16:creationId xmlns:a16="http://schemas.microsoft.com/office/drawing/2014/main" id="{4501D184-7A99-4E56-9E42-A805ED74ACDF}"/>
              </a:ext>
            </a:extLst>
          </p:cNvPr>
          <p:cNvSpPr txBox="1"/>
          <p:nvPr/>
        </p:nvSpPr>
        <p:spPr>
          <a:xfrm>
            <a:off x="3738000" y="4897032"/>
            <a:ext cx="1654568" cy="246221"/>
          </a:xfrm>
          <a:prstGeom prst="rect">
            <a:avLst/>
          </a:prstGeom>
          <a:noFill/>
        </p:spPr>
        <p:txBody>
          <a:bodyPr wrap="square" rtlCol="0">
            <a:spAutoFit/>
          </a:bodyPr>
          <a:lstStyle/>
          <a:p>
            <a:pPr algn="ctr"/>
            <a:r>
              <a:rPr kumimoji="1" lang="zh-CN" altLang="en-US" sz="1000" dirty="0"/>
              <a:t>多世代交流拠点</a:t>
            </a:r>
            <a:endParaRPr kumimoji="1" lang="ja-JP" altLang="en-US" sz="1000" dirty="0"/>
          </a:p>
        </p:txBody>
      </p:sp>
      <p:pic>
        <p:nvPicPr>
          <p:cNvPr id="40" name="Picture 4" descr="雨戸が閉じた家のイラスト">
            <a:extLst>
              <a:ext uri="{FF2B5EF4-FFF2-40B4-BE49-F238E27FC236}">
                <a16:creationId xmlns:a16="http://schemas.microsoft.com/office/drawing/2014/main" id="{68323D20-D476-4335-8179-7D82394353B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54687" y="5454546"/>
            <a:ext cx="246221" cy="246221"/>
          </a:xfrm>
          <a:prstGeom prst="rect">
            <a:avLst/>
          </a:prstGeom>
          <a:noFill/>
          <a:extLst>
            <a:ext uri="{909E8E84-426E-40DD-AFC4-6F175D3DCCD1}">
              <a14:hiddenFill xmlns:a14="http://schemas.microsoft.com/office/drawing/2010/main">
                <a:solidFill>
                  <a:srgbClr val="FFFFFF"/>
                </a:solidFill>
              </a14:hiddenFill>
            </a:ext>
          </a:extLst>
        </p:spPr>
      </p:pic>
      <p:cxnSp>
        <p:nvCxnSpPr>
          <p:cNvPr id="41" name="直線コネクタ 40">
            <a:extLst>
              <a:ext uri="{FF2B5EF4-FFF2-40B4-BE49-F238E27FC236}">
                <a16:creationId xmlns:a16="http://schemas.microsoft.com/office/drawing/2014/main" id="{D9600933-154C-4AB3-99FD-6FF29F1C5345}"/>
              </a:ext>
            </a:extLst>
          </p:cNvPr>
          <p:cNvCxnSpPr>
            <a:cxnSpLocks/>
            <a:endCxn id="39" idx="2"/>
          </p:cNvCxnSpPr>
          <p:nvPr/>
        </p:nvCxnSpPr>
        <p:spPr>
          <a:xfrm flipV="1">
            <a:off x="4565284" y="5143253"/>
            <a:ext cx="0" cy="435699"/>
          </a:xfrm>
          <a:prstGeom prst="line">
            <a:avLst/>
          </a:prstGeom>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A5A7610F-7561-4618-AAA0-A9918B8286BA}"/>
              </a:ext>
            </a:extLst>
          </p:cNvPr>
          <p:cNvSpPr txBox="1"/>
          <p:nvPr/>
        </p:nvSpPr>
        <p:spPr>
          <a:xfrm>
            <a:off x="4448293" y="5226295"/>
            <a:ext cx="1712179" cy="246221"/>
          </a:xfrm>
          <a:prstGeom prst="rect">
            <a:avLst/>
          </a:prstGeom>
          <a:noFill/>
        </p:spPr>
        <p:txBody>
          <a:bodyPr wrap="square" rtlCol="0">
            <a:spAutoFit/>
          </a:bodyPr>
          <a:lstStyle/>
          <a:p>
            <a:pPr algn="ctr"/>
            <a:r>
              <a:rPr kumimoji="1" lang="ja-JP" altLang="en-US" sz="1000" dirty="0"/>
              <a:t>住居や移住相談と連携</a:t>
            </a:r>
          </a:p>
        </p:txBody>
      </p:sp>
      <p:sp>
        <p:nvSpPr>
          <p:cNvPr id="43" name="吹き出し: 円形 42">
            <a:extLst>
              <a:ext uri="{FF2B5EF4-FFF2-40B4-BE49-F238E27FC236}">
                <a16:creationId xmlns:a16="http://schemas.microsoft.com/office/drawing/2014/main" id="{21E2B3FE-08C6-4C9F-A76F-44BFE1C24B5F}"/>
              </a:ext>
            </a:extLst>
          </p:cNvPr>
          <p:cNvSpPr/>
          <p:nvPr/>
        </p:nvSpPr>
        <p:spPr>
          <a:xfrm>
            <a:off x="2720142" y="3313479"/>
            <a:ext cx="4104000" cy="532201"/>
          </a:xfrm>
          <a:prstGeom prst="wedgeEllipseCallou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ja-JP" sz="1200" dirty="0">
                <a:solidFill>
                  <a:srgbClr val="002060"/>
                </a:solidFill>
              </a:rPr>
              <a:t>【</a:t>
            </a:r>
            <a:r>
              <a:rPr kumimoji="1" lang="ja-JP" altLang="en-US" sz="1200" dirty="0">
                <a:solidFill>
                  <a:srgbClr val="002060"/>
                </a:solidFill>
              </a:rPr>
              <a:t>交流・居場所</a:t>
            </a:r>
            <a:r>
              <a:rPr kumimoji="1" lang="en-US" altLang="ja-JP" sz="1200" dirty="0">
                <a:solidFill>
                  <a:srgbClr val="002060"/>
                </a:solidFill>
              </a:rPr>
              <a:t>】</a:t>
            </a:r>
            <a:r>
              <a:rPr kumimoji="1" lang="ja-JP" altLang="en-US" sz="1200" dirty="0">
                <a:solidFill>
                  <a:srgbClr val="002060"/>
                </a:solidFill>
              </a:rPr>
              <a:t>、</a:t>
            </a:r>
            <a:r>
              <a:rPr kumimoji="1" lang="en-US" altLang="ja-JP" sz="1200" dirty="0">
                <a:solidFill>
                  <a:srgbClr val="002060"/>
                </a:solidFill>
              </a:rPr>
              <a:t>【</a:t>
            </a:r>
            <a:r>
              <a:rPr kumimoji="1" lang="ja-JP" altLang="en-US" sz="1200" dirty="0">
                <a:solidFill>
                  <a:srgbClr val="002060"/>
                </a:solidFill>
              </a:rPr>
              <a:t>健康</a:t>
            </a:r>
            <a:r>
              <a:rPr kumimoji="1" lang="en-US" altLang="ja-JP" sz="1200" dirty="0">
                <a:solidFill>
                  <a:srgbClr val="002060"/>
                </a:solidFill>
              </a:rPr>
              <a:t>】</a:t>
            </a:r>
            <a:r>
              <a:rPr kumimoji="1" lang="ja-JP" altLang="en-US" sz="1200" dirty="0">
                <a:solidFill>
                  <a:srgbClr val="002060"/>
                </a:solidFill>
              </a:rPr>
              <a:t>、</a:t>
            </a:r>
            <a:r>
              <a:rPr kumimoji="1" lang="en-US" altLang="ja-JP" sz="1200" dirty="0">
                <a:solidFill>
                  <a:srgbClr val="002060"/>
                </a:solidFill>
              </a:rPr>
              <a:t>【</a:t>
            </a:r>
            <a:r>
              <a:rPr kumimoji="1" lang="ja-JP" altLang="en-US" sz="1200" dirty="0">
                <a:solidFill>
                  <a:srgbClr val="002060"/>
                </a:solidFill>
              </a:rPr>
              <a:t>住まい</a:t>
            </a:r>
            <a:r>
              <a:rPr kumimoji="1" lang="en-US" altLang="ja-JP" sz="1200" dirty="0">
                <a:solidFill>
                  <a:srgbClr val="002060"/>
                </a:solidFill>
              </a:rPr>
              <a:t>】</a:t>
            </a:r>
          </a:p>
          <a:p>
            <a:pPr algn="ctr"/>
            <a:r>
              <a:rPr kumimoji="1" lang="ja-JP" altLang="en-US" sz="1200" dirty="0">
                <a:solidFill>
                  <a:srgbClr val="002060"/>
                </a:solidFill>
              </a:rPr>
              <a:t>の機能を連携！</a:t>
            </a:r>
          </a:p>
        </p:txBody>
      </p:sp>
      <p:sp>
        <p:nvSpPr>
          <p:cNvPr id="44" name="テキスト ボックス 43">
            <a:extLst>
              <a:ext uri="{FF2B5EF4-FFF2-40B4-BE49-F238E27FC236}">
                <a16:creationId xmlns:a16="http://schemas.microsoft.com/office/drawing/2014/main" id="{066776DA-00B3-4775-A2A9-86065BD697DD}"/>
              </a:ext>
            </a:extLst>
          </p:cNvPr>
          <p:cNvSpPr txBox="1"/>
          <p:nvPr/>
        </p:nvSpPr>
        <p:spPr>
          <a:xfrm>
            <a:off x="7954298" y="78876"/>
            <a:ext cx="2123768" cy="307769"/>
          </a:xfrm>
          <a:prstGeom prst="rect">
            <a:avLst/>
          </a:prstGeom>
          <a:noFill/>
        </p:spPr>
        <p:txBody>
          <a:bodyPr wrap="square" rtlCol="0">
            <a:spAutoFit/>
          </a:bodyPr>
          <a:lstStyle/>
          <a:p>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記載内容はイメージ</a:t>
            </a:r>
          </a:p>
        </p:txBody>
      </p:sp>
    </p:spTree>
    <p:extLst>
      <p:ext uri="{BB962C8B-B14F-4D97-AF65-F5344CB8AC3E}">
        <p14:creationId xmlns:p14="http://schemas.microsoft.com/office/powerpoint/2010/main" val="284749833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NTTD2021</Template>
  <TotalTime>0</TotalTime>
  <Words>2827</Words>
  <Application>Microsoft Office PowerPoint</Application>
  <PresentationFormat>A4 210 x 297 mm</PresentationFormat>
  <Paragraphs>284</Paragraphs>
  <Slides>7</Slides>
  <Notes>5</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7</vt:i4>
      </vt:variant>
    </vt:vector>
  </HeadingPairs>
  <TitlesOfParts>
    <vt:vector size="15" baseType="lpstr">
      <vt:lpstr>等线</vt:lpstr>
      <vt:lpstr>Meiryo UI</vt:lpstr>
      <vt:lpstr>メイリオ</vt:lpstr>
      <vt:lpstr>游ゴシック</vt:lpstr>
      <vt:lpstr>游ゴシック Light</vt:lpstr>
      <vt:lpstr>Arial</vt:lpstr>
      <vt:lpstr>Wingdings</vt:lpstr>
      <vt:lpstr>Office テーマ</vt:lpstr>
      <vt:lpstr>メモ（地方公共団体でご自由に活用ください。）</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2023-03-28T06:26:34Z</dcterms:created>
  <dcterms:modified xsi:type="dcterms:W3CDTF">2023-03-28T06:26:39Z</dcterms:modified>
</cp:coreProperties>
</file>