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22"/>
  </p:notesMasterIdLst>
  <p:handoutMasterIdLst>
    <p:handoutMasterId r:id="rId23"/>
  </p:handoutMasterIdLst>
  <p:sldIdLst>
    <p:sldId id="256" r:id="rId2"/>
    <p:sldId id="268" r:id="rId3"/>
    <p:sldId id="280" r:id="rId4"/>
    <p:sldId id="264" r:id="rId5"/>
    <p:sldId id="282" r:id="rId6"/>
    <p:sldId id="265" r:id="rId7"/>
    <p:sldId id="258" r:id="rId8"/>
    <p:sldId id="259" r:id="rId9"/>
    <p:sldId id="260" r:id="rId10"/>
    <p:sldId id="294" r:id="rId11"/>
    <p:sldId id="295" r:id="rId12"/>
    <p:sldId id="269" r:id="rId13"/>
    <p:sldId id="261" r:id="rId14"/>
    <p:sldId id="284" r:id="rId15"/>
    <p:sldId id="287" r:id="rId16"/>
    <p:sldId id="285" r:id="rId17"/>
    <p:sldId id="296" r:id="rId18"/>
    <p:sldId id="292" r:id="rId19"/>
    <p:sldId id="273" r:id="rId20"/>
    <p:sldId id="293" r:id="rId21"/>
  </p:sldIdLst>
  <p:sldSz cx="9144000" cy="6858000" type="screen4x3"/>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淡色スタイル 3 - アクセント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4" autoAdjust="0"/>
    <p:restoredTop sz="94631" autoAdjust="0"/>
  </p:normalViewPr>
  <p:slideViewPr>
    <p:cSldViewPr snapToGrid="0">
      <p:cViewPr varScale="1">
        <p:scale>
          <a:sx n="94" d="100"/>
          <a:sy n="94" d="100"/>
        </p:scale>
        <p:origin x="1138" y="7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3" d="100"/>
          <a:sy n="63" d="100"/>
        </p:scale>
        <p:origin x="2724"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5659" cy="498056"/>
          </a:xfrm>
          <a:prstGeom prst="rect">
            <a:avLst/>
          </a:prstGeom>
        </p:spPr>
        <p:txBody>
          <a:bodyPr vert="horz" lIns="91426" tIns="45713" rIns="91426" bIns="45713"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4" y="0"/>
            <a:ext cx="2945659" cy="498056"/>
          </a:xfrm>
          <a:prstGeom prst="rect">
            <a:avLst/>
          </a:prstGeom>
        </p:spPr>
        <p:txBody>
          <a:bodyPr vert="horz" lIns="91426" tIns="45713" rIns="91426" bIns="45713" rtlCol="0"/>
          <a:lstStyle>
            <a:lvl1pPr algn="r">
              <a:defRPr sz="1200"/>
            </a:lvl1pPr>
          </a:lstStyle>
          <a:p>
            <a:fld id="{872F1A84-A268-4F93-9D19-62796C79DD2F}" type="datetimeFigureOut">
              <a:rPr kumimoji="1" lang="ja-JP" altLang="en-US" smtClean="0"/>
              <a:t>2020/7/2</a:t>
            </a:fld>
            <a:endParaRPr kumimoji="1" lang="ja-JP" altLang="en-US"/>
          </a:p>
        </p:txBody>
      </p:sp>
      <p:sp>
        <p:nvSpPr>
          <p:cNvPr id="4" name="フッター プレースホルダー 3"/>
          <p:cNvSpPr>
            <a:spLocks noGrp="1"/>
          </p:cNvSpPr>
          <p:nvPr>
            <p:ph type="ftr" sz="quarter" idx="2"/>
          </p:nvPr>
        </p:nvSpPr>
        <p:spPr>
          <a:xfrm>
            <a:off x="1" y="9428584"/>
            <a:ext cx="2945659" cy="498055"/>
          </a:xfrm>
          <a:prstGeom prst="rect">
            <a:avLst/>
          </a:prstGeom>
        </p:spPr>
        <p:txBody>
          <a:bodyPr vert="horz" lIns="91426" tIns="45713" rIns="91426" bIns="45713"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4" y="9428584"/>
            <a:ext cx="2945659" cy="498055"/>
          </a:xfrm>
          <a:prstGeom prst="rect">
            <a:avLst/>
          </a:prstGeom>
        </p:spPr>
        <p:txBody>
          <a:bodyPr vert="horz" lIns="91426" tIns="45713" rIns="91426" bIns="45713" rtlCol="0" anchor="b"/>
          <a:lstStyle>
            <a:lvl1pPr algn="r">
              <a:defRPr sz="1200"/>
            </a:lvl1pPr>
          </a:lstStyle>
          <a:p>
            <a:fld id="{69602B12-4146-4885-BDB6-9667B0E86F60}" type="slidenum">
              <a:rPr kumimoji="1" lang="ja-JP" altLang="en-US" smtClean="0"/>
              <a:t>‹#›</a:t>
            </a:fld>
            <a:endParaRPr kumimoji="1" lang="ja-JP" altLang="en-US"/>
          </a:p>
        </p:txBody>
      </p:sp>
    </p:spTree>
    <p:extLst>
      <p:ext uri="{BB962C8B-B14F-4D97-AF65-F5344CB8AC3E}">
        <p14:creationId xmlns:p14="http://schemas.microsoft.com/office/powerpoint/2010/main" val="10831170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5659" cy="498056"/>
          </a:xfrm>
          <a:prstGeom prst="rect">
            <a:avLst/>
          </a:prstGeom>
        </p:spPr>
        <p:txBody>
          <a:bodyPr vert="horz" lIns="91426" tIns="45713" rIns="91426" bIns="45713"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4" y="0"/>
            <a:ext cx="2945659" cy="498056"/>
          </a:xfrm>
          <a:prstGeom prst="rect">
            <a:avLst/>
          </a:prstGeom>
        </p:spPr>
        <p:txBody>
          <a:bodyPr vert="horz" lIns="91426" tIns="45713" rIns="91426" bIns="45713" rtlCol="0"/>
          <a:lstStyle>
            <a:lvl1pPr algn="r">
              <a:defRPr sz="1200"/>
            </a:lvl1pPr>
          </a:lstStyle>
          <a:p>
            <a:fld id="{E9245374-BF2D-4693-832B-520167D0D881}" type="datetimeFigureOut">
              <a:rPr kumimoji="1" lang="ja-JP" altLang="en-US" smtClean="0"/>
              <a:t>2020/7/2</a:t>
            </a:fld>
            <a:endParaRPr kumimoji="1" lang="ja-JP" altLang="en-US"/>
          </a:p>
        </p:txBody>
      </p:sp>
      <p:sp>
        <p:nvSpPr>
          <p:cNvPr id="4" name="スライド イメージ プレースホルダー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26" tIns="45713" rIns="91426" bIns="45713" rtlCol="0" anchor="ctr"/>
          <a:lstStyle/>
          <a:p>
            <a:endParaRPr lang="ja-JP" altLang="en-US"/>
          </a:p>
        </p:txBody>
      </p:sp>
      <p:sp>
        <p:nvSpPr>
          <p:cNvPr id="5" name="ノート プレースホルダー 4"/>
          <p:cNvSpPr>
            <a:spLocks noGrp="1"/>
          </p:cNvSpPr>
          <p:nvPr>
            <p:ph type="body" sz="quarter" idx="3"/>
          </p:nvPr>
        </p:nvSpPr>
        <p:spPr>
          <a:xfrm>
            <a:off x="679768" y="4777195"/>
            <a:ext cx="5438140" cy="3908614"/>
          </a:xfrm>
          <a:prstGeom prst="rect">
            <a:avLst/>
          </a:prstGeom>
        </p:spPr>
        <p:txBody>
          <a:bodyPr vert="horz" lIns="91426" tIns="45713" rIns="91426" bIns="45713"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9428584"/>
            <a:ext cx="2945659" cy="498055"/>
          </a:xfrm>
          <a:prstGeom prst="rect">
            <a:avLst/>
          </a:prstGeom>
        </p:spPr>
        <p:txBody>
          <a:bodyPr vert="horz" lIns="91426" tIns="45713" rIns="91426" bIns="4571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4" y="9428584"/>
            <a:ext cx="2945659" cy="498055"/>
          </a:xfrm>
          <a:prstGeom prst="rect">
            <a:avLst/>
          </a:prstGeom>
        </p:spPr>
        <p:txBody>
          <a:bodyPr vert="horz" lIns="91426" tIns="45713" rIns="91426" bIns="45713" rtlCol="0" anchor="b"/>
          <a:lstStyle>
            <a:lvl1pPr algn="r">
              <a:defRPr sz="1200"/>
            </a:lvl1pPr>
          </a:lstStyle>
          <a:p>
            <a:fld id="{7CF1BD7E-063F-4741-897D-B000EFE8EC96}" type="slidenum">
              <a:rPr kumimoji="1" lang="ja-JP" altLang="en-US" smtClean="0"/>
              <a:t>‹#›</a:t>
            </a:fld>
            <a:endParaRPr kumimoji="1" lang="ja-JP" altLang="en-US"/>
          </a:p>
        </p:txBody>
      </p:sp>
    </p:spTree>
    <p:extLst>
      <p:ext uri="{BB962C8B-B14F-4D97-AF65-F5344CB8AC3E}">
        <p14:creationId xmlns:p14="http://schemas.microsoft.com/office/powerpoint/2010/main" val="167758016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defTabSz="927799"/>
            <a:fld id="{7CF1BD7E-063F-4741-897D-B000EFE8EC96}" type="slidenum">
              <a:rPr lang="ja-JP" altLang="en-US">
                <a:solidFill>
                  <a:prstClr val="black"/>
                </a:solidFill>
                <a:latin typeface="Calibri" panose="020F0502020204030204"/>
                <a:ea typeface="ＭＳ Ｐゴシック" panose="020B0600070205080204" pitchFamily="50" charset="-128"/>
              </a:rPr>
              <a:pPr defTabSz="927799"/>
              <a:t>5</a:t>
            </a:fld>
            <a:endParaRPr lang="ja-JP" altLang="en-US">
              <a:solidFill>
                <a:prstClr val="black"/>
              </a:solidFill>
              <a:latin typeface="Calibri" panose="020F0502020204030204"/>
              <a:ea typeface="ＭＳ Ｐゴシック" panose="020B0600070205080204" pitchFamily="50" charset="-128"/>
            </a:endParaRPr>
          </a:p>
        </p:txBody>
      </p:sp>
    </p:spTree>
    <p:extLst>
      <p:ext uri="{BB962C8B-B14F-4D97-AF65-F5344CB8AC3E}">
        <p14:creationId xmlns:p14="http://schemas.microsoft.com/office/powerpoint/2010/main" val="1330342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dirty="0"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smtClean="0"/>
              <a:t>マスター サブタイトルの書式設定</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8E51A242-1C13-403A-A8C4-7A4B2CF6E9C7}" type="datetime1">
              <a:rPr kumimoji="1" lang="ja-JP" altLang="en-US" smtClean="0"/>
              <a:t>2020/7/2</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dirty="0"/>
          </a:p>
        </p:txBody>
      </p:sp>
    </p:spTree>
    <p:extLst>
      <p:ext uri="{BB962C8B-B14F-4D97-AF65-F5344CB8AC3E}">
        <p14:creationId xmlns:p14="http://schemas.microsoft.com/office/powerpoint/2010/main" val="56558802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438150"/>
          </a:xfrm>
          <a:solidFill>
            <a:srgbClr val="002060"/>
          </a:solidFill>
        </p:spPr>
        <p:txBody>
          <a:bodyPr>
            <a:noAutofit/>
          </a:bodyPr>
          <a:lstStyle>
            <a:lvl1pPr>
              <a:defRPr sz="2400">
                <a:solidFill>
                  <a:schemeClr val="bg1"/>
                </a:solidFill>
              </a:defRPr>
            </a:lvl1pPr>
          </a:lstStyle>
          <a:p>
            <a:r>
              <a:rPr lang="ja-JP" altLang="en-US" dirty="0" smtClean="0"/>
              <a:t>　マスター タイトルの書式設定</a:t>
            </a:r>
            <a:endParaRPr lang="en-US" dirty="0"/>
          </a:p>
        </p:txBody>
      </p:sp>
      <p:sp>
        <p:nvSpPr>
          <p:cNvPr id="3" name="Content Placeholder 2"/>
          <p:cNvSpPr>
            <a:spLocks noGrp="1"/>
          </p:cNvSpPr>
          <p:nvPr>
            <p:ph idx="1" hasCustomPrompt="1"/>
          </p:nvPr>
        </p:nvSpPr>
        <p:spPr>
          <a:xfrm>
            <a:off x="114301" y="545771"/>
            <a:ext cx="8915400" cy="1043049"/>
          </a:xfrm>
          <a:ln w="15875">
            <a:solidFill>
              <a:schemeClr val="tx1"/>
            </a:solidFill>
            <a:prstDash val="dash"/>
          </a:ln>
        </p:spPr>
        <p:txBody>
          <a:bodyPr>
            <a:normAutofit/>
          </a:bodyPr>
          <a:lstStyle>
            <a:lvl1pPr marL="0" indent="0">
              <a:buNone/>
              <a:defRPr sz="1800" i="0">
                <a:effectLst/>
              </a:defRPr>
            </a:lvl1pPr>
          </a:lstStyle>
          <a:p>
            <a:pPr lvl="0"/>
            <a:r>
              <a:rPr lang="en-US" altLang="ja-JP" dirty="0" smtClean="0"/>
              <a:t>【</a:t>
            </a:r>
            <a:r>
              <a:rPr lang="ja-JP" altLang="en-US" dirty="0" smtClean="0"/>
              <a:t>本囲み内にポイントを記載</a:t>
            </a:r>
            <a:r>
              <a:rPr lang="en-US" altLang="ja-JP" dirty="0" smtClean="0"/>
              <a:t>】</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999DE866-E4EA-463B-8C4D-50A4BE5C6167}" type="datetime1">
              <a:rPr kumimoji="1" lang="ja-JP" altLang="en-US" smtClean="0"/>
              <a:t>2020/7/2</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dirty="0"/>
          </a:p>
        </p:txBody>
      </p:sp>
      <p:sp>
        <p:nvSpPr>
          <p:cNvPr id="6" name="Slide Number Placeholder 5"/>
          <p:cNvSpPr>
            <a:spLocks noGrp="1"/>
          </p:cNvSpPr>
          <p:nvPr>
            <p:ph type="sldNum" sz="quarter" idx="12"/>
          </p:nvPr>
        </p:nvSpPr>
        <p:spPr>
          <a:xfrm>
            <a:off x="7086600" y="6524405"/>
            <a:ext cx="2057400" cy="365125"/>
          </a:xfrm>
        </p:spPr>
        <p:txBody>
          <a:bodyPr/>
          <a:lstStyle/>
          <a:p>
            <a:fld id="{2F143BD1-2DB3-4352-8591-6DD94F4E97F2}" type="slidenum">
              <a:rPr kumimoji="1" lang="ja-JP" altLang="en-US" smtClean="0"/>
              <a:t>‹#›</a:t>
            </a:fld>
            <a:endParaRPr kumimoji="1" lang="ja-JP" altLang="en-US"/>
          </a:p>
        </p:txBody>
      </p:sp>
      <p:sp>
        <p:nvSpPr>
          <p:cNvPr id="9" name="コンテンツ プレースホルダー 8"/>
          <p:cNvSpPr>
            <a:spLocks noGrp="1"/>
          </p:cNvSpPr>
          <p:nvPr>
            <p:ph sz="quarter" idx="13" hasCustomPrompt="1"/>
          </p:nvPr>
        </p:nvSpPr>
        <p:spPr>
          <a:xfrm>
            <a:off x="114301" y="1658341"/>
            <a:ext cx="8915399" cy="4925076"/>
          </a:xfrm>
          <a:ln>
            <a:noFill/>
          </a:ln>
        </p:spPr>
        <p:txBody>
          <a:bodyPr>
            <a:normAutofit/>
          </a:bodyPr>
          <a:lstStyle>
            <a:lvl1pPr marL="0" indent="0">
              <a:buNone/>
              <a:defRPr sz="1600" baseline="0"/>
            </a:lvl1pPr>
          </a:lstStyle>
          <a:p>
            <a:pPr lvl="0"/>
            <a:r>
              <a:rPr kumimoji="1" lang="en-US" altLang="ja-JP" dirty="0" smtClean="0"/>
              <a:t>【</a:t>
            </a:r>
            <a:r>
              <a:rPr kumimoji="1" lang="ja-JP" altLang="en-US" dirty="0" smtClean="0"/>
              <a:t>スライド中下部に、ポイントの具体的内容を、客観的な根拠も含めて記載</a:t>
            </a:r>
            <a:r>
              <a:rPr kumimoji="1" lang="en-US" altLang="ja-JP" dirty="0" smtClean="0"/>
              <a:t>】</a:t>
            </a:r>
            <a:endParaRPr kumimoji="1" lang="ja-JP" altLang="en-US" dirty="0" smtClean="0"/>
          </a:p>
        </p:txBody>
      </p:sp>
    </p:spTree>
    <p:extLst>
      <p:ext uri="{BB962C8B-B14F-4D97-AF65-F5344CB8AC3E}">
        <p14:creationId xmlns:p14="http://schemas.microsoft.com/office/powerpoint/2010/main" val="40544140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2187702"/>
            <a:ext cx="7886700" cy="1995362"/>
          </a:xfrm>
        </p:spPr>
        <p:txBody>
          <a:bodyPr anchor="b">
            <a:normAutofit/>
          </a:bodyPr>
          <a:lstStyle>
            <a:lvl1pPr>
              <a:defRPr sz="4800"/>
            </a:lvl1pPr>
          </a:lstStyle>
          <a:p>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D98F211-EC23-4573-A545-2CAC481BC956}" type="datetime1">
              <a:rPr kumimoji="1" lang="ja-JP" altLang="en-US" smtClean="0"/>
              <a:t>2020/7/2</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Tree>
    <p:extLst>
      <p:ext uri="{BB962C8B-B14F-4D97-AF65-F5344CB8AC3E}">
        <p14:creationId xmlns:p14="http://schemas.microsoft.com/office/powerpoint/2010/main" val="326723927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B764C4B6-F439-4E52-8FE3-3249F1E307D6}" type="datetime1">
              <a:rPr kumimoji="1" lang="ja-JP" altLang="en-US" smtClean="0"/>
              <a:t>2020/7/2</a:t>
            </a:fld>
            <a:endParaRPr kumimoji="1" lang="ja-JP"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51215705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dirty="0"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dirty="0"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dirty="0"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E493BD09-7A28-4E7E-A693-D71A7B18F66C}" type="datetime1">
              <a:rPr kumimoji="1" lang="ja-JP" altLang="en-US" smtClean="0"/>
              <a:t>2020/7/2</a:t>
            </a:fld>
            <a:endParaRPr kumimoji="1" lang="ja-JP" alt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9" name="Slide Number Placeholder 8"/>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09920940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smtClean="0"/>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B111611A-82C7-4913-AE5E-56EDF21C3B5A}" type="datetime1">
              <a:rPr kumimoji="1" lang="ja-JP" altLang="en-US" smtClean="0"/>
              <a:t>2020/7/2</a:t>
            </a:fld>
            <a:endParaRPr kumimoji="1" lang="ja-JP" alt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5" name="Slide Number Placeholder 4"/>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40299073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E633B30B-41D4-473D-9C99-B8C7C5A4A379}" type="datetime1">
              <a:rPr kumimoji="1" lang="ja-JP" altLang="en-US" smtClean="0"/>
              <a:t>2020/7/2</a:t>
            </a:fld>
            <a:endParaRPr kumimoji="1" lang="ja-JP"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4" name="Slide Number Placeholder 3"/>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31941980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8A9D5057-F702-4334-9709-7D5A12414262}" type="datetime1">
              <a:rPr kumimoji="1" lang="ja-JP" altLang="en-US" smtClean="0"/>
              <a:t>2020/7/2</a:t>
            </a:fld>
            <a:endParaRPr kumimoji="1" lang="ja-JP"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80335018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240FC2B3-54C7-40C9-9E5A-60C40CDAC87D}" type="datetime1">
              <a:rPr kumimoji="1" lang="ja-JP" altLang="en-US" smtClean="0"/>
              <a:t>2020/7/2</a:t>
            </a:fld>
            <a:endParaRPr kumimoji="1" lang="ja-JP"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14495547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A0EEDAF-F308-4AC7-ABCA-EF57520A880C}" type="datetime1">
              <a:rPr kumimoji="1" lang="ja-JP" altLang="en-US" smtClean="0"/>
              <a:t>2020/7/2</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12995956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EC260BB-EE3A-4C01-9823-AA3BEC5FE99A}" type="datetime1">
              <a:rPr kumimoji="1" lang="ja-JP" altLang="en-US" smtClean="0"/>
              <a:t>2020/7/2</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428913731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dirty="0"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6" name="Slide Number Placeholder 5"/>
          <p:cNvSpPr>
            <a:spLocks noGrp="1"/>
          </p:cNvSpPr>
          <p:nvPr>
            <p:ph type="sldNum" sz="quarter" idx="4"/>
          </p:nvPr>
        </p:nvSpPr>
        <p:spPr>
          <a:xfrm>
            <a:off x="7086600" y="6492875"/>
            <a:ext cx="2057400" cy="365125"/>
          </a:xfrm>
          <a:prstGeom prst="rect">
            <a:avLst/>
          </a:prstGeom>
        </p:spPr>
        <p:txBody>
          <a:bodyPr vert="horz" lIns="91440" tIns="45720" rIns="91440" bIns="45720" rtlCol="0" anchor="ctr"/>
          <a:lstStyle>
            <a:lvl1pPr algn="r">
              <a:defRPr sz="2400">
                <a:solidFill>
                  <a:schemeClr val="tx1"/>
                </a:solidFill>
              </a:defRPr>
            </a:lvl1pPr>
          </a:lstStyle>
          <a:p>
            <a:fld id="{2F143BD1-2DB3-4352-8591-6DD94F4E97F2}" type="slidenum">
              <a:rPr lang="ja-JP" altLang="en-US" smtClean="0"/>
              <a:pPr/>
              <a:t>‹#›</a:t>
            </a:fld>
            <a:endParaRPr lang="ja-JP" altLang="en-US" dirty="0"/>
          </a:p>
        </p:txBody>
      </p:sp>
    </p:spTree>
    <p:extLst>
      <p:ext uri="{BB962C8B-B14F-4D97-AF65-F5344CB8AC3E}">
        <p14:creationId xmlns:p14="http://schemas.microsoft.com/office/powerpoint/2010/main" val="33397593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397000"/>
            <a:ext cx="7772400" cy="2387600"/>
          </a:xfrm>
        </p:spPr>
        <p:txBody>
          <a:bodyPr>
            <a:noAutofit/>
          </a:bodyPr>
          <a:lstStyle/>
          <a:p>
            <a:r>
              <a:rPr kumimoji="1" lang="en-US" altLang="ja-JP" sz="5400" dirty="0" smtClean="0"/>
              <a:t>【</a:t>
            </a:r>
            <a:r>
              <a:rPr kumimoji="1" lang="ja-JP" altLang="en-US" sz="5400" dirty="0" smtClean="0"/>
              <a:t>タイトル</a:t>
            </a:r>
            <a:r>
              <a:rPr kumimoji="1" lang="en-US" altLang="ja-JP" sz="5400" dirty="0" smtClean="0"/>
              <a:t>】</a:t>
            </a:r>
            <a:br>
              <a:rPr kumimoji="1" lang="en-US" altLang="ja-JP" sz="5400" dirty="0" smtClean="0"/>
            </a:br>
            <a:endParaRPr kumimoji="1" lang="ja-JP" altLang="en-US" sz="5400" dirty="0"/>
          </a:p>
        </p:txBody>
      </p:sp>
      <p:sp>
        <p:nvSpPr>
          <p:cNvPr id="3" name="サブタイトル 2"/>
          <p:cNvSpPr>
            <a:spLocks noGrp="1"/>
          </p:cNvSpPr>
          <p:nvPr>
            <p:ph type="subTitle" idx="1"/>
          </p:nvPr>
        </p:nvSpPr>
        <p:spPr>
          <a:xfrm>
            <a:off x="1143000" y="3784600"/>
            <a:ext cx="7188200" cy="2781300"/>
          </a:xfrm>
        </p:spPr>
        <p:txBody>
          <a:bodyPr>
            <a:normAutofit fontScale="70000" lnSpcReduction="20000"/>
          </a:bodyPr>
          <a:lstStyle/>
          <a:p>
            <a:endParaRPr kumimoji="1" lang="en-US" altLang="ja-JP" dirty="0" smtClean="0"/>
          </a:p>
          <a:p>
            <a:endParaRPr lang="en-US" altLang="ja-JP" sz="3900" dirty="0" smtClean="0"/>
          </a:p>
          <a:p>
            <a:pPr>
              <a:lnSpc>
                <a:spcPct val="120000"/>
              </a:lnSpc>
            </a:pPr>
            <a:r>
              <a:rPr lang="ja-JP" altLang="en-US" sz="3900" dirty="0" smtClean="0"/>
              <a:t>令和２年度地方</a:t>
            </a:r>
            <a:r>
              <a:rPr lang="ja-JP" altLang="en-US" sz="3900" dirty="0"/>
              <a:t>大学・地域産業創生交付金</a:t>
            </a:r>
            <a:br>
              <a:rPr lang="ja-JP" altLang="en-US" sz="3900" dirty="0"/>
            </a:br>
            <a:r>
              <a:rPr lang="ja-JP" altLang="en-US" sz="3900" dirty="0" smtClean="0"/>
              <a:t>概要説明資料（通常の申請枠）</a:t>
            </a:r>
            <a:r>
              <a:rPr lang="ja-JP" altLang="en-US" sz="3900" dirty="0"/>
              <a:t/>
            </a:r>
            <a:br>
              <a:rPr lang="ja-JP" altLang="en-US" sz="3900" dirty="0"/>
            </a:br>
            <a:endParaRPr lang="en-US" altLang="ja-JP" sz="3900" dirty="0"/>
          </a:p>
          <a:p>
            <a:r>
              <a:rPr lang="en-US" altLang="ja-JP" sz="3900" dirty="0" smtClean="0"/>
              <a:t>【</a:t>
            </a:r>
            <a:r>
              <a:rPr lang="ja-JP" altLang="en-US" sz="3900" dirty="0" smtClean="0"/>
              <a:t>申請地方公共団体名</a:t>
            </a:r>
            <a:r>
              <a:rPr lang="en-US" altLang="ja-JP" sz="3900" dirty="0" smtClean="0"/>
              <a:t>】</a:t>
            </a:r>
          </a:p>
        </p:txBody>
      </p:sp>
      <p:sp>
        <p:nvSpPr>
          <p:cNvPr id="4" name="テキスト ボックス 3"/>
          <p:cNvSpPr txBox="1"/>
          <p:nvPr/>
        </p:nvSpPr>
        <p:spPr>
          <a:xfrm>
            <a:off x="8099628" y="171450"/>
            <a:ext cx="877163" cy="369332"/>
          </a:xfrm>
          <a:prstGeom prst="rect">
            <a:avLst/>
          </a:prstGeom>
          <a:noFill/>
          <a:ln>
            <a:solidFill>
              <a:schemeClr val="tx1"/>
            </a:solidFill>
          </a:ln>
        </p:spPr>
        <p:txBody>
          <a:bodyPr wrap="none" rtlCol="0">
            <a:spAutoFit/>
          </a:bodyPr>
          <a:lstStyle/>
          <a:p>
            <a:r>
              <a:rPr kumimoji="1" lang="ja-JP" altLang="en-US" dirty="0" smtClean="0"/>
              <a:t>別紙１</a:t>
            </a:r>
            <a:endParaRPr kumimoji="1" lang="ja-JP" altLang="en-US" dirty="0"/>
          </a:p>
        </p:txBody>
      </p:sp>
    </p:spTree>
    <p:extLst>
      <p:ext uri="{BB962C8B-B14F-4D97-AF65-F5344CB8AC3E}">
        <p14:creationId xmlns:p14="http://schemas.microsoft.com/office/powerpoint/2010/main" val="39261268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txBox="1">
            <a:spLocks/>
          </p:cNvSpPr>
          <p:nvPr/>
        </p:nvSpPr>
        <p:spPr>
          <a:xfrm>
            <a:off x="98777" y="699429"/>
            <a:ext cx="8906495" cy="121536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nSpc>
                <a:spcPct val="100000"/>
              </a:lnSpc>
              <a:spcBef>
                <a:spcPts val="1200"/>
              </a:spcBef>
            </a:pPr>
            <a:r>
              <a:rPr lang="ja-JP" altLang="en-US" sz="1600" dirty="0" smtClean="0">
                <a:latin typeface="+mn-ea"/>
              </a:rPr>
              <a:t>評価委員会における評価等に</a:t>
            </a:r>
            <a:r>
              <a:rPr lang="ja-JP" altLang="en-US" sz="1600" dirty="0">
                <a:latin typeface="+mn-ea"/>
              </a:rPr>
              <a:t>当たり</a:t>
            </a:r>
            <a:r>
              <a:rPr lang="ja-JP" altLang="en-US" sz="1600" dirty="0" smtClean="0">
                <a:latin typeface="+mn-ea"/>
              </a:rPr>
              <a:t>、</a:t>
            </a:r>
            <a:r>
              <a:rPr lang="ja-JP" altLang="en-US" sz="1600" b="1" u="sng" dirty="0" smtClean="0">
                <a:latin typeface="+mn-ea"/>
              </a:rPr>
              <a:t>ポイントとなる事項を各地域で共通した形で示していただくための概要説明資料のフォーマット</a:t>
            </a:r>
            <a:r>
              <a:rPr lang="ja-JP" altLang="en-US" sz="1600" dirty="0" smtClean="0">
                <a:latin typeface="+mn-ea"/>
              </a:rPr>
              <a:t>です。</a:t>
            </a:r>
            <a:endParaRPr lang="en-US" altLang="ja-JP" sz="1600" dirty="0" smtClean="0">
              <a:latin typeface="+mn-ea"/>
            </a:endParaRPr>
          </a:p>
        </p:txBody>
      </p:sp>
      <p:sp>
        <p:nvSpPr>
          <p:cNvPr id="4" name="タイトル 1"/>
          <p:cNvSpPr txBox="1">
            <a:spLocks/>
          </p:cNvSpPr>
          <p:nvPr/>
        </p:nvSpPr>
        <p:spPr>
          <a:xfrm>
            <a:off x="0" y="0"/>
            <a:ext cx="9144000" cy="411100"/>
          </a:xfrm>
          <a:prstGeom prst="rect">
            <a:avLst/>
          </a:prstGeom>
          <a:solidFill>
            <a:srgbClr val="7030A0"/>
          </a:solidFill>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400" dirty="0" smtClean="0">
                <a:solidFill>
                  <a:schemeClr val="bg1"/>
                </a:solidFill>
              </a:rPr>
              <a:t>　本フォーマットについて（</a:t>
            </a:r>
            <a:r>
              <a:rPr lang="en-US" altLang="ja-JP" sz="2400" dirty="0" smtClean="0">
                <a:solidFill>
                  <a:schemeClr val="bg1"/>
                </a:solidFill>
              </a:rPr>
              <a:t>※</a:t>
            </a:r>
            <a:r>
              <a:rPr lang="ja-JP" altLang="en-US" sz="2400" dirty="0" smtClean="0">
                <a:solidFill>
                  <a:schemeClr val="bg1"/>
                </a:solidFill>
              </a:rPr>
              <a:t>提出に当たり</a:t>
            </a:r>
            <a:r>
              <a:rPr lang="ja-JP" altLang="en-US" sz="2400" dirty="0">
                <a:solidFill>
                  <a:schemeClr val="bg1"/>
                </a:solidFill>
              </a:rPr>
              <a:t>、</a:t>
            </a:r>
            <a:r>
              <a:rPr lang="ja-JP" altLang="en-US" sz="2400" dirty="0" smtClean="0">
                <a:solidFill>
                  <a:schemeClr val="bg1"/>
                </a:solidFill>
              </a:rPr>
              <a:t>本スライドは削除ください）</a:t>
            </a:r>
            <a:endParaRPr lang="ja-JP" altLang="en-US" sz="2400" dirty="0">
              <a:solidFill>
                <a:schemeClr val="bg1"/>
              </a:solidFill>
            </a:endParaRPr>
          </a:p>
        </p:txBody>
      </p:sp>
      <p:sp>
        <p:nvSpPr>
          <p:cNvPr id="6" name="正方形/長方形 5"/>
          <p:cNvSpPr/>
          <p:nvPr/>
        </p:nvSpPr>
        <p:spPr>
          <a:xfrm>
            <a:off x="124178" y="564445"/>
            <a:ext cx="8906933" cy="757415"/>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124178" y="1686821"/>
            <a:ext cx="8906933" cy="3111516"/>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124178" y="5024842"/>
            <a:ext cx="8906933" cy="1593241"/>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コンテンツ プレースホルダー 2"/>
          <p:cNvSpPr txBox="1">
            <a:spLocks/>
          </p:cNvSpPr>
          <p:nvPr/>
        </p:nvSpPr>
        <p:spPr>
          <a:xfrm>
            <a:off x="124178" y="1977735"/>
            <a:ext cx="8906495" cy="26576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nSpc>
                <a:spcPct val="100000"/>
              </a:lnSpc>
              <a:spcBef>
                <a:spcPts val="1200"/>
              </a:spcBef>
            </a:pPr>
            <a:r>
              <a:rPr lang="ja-JP" altLang="en-US" sz="1600" b="1" u="sng" dirty="0" smtClean="0">
                <a:latin typeface="+mn-ea"/>
              </a:rPr>
              <a:t>本フォーマットのＰ</a:t>
            </a:r>
            <a:r>
              <a:rPr lang="en-US" altLang="ja-JP" sz="1600" b="1" u="sng" dirty="0" smtClean="0">
                <a:latin typeface="+mn-ea"/>
              </a:rPr>
              <a:t>5</a:t>
            </a:r>
            <a:r>
              <a:rPr lang="ja-JP" altLang="en-US" sz="1600" b="1" u="sng" dirty="0" err="1" smtClean="0">
                <a:latin typeface="+mn-ea"/>
              </a:rPr>
              <a:t>、</a:t>
            </a:r>
            <a:r>
              <a:rPr lang="en-US" altLang="ja-JP" sz="1600" b="1" u="sng" dirty="0" smtClean="0">
                <a:latin typeface="+mn-ea"/>
              </a:rPr>
              <a:t>P</a:t>
            </a:r>
            <a:r>
              <a:rPr lang="en-US" altLang="ja-JP" sz="1600" b="1" u="sng" dirty="0">
                <a:latin typeface="+mn-ea"/>
              </a:rPr>
              <a:t>7</a:t>
            </a:r>
            <a:r>
              <a:rPr lang="ja-JP" altLang="en-US" sz="1600" b="1" u="sng" dirty="0" smtClean="0">
                <a:latin typeface="+mn-ea"/>
              </a:rPr>
              <a:t>～</a:t>
            </a:r>
            <a:r>
              <a:rPr lang="en-US" altLang="ja-JP" sz="1600" b="1" u="sng" dirty="0" smtClean="0">
                <a:latin typeface="+mn-ea"/>
              </a:rPr>
              <a:t>P9</a:t>
            </a:r>
            <a:r>
              <a:rPr lang="ja-JP" altLang="en-US" sz="1600" b="1" u="sng" dirty="0" err="1" smtClean="0">
                <a:latin typeface="+mn-ea"/>
              </a:rPr>
              <a:t>、</a:t>
            </a:r>
            <a:r>
              <a:rPr lang="en-US" altLang="ja-JP" sz="1600" b="1" u="sng" dirty="0" smtClean="0">
                <a:latin typeface="+mn-ea"/>
              </a:rPr>
              <a:t>P11</a:t>
            </a:r>
            <a:r>
              <a:rPr lang="ja-JP" altLang="en-US" sz="1600" b="1" u="sng" dirty="0" err="1" smtClean="0">
                <a:latin typeface="+mn-ea"/>
              </a:rPr>
              <a:t>、</a:t>
            </a:r>
            <a:r>
              <a:rPr lang="en-US" altLang="ja-JP" sz="1600" b="1" u="sng" dirty="0" smtClean="0">
                <a:latin typeface="+mn-ea"/>
              </a:rPr>
              <a:t>P13</a:t>
            </a:r>
            <a:r>
              <a:rPr lang="ja-JP" altLang="en-US" sz="1600" b="1" u="sng" dirty="0" smtClean="0">
                <a:latin typeface="+mn-ea"/>
              </a:rPr>
              <a:t>～</a:t>
            </a:r>
            <a:r>
              <a:rPr lang="en-US" altLang="ja-JP" sz="1600" b="1" u="sng" dirty="0" smtClean="0">
                <a:latin typeface="+mn-ea"/>
              </a:rPr>
              <a:t>17</a:t>
            </a:r>
            <a:r>
              <a:rPr lang="ja-JP" altLang="en-US" sz="1600" b="1" u="sng" dirty="0" err="1" smtClean="0">
                <a:latin typeface="+mn-ea"/>
              </a:rPr>
              <a:t>、</a:t>
            </a:r>
            <a:r>
              <a:rPr lang="ja-JP" altLang="en-US" sz="1600" b="1" u="sng" dirty="0" smtClean="0">
                <a:latin typeface="+mn-ea"/>
              </a:rPr>
              <a:t>Ｐ</a:t>
            </a:r>
            <a:r>
              <a:rPr lang="en-US" altLang="ja-JP" sz="1600" b="1" u="sng" dirty="0" smtClean="0">
                <a:latin typeface="+mn-ea"/>
              </a:rPr>
              <a:t>19</a:t>
            </a:r>
            <a:r>
              <a:rPr lang="ja-JP" altLang="en-US" sz="1600" b="1" u="sng" dirty="0" smtClean="0">
                <a:latin typeface="+mn-ea"/>
              </a:rPr>
              <a:t>～Ｐ</a:t>
            </a:r>
            <a:r>
              <a:rPr lang="en-US" altLang="ja-JP" sz="1600" b="1" u="sng" dirty="0" smtClean="0">
                <a:latin typeface="+mn-ea"/>
              </a:rPr>
              <a:t>20</a:t>
            </a:r>
            <a:r>
              <a:rPr lang="ja-JP" altLang="en-US" sz="1600" b="1" u="sng" dirty="0" smtClean="0">
                <a:latin typeface="+mn-ea"/>
              </a:rPr>
              <a:t>の</a:t>
            </a:r>
            <a:r>
              <a:rPr lang="en-US" altLang="ja-JP" sz="1600" b="1" u="sng" dirty="0" smtClean="0">
                <a:latin typeface="+mn-ea"/>
              </a:rPr>
              <a:t>12</a:t>
            </a:r>
            <a:r>
              <a:rPr lang="ja-JP" altLang="en-US" sz="1600" b="1" u="sng" dirty="0" smtClean="0">
                <a:latin typeface="+mn-ea"/>
              </a:rPr>
              <a:t>枚のスライド</a:t>
            </a:r>
            <a:r>
              <a:rPr lang="ja-JP" altLang="en-US" sz="1600" dirty="0" smtClean="0">
                <a:latin typeface="+mn-ea"/>
              </a:rPr>
              <a:t>（</a:t>
            </a:r>
            <a:r>
              <a:rPr lang="en-US" altLang="ja-JP" sz="1600" dirty="0" smtClean="0">
                <a:latin typeface="+mn-ea"/>
              </a:rPr>
              <a:t>【</a:t>
            </a:r>
            <a:r>
              <a:rPr lang="ja-JP" altLang="en-US" sz="1600" dirty="0" smtClean="0">
                <a:latin typeface="+mn-ea"/>
              </a:rPr>
              <a:t>★</a:t>
            </a:r>
            <a:r>
              <a:rPr lang="en-US" altLang="ja-JP" sz="1600" dirty="0" smtClean="0">
                <a:latin typeface="+mn-ea"/>
              </a:rPr>
              <a:t>】</a:t>
            </a:r>
            <a:r>
              <a:rPr lang="ja-JP" altLang="en-US" sz="1600" dirty="0" smtClean="0">
                <a:latin typeface="+mn-ea"/>
              </a:rPr>
              <a:t>付きのスライド。以下、</a:t>
            </a:r>
            <a:r>
              <a:rPr lang="ja-JP" altLang="en-US" sz="1600" b="1" u="sng" dirty="0" smtClean="0">
                <a:latin typeface="+mn-ea"/>
              </a:rPr>
              <a:t>「必須スライド」</a:t>
            </a:r>
            <a:r>
              <a:rPr lang="ja-JP" altLang="en-US" sz="1600" dirty="0" smtClean="0">
                <a:latin typeface="+mn-ea"/>
              </a:rPr>
              <a:t>という。）は、特に評価のポイントとなる事項ですので、</a:t>
            </a:r>
            <a:r>
              <a:rPr lang="ja-JP" altLang="en-US" sz="1600" b="1" u="sng" dirty="0" smtClean="0">
                <a:latin typeface="+mn-ea"/>
              </a:rPr>
              <a:t>必ず含めてください</a:t>
            </a:r>
            <a:r>
              <a:rPr lang="ja-JP" altLang="en-US" sz="1600" dirty="0" smtClean="0">
                <a:latin typeface="+mn-ea"/>
              </a:rPr>
              <a:t>。</a:t>
            </a:r>
            <a:endParaRPr lang="en-US" altLang="ja-JP" sz="1600" dirty="0" smtClean="0">
              <a:latin typeface="+mn-ea"/>
            </a:endParaRPr>
          </a:p>
          <a:p>
            <a:pPr lvl="1">
              <a:lnSpc>
                <a:spcPts val="1600"/>
              </a:lnSpc>
              <a:spcBef>
                <a:spcPts val="1200"/>
              </a:spcBef>
              <a:buFont typeface="Wingdings" panose="05000000000000000000" pitchFamily="2" charset="2"/>
              <a:buChar char="Ø"/>
            </a:pPr>
            <a:r>
              <a:rPr lang="ja-JP" altLang="en-US" sz="1400" dirty="0" smtClean="0">
                <a:latin typeface="+mn-ea"/>
              </a:rPr>
              <a:t>必須スライドのタイトル名については、原則として本フォーマットのとおりと</a:t>
            </a:r>
            <a:r>
              <a:rPr lang="ja-JP" altLang="en-US" sz="1400" dirty="0">
                <a:latin typeface="+mn-ea"/>
              </a:rPr>
              <a:t>する</a:t>
            </a:r>
            <a:r>
              <a:rPr lang="ja-JP" altLang="en-US" sz="1400" dirty="0" smtClean="0">
                <a:latin typeface="+mn-ea"/>
              </a:rPr>
              <a:t>ことが望ましいです。</a:t>
            </a:r>
            <a:endParaRPr lang="en-US" altLang="ja-JP" sz="1400" dirty="0" smtClean="0">
              <a:latin typeface="+mn-ea"/>
            </a:endParaRPr>
          </a:p>
          <a:p>
            <a:pPr>
              <a:lnSpc>
                <a:spcPct val="100000"/>
              </a:lnSpc>
              <a:spcBef>
                <a:spcPts val="1200"/>
              </a:spcBef>
            </a:pPr>
            <a:r>
              <a:rPr lang="ja-JP" altLang="en-US" sz="1600" dirty="0" smtClean="0">
                <a:latin typeface="+mn-ea"/>
              </a:rPr>
              <a:t>本資料については、</a:t>
            </a:r>
            <a:r>
              <a:rPr lang="ja-JP" altLang="en-US" sz="1600" b="1" u="sng" dirty="0" smtClean="0">
                <a:latin typeface="+mn-ea"/>
              </a:rPr>
              <a:t>客観的な根拠となるデータや事実を含めつつ</a:t>
            </a:r>
            <a:r>
              <a:rPr lang="ja-JP" altLang="en-US" sz="1600" u="sng" dirty="0" smtClean="0">
                <a:latin typeface="+mn-ea"/>
              </a:rPr>
              <a:t>、</a:t>
            </a:r>
            <a:r>
              <a:rPr lang="ja-JP" altLang="en-US" sz="1600" b="1" u="sng" dirty="0" smtClean="0">
                <a:latin typeface="+mn-ea"/>
              </a:rPr>
              <a:t>本交付金の必要性や、計画の評価基準への適合性を具体的に示す内容</a:t>
            </a:r>
            <a:r>
              <a:rPr lang="ja-JP" altLang="en-US" sz="1600" b="1" u="sng" dirty="0">
                <a:latin typeface="+mn-ea"/>
              </a:rPr>
              <a:t>に</a:t>
            </a:r>
            <a:r>
              <a:rPr lang="ja-JP" altLang="en-US" sz="1600" b="1" u="sng" dirty="0" smtClean="0">
                <a:latin typeface="+mn-ea"/>
              </a:rPr>
              <a:t>なるよう</a:t>
            </a:r>
            <a:r>
              <a:rPr lang="ja-JP" altLang="en-US" sz="1600" dirty="0" smtClean="0">
                <a:latin typeface="+mn-ea"/>
              </a:rPr>
              <a:t>、留意ください。</a:t>
            </a:r>
            <a:endParaRPr lang="en-US" altLang="ja-JP" sz="1600" dirty="0" smtClean="0">
              <a:latin typeface="+mn-ea"/>
            </a:endParaRPr>
          </a:p>
          <a:p>
            <a:pPr>
              <a:lnSpc>
                <a:spcPct val="100000"/>
              </a:lnSpc>
              <a:spcBef>
                <a:spcPts val="1200"/>
              </a:spcBef>
            </a:pPr>
            <a:r>
              <a:rPr lang="ja-JP" altLang="en-US" sz="1600" dirty="0" smtClean="0">
                <a:latin typeface="+mn-ea"/>
              </a:rPr>
              <a:t>あわせて提出いただく</a:t>
            </a:r>
            <a:r>
              <a:rPr lang="ja-JP" altLang="en-US" sz="1600" b="1" u="sng" dirty="0" smtClean="0">
                <a:latin typeface="+mn-ea"/>
              </a:rPr>
              <a:t>実施計画等の単純な転記とならないよう、分かりやすい資料作成</a:t>
            </a:r>
            <a:r>
              <a:rPr lang="ja-JP" altLang="en-US" sz="1600" dirty="0" smtClean="0">
                <a:latin typeface="+mn-ea"/>
              </a:rPr>
              <a:t>に留意ください。</a:t>
            </a:r>
            <a:endParaRPr lang="en-US" altLang="ja-JP" sz="1600" dirty="0" smtClean="0">
              <a:latin typeface="+mn-ea"/>
            </a:endParaRPr>
          </a:p>
          <a:p>
            <a:pPr>
              <a:lnSpc>
                <a:spcPct val="100000"/>
              </a:lnSpc>
              <a:spcBef>
                <a:spcPts val="1200"/>
              </a:spcBef>
            </a:pPr>
            <a:r>
              <a:rPr lang="ja-JP" altLang="en-US" sz="1600" dirty="0">
                <a:latin typeface="+mn-ea"/>
              </a:rPr>
              <a:t>また、次頁の「計画に盛り込むべきポイント」について可能な限り明確になるようご記載</a:t>
            </a:r>
            <a:r>
              <a:rPr lang="ja-JP" altLang="en-US" sz="1600">
                <a:latin typeface="+mn-ea"/>
              </a:rPr>
              <a:t>ください</a:t>
            </a:r>
            <a:r>
              <a:rPr lang="ja-JP" altLang="en-US" sz="1600" smtClean="0">
                <a:latin typeface="+mn-ea"/>
              </a:rPr>
              <a:t>。</a:t>
            </a:r>
            <a:endParaRPr lang="en-US" altLang="ja-JP" sz="1600">
              <a:latin typeface="+mn-ea"/>
            </a:endParaRPr>
          </a:p>
        </p:txBody>
      </p:sp>
      <p:sp>
        <p:nvSpPr>
          <p:cNvPr id="5" name="テキスト ボックス 4"/>
          <p:cNvSpPr txBox="1"/>
          <p:nvPr/>
        </p:nvSpPr>
        <p:spPr>
          <a:xfrm>
            <a:off x="124178" y="438407"/>
            <a:ext cx="543739" cy="307777"/>
          </a:xfrm>
          <a:prstGeom prst="rect">
            <a:avLst/>
          </a:prstGeom>
          <a:solidFill>
            <a:srgbClr val="7030A0"/>
          </a:solidFill>
        </p:spPr>
        <p:txBody>
          <a:bodyPr wrap="none" rtlCol="0">
            <a:spAutoFit/>
          </a:bodyPr>
          <a:lstStyle/>
          <a:p>
            <a:r>
              <a:rPr kumimoji="1" lang="ja-JP" altLang="en-US" sz="1400" dirty="0" smtClean="0">
                <a:solidFill>
                  <a:schemeClr val="bg1"/>
                </a:solidFill>
              </a:rPr>
              <a:t>概要</a:t>
            </a:r>
            <a:endParaRPr kumimoji="1" lang="ja-JP" altLang="en-US" sz="1400" dirty="0">
              <a:solidFill>
                <a:schemeClr val="bg1"/>
              </a:solidFill>
            </a:endParaRPr>
          </a:p>
        </p:txBody>
      </p:sp>
      <p:sp>
        <p:nvSpPr>
          <p:cNvPr id="7" name="テキスト ボックス 6"/>
          <p:cNvSpPr txBox="1"/>
          <p:nvPr/>
        </p:nvSpPr>
        <p:spPr>
          <a:xfrm>
            <a:off x="124178" y="1514843"/>
            <a:ext cx="543739" cy="307777"/>
          </a:xfrm>
          <a:prstGeom prst="rect">
            <a:avLst/>
          </a:prstGeom>
          <a:solidFill>
            <a:srgbClr val="7030A0"/>
          </a:solidFill>
        </p:spPr>
        <p:txBody>
          <a:bodyPr wrap="none" rtlCol="0">
            <a:spAutoFit/>
          </a:bodyPr>
          <a:lstStyle/>
          <a:p>
            <a:r>
              <a:rPr lang="ja-JP" altLang="en-US" sz="1400" dirty="0">
                <a:solidFill>
                  <a:schemeClr val="bg1"/>
                </a:solidFill>
              </a:rPr>
              <a:t>内容</a:t>
            </a:r>
            <a:endParaRPr kumimoji="1" lang="ja-JP" altLang="en-US" sz="1400" dirty="0">
              <a:solidFill>
                <a:schemeClr val="bg1"/>
              </a:solidFill>
            </a:endParaRPr>
          </a:p>
        </p:txBody>
      </p:sp>
      <p:sp>
        <p:nvSpPr>
          <p:cNvPr id="9" name="テキスト ボックス 8"/>
          <p:cNvSpPr txBox="1"/>
          <p:nvPr/>
        </p:nvSpPr>
        <p:spPr>
          <a:xfrm>
            <a:off x="116883" y="4879990"/>
            <a:ext cx="543739" cy="307777"/>
          </a:xfrm>
          <a:prstGeom prst="rect">
            <a:avLst/>
          </a:prstGeom>
          <a:solidFill>
            <a:srgbClr val="7030A0"/>
          </a:solidFill>
        </p:spPr>
        <p:txBody>
          <a:bodyPr wrap="none" rtlCol="0">
            <a:spAutoFit/>
          </a:bodyPr>
          <a:lstStyle/>
          <a:p>
            <a:r>
              <a:rPr lang="ja-JP" altLang="en-US" sz="1400" dirty="0">
                <a:solidFill>
                  <a:schemeClr val="bg1"/>
                </a:solidFill>
              </a:rPr>
              <a:t>体裁</a:t>
            </a:r>
            <a:endParaRPr kumimoji="1" lang="ja-JP" altLang="en-US" sz="1400" dirty="0">
              <a:solidFill>
                <a:schemeClr val="bg1"/>
              </a:solidFill>
            </a:endParaRPr>
          </a:p>
        </p:txBody>
      </p:sp>
      <p:sp>
        <p:nvSpPr>
          <p:cNvPr id="14" name="コンテンツ プレースホルダー 2"/>
          <p:cNvSpPr txBox="1">
            <a:spLocks/>
          </p:cNvSpPr>
          <p:nvPr/>
        </p:nvSpPr>
        <p:spPr>
          <a:xfrm>
            <a:off x="98776" y="5251138"/>
            <a:ext cx="8906495" cy="118587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52000">
              <a:lnSpc>
                <a:spcPct val="100000"/>
              </a:lnSpc>
              <a:spcBef>
                <a:spcPts val="1200"/>
              </a:spcBef>
            </a:pPr>
            <a:r>
              <a:rPr lang="ja-JP" altLang="en-US" sz="1600" dirty="0" smtClean="0">
                <a:latin typeface="+mn-ea"/>
              </a:rPr>
              <a:t>必須スライド以外の</a:t>
            </a:r>
            <a:r>
              <a:rPr lang="ja-JP" altLang="en-US" sz="1600" u="sng" dirty="0" smtClean="0">
                <a:latin typeface="+mn-ea"/>
              </a:rPr>
              <a:t>スライドの追加は任意</a:t>
            </a:r>
            <a:r>
              <a:rPr lang="ja-JP" altLang="en-US" sz="1600" dirty="0" smtClean="0">
                <a:latin typeface="+mn-ea"/>
              </a:rPr>
              <a:t>としますが、</a:t>
            </a:r>
            <a:r>
              <a:rPr lang="ja-JP" altLang="en-US" sz="1600" b="1" u="sng" dirty="0" smtClean="0">
                <a:latin typeface="+mn-ea"/>
              </a:rPr>
              <a:t>（タイトルや扉のページを含め）</a:t>
            </a:r>
            <a:r>
              <a:rPr lang="ja-JP" altLang="en-US" sz="1600" b="1" u="sng" dirty="0">
                <a:latin typeface="+mn-ea"/>
              </a:rPr>
              <a:t>原則と</a:t>
            </a:r>
            <a:r>
              <a:rPr lang="ja-JP" altLang="en-US" sz="1600" b="1" u="sng" dirty="0" smtClean="0">
                <a:latin typeface="+mn-ea"/>
              </a:rPr>
              <a:t>して</a:t>
            </a:r>
            <a:r>
              <a:rPr lang="en-US" altLang="ja-JP" sz="1600" b="1" u="sng" dirty="0" smtClean="0">
                <a:latin typeface="+mn-ea"/>
              </a:rPr>
              <a:t>30</a:t>
            </a:r>
            <a:r>
              <a:rPr lang="ja-JP" altLang="en-US" sz="1600" b="1" u="sng" dirty="0" smtClean="0">
                <a:latin typeface="+mn-ea"/>
              </a:rPr>
              <a:t>枚以内で作成ください</a:t>
            </a:r>
            <a:r>
              <a:rPr lang="ja-JP" altLang="en-US" sz="1600" dirty="0" smtClean="0">
                <a:latin typeface="+mn-ea"/>
              </a:rPr>
              <a:t>。</a:t>
            </a:r>
            <a:endParaRPr lang="en-US" altLang="ja-JP" sz="1600" dirty="0" smtClean="0">
              <a:latin typeface="+mn-ea"/>
            </a:endParaRPr>
          </a:p>
          <a:p>
            <a:pPr marL="252000">
              <a:lnSpc>
                <a:spcPct val="100000"/>
              </a:lnSpc>
              <a:spcBef>
                <a:spcPts val="1200"/>
              </a:spcBef>
            </a:pPr>
            <a:r>
              <a:rPr lang="ja-JP" altLang="en-US" sz="1600" dirty="0" smtClean="0">
                <a:latin typeface="+mn-ea"/>
              </a:rPr>
              <a:t>（必須スライドも含め、）</a:t>
            </a:r>
            <a:r>
              <a:rPr lang="ja-JP" altLang="en-US" sz="1600" u="sng" dirty="0" smtClean="0">
                <a:latin typeface="+mn-ea"/>
              </a:rPr>
              <a:t>資料のフォントや色については任意</a:t>
            </a:r>
            <a:r>
              <a:rPr lang="ja-JP" altLang="en-US" sz="1600" dirty="0" smtClean="0">
                <a:latin typeface="+mn-ea"/>
              </a:rPr>
              <a:t>とします。また、</a:t>
            </a:r>
            <a:r>
              <a:rPr lang="ja-JP" altLang="en-US" sz="1600" u="sng" dirty="0" smtClean="0">
                <a:latin typeface="+mn-ea"/>
              </a:rPr>
              <a:t>スライドへの図表や画像等の追加についても任意</a:t>
            </a:r>
            <a:r>
              <a:rPr lang="ja-JP" altLang="en-US" sz="1600" dirty="0" smtClean="0">
                <a:latin typeface="+mn-ea"/>
              </a:rPr>
              <a:t>とします。</a:t>
            </a:r>
            <a:endParaRPr lang="en-US" altLang="ja-JP" sz="1600" dirty="0" smtClean="0">
              <a:latin typeface="+mn-ea"/>
            </a:endParaRPr>
          </a:p>
        </p:txBody>
      </p:sp>
    </p:spTree>
    <p:extLst>
      <p:ext uri="{BB962C8B-B14F-4D97-AF65-F5344CB8AC3E}">
        <p14:creationId xmlns:p14="http://schemas.microsoft.com/office/powerpoint/2010/main" val="24558158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txBox="1">
            <a:spLocks/>
          </p:cNvSpPr>
          <p:nvPr/>
        </p:nvSpPr>
        <p:spPr>
          <a:xfrm>
            <a:off x="98777" y="699429"/>
            <a:ext cx="8906495" cy="121536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lvl="0" hangingPunct="0">
              <a:buFont typeface="Wingdings" panose="05000000000000000000" pitchFamily="2" charset="2"/>
              <a:buChar char="u"/>
            </a:pPr>
            <a:r>
              <a:rPr lang="ja-JP" altLang="ja-JP" sz="1800" b="1" dirty="0"/>
              <a:t>事業が世界レベルのものを目指しており、「産学官金」の連携で地域に特色ある産業クラスターができるか</a:t>
            </a:r>
            <a:endParaRPr lang="ja-JP" altLang="ja-JP" sz="1800" dirty="0"/>
          </a:p>
          <a:p>
            <a:pPr hangingPunct="0">
              <a:buFont typeface="Wingdings" panose="05000000000000000000" pitchFamily="2" charset="2"/>
              <a:buChar char="ü"/>
            </a:pPr>
            <a:r>
              <a:rPr lang="ja-JP" altLang="ja-JP" sz="1800" dirty="0"/>
              <a:t>その分野が地域において期待できる理由、特色</a:t>
            </a:r>
            <a:endParaRPr lang="en-US" altLang="ja-JP" sz="1800" dirty="0"/>
          </a:p>
          <a:p>
            <a:pPr hangingPunct="0">
              <a:buFont typeface="Wingdings" panose="05000000000000000000" pitchFamily="2" charset="2"/>
              <a:buChar char="ü"/>
            </a:pPr>
            <a:r>
              <a:rPr lang="ja-JP" altLang="ja-JP" sz="1800" dirty="0"/>
              <a:t>地域の課題やクラスターの発展可能性（産業戦略</a:t>
            </a:r>
            <a:r>
              <a:rPr lang="ja-JP" altLang="en-US" sz="1800" dirty="0"/>
              <a:t>やビジネスモデル</a:t>
            </a:r>
            <a:r>
              <a:rPr lang="ja-JP" altLang="ja-JP" sz="1800" dirty="0"/>
              <a:t>）</a:t>
            </a:r>
          </a:p>
          <a:p>
            <a:pPr lvl="0" hangingPunct="0">
              <a:buFont typeface="Wingdings" panose="05000000000000000000" pitchFamily="2" charset="2"/>
              <a:buChar char="u"/>
            </a:pPr>
            <a:r>
              <a:rPr lang="ja-JP" altLang="ja-JP" sz="1800" b="1" dirty="0"/>
              <a:t>その上で、特色ある大学づくりと地元の若者の雇用</a:t>
            </a:r>
            <a:r>
              <a:rPr lang="ja-JP" altLang="ja-JP" sz="1800" b="1" dirty="0" smtClean="0"/>
              <a:t>創</a:t>
            </a:r>
            <a:r>
              <a:rPr lang="ja-JP" altLang="en-US" sz="1800" b="1" dirty="0" smtClean="0"/>
              <a:t>出</a:t>
            </a:r>
            <a:r>
              <a:rPr lang="ja-JP" altLang="ja-JP" sz="1800" b="1" dirty="0" smtClean="0"/>
              <a:t>が</a:t>
            </a:r>
            <a:r>
              <a:rPr lang="ja-JP" altLang="ja-JP" sz="1800" b="1" dirty="0"/>
              <a:t>期待できるか</a:t>
            </a:r>
            <a:endParaRPr lang="ja-JP" altLang="ja-JP" sz="1800" dirty="0"/>
          </a:p>
          <a:p>
            <a:pPr hangingPunct="0">
              <a:buFont typeface="Wingdings" panose="05000000000000000000" pitchFamily="2" charset="2"/>
              <a:buChar char="ü"/>
            </a:pPr>
            <a:r>
              <a:rPr lang="ja-JP" altLang="en-US" sz="1800" dirty="0"/>
              <a:t>上記産業クラスター</a:t>
            </a:r>
            <a:r>
              <a:rPr lang="ja-JP" altLang="ja-JP" sz="1800" dirty="0"/>
              <a:t>と大学との結びつき</a:t>
            </a:r>
            <a:endParaRPr lang="en-US" altLang="ja-JP" sz="1800" dirty="0"/>
          </a:p>
          <a:p>
            <a:pPr hangingPunct="0">
              <a:buFont typeface="Wingdings" panose="05000000000000000000" pitchFamily="2" charset="2"/>
              <a:buChar char="ü"/>
            </a:pPr>
            <a:r>
              <a:rPr lang="ja-JP" altLang="en-US" sz="1800" dirty="0"/>
              <a:t>これらの取組みと</a:t>
            </a:r>
            <a:r>
              <a:rPr lang="ja-JP" altLang="ja-JP" sz="1800" dirty="0"/>
              <a:t>地元の若者雇用とのつながり</a:t>
            </a:r>
          </a:p>
          <a:p>
            <a:pPr lvl="0" hangingPunct="0">
              <a:buFont typeface="Wingdings" panose="05000000000000000000" pitchFamily="2" charset="2"/>
              <a:buChar char="u"/>
            </a:pPr>
            <a:r>
              <a:rPr lang="ja-JP" altLang="ja-JP" sz="1800" b="1" dirty="0"/>
              <a:t>その中で、中核となる企業が将来の自らのビジネスとして相応のリスクをとって大学や地域の中小企業を引っ張っているか</a:t>
            </a:r>
            <a:endParaRPr lang="ja-JP" altLang="ja-JP" sz="1800" dirty="0"/>
          </a:p>
          <a:p>
            <a:pPr hangingPunct="0">
              <a:buFont typeface="Wingdings" panose="05000000000000000000" pitchFamily="2" charset="2"/>
              <a:buChar char="ü"/>
            </a:pPr>
            <a:r>
              <a:rPr lang="ja-JP" altLang="en-US" sz="1800" dirty="0"/>
              <a:t>本事業への</a:t>
            </a:r>
            <a:r>
              <a:rPr lang="ja-JP" altLang="ja-JP" sz="1800" dirty="0"/>
              <a:t>参画企業の本気度、参画のあり方</a:t>
            </a:r>
          </a:p>
          <a:p>
            <a:pPr lvl="0" hangingPunct="0">
              <a:buFont typeface="Wingdings" panose="05000000000000000000" pitchFamily="2" charset="2"/>
              <a:buChar char="u"/>
            </a:pPr>
            <a:r>
              <a:rPr lang="ja-JP" altLang="ja-JP" sz="1800" b="1" dirty="0"/>
              <a:t>事業で強化する大学の研究機能が明確であり、人材面・予算面で将来の自立性が明確になっているか</a:t>
            </a:r>
            <a:endParaRPr lang="ja-JP" altLang="ja-JP" sz="1800" dirty="0"/>
          </a:p>
          <a:p>
            <a:pPr hangingPunct="0">
              <a:buFont typeface="Wingdings" panose="05000000000000000000" pitchFamily="2" charset="2"/>
              <a:buChar char="ü"/>
            </a:pPr>
            <a:r>
              <a:rPr lang="ja-JP" altLang="en-US" sz="1800" dirty="0"/>
              <a:t>本事業への</a:t>
            </a:r>
            <a:r>
              <a:rPr lang="ja-JP" altLang="ja-JP" sz="1800" dirty="0"/>
              <a:t>大学の本気度、ポテンシャル</a:t>
            </a:r>
            <a:r>
              <a:rPr lang="ja-JP" altLang="en-US" sz="1800" dirty="0"/>
              <a:t>、 、産業への波及</a:t>
            </a:r>
            <a:r>
              <a:rPr lang="ja-JP" altLang="en-US" sz="1800" dirty="0" smtClean="0"/>
              <a:t>効果、大学</a:t>
            </a:r>
            <a:r>
              <a:rPr lang="ja-JP" altLang="en-US" sz="1800" dirty="0"/>
              <a:t>改革の方向性</a:t>
            </a:r>
            <a:endParaRPr lang="en-US" altLang="ja-JP" sz="1800" dirty="0"/>
          </a:p>
          <a:p>
            <a:pPr hangingPunct="0">
              <a:buFont typeface="Wingdings" panose="05000000000000000000" pitchFamily="2" charset="2"/>
              <a:buChar char="ü"/>
            </a:pPr>
            <a:r>
              <a:rPr lang="ja-JP" altLang="ja-JP" sz="1800" dirty="0"/>
              <a:t>研究機能強化の対象</a:t>
            </a:r>
            <a:r>
              <a:rPr lang="ja-JP" altLang="ja-JP" sz="1800" dirty="0" smtClean="0"/>
              <a:t>範囲</a:t>
            </a:r>
            <a:endParaRPr lang="en-US" altLang="ja-JP" sz="1800" dirty="0"/>
          </a:p>
          <a:p>
            <a:pPr hangingPunct="0">
              <a:buFont typeface="Wingdings" panose="05000000000000000000" pitchFamily="2" charset="2"/>
              <a:buChar char="ü"/>
            </a:pPr>
            <a:r>
              <a:rPr lang="ja-JP" altLang="en-US" sz="1800" dirty="0"/>
              <a:t>研究開発</a:t>
            </a:r>
            <a:r>
              <a:rPr lang="ja-JP" altLang="ja-JP" sz="1800" dirty="0"/>
              <a:t>マネジメント</a:t>
            </a:r>
            <a:r>
              <a:rPr lang="ja-JP" altLang="en-US" sz="1800" dirty="0"/>
              <a:t>体制</a:t>
            </a:r>
            <a:endParaRPr lang="ja-JP" altLang="ja-JP" sz="1800" dirty="0"/>
          </a:p>
          <a:p>
            <a:pPr lvl="0" hangingPunct="0">
              <a:buFont typeface="Wingdings" panose="05000000000000000000" pitchFamily="2" charset="2"/>
              <a:buChar char="u"/>
            </a:pPr>
            <a:r>
              <a:rPr lang="ja-JP" altLang="ja-JP" sz="1800" b="1" dirty="0"/>
              <a:t>事業を推進する責任者が明確になっていて本気度がどうか</a:t>
            </a:r>
            <a:endParaRPr lang="ja-JP" altLang="ja-JP" sz="1800" dirty="0"/>
          </a:p>
          <a:p>
            <a:pPr hangingPunct="0">
              <a:buFont typeface="Wingdings" panose="05000000000000000000" pitchFamily="2" charset="2"/>
              <a:buChar char="ü"/>
            </a:pPr>
            <a:r>
              <a:rPr lang="ja-JP" altLang="ja-JP" sz="1800" dirty="0"/>
              <a:t>事業責任者の候補</a:t>
            </a:r>
            <a:r>
              <a:rPr lang="ja-JP" altLang="ja-JP" sz="1800" dirty="0" smtClean="0"/>
              <a:t>、</a:t>
            </a:r>
            <a:r>
              <a:rPr lang="ja-JP" altLang="en-US" sz="1800" dirty="0" smtClean="0"/>
              <a:t>参画のあり方、</a:t>
            </a:r>
            <a:r>
              <a:rPr lang="ja-JP" altLang="ja-JP" sz="1800" dirty="0" smtClean="0"/>
              <a:t>想定</a:t>
            </a:r>
            <a:r>
              <a:rPr lang="ja-JP" altLang="ja-JP" sz="1800" dirty="0"/>
              <a:t>する権限、補佐する体制</a:t>
            </a:r>
          </a:p>
        </p:txBody>
      </p:sp>
      <p:sp>
        <p:nvSpPr>
          <p:cNvPr id="4" name="タイトル 1"/>
          <p:cNvSpPr txBox="1">
            <a:spLocks/>
          </p:cNvSpPr>
          <p:nvPr/>
        </p:nvSpPr>
        <p:spPr>
          <a:xfrm>
            <a:off x="-1" y="0"/>
            <a:ext cx="9144001" cy="411100"/>
          </a:xfrm>
          <a:prstGeom prst="rect">
            <a:avLst/>
          </a:prstGeom>
          <a:solidFill>
            <a:srgbClr val="7030A0"/>
          </a:solidFill>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400" dirty="0">
                <a:solidFill>
                  <a:schemeClr val="bg1"/>
                </a:solidFill>
              </a:rPr>
              <a:t>　計画に盛り込むべきポイント</a:t>
            </a:r>
            <a:r>
              <a:rPr lang="ja-JP" altLang="en-US" sz="2000" dirty="0">
                <a:solidFill>
                  <a:schemeClr val="bg1"/>
                </a:solidFill>
              </a:rPr>
              <a:t>（</a:t>
            </a:r>
            <a:r>
              <a:rPr lang="en-US" altLang="ja-JP" sz="2000" dirty="0">
                <a:solidFill>
                  <a:schemeClr val="bg1"/>
                </a:solidFill>
              </a:rPr>
              <a:t>※</a:t>
            </a:r>
            <a:r>
              <a:rPr lang="ja-JP" altLang="en-US" sz="2000" dirty="0">
                <a:solidFill>
                  <a:schemeClr val="bg1"/>
                </a:solidFill>
              </a:rPr>
              <a:t>提出に当たり、本スライドは削除ください</a:t>
            </a:r>
            <a:r>
              <a:rPr lang="ja-JP" altLang="en-US" sz="2400" dirty="0">
                <a:solidFill>
                  <a:schemeClr val="bg1"/>
                </a:solidFill>
              </a:rPr>
              <a:t>）</a:t>
            </a:r>
          </a:p>
        </p:txBody>
      </p:sp>
      <p:sp>
        <p:nvSpPr>
          <p:cNvPr id="6" name="正方形/長方形 5"/>
          <p:cNvSpPr/>
          <p:nvPr/>
        </p:nvSpPr>
        <p:spPr>
          <a:xfrm>
            <a:off x="124178" y="564444"/>
            <a:ext cx="8906933" cy="6141155"/>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0065047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１．計画の概要</a:t>
            </a:r>
            <a:endParaRPr kumimoji="1" lang="ja-JP" altLang="en-US" dirty="0"/>
          </a:p>
        </p:txBody>
      </p:sp>
    </p:spTree>
    <p:extLst>
      <p:ext uri="{BB962C8B-B14F-4D97-AF65-F5344CB8AC3E}">
        <p14:creationId xmlns:p14="http://schemas.microsoft.com/office/powerpoint/2010/main" val="6987817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p:cNvSpPr/>
          <p:nvPr/>
        </p:nvSpPr>
        <p:spPr>
          <a:xfrm>
            <a:off x="109680" y="3020518"/>
            <a:ext cx="4371784" cy="226682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①○○事業：～～～～～～～～～～～～～～～～～～～～～～～～～～～～～～～～～～～～～～～～～～～～～～～～～～～～</a:t>
            </a:r>
            <a:endPar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②○○事業：～～～～～～～～～～～～～～～～～～～～～～～～～～～～～～～～～～～～～～～～～～～～～～～～～～～～</a:t>
            </a:r>
            <a:endPar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③○○事業：～～～～～～～～～～～～～～～～～～～～～～～～～～～～～～～～～～～～～～～～～～～～～～～～～～～～</a:t>
            </a:r>
            <a:endPar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④○○事業：～～～～～～～～～～～～～～～～～～～～～～～～～～～～～～～～～～～～～～～～～～～～～～～～～～～～</a:t>
            </a:r>
            <a:endPar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Calibri"/>
                <a:ea typeface="Meiryo UI"/>
                <a:cs typeface="+mn-cs"/>
              </a:rPr>
              <a:t>・・・</a:t>
            </a: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a:t>
            </a:r>
            <a:endPar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Calibri"/>
                <a:ea typeface="Meiryo UI"/>
                <a:cs typeface="+mn-cs"/>
              </a:rPr>
              <a:t>・・・</a:t>
            </a: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a:t>
            </a:r>
            <a:endPar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Calibri"/>
                <a:ea typeface="Meiryo UI"/>
                <a:cs typeface="+mn-cs"/>
              </a:rPr>
              <a:t>・・・</a:t>
            </a: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a:t>
            </a:r>
            <a:endPar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Calibri"/>
                <a:ea typeface="Meiryo UI"/>
                <a:cs typeface="+mn-cs"/>
              </a:rPr>
              <a:t>・・・</a:t>
            </a: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a:t>
            </a:r>
            <a:endParaRPr kumimoji="1" lang="ja-JP" altLang="en-US" sz="1100" b="0" i="0" u="none" strike="noStrike" kern="1200" cap="none" spc="0" normalizeH="0" baseline="0" noProof="0" dirty="0">
              <a:ln>
                <a:noFill/>
              </a:ln>
              <a:solidFill>
                <a:prstClr val="black"/>
              </a:solidFill>
              <a:effectLst/>
              <a:uLnTx/>
              <a:uFillTx/>
              <a:latin typeface="Calibri"/>
              <a:ea typeface="Meiryo UI"/>
              <a:cs typeface="+mn-cs"/>
            </a:endParaRPr>
          </a:p>
        </p:txBody>
      </p:sp>
      <p:sp>
        <p:nvSpPr>
          <p:cNvPr id="9" name="正方形/長方形 8"/>
          <p:cNvSpPr/>
          <p:nvPr/>
        </p:nvSpPr>
        <p:spPr>
          <a:xfrm>
            <a:off x="109680" y="2132397"/>
            <a:ext cx="4371784" cy="75143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○○県、○○大学、○○大学、○○高専、（株</a:t>
            </a:r>
            <a:r>
              <a:rPr kumimoji="1" lang="ja-JP" altLang="en-US" sz="1100" b="0" i="0" u="none" strike="noStrike" kern="1200" cap="none" spc="0" normalizeH="0" baseline="0" noProof="0" dirty="0">
                <a:ln>
                  <a:noFill/>
                </a:ln>
                <a:solidFill>
                  <a:prstClr val="black"/>
                </a:solidFill>
                <a:effectLst/>
                <a:uLnTx/>
                <a:uFillTx/>
                <a:latin typeface="Calibri"/>
                <a:ea typeface="Meiryo UI"/>
                <a:cs typeface="+mn-cs"/>
              </a:rPr>
              <a:t>）</a:t>
            </a: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○○、○○連合会、○○銀行、・・・・・・・・</a:t>
            </a:r>
            <a:endParaRPr kumimoji="1" lang="ja-JP" altLang="en-US" sz="1100" b="0" i="0" u="none" strike="noStrike" kern="1200" cap="none" spc="0" normalizeH="0" baseline="0" noProof="0" dirty="0">
              <a:ln>
                <a:noFill/>
              </a:ln>
              <a:solidFill>
                <a:prstClr val="black"/>
              </a:solidFill>
              <a:effectLst/>
              <a:uLnTx/>
              <a:uFillTx/>
              <a:latin typeface="Calibri"/>
              <a:ea typeface="Meiryo UI"/>
              <a:cs typeface="+mn-cs"/>
            </a:endParaRPr>
          </a:p>
        </p:txBody>
      </p:sp>
      <p:sp>
        <p:nvSpPr>
          <p:cNvPr id="3" name="コンテンツ プレースホルダー 2"/>
          <p:cNvSpPr>
            <a:spLocks noGrp="1"/>
          </p:cNvSpPr>
          <p:nvPr>
            <p:ph idx="1"/>
          </p:nvPr>
        </p:nvSpPr>
        <p:spPr>
          <a:xfrm>
            <a:off x="109681" y="383253"/>
            <a:ext cx="8920019" cy="757891"/>
          </a:xfrm>
        </p:spPr>
        <p:txBody>
          <a:bodyPr>
            <a:normAutofit/>
          </a:bodyPr>
          <a:lstStyle/>
          <a:p>
            <a:r>
              <a:rPr lang="en-US" altLang="ja-JP" sz="1400" dirty="0" smtClean="0"/>
              <a:t>【</a:t>
            </a:r>
            <a:r>
              <a:rPr lang="ja-JP" altLang="en-US" sz="1400" dirty="0" smtClean="0"/>
              <a:t>計画</a:t>
            </a:r>
            <a:r>
              <a:rPr lang="ja-JP" altLang="en-US" sz="1400" dirty="0"/>
              <a:t>の</a:t>
            </a:r>
            <a:r>
              <a:rPr lang="ja-JP" altLang="en-US" sz="1400" dirty="0" smtClean="0"/>
              <a:t>ポイント</a:t>
            </a:r>
            <a:r>
              <a:rPr lang="en-US" altLang="ja-JP" sz="1400" dirty="0" smtClean="0"/>
              <a:t>】</a:t>
            </a:r>
            <a:endParaRPr kumimoji="1" lang="ja-JP" altLang="en-US" sz="1400" dirty="0"/>
          </a:p>
        </p:txBody>
      </p:sp>
      <p:sp>
        <p:nvSpPr>
          <p:cNvPr id="8" name="正方形/長方形 7"/>
          <p:cNvSpPr/>
          <p:nvPr/>
        </p:nvSpPr>
        <p:spPr>
          <a:xfrm>
            <a:off x="109680" y="2050917"/>
            <a:ext cx="931468"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prstClr val="white"/>
                </a:solidFill>
                <a:effectLst/>
                <a:uLnTx/>
                <a:uFillTx/>
                <a:latin typeface="Calibri"/>
                <a:ea typeface="Meiryo UI"/>
                <a:cs typeface="+mn-cs"/>
              </a:rPr>
              <a:t>推進主体</a:t>
            </a:r>
            <a:endParaRPr kumimoji="1" lang="ja-JP" altLang="en-US" sz="1200" b="0" i="0" u="none" strike="noStrike" kern="1200" cap="none" spc="0" normalizeH="0" baseline="0" noProof="0" dirty="0">
              <a:ln>
                <a:noFill/>
              </a:ln>
              <a:solidFill>
                <a:prstClr val="white"/>
              </a:solidFill>
              <a:effectLst/>
              <a:uLnTx/>
              <a:uFillTx/>
              <a:latin typeface="Calibri"/>
              <a:ea typeface="Meiryo UI"/>
              <a:cs typeface="+mn-cs"/>
            </a:endParaRPr>
          </a:p>
        </p:txBody>
      </p:sp>
      <p:sp>
        <p:nvSpPr>
          <p:cNvPr id="10" name="正方形/長方形 9"/>
          <p:cNvSpPr/>
          <p:nvPr/>
        </p:nvSpPr>
        <p:spPr>
          <a:xfrm>
            <a:off x="109680" y="2905389"/>
            <a:ext cx="931468"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Calibri"/>
                <a:ea typeface="Meiryo UI"/>
                <a:cs typeface="+mn-cs"/>
              </a:rPr>
              <a:t>事業内容</a:t>
            </a:r>
          </a:p>
        </p:txBody>
      </p:sp>
      <p:sp>
        <p:nvSpPr>
          <p:cNvPr id="12" name="正方形/長方形 11"/>
          <p:cNvSpPr/>
          <p:nvPr/>
        </p:nvSpPr>
        <p:spPr>
          <a:xfrm>
            <a:off x="109680" y="5566567"/>
            <a:ext cx="4371784" cy="117597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Calibri"/>
                <a:ea typeface="Meiryo UI"/>
                <a:cs typeface="+mn-cs"/>
              </a:rPr>
              <a:t>～～～～～～～～～～～～～～～～～～～～～～～～～～～～～～～～～～～～～～～～～～～～～～～～～～～～～～～～～～～～～～～～～～～～～～～～～～～～～～～～～～～～～～～～～～～～～～～～～～～</a:t>
            </a: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a:t>
            </a:r>
            <a:endParaRPr kumimoji="1" lang="ja-JP" altLang="en-US" sz="1100" b="0" i="0" u="none" strike="noStrike" kern="1200" cap="none" spc="0" normalizeH="0" baseline="0" noProof="0" dirty="0">
              <a:ln>
                <a:noFill/>
              </a:ln>
              <a:solidFill>
                <a:prstClr val="black"/>
              </a:solidFill>
              <a:effectLst/>
              <a:uLnTx/>
              <a:uFillTx/>
              <a:latin typeface="Calibri"/>
              <a:ea typeface="Meiryo UI"/>
              <a:cs typeface="+mn-cs"/>
            </a:endParaRPr>
          </a:p>
        </p:txBody>
      </p:sp>
      <p:sp>
        <p:nvSpPr>
          <p:cNvPr id="13" name="正方形/長方形 12"/>
          <p:cNvSpPr/>
          <p:nvPr/>
        </p:nvSpPr>
        <p:spPr>
          <a:xfrm>
            <a:off x="109680" y="5318393"/>
            <a:ext cx="931468" cy="25968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Calibri"/>
                <a:ea typeface="Meiryo UI"/>
                <a:cs typeface="+mn-cs"/>
              </a:rPr>
              <a:t>大学改革</a:t>
            </a:r>
          </a:p>
        </p:txBody>
      </p:sp>
      <p:sp>
        <p:nvSpPr>
          <p:cNvPr id="18" name="テキスト ボックス 17"/>
          <p:cNvSpPr txBox="1"/>
          <p:nvPr/>
        </p:nvSpPr>
        <p:spPr>
          <a:xfrm>
            <a:off x="8446373" y="3531376"/>
            <a:ext cx="697627"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smtClean="0">
                <a:ln>
                  <a:noFill/>
                </a:ln>
                <a:solidFill>
                  <a:prstClr val="black"/>
                </a:solidFill>
                <a:effectLst/>
                <a:uLnTx/>
                <a:uFillTx/>
                <a:latin typeface="Calibri"/>
                <a:ea typeface="Meiryo UI"/>
                <a:cs typeface="+mn-cs"/>
              </a:rPr>
              <a:t>単位：千円</a:t>
            </a:r>
            <a:endParaRPr kumimoji="1" lang="ja-JP" altLang="en-US" sz="800" b="0" i="0" u="none" strike="noStrike" kern="1200" cap="none" spc="0" normalizeH="0" baseline="0" noProof="0" dirty="0">
              <a:ln>
                <a:noFill/>
              </a:ln>
              <a:solidFill>
                <a:prstClr val="black"/>
              </a:solidFill>
              <a:effectLst/>
              <a:uLnTx/>
              <a:uFillTx/>
              <a:latin typeface="Calibri"/>
              <a:ea typeface="Meiryo UI"/>
              <a:cs typeface="+mn-cs"/>
            </a:endParaRPr>
          </a:p>
        </p:txBody>
      </p:sp>
      <p:graphicFrame>
        <p:nvGraphicFramePr>
          <p:cNvPr id="22" name="表 21"/>
          <p:cNvGraphicFramePr>
            <a:graphicFrameLocks noGrp="1"/>
          </p:cNvGraphicFramePr>
          <p:nvPr>
            <p:extLst>
              <p:ext uri="{D42A27DB-BD31-4B8C-83A1-F6EECF244321}">
                <p14:modId xmlns:p14="http://schemas.microsoft.com/office/powerpoint/2010/main" val="541160072"/>
              </p:ext>
            </p:extLst>
          </p:nvPr>
        </p:nvGraphicFramePr>
        <p:xfrm>
          <a:off x="4591811" y="1456001"/>
          <a:ext cx="4486078" cy="1934620"/>
        </p:xfrm>
        <a:graphic>
          <a:graphicData uri="http://schemas.openxmlformats.org/drawingml/2006/table">
            <a:tbl>
              <a:tblPr/>
              <a:tblGrid>
                <a:gridCol w="871264">
                  <a:extLst>
                    <a:ext uri="{9D8B030D-6E8A-4147-A177-3AD203B41FA5}">
                      <a16:colId xmlns:a16="http://schemas.microsoft.com/office/drawing/2014/main" val="20000"/>
                    </a:ext>
                  </a:extLst>
                </a:gridCol>
                <a:gridCol w="516402">
                  <a:extLst>
                    <a:ext uri="{9D8B030D-6E8A-4147-A177-3AD203B41FA5}">
                      <a16:colId xmlns:a16="http://schemas.microsoft.com/office/drawing/2014/main" val="20001"/>
                    </a:ext>
                  </a:extLst>
                </a:gridCol>
                <a:gridCol w="516402">
                  <a:extLst>
                    <a:ext uri="{9D8B030D-6E8A-4147-A177-3AD203B41FA5}">
                      <a16:colId xmlns:a16="http://schemas.microsoft.com/office/drawing/2014/main" val="20002"/>
                    </a:ext>
                  </a:extLst>
                </a:gridCol>
                <a:gridCol w="516402">
                  <a:extLst>
                    <a:ext uri="{9D8B030D-6E8A-4147-A177-3AD203B41FA5}">
                      <a16:colId xmlns:a16="http://schemas.microsoft.com/office/drawing/2014/main" val="20003"/>
                    </a:ext>
                  </a:extLst>
                </a:gridCol>
                <a:gridCol w="516402">
                  <a:extLst>
                    <a:ext uri="{9D8B030D-6E8A-4147-A177-3AD203B41FA5}">
                      <a16:colId xmlns:a16="http://schemas.microsoft.com/office/drawing/2014/main" val="20004"/>
                    </a:ext>
                  </a:extLst>
                </a:gridCol>
                <a:gridCol w="516402">
                  <a:extLst>
                    <a:ext uri="{9D8B030D-6E8A-4147-A177-3AD203B41FA5}">
                      <a16:colId xmlns:a16="http://schemas.microsoft.com/office/drawing/2014/main" val="20005"/>
                    </a:ext>
                  </a:extLst>
                </a:gridCol>
                <a:gridCol w="516402">
                  <a:extLst>
                    <a:ext uri="{9D8B030D-6E8A-4147-A177-3AD203B41FA5}">
                      <a16:colId xmlns:a16="http://schemas.microsoft.com/office/drawing/2014/main" val="20006"/>
                    </a:ext>
                  </a:extLst>
                </a:gridCol>
                <a:gridCol w="516402">
                  <a:extLst>
                    <a:ext uri="{9D8B030D-6E8A-4147-A177-3AD203B41FA5}">
                      <a16:colId xmlns:a16="http://schemas.microsoft.com/office/drawing/2014/main" val="20007"/>
                    </a:ext>
                  </a:extLst>
                </a:gridCol>
              </a:tblGrid>
              <a:tr h="205903">
                <a:tc>
                  <a:txBody>
                    <a:bodyPr/>
                    <a:lstStyle/>
                    <a:p>
                      <a:pPr algn="l" fontAlgn="ctr"/>
                      <a:r>
                        <a:rPr lang="ja-JP" altLang="en-US" sz="800" b="0" i="0" u="none" strike="noStrike" dirty="0">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dirty="0" smtClean="0">
                          <a:solidFill>
                            <a:srgbClr val="000000"/>
                          </a:solidFill>
                          <a:effectLst/>
                          <a:latin typeface="+mj-ea"/>
                          <a:ea typeface="+mj-ea"/>
                        </a:rPr>
                        <a:t>2019</a:t>
                      </a:r>
                      <a:endParaRPr lang="en-US" sz="800" b="0" i="0" u="none" strike="noStrike" dirty="0">
                        <a:solidFill>
                          <a:srgbClr val="000000"/>
                        </a:solidFill>
                        <a:effectLst/>
                        <a:latin typeface="+mj-ea"/>
                        <a:ea typeface="+mj-ea"/>
                      </a:endParaRPr>
                    </a:p>
                  </a:txBody>
                  <a:tcPr marL="9525" marR="9525" marT="9525"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dirty="0" smtClean="0">
                          <a:solidFill>
                            <a:srgbClr val="000000"/>
                          </a:solidFill>
                          <a:effectLst/>
                          <a:latin typeface="+mj-ea"/>
                          <a:ea typeface="+mj-ea"/>
                        </a:rPr>
                        <a:t>2020</a:t>
                      </a:r>
                      <a:endParaRPr lang="en-US" sz="800" b="0" i="0" u="none" strike="noStrike" dirty="0">
                        <a:solidFill>
                          <a:srgbClr val="000000"/>
                        </a:solidFill>
                        <a:effectLst/>
                        <a:latin typeface="+mj-ea"/>
                        <a:ea typeface="+mj-ea"/>
                      </a:endParaRP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dirty="0" smtClean="0">
                          <a:solidFill>
                            <a:srgbClr val="000000"/>
                          </a:solidFill>
                          <a:effectLst/>
                          <a:latin typeface="+mj-ea"/>
                          <a:ea typeface="+mj-ea"/>
                        </a:rPr>
                        <a:t>2021</a:t>
                      </a:r>
                      <a:endParaRPr 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dirty="0" smtClean="0">
                          <a:solidFill>
                            <a:srgbClr val="000000"/>
                          </a:solidFill>
                          <a:effectLst/>
                          <a:latin typeface="+mj-ea"/>
                          <a:ea typeface="+mj-ea"/>
                        </a:rPr>
                        <a:t>2022</a:t>
                      </a:r>
                      <a:endParaRPr 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dirty="0" smtClean="0">
                          <a:solidFill>
                            <a:srgbClr val="000000"/>
                          </a:solidFill>
                          <a:effectLst/>
                          <a:latin typeface="+mj-ea"/>
                          <a:ea typeface="+mj-ea"/>
                        </a:rPr>
                        <a:t>2023</a:t>
                      </a:r>
                      <a:endParaRPr 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dirty="0" smtClean="0">
                          <a:solidFill>
                            <a:srgbClr val="000000"/>
                          </a:solidFill>
                          <a:effectLst/>
                          <a:latin typeface="+mj-ea"/>
                          <a:ea typeface="+mj-ea"/>
                        </a:rPr>
                        <a:t>2024</a:t>
                      </a:r>
                      <a:endParaRPr 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dirty="0" smtClean="0">
                          <a:solidFill>
                            <a:srgbClr val="000000"/>
                          </a:solidFill>
                          <a:effectLst/>
                          <a:latin typeface="+mj-ea"/>
                          <a:ea typeface="+mj-ea"/>
                        </a:rPr>
                        <a:t>2029</a:t>
                      </a:r>
                      <a:endParaRPr lang="en-US" sz="800" b="0" i="0" u="none" strike="noStrike" dirty="0">
                        <a:solidFill>
                          <a:srgbClr val="000000"/>
                        </a:solidFill>
                        <a:effectLst/>
                        <a:latin typeface="+mj-ea"/>
                        <a:ea typeface="+mj-ea"/>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32179">
                <a:tc>
                  <a:txBody>
                    <a:bodyPr/>
                    <a:lstStyle/>
                    <a:p>
                      <a:pPr algn="l" fontAlgn="ctr"/>
                      <a:r>
                        <a:rPr lang="ja-JP" altLang="en-US" sz="800" b="0" i="0" u="none" strike="noStrike" dirty="0">
                          <a:solidFill>
                            <a:srgbClr val="000000"/>
                          </a:solidFill>
                          <a:effectLst/>
                          <a:latin typeface="+mj-ea"/>
                          <a:ea typeface="+mj-ea"/>
                        </a:rPr>
                        <a:t>①○○産業の○○額の</a:t>
                      </a:r>
                      <a:r>
                        <a:rPr lang="ja-JP" altLang="en-US" sz="800" b="0" i="0" u="none" strike="noStrike" dirty="0" smtClean="0">
                          <a:solidFill>
                            <a:srgbClr val="000000"/>
                          </a:solidFill>
                          <a:effectLst/>
                          <a:latin typeface="+mj-ea"/>
                          <a:ea typeface="+mj-ea"/>
                        </a:rPr>
                        <a:t>増</a:t>
                      </a:r>
                      <a:endParaRPr lang="en-US" altLang="ja-JP" sz="800" b="0" i="0" u="none" strike="noStrike" dirty="0" smtClean="0">
                        <a:solidFill>
                          <a:srgbClr val="000000"/>
                        </a:solidFill>
                        <a:effectLst/>
                        <a:latin typeface="+mj-ea"/>
                        <a:ea typeface="+mj-ea"/>
                      </a:endParaRPr>
                    </a:p>
                    <a:p>
                      <a:pPr algn="l"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a:solidFill>
                            <a:srgbClr val="000000"/>
                          </a:solidFill>
                          <a:effectLst/>
                          <a:latin typeface="+mj-ea"/>
                          <a:ea typeface="+mj-ea"/>
                        </a:rPr>
                        <a:t>　</a:t>
                      </a:r>
                    </a:p>
                  </a:txBody>
                  <a:tcPr marL="9525" marR="9525" marT="9525"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dirty="0">
                          <a:solidFill>
                            <a:srgbClr val="000000"/>
                          </a:solidFill>
                          <a:effectLst/>
                          <a:latin typeface="+mj-ea"/>
                          <a:ea typeface="+mj-ea"/>
                        </a:rPr>
                        <a:t>　</a:t>
                      </a: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dirty="0">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dirty="0">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a:solidFill>
                            <a:srgbClr val="000000"/>
                          </a:solidFill>
                          <a:effectLst/>
                          <a:latin typeface="+mj-ea"/>
                          <a:ea typeface="+mj-ea"/>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32179">
                <a:tc>
                  <a:txBody>
                    <a:bodyPr/>
                    <a:lstStyle/>
                    <a:p>
                      <a:pPr algn="l" fontAlgn="ctr"/>
                      <a:r>
                        <a:rPr lang="ja-JP" altLang="en-US" sz="800" b="0" i="0" u="none" strike="noStrike" dirty="0" smtClean="0">
                          <a:solidFill>
                            <a:srgbClr val="000000"/>
                          </a:solidFill>
                          <a:effectLst/>
                          <a:latin typeface="+mj-ea"/>
                          <a:ea typeface="+mj-ea"/>
                        </a:rPr>
                        <a:t>②○○産業の新規雇用者数の増</a:t>
                      </a:r>
                      <a:endParaRPr lang="en-US" altLang="ja-JP" sz="800" b="0" i="0" u="none" strike="noStrike" dirty="0" smtClean="0">
                        <a:solidFill>
                          <a:srgbClr val="000000"/>
                        </a:solidFill>
                        <a:effectLst/>
                        <a:latin typeface="+mj-ea"/>
                        <a:ea typeface="+mj-ea"/>
                      </a:endParaRPr>
                    </a:p>
                    <a:p>
                      <a:pPr algn="l"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dirty="0">
                          <a:solidFill>
                            <a:srgbClr val="000000"/>
                          </a:solidFill>
                          <a:effectLst/>
                          <a:latin typeface="+mj-ea"/>
                          <a:ea typeface="+mj-ea"/>
                        </a:rPr>
                        <a:t>　</a:t>
                      </a:r>
                    </a:p>
                  </a:txBody>
                  <a:tcPr marL="9525" marR="9525" marT="9525"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a:solidFill>
                            <a:srgbClr val="000000"/>
                          </a:solidFill>
                          <a:effectLst/>
                          <a:latin typeface="+mj-ea"/>
                          <a:ea typeface="+mj-ea"/>
                        </a:rPr>
                        <a:t>　</a:t>
                      </a: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dirty="0">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a:solidFill>
                            <a:srgbClr val="000000"/>
                          </a:solidFill>
                          <a:effectLst/>
                          <a:latin typeface="+mj-ea"/>
                          <a:ea typeface="+mj-ea"/>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72583">
                <a:tc>
                  <a:txBody>
                    <a:bodyPr/>
                    <a:lstStyle/>
                    <a:p>
                      <a:pPr algn="l" fontAlgn="ctr"/>
                      <a:r>
                        <a:rPr lang="ja-JP" altLang="en-US" sz="800" b="0" i="0" u="none" strike="noStrike" dirty="0" smtClean="0">
                          <a:solidFill>
                            <a:srgbClr val="000000"/>
                          </a:solidFill>
                          <a:effectLst/>
                          <a:latin typeface="+mj-ea"/>
                          <a:ea typeface="+mj-ea"/>
                        </a:rPr>
                        <a:t>③</a:t>
                      </a: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dirty="0">
                          <a:solidFill>
                            <a:srgbClr val="000000"/>
                          </a:solidFill>
                          <a:effectLst/>
                          <a:latin typeface="+mj-ea"/>
                          <a:ea typeface="+mj-ea"/>
                        </a:rPr>
                        <a:t>　</a:t>
                      </a:r>
                    </a:p>
                  </a:txBody>
                  <a:tcPr marL="9525" marR="9525" marT="9525"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dirty="0">
                          <a:solidFill>
                            <a:srgbClr val="000000"/>
                          </a:solidFill>
                          <a:effectLst/>
                          <a:latin typeface="+mj-ea"/>
                          <a:ea typeface="+mj-ea"/>
                        </a:rPr>
                        <a:t>　</a:t>
                      </a: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dirty="0">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a:solidFill>
                            <a:srgbClr val="000000"/>
                          </a:solidFill>
                          <a:effectLst/>
                          <a:latin typeface="+mj-ea"/>
                          <a:ea typeface="+mj-ea"/>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91776">
                <a:tc>
                  <a:txBody>
                    <a:bodyPr/>
                    <a:lstStyle/>
                    <a:p>
                      <a:pPr algn="l" fontAlgn="ctr"/>
                      <a:r>
                        <a:rPr lang="ja-JP" altLang="en-US" sz="800" b="0" i="0" u="none" strike="noStrike" dirty="0" smtClean="0">
                          <a:solidFill>
                            <a:srgbClr val="000000"/>
                          </a:solidFill>
                          <a:effectLst/>
                          <a:latin typeface="+mj-ea"/>
                          <a:ea typeface="+mj-ea"/>
                        </a:rPr>
                        <a:t>④・・・・</a:t>
                      </a:r>
                      <a:endParaRPr lang="en-US" altLang="ja-JP" sz="800" b="0" i="0" u="none" strike="noStrike" dirty="0" smtClean="0">
                        <a:solidFill>
                          <a:srgbClr val="000000"/>
                        </a:solidFill>
                        <a:effectLst/>
                        <a:latin typeface="+mj-ea"/>
                        <a:ea typeface="+mj-ea"/>
                      </a:endParaRPr>
                    </a:p>
                    <a:p>
                      <a:pPr algn="l" fontAlgn="ctr"/>
                      <a:endParaRPr lang="en-US" altLang="ja-JP" sz="800" b="0" i="0" u="none" strike="noStrike" dirty="0" smtClean="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dirty="0">
                          <a:solidFill>
                            <a:srgbClr val="000000"/>
                          </a:solidFill>
                          <a:effectLst/>
                          <a:latin typeface="+mj-ea"/>
                          <a:ea typeface="+mj-ea"/>
                        </a:rPr>
                        <a:t>　</a:t>
                      </a:r>
                    </a:p>
                  </a:txBody>
                  <a:tcPr marL="9525" marR="9525" marT="9525"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dirty="0">
                          <a:solidFill>
                            <a:srgbClr val="000000"/>
                          </a:solidFill>
                          <a:effectLst/>
                          <a:latin typeface="+mj-ea"/>
                          <a:ea typeface="+mj-ea"/>
                        </a:rPr>
                        <a:t>　</a:t>
                      </a: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dirty="0">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dirty="0">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800" b="0" i="0" u="none" strike="noStrike" dirty="0">
                          <a:solidFill>
                            <a:srgbClr val="000000"/>
                          </a:solidFill>
                          <a:effectLst/>
                          <a:latin typeface="+mj-ea"/>
                          <a:ea typeface="+mj-ea"/>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5" name="正方形/長方形 14"/>
          <p:cNvSpPr/>
          <p:nvPr/>
        </p:nvSpPr>
        <p:spPr>
          <a:xfrm>
            <a:off x="4579780" y="1226475"/>
            <a:ext cx="668082" cy="23693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prstClr val="white"/>
                </a:solidFill>
                <a:effectLst/>
                <a:uLnTx/>
                <a:uFillTx/>
                <a:latin typeface="Calibri"/>
                <a:ea typeface="Meiryo UI"/>
                <a:cs typeface="+mn-cs"/>
              </a:rPr>
              <a:t>KPI</a:t>
            </a:r>
            <a:endParaRPr kumimoji="1" lang="ja-JP" altLang="en-US" sz="1200" b="0" i="0" u="none" strike="noStrike" kern="1200" cap="none" spc="0" normalizeH="0" baseline="0" noProof="0" dirty="0">
              <a:ln>
                <a:noFill/>
              </a:ln>
              <a:solidFill>
                <a:prstClr val="white"/>
              </a:solidFill>
              <a:effectLst/>
              <a:uLnTx/>
              <a:uFillTx/>
              <a:latin typeface="Calibri"/>
              <a:ea typeface="Meiryo UI"/>
              <a:cs typeface="+mn-cs"/>
            </a:endParaRPr>
          </a:p>
        </p:txBody>
      </p:sp>
      <p:sp>
        <p:nvSpPr>
          <p:cNvPr id="19" name="正方形/長方形 18"/>
          <p:cNvSpPr/>
          <p:nvPr/>
        </p:nvSpPr>
        <p:spPr>
          <a:xfrm>
            <a:off x="109681" y="1370929"/>
            <a:ext cx="4371784" cy="6247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Calibri"/>
                <a:ea typeface="Meiryo UI"/>
                <a:cs typeface="+mn-cs"/>
              </a:rPr>
              <a:t>～～～～～～～～～～～～～～～～～～～～～～～～～～～～～～～～～～～～～～～～～～～～～～～～～～～～～～～～～～～～～～～～～～～～～～～～～～～～～～～～～～～～～～～</a:t>
            </a:r>
          </a:p>
        </p:txBody>
      </p:sp>
      <p:sp>
        <p:nvSpPr>
          <p:cNvPr id="20" name="正方形/長方形 19"/>
          <p:cNvSpPr/>
          <p:nvPr/>
        </p:nvSpPr>
        <p:spPr>
          <a:xfrm>
            <a:off x="109680" y="1189048"/>
            <a:ext cx="931468"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prstClr val="white"/>
                </a:solidFill>
                <a:effectLst/>
                <a:uLnTx/>
                <a:uFillTx/>
                <a:latin typeface="Calibri"/>
                <a:ea typeface="Meiryo UI"/>
                <a:cs typeface="+mn-cs"/>
              </a:rPr>
              <a:t>背景</a:t>
            </a:r>
            <a:r>
              <a:rPr kumimoji="1" lang="ja-JP" altLang="en-US" sz="1200" b="0" i="0" u="none" strike="noStrike" kern="1200" cap="none" spc="0" normalizeH="0" baseline="0" noProof="0" dirty="0">
                <a:ln>
                  <a:noFill/>
                </a:ln>
                <a:solidFill>
                  <a:prstClr val="white"/>
                </a:solidFill>
                <a:effectLst/>
                <a:uLnTx/>
                <a:uFillTx/>
                <a:latin typeface="Calibri"/>
                <a:ea typeface="Meiryo UI"/>
                <a:cs typeface="+mn-cs"/>
              </a:rPr>
              <a:t>・</a:t>
            </a:r>
            <a:r>
              <a:rPr kumimoji="1" lang="ja-JP" altLang="en-US" sz="1200" b="0" i="0" u="none" strike="noStrike" kern="1200" cap="none" spc="0" normalizeH="0" baseline="0" noProof="0" dirty="0" smtClean="0">
                <a:ln>
                  <a:noFill/>
                </a:ln>
                <a:solidFill>
                  <a:prstClr val="white"/>
                </a:solidFill>
                <a:effectLst/>
                <a:uLnTx/>
                <a:uFillTx/>
                <a:latin typeface="Calibri"/>
                <a:ea typeface="Meiryo UI"/>
                <a:cs typeface="+mn-cs"/>
              </a:rPr>
              <a:t>目的</a:t>
            </a:r>
            <a:endParaRPr kumimoji="1" lang="ja-JP" altLang="en-US" sz="1200" b="0" i="0" u="none" strike="noStrike" kern="1200" cap="none" spc="0" normalizeH="0" baseline="0" noProof="0" dirty="0">
              <a:ln>
                <a:noFill/>
              </a:ln>
              <a:solidFill>
                <a:prstClr val="white"/>
              </a:solidFill>
              <a:effectLst/>
              <a:uLnTx/>
              <a:uFillTx/>
              <a:latin typeface="Calibri"/>
              <a:ea typeface="Meiryo UI"/>
              <a:cs typeface="+mn-cs"/>
            </a:endParaRPr>
          </a:p>
        </p:txBody>
      </p:sp>
      <p:sp>
        <p:nvSpPr>
          <p:cNvPr id="21" name="タイトル 1"/>
          <p:cNvSpPr txBox="1">
            <a:spLocks/>
          </p:cNvSpPr>
          <p:nvPr/>
        </p:nvSpPr>
        <p:spPr>
          <a:xfrm>
            <a:off x="0" y="-17404"/>
            <a:ext cx="9144000" cy="438150"/>
          </a:xfrm>
          <a:prstGeom prst="rect">
            <a:avLst/>
          </a:prstGeom>
          <a:solidFill>
            <a:srgbClr val="002060"/>
          </a:solidFill>
        </p:spPr>
        <p:txBody>
          <a:bodyPr vert="horz" lIns="91440" tIns="45720" rIns="91440" bIns="45720" rtlCol="0" anchor="ctr">
            <a:noAutofit/>
          </a:bodyPr>
          <a:lstStyle>
            <a:lvl1pPr algn="l" defTabSz="914400" rtl="0" eaLnBrk="1" latinLnBrk="0" hangingPunct="1">
              <a:lnSpc>
                <a:spcPct val="90000"/>
              </a:lnSpc>
              <a:spcBef>
                <a:spcPct val="0"/>
              </a:spcBef>
              <a:buNone/>
              <a:defRPr kumimoji="1" sz="2400" kern="1200">
                <a:solidFill>
                  <a:schemeClr val="bg1"/>
                </a:solidFill>
                <a:latin typeface="+mj-lt"/>
                <a:ea typeface="+mj-ea"/>
                <a:cs typeface="+mj-cs"/>
              </a:defRPr>
            </a:lvl1pPr>
          </a:lstStyle>
          <a:p>
            <a:r>
              <a:rPr lang="ja-JP" altLang="en-US" dirty="0" smtClean="0"/>
              <a:t>１．本計画の概要</a:t>
            </a:r>
            <a:r>
              <a:rPr lang="en-US" altLang="ja-JP" dirty="0" smtClean="0"/>
              <a:t>【</a:t>
            </a:r>
            <a:r>
              <a:rPr lang="ja-JP" altLang="en-US" dirty="0" smtClean="0"/>
              <a:t>★</a:t>
            </a:r>
            <a:r>
              <a:rPr lang="en-US" altLang="ja-JP" dirty="0" smtClean="0"/>
              <a:t>】</a:t>
            </a:r>
            <a:endParaRPr lang="ja-JP" altLang="en-US" dirty="0"/>
          </a:p>
        </p:txBody>
      </p:sp>
      <p:graphicFrame>
        <p:nvGraphicFramePr>
          <p:cNvPr id="23" name="表 22"/>
          <p:cNvGraphicFramePr>
            <a:graphicFrameLocks noGrp="1"/>
          </p:cNvGraphicFramePr>
          <p:nvPr>
            <p:extLst>
              <p:ext uri="{D42A27DB-BD31-4B8C-83A1-F6EECF244321}">
                <p14:modId xmlns:p14="http://schemas.microsoft.com/office/powerpoint/2010/main" val="3027147353"/>
              </p:ext>
            </p:extLst>
          </p:nvPr>
        </p:nvGraphicFramePr>
        <p:xfrm>
          <a:off x="4579780" y="3746820"/>
          <a:ext cx="4472783" cy="2536189"/>
        </p:xfrm>
        <a:graphic>
          <a:graphicData uri="http://schemas.openxmlformats.org/drawingml/2006/table">
            <a:tbl>
              <a:tblPr/>
              <a:tblGrid>
                <a:gridCol w="316070">
                  <a:extLst>
                    <a:ext uri="{9D8B030D-6E8A-4147-A177-3AD203B41FA5}">
                      <a16:colId xmlns:a16="http://schemas.microsoft.com/office/drawing/2014/main" val="20000"/>
                    </a:ext>
                  </a:extLst>
                </a:gridCol>
                <a:gridCol w="506036">
                  <a:extLst>
                    <a:ext uri="{9D8B030D-6E8A-4147-A177-3AD203B41FA5}">
                      <a16:colId xmlns:a16="http://schemas.microsoft.com/office/drawing/2014/main" val="2271025007"/>
                    </a:ext>
                  </a:extLst>
                </a:gridCol>
                <a:gridCol w="387963">
                  <a:extLst>
                    <a:ext uri="{9D8B030D-6E8A-4147-A177-3AD203B41FA5}">
                      <a16:colId xmlns:a16="http://schemas.microsoft.com/office/drawing/2014/main" val="20001"/>
                    </a:ext>
                  </a:extLst>
                </a:gridCol>
                <a:gridCol w="456426">
                  <a:extLst>
                    <a:ext uri="{9D8B030D-6E8A-4147-A177-3AD203B41FA5}">
                      <a16:colId xmlns:a16="http://schemas.microsoft.com/office/drawing/2014/main" val="20002"/>
                    </a:ext>
                  </a:extLst>
                </a:gridCol>
                <a:gridCol w="701572">
                  <a:extLst>
                    <a:ext uri="{9D8B030D-6E8A-4147-A177-3AD203B41FA5}">
                      <a16:colId xmlns:a16="http://schemas.microsoft.com/office/drawing/2014/main" val="20005"/>
                    </a:ext>
                  </a:extLst>
                </a:gridCol>
                <a:gridCol w="701572">
                  <a:extLst>
                    <a:ext uri="{9D8B030D-6E8A-4147-A177-3AD203B41FA5}">
                      <a16:colId xmlns:a16="http://schemas.microsoft.com/office/drawing/2014/main" val="20006"/>
                    </a:ext>
                  </a:extLst>
                </a:gridCol>
                <a:gridCol w="701572">
                  <a:extLst>
                    <a:ext uri="{9D8B030D-6E8A-4147-A177-3AD203B41FA5}">
                      <a16:colId xmlns:a16="http://schemas.microsoft.com/office/drawing/2014/main" val="20007"/>
                    </a:ext>
                  </a:extLst>
                </a:gridCol>
                <a:gridCol w="701572">
                  <a:extLst>
                    <a:ext uri="{9D8B030D-6E8A-4147-A177-3AD203B41FA5}">
                      <a16:colId xmlns:a16="http://schemas.microsoft.com/office/drawing/2014/main" val="20008"/>
                    </a:ext>
                  </a:extLst>
                </a:gridCol>
              </a:tblGrid>
              <a:tr h="508362">
                <a:tc>
                  <a:txBody>
                    <a:bodyPr/>
                    <a:lstStyle/>
                    <a:p>
                      <a:pPr algn="l" fontAlgn="ctr"/>
                      <a:r>
                        <a:rPr lang="ja-JP" altLang="en-US" sz="800" b="0" i="0" u="none" strike="noStrike" dirty="0">
                          <a:solidFill>
                            <a:srgbClr val="000000"/>
                          </a:solidFill>
                          <a:effectLst/>
                          <a:latin typeface="+mj-ea"/>
                          <a:ea typeface="+mj-ea"/>
                        </a:rPr>
                        <a:t>　</a:t>
                      </a:r>
                      <a:r>
                        <a:rPr lang="ja-JP" altLang="en-US" sz="800" b="0" i="0" u="none" strike="noStrike" dirty="0" smtClean="0">
                          <a:solidFill>
                            <a:srgbClr val="000000"/>
                          </a:solidFill>
                          <a:effectLst/>
                          <a:latin typeface="+mj-ea"/>
                          <a:ea typeface="+mj-ea"/>
                        </a:rPr>
                        <a:t>年度</a:t>
                      </a: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ja-JP" altLang="en-US" sz="800" b="0" i="0" u="none" strike="noStrike" dirty="0">
                          <a:solidFill>
                            <a:srgbClr val="000000"/>
                          </a:solidFill>
                          <a:effectLst/>
                          <a:latin typeface="+mj-ea"/>
                          <a:ea typeface="+mj-ea"/>
                        </a:rPr>
                        <a:t>地方大学・地域</a:t>
                      </a:r>
                      <a:r>
                        <a:rPr lang="ja-JP" altLang="en-US" sz="800" b="0" i="0" u="none" strike="noStrike" dirty="0" smtClean="0">
                          <a:solidFill>
                            <a:srgbClr val="000000"/>
                          </a:solidFill>
                          <a:effectLst/>
                          <a:latin typeface="+mj-ea"/>
                          <a:ea typeface="+mj-ea"/>
                        </a:rPr>
                        <a:t>産業創生</a:t>
                      </a:r>
                      <a:endParaRPr lang="en-US" altLang="ja-JP" sz="800" b="0" i="0" u="none" strike="noStrike" dirty="0" smtClean="0">
                        <a:solidFill>
                          <a:srgbClr val="000000"/>
                        </a:solidFill>
                        <a:effectLst/>
                        <a:latin typeface="+mj-ea"/>
                        <a:ea typeface="+mj-ea"/>
                      </a:endParaRPr>
                    </a:p>
                    <a:p>
                      <a:pPr algn="ctr" fontAlgn="ctr"/>
                      <a:r>
                        <a:rPr lang="ja-JP" altLang="en-US" sz="800" b="0" i="0" u="none" strike="noStrike" dirty="0" smtClean="0">
                          <a:solidFill>
                            <a:srgbClr val="000000"/>
                          </a:solidFill>
                          <a:effectLst/>
                          <a:latin typeface="+mj-ea"/>
                          <a:ea typeface="+mj-ea"/>
                        </a:rPr>
                        <a:t>交付金対象事業費</a:t>
                      </a:r>
                      <a:endParaRPr lang="ja-JP" altLang="en-US" sz="800" b="0" i="0" u="none" strike="noStrike" dirty="0">
                        <a:solidFill>
                          <a:srgbClr val="000000"/>
                        </a:solidFill>
                        <a:effectLst/>
                        <a:latin typeface="+mj-ea"/>
                        <a:ea typeface="+mj-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mj-ea"/>
                        <a:ea typeface="+mj-ea"/>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ctr" fontAlgn="ctr"/>
                      <a:r>
                        <a:rPr lang="ja-JP" altLang="en-US" sz="800" b="0" i="0" u="none" strike="noStrike" dirty="0">
                          <a:solidFill>
                            <a:srgbClr val="000000"/>
                          </a:solidFill>
                          <a:effectLst/>
                          <a:latin typeface="+mj-ea"/>
                          <a:ea typeface="+mj-ea"/>
                        </a:rPr>
                        <a:t>地方公共</a:t>
                      </a:r>
                      <a:r>
                        <a:rPr lang="ja-JP" altLang="en-US" sz="800" b="0" i="0" u="none" strike="noStrike" dirty="0" smtClean="0">
                          <a:solidFill>
                            <a:srgbClr val="000000"/>
                          </a:solidFill>
                          <a:effectLst/>
                          <a:latin typeface="+mj-ea"/>
                          <a:ea typeface="+mj-ea"/>
                        </a:rPr>
                        <a:t>団体　　</a:t>
                      </a:r>
                      <a:endParaRPr lang="en-US" altLang="ja-JP" sz="800" b="0" i="0" u="none" strike="noStrike" dirty="0" smtClean="0">
                        <a:solidFill>
                          <a:srgbClr val="000000"/>
                        </a:solidFill>
                        <a:effectLst/>
                        <a:latin typeface="+mj-ea"/>
                        <a:ea typeface="+mj-ea"/>
                      </a:endParaRPr>
                    </a:p>
                    <a:p>
                      <a:pPr algn="ctr" fontAlgn="ctr"/>
                      <a:r>
                        <a:rPr lang="ja-JP" altLang="en-US" sz="800" b="0" i="0" u="none" strike="noStrike" dirty="0" smtClean="0">
                          <a:solidFill>
                            <a:srgbClr val="000000"/>
                          </a:solidFill>
                          <a:effectLst/>
                          <a:latin typeface="+mj-ea"/>
                          <a:ea typeface="+mj-ea"/>
                        </a:rPr>
                        <a:t>（交付金補助裏含む）</a:t>
                      </a:r>
                      <a:endParaRPr lang="ja-JP" altLang="en-US" sz="800" b="0" i="0" u="none" strike="noStrike" dirty="0">
                        <a:solidFill>
                          <a:srgbClr val="000000"/>
                        </a:solidFill>
                        <a:effectLst/>
                        <a:latin typeface="+mj-ea"/>
                        <a:ea typeface="+mj-ea"/>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effectLst/>
                          <a:latin typeface="+mj-ea"/>
                          <a:ea typeface="+mj-ea"/>
                        </a:rPr>
                        <a:t>大学</a:t>
                      </a:r>
                      <a:br>
                        <a:rPr lang="ja-JP" altLang="en-US" sz="800" b="0" i="0" u="none" strike="noStrike" dirty="0">
                          <a:solidFill>
                            <a:srgbClr val="000000"/>
                          </a:solidFill>
                          <a:effectLst/>
                          <a:latin typeface="+mj-ea"/>
                          <a:ea typeface="+mj-ea"/>
                        </a:rPr>
                      </a:br>
                      <a:r>
                        <a:rPr lang="ja-JP" altLang="en-US" sz="800" b="0" i="0" u="none" strike="noStrike" dirty="0">
                          <a:solidFill>
                            <a:srgbClr val="000000"/>
                          </a:solidFill>
                          <a:effectLst/>
                          <a:latin typeface="+mj-ea"/>
                          <a:ea typeface="+mj-ea"/>
                        </a:rPr>
                        <a:t>（自己財源分）</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TW" altLang="en-US" sz="800" b="0" i="0" u="none" strike="noStrike" dirty="0">
                          <a:solidFill>
                            <a:srgbClr val="000000"/>
                          </a:solidFill>
                          <a:effectLst/>
                          <a:latin typeface="+mj-ea"/>
                          <a:ea typeface="+mj-ea"/>
                        </a:rPr>
                        <a:t>事業者等</a:t>
                      </a:r>
                      <a:br>
                        <a:rPr lang="zh-TW" altLang="en-US" sz="800" b="0" i="0" u="none" strike="noStrike" dirty="0">
                          <a:solidFill>
                            <a:srgbClr val="000000"/>
                          </a:solidFill>
                          <a:effectLst/>
                          <a:latin typeface="+mj-ea"/>
                          <a:ea typeface="+mj-ea"/>
                        </a:rPr>
                      </a:br>
                      <a:r>
                        <a:rPr lang="zh-TW" altLang="en-US" sz="800" b="0" i="0" u="none" strike="noStrike" dirty="0">
                          <a:solidFill>
                            <a:srgbClr val="000000"/>
                          </a:solidFill>
                          <a:effectLst/>
                          <a:latin typeface="+mj-ea"/>
                          <a:ea typeface="+mj-ea"/>
                        </a:rPr>
                        <a:t>（自己財源分）</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effectLst/>
                          <a:latin typeface="+mj-ea"/>
                          <a:ea typeface="+mj-ea"/>
                        </a:rPr>
                        <a:t>合計</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97778">
                <a:tc>
                  <a:txBody>
                    <a:bodyPr/>
                    <a:lstStyle/>
                    <a:p>
                      <a:pPr algn="ctr" fontAlgn="ct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dirty="0" smtClean="0">
                          <a:solidFill>
                            <a:srgbClr val="000000"/>
                          </a:solidFill>
                          <a:effectLst/>
                          <a:latin typeface="+mj-ea"/>
                          <a:ea typeface="+mj-ea"/>
                        </a:rPr>
                        <a:t>総額</a:t>
                      </a:r>
                      <a:endParaRPr lang="ja-JP" altLang="en-US" sz="800" b="0" i="0" u="none" strike="noStrike" dirty="0">
                        <a:solidFill>
                          <a:srgbClr val="000000"/>
                        </a:solidFill>
                        <a:effectLst/>
                        <a:latin typeface="+mj-ea"/>
                        <a:ea typeface="+mj-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smtClean="0">
                          <a:solidFill>
                            <a:srgbClr val="000000"/>
                          </a:solidFill>
                          <a:effectLst/>
                          <a:latin typeface="+mj-ea"/>
                          <a:ea typeface="+mj-ea"/>
                        </a:rPr>
                        <a:t>国</a:t>
                      </a:r>
                      <a:endParaRPr lang="en-US" altLang="ja-JP" sz="800" b="0" i="0" u="none" strike="noStrike" dirty="0" smtClean="0">
                        <a:solidFill>
                          <a:srgbClr val="000000"/>
                        </a:solidFill>
                        <a:effectLst/>
                        <a:latin typeface="+mj-ea"/>
                        <a:ea typeface="+mj-ea"/>
                      </a:endParaRPr>
                    </a:p>
                    <a:p>
                      <a:pPr algn="ctr" fontAlgn="ctr"/>
                      <a:r>
                        <a:rPr lang="ja-JP" altLang="en-US" sz="700" b="0" i="0" u="none" strike="noStrike" dirty="0" smtClean="0">
                          <a:solidFill>
                            <a:srgbClr val="000000"/>
                          </a:solidFill>
                          <a:effectLst/>
                          <a:latin typeface="+mj-ea"/>
                          <a:ea typeface="+mj-ea"/>
                        </a:rPr>
                        <a:t>（交付申請額）</a:t>
                      </a:r>
                      <a:endParaRPr lang="ja-JP" altLang="en-US" sz="700" b="0" i="0" u="none" strike="noStrike" dirty="0">
                        <a:solidFill>
                          <a:srgbClr val="000000"/>
                        </a:solidFill>
                        <a:effectLst/>
                        <a:latin typeface="+mj-ea"/>
                        <a:ea typeface="+mj-ea"/>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zh-TW" altLang="en-US" sz="800" b="0" i="0" u="none" strike="noStrike" dirty="0" smtClean="0">
                          <a:solidFill>
                            <a:srgbClr val="000000"/>
                          </a:solidFill>
                          <a:effectLst/>
                          <a:latin typeface="+mj-ea"/>
                          <a:ea typeface="+mj-ea"/>
                        </a:rPr>
                        <a:t>地方</a:t>
                      </a:r>
                      <a:endParaRPr lang="en-US" altLang="zh-TW" sz="800" b="0" i="0" u="none" strike="noStrike" dirty="0" smtClean="0">
                        <a:solidFill>
                          <a:srgbClr val="000000"/>
                        </a:solidFill>
                        <a:effectLst/>
                        <a:latin typeface="+mj-ea"/>
                        <a:ea typeface="+mj-ea"/>
                      </a:endParaRPr>
                    </a:p>
                    <a:p>
                      <a:pPr algn="ctr" fontAlgn="ctr"/>
                      <a:r>
                        <a:rPr lang="zh-TW" altLang="en-US" sz="700" b="0" i="0" u="none" strike="noStrike" dirty="0" smtClean="0">
                          <a:solidFill>
                            <a:srgbClr val="000000"/>
                          </a:solidFill>
                          <a:effectLst/>
                          <a:latin typeface="+mj-ea"/>
                          <a:ea typeface="+mj-ea"/>
                        </a:rPr>
                        <a:t>（</a:t>
                      </a:r>
                      <a:r>
                        <a:rPr lang="zh-TW" altLang="en-US" sz="700" b="0" i="0" u="none" strike="noStrike" dirty="0">
                          <a:solidFill>
                            <a:srgbClr val="000000"/>
                          </a:solidFill>
                          <a:effectLst/>
                          <a:latin typeface="+mj-ea"/>
                          <a:ea typeface="+mj-ea"/>
                        </a:rPr>
                        <a:t>補助裏</a:t>
                      </a:r>
                      <a:r>
                        <a:rPr lang="zh-TW" altLang="en-US" sz="800" b="0" i="0" u="none" strike="noStrike" dirty="0">
                          <a:solidFill>
                            <a:srgbClr val="000000"/>
                          </a:solidFill>
                          <a:effectLst/>
                          <a:latin typeface="+mj-ea"/>
                          <a:ea typeface="+mj-ea"/>
                        </a:rPr>
                        <a:t>）</a:t>
                      </a: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38,438 </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13,500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256,900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308,838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53002">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2021</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300,500</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199,583 </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100,917 </a:t>
                      </a: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406,217 </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70,400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476,600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1,644,900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53002">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2022</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301,000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199,500 </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101,500 </a:t>
                      </a: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423,800 </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127,650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593,120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1,843,770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53002">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2023</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299,000</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198,333 </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100,667 </a:t>
                      </a: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495,750 </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700,040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2,034,190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53002">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2024</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300,500</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199,417 </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101,083 </a:t>
                      </a: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360,558 </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677,800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1,753,000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53002">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2025</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5,500</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2,750 </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2,750 </a:t>
                      </a: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280,017 </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650,440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1,487,890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53002">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2026</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solidFill>
                      <a:srgbClr val="D9D9D9"/>
                    </a:solidFill>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171,500 </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1,155,360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1,537,760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53002">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2027</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solidFill>
                      <a:srgbClr val="D9D9D9"/>
                    </a:solidFill>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171,500 </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1,161,960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1,544,360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53002">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2028</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solidFill>
                      <a:srgbClr val="D9D9D9"/>
                    </a:solidFill>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171,500 </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1,174,560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1,556,960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53002">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2029</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solidFill>
                      <a:srgbClr val="D9D9D9"/>
                    </a:solidFill>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151,500 </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1,206,680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1,569,080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53002">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2030</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solidFill>
                      <a:srgbClr val="D9D9D9"/>
                    </a:solidFill>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131,500 </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1,251,680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1,594,080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53002">
                <a:tc>
                  <a:txBody>
                    <a:bodyPr/>
                    <a:lstStyle/>
                    <a:p>
                      <a:pPr algn="l" fontAlgn="ctr"/>
                      <a:r>
                        <a:rPr lang="ja-JP" altLang="en-US" sz="800" b="0" i="0" u="none" strike="noStrike" dirty="0">
                          <a:solidFill>
                            <a:srgbClr val="000000"/>
                          </a:solidFill>
                          <a:effectLst/>
                          <a:latin typeface="+mj-ea"/>
                          <a:ea typeface="+mj-ea"/>
                        </a:rPr>
                        <a:t>計</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1,206,500</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799,583</a:t>
                      </a:r>
                      <a:r>
                        <a:rPr lang="ja-JP" altLang="en-US"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　</a:t>
                      </a: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r>
                        <a:rPr lang="ja-JP" altLang="en-US"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　</a:t>
                      </a: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496,917</a:t>
                      </a:r>
                      <a:endPar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2,802,280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1,690,250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9,305,140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16,874,828</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2"/>
                  </a:ext>
                </a:extLst>
              </a:tr>
            </a:tbl>
          </a:graphicData>
        </a:graphic>
      </p:graphicFrame>
      <p:sp>
        <p:nvSpPr>
          <p:cNvPr id="24" name="正方形/長方形 23"/>
          <p:cNvSpPr/>
          <p:nvPr/>
        </p:nvSpPr>
        <p:spPr>
          <a:xfrm>
            <a:off x="4569690" y="3435892"/>
            <a:ext cx="1737888" cy="27777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t>財源</a:t>
            </a:r>
            <a:r>
              <a:rPr lang="ja-JP" altLang="en-US" sz="1200" dirty="0" smtClean="0"/>
              <a:t>構成（概算計画）</a:t>
            </a:r>
            <a:endParaRPr kumimoji="1" lang="ja-JP" altLang="en-US" sz="1200" dirty="0"/>
          </a:p>
        </p:txBody>
      </p:sp>
      <p:sp>
        <p:nvSpPr>
          <p:cNvPr id="2" name="正方形/長方形 1"/>
          <p:cNvSpPr/>
          <p:nvPr/>
        </p:nvSpPr>
        <p:spPr>
          <a:xfrm>
            <a:off x="8169547" y="6480608"/>
            <a:ext cx="908342" cy="400110"/>
          </a:xfrm>
          <a:prstGeom prst="rect">
            <a:avLst/>
          </a:prstGeom>
        </p:spPr>
        <p:txBody>
          <a:bodyPr wrap="square">
            <a:spAutoFit/>
          </a:bodyPr>
          <a:lstStyle/>
          <a:p>
            <a:pPr algn="r"/>
            <a:r>
              <a:rPr lang="en-US" altLang="ja-JP" sz="2000" dirty="0" smtClean="0"/>
              <a:t>5</a:t>
            </a:r>
            <a:endParaRPr lang="ja-JP" altLang="en-US" sz="2000" dirty="0"/>
          </a:p>
        </p:txBody>
      </p:sp>
    </p:spTree>
    <p:extLst>
      <p:ext uri="{BB962C8B-B14F-4D97-AF65-F5344CB8AC3E}">
        <p14:creationId xmlns:p14="http://schemas.microsoft.com/office/powerpoint/2010/main" val="20842982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51596" y="1778118"/>
            <a:ext cx="8000823" cy="1995362"/>
          </a:xfrm>
        </p:spPr>
        <p:txBody>
          <a:bodyPr>
            <a:normAutofit/>
          </a:bodyPr>
          <a:lstStyle/>
          <a:p>
            <a:r>
              <a:rPr kumimoji="1" lang="ja-JP" altLang="en-US" dirty="0" smtClean="0"/>
              <a:t>２．</a:t>
            </a:r>
            <a:r>
              <a:rPr lang="ja-JP" altLang="en-US" dirty="0" smtClean="0"/>
              <a:t>地域の特色と優位性</a:t>
            </a:r>
            <a:endParaRPr kumimoji="1" lang="ja-JP" altLang="en-US" dirty="0"/>
          </a:p>
        </p:txBody>
      </p:sp>
    </p:spTree>
    <p:extLst>
      <p:ext uri="{BB962C8B-B14F-4D97-AF65-F5344CB8AC3E}">
        <p14:creationId xmlns:p14="http://schemas.microsoft.com/office/powerpoint/2010/main" val="33832043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２－１</a:t>
            </a:r>
            <a:r>
              <a:rPr kumimoji="1" lang="ja-JP" altLang="en-US" dirty="0" smtClean="0"/>
              <a:t>．計画に関連するこれまでの地域の取組・実績</a:t>
            </a:r>
            <a:r>
              <a:rPr lang="en-US" altLang="ja-JP" dirty="0"/>
              <a:t>【</a:t>
            </a:r>
            <a:r>
              <a:rPr lang="ja-JP" altLang="en-US" dirty="0"/>
              <a:t>★</a:t>
            </a:r>
            <a:r>
              <a:rPr lang="en-US" altLang="ja-JP" dirty="0"/>
              <a:t>】</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7</a:t>
            </a:fld>
            <a:endParaRPr kumimoji="1" lang="ja-JP" altLang="en-US" dirty="0"/>
          </a:p>
        </p:txBody>
      </p:sp>
      <p:sp>
        <p:nvSpPr>
          <p:cNvPr id="5"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6" name="角丸四角形 5"/>
          <p:cNvSpPr/>
          <p:nvPr/>
        </p:nvSpPr>
        <p:spPr>
          <a:xfrm>
            <a:off x="835377" y="2826363"/>
            <a:ext cx="7473245" cy="2968977"/>
          </a:xfrm>
          <a:prstGeom prst="roundRect">
            <a:avLst>
              <a:gd name="adj" fmla="val 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dirty="0" smtClean="0"/>
              <a:t>【</a:t>
            </a:r>
            <a:r>
              <a:rPr lang="ja-JP" altLang="en-US" dirty="0" smtClean="0"/>
              <a:t>記載のポイント</a:t>
            </a:r>
            <a:r>
              <a:rPr lang="en-US" altLang="ja-JP" dirty="0" smtClean="0"/>
              <a:t>】</a:t>
            </a:r>
            <a:r>
              <a:rPr lang="ja-JP" altLang="en-US" dirty="0"/>
              <a:t>（</a:t>
            </a:r>
            <a:r>
              <a:rPr lang="en-US" altLang="ja-JP" dirty="0" smtClean="0"/>
              <a:t>※</a:t>
            </a:r>
            <a:r>
              <a:rPr lang="ja-JP" altLang="en-US" dirty="0"/>
              <a:t>提出に当たり、本コメントは削除ください</a:t>
            </a:r>
            <a:r>
              <a:rPr lang="ja-JP" altLang="en-US" dirty="0" smtClean="0"/>
              <a:t>）</a:t>
            </a:r>
            <a:endParaRPr lang="en-US" altLang="ja-JP" dirty="0" smtClean="0"/>
          </a:p>
          <a:p>
            <a:endParaRPr lang="en-US" altLang="ja-JP" dirty="0"/>
          </a:p>
          <a:p>
            <a:r>
              <a:rPr lang="ja-JP" altLang="en-US" dirty="0"/>
              <a:t>本計画に関連し、これまで地域の産官学が連携して行ってきた取組や、その取組により得られた成果、地域の強み、当該産業における大学の役割等について、地域の特色や優位性も示しながら具体的に記載ください。</a:t>
            </a:r>
            <a:endParaRPr lang="en-US" altLang="ja-JP" dirty="0"/>
          </a:p>
          <a:p>
            <a:r>
              <a:rPr lang="en-US" altLang="ja-JP" dirty="0"/>
              <a:t>※</a:t>
            </a:r>
            <a:r>
              <a:rPr lang="ja-JP" altLang="en-US" dirty="0"/>
              <a:t>複数頁記載頂いてかまいません。</a:t>
            </a:r>
          </a:p>
          <a:p>
            <a:endParaRPr lang="en-US" altLang="ja-JP" dirty="0"/>
          </a:p>
        </p:txBody>
      </p:sp>
    </p:spTree>
    <p:extLst>
      <p:ext uri="{BB962C8B-B14F-4D97-AF65-F5344CB8AC3E}">
        <p14:creationId xmlns:p14="http://schemas.microsoft.com/office/powerpoint/2010/main" val="12807414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２－２</a:t>
            </a:r>
            <a:r>
              <a:rPr kumimoji="1" lang="ja-JP" altLang="en-US" dirty="0" smtClean="0"/>
              <a:t>．これまでの取組の課題</a:t>
            </a:r>
            <a:r>
              <a:rPr lang="en-US" altLang="ja-JP" dirty="0"/>
              <a:t>【</a:t>
            </a:r>
            <a:r>
              <a:rPr lang="ja-JP" altLang="en-US" dirty="0"/>
              <a:t>★</a:t>
            </a:r>
            <a:r>
              <a:rPr lang="en-US" altLang="ja-JP" dirty="0"/>
              <a:t>】</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8</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835377" y="2826363"/>
            <a:ext cx="7473245" cy="2968977"/>
          </a:xfrm>
          <a:prstGeom prst="roundRect">
            <a:avLst>
              <a:gd name="adj" fmla="val 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dirty="0"/>
              <a:t>【</a:t>
            </a:r>
            <a:r>
              <a:rPr lang="ja-JP" altLang="en-US" dirty="0" smtClean="0"/>
              <a:t>記載の</a:t>
            </a:r>
            <a:r>
              <a:rPr lang="ja-JP" altLang="en-US" dirty="0"/>
              <a:t>ポイント</a:t>
            </a:r>
            <a:r>
              <a:rPr lang="en-US" altLang="ja-JP" dirty="0" smtClean="0"/>
              <a:t>】</a:t>
            </a:r>
            <a:r>
              <a:rPr lang="ja-JP" altLang="en-US" dirty="0"/>
              <a:t>（</a:t>
            </a:r>
            <a:r>
              <a:rPr lang="en-US" altLang="ja-JP" dirty="0" smtClean="0"/>
              <a:t>※</a:t>
            </a:r>
            <a:r>
              <a:rPr lang="ja-JP" altLang="en-US" dirty="0"/>
              <a:t>提出に当たり、本コメントは削除ください</a:t>
            </a:r>
            <a:r>
              <a:rPr lang="ja-JP" altLang="en-US" dirty="0" smtClean="0"/>
              <a:t>）</a:t>
            </a:r>
            <a:endParaRPr lang="en-US" altLang="ja-JP" dirty="0"/>
          </a:p>
          <a:p>
            <a:endParaRPr kumimoji="1" lang="en-US" altLang="ja-JP" dirty="0" smtClean="0"/>
          </a:p>
          <a:p>
            <a:r>
              <a:rPr kumimoji="1" lang="ja-JP" altLang="en-US" dirty="0" smtClean="0"/>
              <a:t>スライド２－１</a:t>
            </a:r>
            <a:r>
              <a:rPr lang="ja-JP" altLang="en-US" dirty="0" smtClean="0"/>
              <a:t>に記載の</a:t>
            </a:r>
            <a:r>
              <a:rPr kumimoji="1" lang="ja-JP" altLang="en-US" dirty="0" smtClean="0"/>
              <a:t>これまでの取組について、どのような課題があった（ある）のか、具体的に記載ください。</a:t>
            </a:r>
            <a:endParaRPr kumimoji="1" lang="en-US" altLang="ja-JP" dirty="0" smtClean="0"/>
          </a:p>
          <a:p>
            <a:r>
              <a:rPr lang="ja-JP" altLang="en-US" dirty="0" smtClean="0"/>
              <a:t>（既存の取組の単なる延長ではなく、先進的な取組を行うために本交付金を活用いただくに</a:t>
            </a:r>
            <a:r>
              <a:rPr lang="ja-JP" altLang="en-US" dirty="0"/>
              <a:t>当たり</a:t>
            </a:r>
            <a:r>
              <a:rPr lang="ja-JP" altLang="en-US" dirty="0" smtClean="0"/>
              <a:t>、</a:t>
            </a:r>
            <a:r>
              <a:rPr lang="ja-JP" altLang="en-US" dirty="0"/>
              <a:t>既存</a:t>
            </a:r>
            <a:r>
              <a:rPr lang="ja-JP" altLang="en-US" dirty="0" smtClean="0"/>
              <a:t>の取組の課題分析は不可欠であると考えています。）</a:t>
            </a:r>
            <a:endParaRPr lang="en-US" altLang="ja-JP" dirty="0" smtClean="0"/>
          </a:p>
          <a:p>
            <a:endParaRPr kumimoji="1" lang="ja-JP" altLang="en-US" dirty="0"/>
          </a:p>
        </p:txBody>
      </p:sp>
    </p:spTree>
    <p:extLst>
      <p:ext uri="{BB962C8B-B14F-4D97-AF65-F5344CB8AC3E}">
        <p14:creationId xmlns:p14="http://schemas.microsoft.com/office/powerpoint/2010/main" val="12400346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1959"/>
          </a:xfrm>
        </p:spPr>
        <p:txBody>
          <a:bodyPr/>
          <a:lstStyle/>
          <a:p>
            <a:r>
              <a:rPr lang="ja-JP" altLang="en-US" dirty="0"/>
              <a:t>２－３</a:t>
            </a:r>
            <a:r>
              <a:rPr kumimoji="1" lang="ja-JP" altLang="en-US" dirty="0" smtClean="0"/>
              <a:t>．課題に対する本計画の目標</a:t>
            </a:r>
            <a:r>
              <a:rPr lang="ja-JP" altLang="en-US" dirty="0" smtClean="0"/>
              <a:t>及び</a:t>
            </a:r>
            <a:r>
              <a:rPr lang="en-US" altLang="ja-JP" dirty="0" smtClean="0"/>
              <a:t>KPI</a:t>
            </a:r>
            <a:r>
              <a:rPr lang="ja-JP" altLang="en-US" dirty="0" smtClean="0"/>
              <a:t>の考え方、</a:t>
            </a:r>
            <a:r>
              <a:rPr kumimoji="1" lang="ja-JP" altLang="en-US" dirty="0" smtClean="0"/>
              <a:t>方法</a:t>
            </a:r>
            <a:r>
              <a:rPr lang="en-US" altLang="ja-JP" dirty="0" smtClean="0"/>
              <a:t>【</a:t>
            </a:r>
            <a:r>
              <a:rPr lang="ja-JP" altLang="en-US" dirty="0"/>
              <a:t>★</a:t>
            </a:r>
            <a:r>
              <a:rPr lang="en-US" altLang="ja-JP" dirty="0"/>
              <a:t>】</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9</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835377" y="2142836"/>
            <a:ext cx="7473245" cy="3786909"/>
          </a:xfrm>
          <a:prstGeom prst="roundRect">
            <a:avLst>
              <a:gd name="adj" fmla="val 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dirty="0"/>
              <a:t>【</a:t>
            </a:r>
            <a:r>
              <a:rPr lang="ja-JP" altLang="en-US" dirty="0" smtClean="0"/>
              <a:t>記載の</a:t>
            </a:r>
            <a:r>
              <a:rPr lang="ja-JP" altLang="en-US" dirty="0"/>
              <a:t>ポイント</a:t>
            </a:r>
            <a:r>
              <a:rPr lang="en-US" altLang="ja-JP" dirty="0" smtClean="0"/>
              <a:t>】</a:t>
            </a:r>
            <a:r>
              <a:rPr lang="ja-JP" altLang="en-US" dirty="0"/>
              <a:t>（</a:t>
            </a:r>
            <a:r>
              <a:rPr lang="en-US" altLang="ja-JP" dirty="0" smtClean="0"/>
              <a:t>※</a:t>
            </a:r>
            <a:r>
              <a:rPr lang="ja-JP" altLang="en-US" dirty="0"/>
              <a:t>提出に当たり、本コメントは削除ください）</a:t>
            </a:r>
            <a:endParaRPr lang="en-US" altLang="ja-JP" dirty="0"/>
          </a:p>
          <a:p>
            <a:endParaRPr lang="en-US" altLang="ja-JP" dirty="0" smtClean="0"/>
          </a:p>
          <a:p>
            <a:r>
              <a:rPr lang="ja-JP" altLang="en-US" dirty="0" smtClean="0"/>
              <a:t>スライド</a:t>
            </a:r>
            <a:r>
              <a:rPr lang="ja-JP" altLang="en-US" dirty="0"/>
              <a:t>２－２に記載の課題を解決する手段としての、本交付金の必要性について、具体的に記載ください。</a:t>
            </a:r>
            <a:endParaRPr lang="en-US" altLang="ja-JP" dirty="0"/>
          </a:p>
          <a:p>
            <a:r>
              <a:rPr lang="ja-JP" altLang="en-US" dirty="0"/>
              <a:t>また、本計画により実現を目指す</a:t>
            </a:r>
            <a:r>
              <a:rPr lang="ja-JP" altLang="en-US" dirty="0" smtClean="0"/>
              <a:t>目標</a:t>
            </a:r>
            <a:r>
              <a:rPr lang="ja-JP" altLang="en-US" dirty="0" smtClean="0">
                <a:solidFill>
                  <a:schemeClr val="bg1"/>
                </a:solidFill>
              </a:rPr>
              <a:t>及び</a:t>
            </a:r>
            <a:r>
              <a:rPr lang="en-US" altLang="ja-JP" dirty="0" smtClean="0">
                <a:solidFill>
                  <a:schemeClr val="bg1"/>
                </a:solidFill>
              </a:rPr>
              <a:t>KPI</a:t>
            </a:r>
            <a:r>
              <a:rPr lang="ja-JP" altLang="en-US" dirty="0" smtClean="0">
                <a:solidFill>
                  <a:schemeClr val="bg1"/>
                </a:solidFill>
              </a:rPr>
              <a:t>の考え方に</a:t>
            </a:r>
            <a:r>
              <a:rPr lang="ja-JP" altLang="en-US" dirty="0" smtClean="0"/>
              <a:t>つ</a:t>
            </a:r>
            <a:r>
              <a:rPr lang="ja-JP" altLang="en-US" dirty="0"/>
              <a:t>いて、可能な限り具体的かつ客観的に記載ください。なお、目標については、「現状の単なる延長線上のものを定めるのではなく、地域の見える化等を踏まえ、中長期的な地域の将来像を描き、それを実現するため、計画期間において地域の産官学の各主体が総力を挙げ、一丸となって達成を目指すような目標を立てることが望ましい。」 （地域における大学の振興及び若者の雇用機会の創出による若者の修学及び就業の促進に関する基本指針）とされていることを踏まえ、記載ください。</a:t>
            </a:r>
            <a:endParaRPr lang="en-US" altLang="ja-JP" dirty="0"/>
          </a:p>
          <a:p>
            <a:r>
              <a:rPr lang="en-US" altLang="ja-JP" dirty="0"/>
              <a:t>※</a:t>
            </a:r>
            <a:r>
              <a:rPr lang="ja-JP" altLang="en-US" dirty="0"/>
              <a:t>複数頁記載頂いてかまいません</a:t>
            </a:r>
            <a:r>
              <a:rPr lang="ja-JP" altLang="en-US" dirty="0" smtClean="0"/>
              <a:t>。</a:t>
            </a:r>
            <a:endParaRPr lang="en-US" altLang="ja-JP" dirty="0"/>
          </a:p>
        </p:txBody>
      </p:sp>
    </p:spTree>
    <p:extLst>
      <p:ext uri="{BB962C8B-B14F-4D97-AF65-F5344CB8AC3E}">
        <p14:creationId xmlns:p14="http://schemas.microsoft.com/office/powerpoint/2010/main" val="15859933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97778" y="1997056"/>
            <a:ext cx="8271756" cy="1995362"/>
          </a:xfrm>
        </p:spPr>
        <p:txBody>
          <a:bodyPr>
            <a:normAutofit/>
          </a:bodyPr>
          <a:lstStyle/>
          <a:p>
            <a:r>
              <a:rPr lang="ja-JP" altLang="en-US" dirty="0"/>
              <a:t>３</a:t>
            </a:r>
            <a:r>
              <a:rPr kumimoji="1" lang="ja-JP" altLang="en-US" dirty="0" smtClean="0"/>
              <a:t>．</a:t>
            </a:r>
            <a:r>
              <a:rPr kumimoji="1" lang="ja-JP" altLang="en-US" dirty="0"/>
              <a:t>事業実施体制</a:t>
            </a:r>
          </a:p>
        </p:txBody>
      </p:sp>
    </p:spTree>
    <p:extLst>
      <p:ext uri="{BB962C8B-B14F-4D97-AF65-F5344CB8AC3E}">
        <p14:creationId xmlns:p14="http://schemas.microsoft.com/office/powerpoint/2010/main" val="403560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9580"/>
          </a:xfrm>
        </p:spPr>
        <p:txBody>
          <a:bodyPr/>
          <a:lstStyle/>
          <a:p>
            <a:r>
              <a:rPr lang="ja-JP" altLang="en-US" dirty="0" smtClean="0"/>
              <a:t>３</a:t>
            </a:r>
            <a:r>
              <a:rPr kumimoji="1" lang="ja-JP" altLang="en-US" dirty="0" smtClean="0"/>
              <a:t>．</a:t>
            </a:r>
            <a:r>
              <a:rPr lang="ja-JP" altLang="en-US" spc="-100" dirty="0" smtClean="0"/>
              <a:t>事業実施の推進体制</a:t>
            </a:r>
            <a:r>
              <a:rPr lang="en-US" altLang="ja-JP" spc="-100" dirty="0" smtClean="0"/>
              <a:t>【</a:t>
            </a:r>
            <a:r>
              <a:rPr lang="ja-JP" altLang="en-US" spc="-100" dirty="0"/>
              <a:t>★</a:t>
            </a:r>
            <a:r>
              <a:rPr lang="en-US" altLang="ja-JP" spc="-100" dirty="0"/>
              <a:t>】</a:t>
            </a:r>
            <a:endParaRPr kumimoji="1" lang="ja-JP" altLang="en-US" spc="-100"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11</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835377" y="2370892"/>
            <a:ext cx="7473245" cy="2968977"/>
          </a:xfrm>
          <a:prstGeom prst="roundRect">
            <a:avLst>
              <a:gd name="adj" fmla="val 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dirty="0"/>
              <a:t>【</a:t>
            </a:r>
            <a:r>
              <a:rPr lang="ja-JP" altLang="en-US" dirty="0"/>
              <a:t>記載のポイント</a:t>
            </a:r>
            <a:r>
              <a:rPr lang="en-US" altLang="ja-JP" dirty="0"/>
              <a:t>】</a:t>
            </a:r>
            <a:r>
              <a:rPr lang="ja-JP" altLang="en-US" dirty="0"/>
              <a:t>（</a:t>
            </a:r>
            <a:r>
              <a:rPr lang="en-US" altLang="ja-JP" dirty="0"/>
              <a:t>※</a:t>
            </a:r>
            <a:r>
              <a:rPr lang="ja-JP" altLang="en-US" dirty="0"/>
              <a:t>提出に当たり、本コメントは削除ください）</a:t>
            </a:r>
            <a:endParaRPr lang="en-US" altLang="ja-JP" dirty="0"/>
          </a:p>
          <a:p>
            <a:endParaRPr lang="en-US" altLang="ja-JP" dirty="0"/>
          </a:p>
          <a:p>
            <a:r>
              <a:rPr lang="ja-JP" altLang="en-US" dirty="0" smtClean="0"/>
              <a:t>推進会議の構成員　及び　計画</a:t>
            </a:r>
            <a:r>
              <a:rPr lang="ja-JP" altLang="en-US" dirty="0"/>
              <a:t>期間を通じ、産官学の緊密な連携による円滑かつ確実な事業の実施を図るため</a:t>
            </a:r>
            <a:r>
              <a:rPr lang="ja-JP" altLang="en-US" dirty="0" smtClean="0"/>
              <a:t>の事業責任者に求める要件及び候補者、首長</a:t>
            </a:r>
            <a:r>
              <a:rPr lang="ja-JP" altLang="en-US" dirty="0"/>
              <a:t>及び事業</a:t>
            </a:r>
            <a:r>
              <a:rPr lang="ja-JP" altLang="en-US" dirty="0" smtClean="0"/>
              <a:t>責任者</a:t>
            </a:r>
            <a:r>
              <a:rPr lang="ja-JP" altLang="en-US" dirty="0"/>
              <a:t>に</a:t>
            </a:r>
            <a:r>
              <a:rPr lang="ja-JP" altLang="en-US" dirty="0" smtClean="0"/>
              <a:t>よる事業マネジメントの権限関係を含む実施体制図　について図示下さい。</a:t>
            </a:r>
            <a:endParaRPr lang="en-US" altLang="ja-JP" dirty="0" smtClean="0"/>
          </a:p>
          <a:p>
            <a:r>
              <a:rPr lang="en-US" altLang="ja-JP" dirty="0" smtClean="0"/>
              <a:t>※</a:t>
            </a:r>
            <a:r>
              <a:rPr lang="ja-JP" altLang="en-US" dirty="0" smtClean="0"/>
              <a:t>事業責任者は、事業の成否を握る重要な立場ですので、今後、評価委員会及び内閣府との協議事項となる点ご留意ください。</a:t>
            </a:r>
            <a:endParaRPr lang="en-US" altLang="ja-JP" dirty="0" smtClean="0"/>
          </a:p>
          <a:p>
            <a:r>
              <a:rPr lang="en-US" altLang="ja-JP" dirty="0"/>
              <a:t>※</a:t>
            </a:r>
            <a:r>
              <a:rPr lang="ja-JP" altLang="en-US" dirty="0"/>
              <a:t>複数頁に渡っても構いません</a:t>
            </a:r>
            <a:r>
              <a:rPr lang="ja-JP" altLang="en-US" dirty="0" smtClean="0"/>
              <a:t>。</a:t>
            </a:r>
            <a:endParaRPr lang="en-US" altLang="ja-JP" dirty="0"/>
          </a:p>
        </p:txBody>
      </p:sp>
    </p:spTree>
    <p:extLst>
      <p:ext uri="{BB962C8B-B14F-4D97-AF65-F5344CB8AC3E}">
        <p14:creationId xmlns:p14="http://schemas.microsoft.com/office/powerpoint/2010/main" val="27042860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59233" y="1898191"/>
            <a:ext cx="8271756" cy="1995362"/>
          </a:xfrm>
        </p:spPr>
        <p:txBody>
          <a:bodyPr>
            <a:normAutofit/>
          </a:bodyPr>
          <a:lstStyle/>
          <a:p>
            <a:r>
              <a:rPr lang="ja-JP" altLang="en-US" dirty="0"/>
              <a:t>４</a:t>
            </a:r>
            <a:r>
              <a:rPr kumimoji="1" lang="ja-JP" altLang="en-US" dirty="0" smtClean="0"/>
              <a:t>．事業実施計画</a:t>
            </a:r>
            <a:endParaRPr kumimoji="1" lang="ja-JP" altLang="en-US" dirty="0"/>
          </a:p>
        </p:txBody>
      </p:sp>
    </p:spTree>
    <p:extLst>
      <p:ext uri="{BB962C8B-B14F-4D97-AF65-F5344CB8AC3E}">
        <p14:creationId xmlns:p14="http://schemas.microsoft.com/office/powerpoint/2010/main" val="27983838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9580"/>
          </a:xfrm>
        </p:spPr>
        <p:txBody>
          <a:bodyPr/>
          <a:lstStyle/>
          <a:p>
            <a:r>
              <a:rPr lang="ja-JP" altLang="en-US" dirty="0"/>
              <a:t>４</a:t>
            </a:r>
            <a:r>
              <a:rPr lang="ja-JP" altLang="en-US" dirty="0" smtClean="0"/>
              <a:t>－１</a:t>
            </a:r>
            <a:r>
              <a:rPr kumimoji="1" lang="ja-JP" altLang="en-US" dirty="0" smtClean="0"/>
              <a:t>．事業実施計画</a:t>
            </a:r>
            <a:r>
              <a:rPr lang="en-US" altLang="ja-JP" spc="-100" dirty="0" smtClean="0"/>
              <a:t>【</a:t>
            </a:r>
            <a:r>
              <a:rPr lang="ja-JP" altLang="en-US" spc="-100" dirty="0"/>
              <a:t>★</a:t>
            </a:r>
            <a:r>
              <a:rPr lang="en-US" altLang="ja-JP" spc="-100" dirty="0"/>
              <a:t>】</a:t>
            </a:r>
            <a:endParaRPr kumimoji="1" lang="ja-JP" altLang="en-US" spc="-100"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13</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835377" y="2370892"/>
            <a:ext cx="7473245" cy="2968977"/>
          </a:xfrm>
          <a:prstGeom prst="roundRect">
            <a:avLst>
              <a:gd name="adj" fmla="val 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dirty="0"/>
              <a:t>【</a:t>
            </a:r>
            <a:r>
              <a:rPr lang="ja-JP" altLang="en-US" dirty="0" smtClean="0"/>
              <a:t>記載の</a:t>
            </a:r>
            <a:r>
              <a:rPr lang="ja-JP" altLang="en-US" dirty="0"/>
              <a:t>ポイント</a:t>
            </a:r>
            <a:r>
              <a:rPr lang="en-US" altLang="ja-JP" dirty="0" smtClean="0"/>
              <a:t>】</a:t>
            </a:r>
            <a:r>
              <a:rPr lang="ja-JP" altLang="en-US" dirty="0"/>
              <a:t>（</a:t>
            </a:r>
            <a:r>
              <a:rPr lang="en-US" altLang="ja-JP" dirty="0" smtClean="0"/>
              <a:t>※</a:t>
            </a:r>
            <a:r>
              <a:rPr lang="ja-JP" altLang="en-US" dirty="0"/>
              <a:t>提出に当たり、本コメントは削除ください</a:t>
            </a:r>
            <a:r>
              <a:rPr lang="ja-JP" altLang="en-US" dirty="0" smtClean="0"/>
              <a:t>）</a:t>
            </a:r>
            <a:endParaRPr lang="en-US" altLang="ja-JP" dirty="0" smtClean="0"/>
          </a:p>
          <a:p>
            <a:endParaRPr lang="en-US" altLang="ja-JP" dirty="0"/>
          </a:p>
          <a:p>
            <a:r>
              <a:rPr lang="ja-JP" altLang="en-US" dirty="0"/>
              <a:t>計画期間における事業の実施内容及びその実施主体（</a:t>
            </a:r>
            <a:r>
              <a:rPr lang="ja-JP" altLang="en-US" dirty="0" smtClean="0"/>
              <a:t>実施箇所）</a:t>
            </a:r>
            <a:r>
              <a:rPr lang="ja-JP" altLang="en-US" dirty="0"/>
              <a:t>について柱毎（例：研究開発①、研究開発②、人材育成、産学連携）に可能な限り具体的に記載ください。また、研究開発実施主体については、その対象を明確にした上で、研究開発マネジメントの方針も記載ください。</a:t>
            </a:r>
            <a:endParaRPr lang="en-US" altLang="ja-JP" dirty="0"/>
          </a:p>
          <a:p>
            <a:r>
              <a:rPr lang="en-US" altLang="ja-JP" dirty="0"/>
              <a:t>※</a:t>
            </a:r>
            <a:r>
              <a:rPr lang="ja-JP" altLang="en-US" dirty="0"/>
              <a:t>複数頁に渡っても構いません。</a:t>
            </a:r>
            <a:endParaRPr lang="en-US" altLang="ja-JP" dirty="0"/>
          </a:p>
          <a:p>
            <a:endParaRPr lang="en-US" altLang="ja-JP" dirty="0"/>
          </a:p>
        </p:txBody>
      </p:sp>
    </p:spTree>
    <p:extLst>
      <p:ext uri="{BB962C8B-B14F-4D97-AF65-F5344CB8AC3E}">
        <p14:creationId xmlns:p14="http://schemas.microsoft.com/office/powerpoint/2010/main" val="13524034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9580"/>
          </a:xfrm>
        </p:spPr>
        <p:txBody>
          <a:bodyPr/>
          <a:lstStyle/>
          <a:p>
            <a:r>
              <a:rPr lang="en-US" altLang="ja-JP" dirty="0" smtClean="0">
                <a:latin typeface="+mj-ea"/>
              </a:rPr>
              <a:t>【</a:t>
            </a:r>
            <a:r>
              <a:rPr lang="ja-JP" altLang="en-US" dirty="0" smtClean="0">
                <a:latin typeface="+mj-ea"/>
              </a:rPr>
              <a:t>補足</a:t>
            </a:r>
            <a:r>
              <a:rPr lang="en-US" altLang="ja-JP" dirty="0" smtClean="0">
                <a:latin typeface="+mj-ea"/>
              </a:rPr>
              <a:t>】</a:t>
            </a:r>
            <a:r>
              <a:rPr lang="ja-JP" altLang="en-US" dirty="0">
                <a:latin typeface="+mj-ea"/>
              </a:rPr>
              <a:t>４</a:t>
            </a:r>
            <a:r>
              <a:rPr lang="ja-JP" altLang="en-US" dirty="0" smtClean="0">
                <a:latin typeface="+mj-ea"/>
              </a:rPr>
              <a:t>－１</a:t>
            </a:r>
            <a:r>
              <a:rPr kumimoji="1" lang="ja-JP" altLang="en-US" dirty="0">
                <a:latin typeface="+mj-ea"/>
              </a:rPr>
              <a:t>．事業</a:t>
            </a:r>
            <a:r>
              <a:rPr kumimoji="1" lang="ja-JP" altLang="en-US" dirty="0" smtClean="0">
                <a:latin typeface="+mj-ea"/>
              </a:rPr>
              <a:t>実施箇所</a:t>
            </a:r>
            <a:r>
              <a:rPr lang="en-US" altLang="ja-JP" spc="-100" dirty="0" smtClean="0">
                <a:latin typeface="+mj-ea"/>
              </a:rPr>
              <a:t>【</a:t>
            </a:r>
            <a:r>
              <a:rPr lang="ja-JP" altLang="en-US" spc="-100" dirty="0">
                <a:latin typeface="+mj-ea"/>
              </a:rPr>
              <a:t>★</a:t>
            </a:r>
            <a:r>
              <a:rPr lang="en-US" altLang="ja-JP" spc="-100" dirty="0">
                <a:latin typeface="+mj-ea"/>
              </a:rPr>
              <a:t>】</a:t>
            </a:r>
            <a:endParaRPr kumimoji="1" lang="ja-JP" altLang="en-US" spc="-100" dirty="0">
              <a:latin typeface="+mj-ea"/>
            </a:endParaRPr>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14</a:t>
            </a:fld>
            <a:endParaRPr kumimoji="1" lang="ja-JP" altLang="en-US"/>
          </a:p>
        </p:txBody>
      </p:sp>
      <p:sp>
        <p:nvSpPr>
          <p:cNvPr id="7" name="角丸四角形 6"/>
          <p:cNvSpPr/>
          <p:nvPr/>
        </p:nvSpPr>
        <p:spPr>
          <a:xfrm>
            <a:off x="642055" y="1639372"/>
            <a:ext cx="7473245" cy="2968977"/>
          </a:xfrm>
          <a:prstGeom prst="roundRect">
            <a:avLst>
              <a:gd name="adj" fmla="val 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dirty="0"/>
              <a:t>【</a:t>
            </a:r>
            <a:r>
              <a:rPr lang="ja-JP" altLang="en-US" dirty="0"/>
              <a:t>記載のポイント</a:t>
            </a:r>
            <a:r>
              <a:rPr lang="en-US" altLang="ja-JP" dirty="0"/>
              <a:t>】</a:t>
            </a:r>
            <a:r>
              <a:rPr lang="ja-JP" altLang="en-US" dirty="0"/>
              <a:t>（</a:t>
            </a:r>
            <a:r>
              <a:rPr lang="en-US" altLang="ja-JP" dirty="0"/>
              <a:t>※</a:t>
            </a:r>
            <a:r>
              <a:rPr lang="ja-JP" altLang="en-US" dirty="0"/>
              <a:t>提出に当たり、本コメントは削除ください）</a:t>
            </a:r>
            <a:endParaRPr lang="en-US" altLang="ja-JP" dirty="0"/>
          </a:p>
          <a:p>
            <a:r>
              <a:rPr lang="ja-JP" altLang="en-US" dirty="0" smtClean="0"/>
              <a:t>事業の柱毎にその事業の実施</a:t>
            </a:r>
            <a:r>
              <a:rPr lang="ja-JP" altLang="en-US" dirty="0"/>
              <a:t>箇所や参画期間の</a:t>
            </a:r>
            <a:r>
              <a:rPr lang="ja-JP" altLang="en-US" dirty="0" smtClean="0"/>
              <a:t>所在箇所</a:t>
            </a:r>
            <a:r>
              <a:rPr lang="ja-JP" altLang="en-US" dirty="0"/>
              <a:t>にについて</a:t>
            </a:r>
            <a:r>
              <a:rPr lang="ja-JP" altLang="en-US" dirty="0" smtClean="0"/>
              <a:t>地図上に図示してください。</a:t>
            </a:r>
            <a:endParaRPr lang="en-US" altLang="ja-JP" dirty="0" smtClean="0"/>
          </a:p>
          <a:p>
            <a:r>
              <a:rPr lang="en-US" altLang="ja-JP" dirty="0"/>
              <a:t>※</a:t>
            </a:r>
            <a:r>
              <a:rPr lang="ja-JP" altLang="en-US" dirty="0"/>
              <a:t>縮尺がわかるようにしてください</a:t>
            </a:r>
            <a:r>
              <a:rPr lang="ja-JP" altLang="en-US" dirty="0" smtClean="0"/>
              <a:t>。</a:t>
            </a:r>
            <a:endParaRPr lang="en-US" altLang="ja-JP" dirty="0"/>
          </a:p>
        </p:txBody>
      </p:sp>
    </p:spTree>
    <p:extLst>
      <p:ext uri="{BB962C8B-B14F-4D97-AF65-F5344CB8AC3E}">
        <p14:creationId xmlns:p14="http://schemas.microsoft.com/office/powerpoint/2010/main" val="21798396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15</a:t>
            </a:fld>
            <a:endParaRPr kumimoji="1" lang="ja-JP" altLang="en-US"/>
          </a:p>
        </p:txBody>
      </p:sp>
      <p:sp>
        <p:nvSpPr>
          <p:cNvPr id="6" name="正方形/長方形 5"/>
          <p:cNvSpPr/>
          <p:nvPr/>
        </p:nvSpPr>
        <p:spPr>
          <a:xfrm>
            <a:off x="146740" y="1027835"/>
            <a:ext cx="4161491" cy="757004"/>
          </a:xfrm>
          <a:prstGeom prst="rect">
            <a:avLst/>
          </a:prstGeom>
          <a:solidFill>
            <a:srgbClr val="C00000"/>
          </a:solidFill>
          <a:ln>
            <a:no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ja-JP" altLang="en-US" sz="1600" b="1" dirty="0" smtClean="0">
                <a:latin typeface="Meiryo UI" panose="020B0604030504040204" pitchFamily="50" charset="-128"/>
                <a:ea typeface="Meiryo UI" panose="020B0604030504040204" pitchFamily="50" charset="-128"/>
              </a:rPr>
              <a:t>①○○事業</a:t>
            </a:r>
            <a:r>
              <a:rPr lang="ja-JP" altLang="en-US" sz="1200" b="1" dirty="0">
                <a:latin typeface="Meiryo UI" panose="020B0604030504040204" pitchFamily="50" charset="-128"/>
                <a:ea typeface="Meiryo UI" panose="020B0604030504040204" pitchFamily="50" charset="-128"/>
              </a:rPr>
              <a:t>　</a:t>
            </a:r>
            <a:endParaRPr lang="en-US" altLang="ja-JP" sz="1200" b="1" dirty="0" smtClean="0">
              <a:latin typeface="Meiryo UI" panose="020B0604030504040204" pitchFamily="50" charset="-128"/>
              <a:ea typeface="Meiryo UI" panose="020B0604030504040204" pitchFamily="50" charset="-128"/>
            </a:endParaRPr>
          </a:p>
          <a:p>
            <a:r>
              <a:rPr lang="ja-JP" altLang="en-US" sz="1400" b="1" dirty="0" smtClean="0">
                <a:latin typeface="Meiryo UI" panose="020B0604030504040204" pitchFamily="50" charset="-128"/>
                <a:ea typeface="Meiryo UI" panose="020B0604030504040204" pitchFamily="50" charset="-128"/>
              </a:rPr>
              <a:t>事業費</a:t>
            </a:r>
            <a:r>
              <a:rPr lang="ja-JP" altLang="en-US" sz="1400" b="1" dirty="0">
                <a:latin typeface="Meiryo UI" panose="020B0604030504040204" pitchFamily="50" charset="-128"/>
                <a:ea typeface="Meiryo UI" panose="020B0604030504040204" pitchFamily="50" charset="-128"/>
              </a:rPr>
              <a:t>：</a:t>
            </a:r>
            <a:r>
              <a:rPr lang="ja-JP" altLang="en-US" sz="1400" b="1" dirty="0" smtClean="0">
                <a:latin typeface="Meiryo UI" panose="020B0604030504040204" pitchFamily="50" charset="-128"/>
                <a:ea typeface="Meiryo UI" panose="020B0604030504040204" pitchFamily="50" charset="-128"/>
              </a:rPr>
              <a:t>○○千円（うち交付金：○○千円）</a:t>
            </a:r>
            <a:endParaRPr lang="ja-JP" altLang="en-US" sz="1400" b="1" dirty="0">
              <a:latin typeface="Meiryo UI" panose="020B0604030504040204" pitchFamily="50" charset="-128"/>
              <a:ea typeface="Meiryo UI" panose="020B0604030504040204" pitchFamily="50" charset="-128"/>
            </a:endParaRPr>
          </a:p>
        </p:txBody>
      </p:sp>
      <p:sp>
        <p:nvSpPr>
          <p:cNvPr id="7" name="テキスト ボックス 26"/>
          <p:cNvSpPr txBox="1"/>
          <p:nvPr/>
        </p:nvSpPr>
        <p:spPr>
          <a:xfrm>
            <a:off x="170386" y="1742243"/>
            <a:ext cx="4139460" cy="461665"/>
          </a:xfrm>
          <a:prstGeom prst="rect">
            <a:avLst/>
          </a:prstGeom>
          <a:noFill/>
        </p:spPr>
        <p:txBody>
          <a:bodyPr wrap="square" rtlCol="0">
            <a:spAutoFit/>
          </a:bodyPr>
          <a:lstStyle/>
          <a:p>
            <a:r>
              <a:rPr lang="ja-JP" altLang="en-US" sz="1200" dirty="0" smtClean="0">
                <a:latin typeface="Meiryo UI" panose="020B0604030504040204" pitchFamily="50" charset="-128"/>
                <a:ea typeface="Meiryo UI" panose="020B0604030504040204" pitchFamily="50" charset="-128"/>
              </a:rPr>
              <a:t>・推進会議運営費：○○千円（うち交付金：○○千円）</a:t>
            </a:r>
            <a:endParaRPr lang="en-US" altLang="ja-JP" sz="12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「○○○」：○○千円</a:t>
            </a:r>
            <a:r>
              <a:rPr lang="ja-JP" altLang="en-US" sz="1200" dirty="0">
                <a:latin typeface="Meiryo UI" panose="020B0604030504040204" pitchFamily="50" charset="-128"/>
                <a:ea typeface="Meiryo UI" panose="020B0604030504040204" pitchFamily="50" charset="-128"/>
              </a:rPr>
              <a:t>（うち交付</a:t>
            </a:r>
            <a:r>
              <a:rPr lang="ja-JP" altLang="en-US" sz="1200" dirty="0" smtClean="0">
                <a:latin typeface="Meiryo UI" panose="020B0604030504040204" pitchFamily="50" charset="-128"/>
                <a:ea typeface="Meiryo UI" panose="020B0604030504040204" pitchFamily="50" charset="-128"/>
              </a:rPr>
              <a:t>金：○○千円</a:t>
            </a:r>
            <a:r>
              <a:rPr lang="ja-JP" altLang="en-US" sz="1200" dirty="0">
                <a:latin typeface="Meiryo UI" panose="020B0604030504040204" pitchFamily="50" charset="-128"/>
                <a:ea typeface="Meiryo UI" panose="020B0604030504040204" pitchFamily="50" charset="-128"/>
              </a:rPr>
              <a:t>）</a:t>
            </a:r>
            <a:endParaRPr lang="en-US" altLang="ja-JP" sz="1200" dirty="0">
              <a:latin typeface="Meiryo UI" panose="020B0604030504040204" pitchFamily="50" charset="-128"/>
              <a:ea typeface="Meiryo UI" panose="020B0604030504040204" pitchFamily="50" charset="-128"/>
            </a:endParaRPr>
          </a:p>
        </p:txBody>
      </p:sp>
      <p:sp>
        <p:nvSpPr>
          <p:cNvPr id="8" name="タイトル 1"/>
          <p:cNvSpPr txBox="1">
            <a:spLocks/>
          </p:cNvSpPr>
          <p:nvPr/>
        </p:nvSpPr>
        <p:spPr>
          <a:xfrm>
            <a:off x="11031" y="8274"/>
            <a:ext cx="9121939" cy="450878"/>
          </a:xfrm>
          <a:prstGeom prst="rect">
            <a:avLst/>
          </a:prstGeom>
          <a:solidFill>
            <a:srgbClr val="002060"/>
          </a:solidFill>
        </p:spPr>
        <p:txBody>
          <a:bodyPr anchor="ctr" anchorCtr="0">
            <a:noAutofit/>
          </a:bodyPr>
          <a:lstStyle>
            <a:lvl1pPr algn="l" defTabSz="844083" rtl="0" eaLnBrk="1" latinLnBrk="0" hangingPunct="1">
              <a:lnSpc>
                <a:spcPct val="90000"/>
              </a:lnSpc>
              <a:spcBef>
                <a:spcPct val="0"/>
              </a:spcBef>
              <a:buNone/>
              <a:defRPr kumimoji="1" sz="4062" kern="1200">
                <a:solidFill>
                  <a:schemeClr val="tx1"/>
                </a:solidFill>
                <a:latin typeface="+mj-lt"/>
                <a:ea typeface="+mj-ea"/>
                <a:cs typeface="+mj-cs"/>
              </a:defRPr>
            </a:lvl1pPr>
          </a:lstStyle>
          <a:p>
            <a:pPr lvl="0">
              <a:defRPr/>
            </a:pPr>
            <a:r>
              <a:rPr lang="ja-JP" altLang="en-US" sz="2400" dirty="0" smtClean="0">
                <a:solidFill>
                  <a:schemeClr val="bg1"/>
                </a:solidFill>
              </a:rPr>
              <a:t>４－２．初年度におけ</a:t>
            </a:r>
            <a:r>
              <a:rPr lang="ja-JP" altLang="en-US" sz="2400" dirty="0">
                <a:solidFill>
                  <a:schemeClr val="bg1"/>
                </a:solidFill>
              </a:rPr>
              <a:t>る</a:t>
            </a:r>
            <a:r>
              <a:rPr lang="ja-JP" altLang="en-US" sz="2400" dirty="0" smtClean="0">
                <a:solidFill>
                  <a:schemeClr val="bg1"/>
                </a:solidFill>
              </a:rPr>
              <a:t>事業費の</a:t>
            </a:r>
            <a:r>
              <a:rPr lang="ja-JP" altLang="en-US" sz="2400" dirty="0">
                <a:solidFill>
                  <a:schemeClr val="bg1"/>
                </a:solidFill>
              </a:rPr>
              <a:t>内訳（</a:t>
            </a:r>
            <a:r>
              <a:rPr lang="ja-JP" altLang="en-US" sz="2400" dirty="0" smtClean="0">
                <a:solidFill>
                  <a:schemeClr val="bg1"/>
                </a:solidFill>
              </a:rPr>
              <a:t>予定）</a:t>
            </a:r>
            <a:r>
              <a:rPr lang="en-US" altLang="ja-JP" sz="2400" dirty="0" smtClean="0">
                <a:solidFill>
                  <a:schemeClr val="bg1"/>
                </a:solidFill>
              </a:rPr>
              <a:t>【</a:t>
            </a:r>
            <a:r>
              <a:rPr lang="ja-JP" altLang="en-US" sz="2400" dirty="0">
                <a:solidFill>
                  <a:schemeClr val="bg1"/>
                </a:solidFill>
              </a:rPr>
              <a:t>★</a:t>
            </a:r>
            <a:r>
              <a:rPr lang="en-US" altLang="ja-JP" sz="2400" dirty="0">
                <a:solidFill>
                  <a:schemeClr val="bg1"/>
                </a:solidFill>
              </a:rPr>
              <a:t>】 </a:t>
            </a:r>
            <a:endParaRPr lang="en-US" altLang="ja-JP" sz="2400" b="1" spc="-110" dirty="0" smtClean="0">
              <a:solidFill>
                <a:prstClr val="white"/>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9" name="角丸四角形 8"/>
          <p:cNvSpPr/>
          <p:nvPr/>
        </p:nvSpPr>
        <p:spPr>
          <a:xfrm>
            <a:off x="798556" y="5337837"/>
            <a:ext cx="7546887" cy="1147756"/>
          </a:xfrm>
          <a:prstGeom prst="roundRect">
            <a:avLst>
              <a:gd name="adj" fmla="val 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dirty="0"/>
              <a:t>【</a:t>
            </a:r>
            <a:r>
              <a:rPr lang="ja-JP" altLang="en-US" dirty="0" smtClean="0"/>
              <a:t>記載の</a:t>
            </a:r>
            <a:r>
              <a:rPr lang="ja-JP" altLang="en-US" dirty="0"/>
              <a:t>ポイント</a:t>
            </a:r>
            <a:r>
              <a:rPr lang="en-US" altLang="ja-JP" dirty="0" smtClean="0"/>
              <a:t>】</a:t>
            </a:r>
            <a:r>
              <a:rPr lang="ja-JP" altLang="en-US" dirty="0"/>
              <a:t>（</a:t>
            </a:r>
            <a:r>
              <a:rPr lang="en-US" altLang="ja-JP" dirty="0" smtClean="0"/>
              <a:t>※</a:t>
            </a:r>
            <a:r>
              <a:rPr lang="ja-JP" altLang="en-US" dirty="0"/>
              <a:t>提出に当たり、本コメントは削除ください）</a:t>
            </a:r>
            <a:endParaRPr lang="en-US" altLang="ja-JP" dirty="0"/>
          </a:p>
          <a:p>
            <a:r>
              <a:rPr lang="ja-JP" altLang="en-US" dirty="0" smtClean="0">
                <a:solidFill>
                  <a:schemeClr val="bg1"/>
                </a:solidFill>
              </a:rPr>
              <a:t>初年度における</a:t>
            </a:r>
            <a:r>
              <a:rPr lang="ja-JP" altLang="en-US" dirty="0" smtClean="0"/>
              <a:t>各事業の費用とそれに応じた交付金額を記載ください</a:t>
            </a:r>
            <a:r>
              <a:rPr lang="ja-JP" altLang="en-US" dirty="0"/>
              <a:t>。あわせて</a:t>
            </a:r>
            <a:r>
              <a:rPr lang="ja-JP" altLang="en-US" dirty="0" smtClean="0"/>
              <a:t>、各事業で支出する主な</a:t>
            </a:r>
            <a:r>
              <a:rPr lang="ja-JP" altLang="en-US" dirty="0"/>
              <a:t>経費</a:t>
            </a:r>
            <a:r>
              <a:rPr lang="ja-JP" altLang="en-US" dirty="0" smtClean="0"/>
              <a:t>を</a:t>
            </a:r>
            <a:r>
              <a:rPr lang="ja-JP" altLang="en-US" dirty="0"/>
              <a:t>記載ください</a:t>
            </a:r>
            <a:r>
              <a:rPr lang="ja-JP" altLang="en-US" dirty="0" smtClean="0"/>
              <a:t>。</a:t>
            </a:r>
            <a:endParaRPr lang="en-US" altLang="ja-JP" dirty="0" smtClean="0"/>
          </a:p>
          <a:p>
            <a:r>
              <a:rPr lang="ja-JP" altLang="en-US" dirty="0" smtClean="0"/>
              <a:t> </a:t>
            </a:r>
            <a:r>
              <a:rPr lang="en-US" altLang="ja-JP" dirty="0" smtClean="0"/>
              <a:t>※</a:t>
            </a:r>
            <a:r>
              <a:rPr lang="ja-JP" altLang="en-US" dirty="0" smtClean="0"/>
              <a:t>事業の数に応じて、記載欄を加除するなど調整をしてください。</a:t>
            </a:r>
            <a:endParaRPr lang="en-US" altLang="ja-JP" dirty="0"/>
          </a:p>
        </p:txBody>
      </p:sp>
      <p:sp>
        <p:nvSpPr>
          <p:cNvPr id="10" name="正方形/長方形 4"/>
          <p:cNvSpPr/>
          <p:nvPr/>
        </p:nvSpPr>
        <p:spPr>
          <a:xfrm>
            <a:off x="4522778" y="1747554"/>
            <a:ext cx="4466492" cy="461665"/>
          </a:xfrm>
          <a:prstGeom prst="rect">
            <a:avLst/>
          </a:prstGeom>
        </p:spPr>
        <p:txBody>
          <a:bodyPr wrap="square">
            <a:spAutoFit/>
          </a:bodyPr>
          <a:lstStyle/>
          <a:p>
            <a:r>
              <a:rPr lang="ja-JP" altLang="en-US" sz="1200" dirty="0" smtClean="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○○千円（うち交付</a:t>
            </a:r>
            <a:r>
              <a:rPr lang="ja-JP" altLang="en-US" sz="1200" dirty="0" smtClean="0">
                <a:latin typeface="Meiryo UI" panose="020B0604030504040204" pitchFamily="50" charset="-128"/>
                <a:ea typeface="Meiryo UI" panose="020B0604030504040204" pitchFamily="50" charset="-128"/>
              </a:rPr>
              <a:t>金：○○千円）</a:t>
            </a:r>
            <a:endParaRPr lang="en-US" altLang="ja-JP" sz="12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」：○○千円（うち交付</a:t>
            </a:r>
            <a:r>
              <a:rPr lang="ja-JP" altLang="en-US" sz="1200" dirty="0" smtClean="0">
                <a:latin typeface="Meiryo UI" panose="020B0604030504040204" pitchFamily="50" charset="-128"/>
                <a:ea typeface="Meiryo UI" panose="020B0604030504040204" pitchFamily="50" charset="-128"/>
              </a:rPr>
              <a:t>金：○○千円</a:t>
            </a:r>
            <a:r>
              <a:rPr lang="ja-JP" altLang="en-US" sz="1200" dirty="0">
                <a:latin typeface="Meiryo UI" panose="020B0604030504040204" pitchFamily="50" charset="-128"/>
                <a:ea typeface="Meiryo UI" panose="020B0604030504040204" pitchFamily="50" charset="-128"/>
              </a:rPr>
              <a:t>）</a:t>
            </a:r>
            <a:endParaRPr lang="en-US" altLang="ja-JP" sz="1200" dirty="0">
              <a:latin typeface="Meiryo UI" panose="020B0604030504040204" pitchFamily="50" charset="-128"/>
              <a:ea typeface="Meiryo UI" panose="020B0604030504040204" pitchFamily="50" charset="-128"/>
            </a:endParaRPr>
          </a:p>
        </p:txBody>
      </p:sp>
      <p:sp>
        <p:nvSpPr>
          <p:cNvPr id="11" name="テキスト ボックス 26"/>
          <p:cNvSpPr txBox="1"/>
          <p:nvPr/>
        </p:nvSpPr>
        <p:spPr>
          <a:xfrm>
            <a:off x="170386" y="3067563"/>
            <a:ext cx="4338146" cy="461665"/>
          </a:xfrm>
          <a:prstGeom prst="rect">
            <a:avLst/>
          </a:prstGeom>
          <a:noFill/>
        </p:spPr>
        <p:txBody>
          <a:bodyPr wrap="square" rtlCol="0">
            <a:spAutoFit/>
          </a:bodyPr>
          <a:lstStyle/>
          <a:p>
            <a:r>
              <a:rPr lang="ja-JP" altLang="en-US" sz="1200" dirty="0">
                <a:latin typeface="Meiryo UI" panose="020B0604030504040204" pitchFamily="50" charset="-128"/>
                <a:ea typeface="Meiryo UI" panose="020B0604030504040204" pitchFamily="50" charset="-128"/>
              </a:rPr>
              <a:t>・トップレベルの</a:t>
            </a:r>
            <a:r>
              <a:rPr lang="ja-JP" altLang="en-US" sz="1200" dirty="0" err="1">
                <a:latin typeface="Meiryo UI" panose="020B0604030504040204" pitchFamily="50" charset="-128"/>
                <a:ea typeface="Meiryo UI" panose="020B0604030504040204" pitchFamily="50" charset="-128"/>
              </a:rPr>
              <a:t>人材招</a:t>
            </a:r>
            <a:r>
              <a:rPr lang="ja-JP" altLang="en-US" sz="1200" dirty="0" err="1" smtClean="0">
                <a:latin typeface="Meiryo UI" panose="020B0604030504040204" pitchFamily="50" charset="-128"/>
                <a:ea typeface="Meiryo UI" panose="020B0604030504040204" pitchFamily="50" charset="-128"/>
              </a:rPr>
              <a:t>へい</a:t>
            </a:r>
            <a:r>
              <a:rPr lang="ja-JP" altLang="en-US" sz="1200" dirty="0" smtClean="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○○千円（うち交付</a:t>
            </a:r>
            <a:r>
              <a:rPr lang="ja-JP" altLang="en-US" sz="1200" dirty="0" smtClean="0">
                <a:latin typeface="Meiryo UI" panose="020B0604030504040204" pitchFamily="50" charset="-128"/>
                <a:ea typeface="Meiryo UI" panose="020B0604030504040204" pitchFamily="50" charset="-128"/>
              </a:rPr>
              <a:t>金：○○千円</a:t>
            </a:r>
            <a:r>
              <a:rPr lang="ja-JP" altLang="en-US" sz="1200" dirty="0">
                <a:latin typeface="Meiryo UI" panose="020B0604030504040204" pitchFamily="50" charset="-128"/>
                <a:ea typeface="Meiryo UI" panose="020B0604030504040204" pitchFamily="50" charset="-128"/>
              </a:rPr>
              <a:t>）</a:t>
            </a:r>
            <a:endParaRPr lang="en-US" altLang="ja-JP" sz="1200" dirty="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：○○千円（うち交付</a:t>
            </a:r>
            <a:r>
              <a:rPr lang="ja-JP" altLang="en-US" sz="1200" dirty="0" smtClean="0">
                <a:latin typeface="Meiryo UI" panose="020B0604030504040204" pitchFamily="50" charset="-128"/>
                <a:ea typeface="Meiryo UI" panose="020B0604030504040204" pitchFamily="50" charset="-128"/>
              </a:rPr>
              <a:t>金：○○千円</a:t>
            </a:r>
            <a:r>
              <a:rPr lang="ja-JP" altLang="en-US" sz="1200" dirty="0">
                <a:latin typeface="Meiryo UI" panose="020B0604030504040204" pitchFamily="50" charset="-128"/>
                <a:ea typeface="Meiryo UI" panose="020B0604030504040204" pitchFamily="50" charset="-128"/>
              </a:rPr>
              <a:t>）</a:t>
            </a:r>
            <a:endParaRPr lang="en-US" altLang="ja-JP" sz="1200" dirty="0">
              <a:latin typeface="Meiryo UI" panose="020B0604030504040204" pitchFamily="50" charset="-128"/>
              <a:ea typeface="Meiryo UI" panose="020B0604030504040204" pitchFamily="50" charset="-128"/>
            </a:endParaRPr>
          </a:p>
        </p:txBody>
      </p:sp>
      <p:sp>
        <p:nvSpPr>
          <p:cNvPr id="12" name="テキスト ボックス 26"/>
          <p:cNvSpPr txBox="1"/>
          <p:nvPr/>
        </p:nvSpPr>
        <p:spPr>
          <a:xfrm>
            <a:off x="170386" y="4369818"/>
            <a:ext cx="4139460" cy="461665"/>
          </a:xfrm>
          <a:prstGeom prst="rect">
            <a:avLst/>
          </a:prstGeom>
          <a:noFill/>
        </p:spPr>
        <p:txBody>
          <a:bodyPr wrap="square" rtlCol="0">
            <a:spAutoFit/>
          </a:bodyPr>
          <a:lstStyle/>
          <a:p>
            <a:r>
              <a:rPr lang="ja-JP" altLang="en-US" sz="1200" dirty="0">
                <a:latin typeface="Meiryo UI" panose="020B0604030504040204" pitchFamily="50" charset="-128"/>
                <a:ea typeface="Meiryo UI" panose="020B0604030504040204" pitchFamily="50" charset="-128"/>
              </a:rPr>
              <a:t>・利用環境構築</a:t>
            </a:r>
            <a:r>
              <a:rPr lang="ja-JP" altLang="en-US" sz="1200" dirty="0" smtClean="0">
                <a:latin typeface="Meiryo UI" panose="020B0604030504040204" pitchFamily="50" charset="-128"/>
                <a:ea typeface="Meiryo UI" panose="020B0604030504040204" pitchFamily="50" charset="-128"/>
              </a:rPr>
              <a:t>等</a:t>
            </a:r>
            <a:r>
              <a:rPr lang="ja-JP" altLang="en-US" sz="1200" dirty="0">
                <a:latin typeface="Meiryo UI" panose="020B0604030504040204" pitchFamily="50" charset="-128"/>
                <a:ea typeface="Meiryo UI" panose="020B0604030504040204" pitchFamily="50" charset="-128"/>
              </a:rPr>
              <a:t>：○○千円（うち交付</a:t>
            </a:r>
            <a:r>
              <a:rPr lang="ja-JP" altLang="en-US" sz="1200" dirty="0" smtClean="0">
                <a:latin typeface="Meiryo UI" panose="020B0604030504040204" pitchFamily="50" charset="-128"/>
                <a:ea typeface="Meiryo UI" panose="020B0604030504040204" pitchFamily="50" charset="-128"/>
              </a:rPr>
              <a:t>金：○○千円</a:t>
            </a:r>
            <a:r>
              <a:rPr lang="ja-JP" altLang="en-US" sz="1200" dirty="0">
                <a:latin typeface="Meiryo UI" panose="020B0604030504040204" pitchFamily="50" charset="-128"/>
                <a:ea typeface="Meiryo UI" panose="020B0604030504040204" pitchFamily="50" charset="-128"/>
              </a:rPr>
              <a:t>）</a:t>
            </a:r>
            <a:endParaRPr lang="en-US" altLang="ja-JP" sz="1200" dirty="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：○○千円（うち交付</a:t>
            </a:r>
            <a:r>
              <a:rPr lang="ja-JP" altLang="en-US" sz="1200" dirty="0" smtClean="0">
                <a:latin typeface="Meiryo UI" panose="020B0604030504040204" pitchFamily="50" charset="-128"/>
                <a:ea typeface="Meiryo UI" panose="020B0604030504040204" pitchFamily="50" charset="-128"/>
              </a:rPr>
              <a:t>金：○○千円</a:t>
            </a:r>
            <a:r>
              <a:rPr lang="ja-JP" altLang="en-US" sz="1200" dirty="0">
                <a:latin typeface="Meiryo UI" panose="020B0604030504040204" pitchFamily="50" charset="-128"/>
                <a:ea typeface="Meiryo UI" panose="020B0604030504040204" pitchFamily="50" charset="-128"/>
              </a:rPr>
              <a:t>）</a:t>
            </a:r>
            <a:endParaRPr lang="en-US" altLang="ja-JP" sz="1200" dirty="0">
              <a:latin typeface="Meiryo UI" panose="020B0604030504040204" pitchFamily="50" charset="-128"/>
              <a:ea typeface="Meiryo UI" panose="020B0604030504040204" pitchFamily="50" charset="-128"/>
            </a:endParaRPr>
          </a:p>
        </p:txBody>
      </p:sp>
      <p:sp>
        <p:nvSpPr>
          <p:cNvPr id="13" name="正方形/長方形 4"/>
          <p:cNvSpPr/>
          <p:nvPr/>
        </p:nvSpPr>
        <p:spPr>
          <a:xfrm>
            <a:off x="4521163" y="3086140"/>
            <a:ext cx="4466492" cy="461665"/>
          </a:xfrm>
          <a:prstGeom prst="rect">
            <a:avLst/>
          </a:prstGeom>
        </p:spPr>
        <p:txBody>
          <a:bodyPr wrap="square">
            <a:spAutoFit/>
          </a:bodyPr>
          <a:lstStyle/>
          <a:p>
            <a:r>
              <a:rPr lang="ja-JP" altLang="en-US" sz="1200" dirty="0" smtClean="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○」：○○千円（うち交付</a:t>
            </a:r>
            <a:r>
              <a:rPr lang="ja-JP" altLang="en-US" sz="1200" dirty="0" smtClean="0">
                <a:latin typeface="Meiryo UI" panose="020B0604030504040204" pitchFamily="50" charset="-128"/>
                <a:ea typeface="Meiryo UI" panose="020B0604030504040204" pitchFamily="50" charset="-128"/>
              </a:rPr>
              <a:t>金：○○千円</a:t>
            </a:r>
            <a:r>
              <a:rPr lang="ja-JP" altLang="en-US" sz="1200" dirty="0">
                <a:latin typeface="Meiryo UI" panose="020B0604030504040204" pitchFamily="50" charset="-128"/>
                <a:ea typeface="Meiryo UI" panose="020B0604030504040204" pitchFamily="50" charset="-128"/>
              </a:rPr>
              <a:t>）</a:t>
            </a:r>
            <a:endParaRPr lang="en-US" altLang="ja-JP" sz="1200" dirty="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」：○○千円（うち交付</a:t>
            </a:r>
            <a:r>
              <a:rPr lang="ja-JP" altLang="en-US" sz="1200" dirty="0" smtClean="0">
                <a:latin typeface="Meiryo UI" panose="020B0604030504040204" pitchFamily="50" charset="-128"/>
                <a:ea typeface="Meiryo UI" panose="020B0604030504040204" pitchFamily="50" charset="-128"/>
              </a:rPr>
              <a:t>金：○○千円</a:t>
            </a:r>
            <a:r>
              <a:rPr lang="ja-JP" altLang="en-US" sz="1200" dirty="0">
                <a:latin typeface="Meiryo UI" panose="020B0604030504040204" pitchFamily="50" charset="-128"/>
                <a:ea typeface="Meiryo UI" panose="020B0604030504040204" pitchFamily="50" charset="-128"/>
              </a:rPr>
              <a:t>）</a:t>
            </a:r>
            <a:endParaRPr lang="en-US" altLang="ja-JP" sz="1200" dirty="0">
              <a:latin typeface="Meiryo UI" panose="020B0604030504040204" pitchFamily="50" charset="-128"/>
              <a:ea typeface="Meiryo UI" panose="020B0604030504040204" pitchFamily="50" charset="-128"/>
            </a:endParaRPr>
          </a:p>
        </p:txBody>
      </p:sp>
      <p:sp>
        <p:nvSpPr>
          <p:cNvPr id="14" name="正方形/長方形 4"/>
          <p:cNvSpPr/>
          <p:nvPr/>
        </p:nvSpPr>
        <p:spPr>
          <a:xfrm>
            <a:off x="4521163" y="4374610"/>
            <a:ext cx="4466492" cy="461665"/>
          </a:xfrm>
          <a:prstGeom prst="rect">
            <a:avLst/>
          </a:prstGeom>
        </p:spPr>
        <p:txBody>
          <a:bodyPr wrap="square">
            <a:spAutoFit/>
          </a:bodyPr>
          <a:lstStyle/>
          <a:p>
            <a:r>
              <a:rPr lang="ja-JP" altLang="en-US" sz="1200" dirty="0" smtClean="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○」：○○千円（うち交付</a:t>
            </a:r>
            <a:r>
              <a:rPr lang="ja-JP" altLang="en-US" sz="1200" dirty="0" smtClean="0">
                <a:latin typeface="Meiryo UI" panose="020B0604030504040204" pitchFamily="50" charset="-128"/>
                <a:ea typeface="Meiryo UI" panose="020B0604030504040204" pitchFamily="50" charset="-128"/>
              </a:rPr>
              <a:t>金：○○千円</a:t>
            </a:r>
            <a:r>
              <a:rPr lang="ja-JP" altLang="en-US" sz="1200" dirty="0">
                <a:latin typeface="Meiryo UI" panose="020B0604030504040204" pitchFamily="50" charset="-128"/>
                <a:ea typeface="Meiryo UI" panose="020B0604030504040204" pitchFamily="50" charset="-128"/>
              </a:rPr>
              <a:t>）</a:t>
            </a:r>
            <a:endParaRPr lang="en-US" altLang="ja-JP" sz="1200" dirty="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」：○○千円（うち交付</a:t>
            </a:r>
            <a:r>
              <a:rPr lang="ja-JP" altLang="en-US" sz="1200" dirty="0" smtClean="0">
                <a:latin typeface="Meiryo UI" panose="020B0604030504040204" pitchFamily="50" charset="-128"/>
                <a:ea typeface="Meiryo UI" panose="020B0604030504040204" pitchFamily="50" charset="-128"/>
              </a:rPr>
              <a:t>金：○○千円</a:t>
            </a:r>
            <a:r>
              <a:rPr lang="ja-JP" altLang="en-US" sz="1200" dirty="0">
                <a:latin typeface="Meiryo UI" panose="020B0604030504040204" pitchFamily="50" charset="-128"/>
                <a:ea typeface="Meiryo UI" panose="020B0604030504040204" pitchFamily="50" charset="-128"/>
              </a:rPr>
              <a:t>）</a:t>
            </a:r>
            <a:endParaRPr lang="en-US" altLang="ja-JP" sz="1200" dirty="0">
              <a:latin typeface="Meiryo UI" panose="020B0604030504040204" pitchFamily="50" charset="-128"/>
              <a:ea typeface="Meiryo UI" panose="020B0604030504040204" pitchFamily="50" charset="-128"/>
            </a:endParaRPr>
          </a:p>
        </p:txBody>
      </p:sp>
      <p:sp>
        <p:nvSpPr>
          <p:cNvPr id="15" name="正方形/長方形 5"/>
          <p:cNvSpPr/>
          <p:nvPr/>
        </p:nvSpPr>
        <p:spPr>
          <a:xfrm>
            <a:off x="159370" y="2321417"/>
            <a:ext cx="4161491" cy="757004"/>
          </a:xfrm>
          <a:prstGeom prst="rect">
            <a:avLst/>
          </a:prstGeom>
          <a:solidFill>
            <a:srgbClr val="C00000"/>
          </a:solidFill>
          <a:ln>
            <a:no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ja-JP" altLang="en-US" sz="1600" b="1" dirty="0" smtClean="0">
                <a:latin typeface="Meiryo UI" panose="020B0604030504040204" pitchFamily="50" charset="-128"/>
                <a:ea typeface="Meiryo UI" panose="020B0604030504040204" pitchFamily="50" charset="-128"/>
              </a:rPr>
              <a:t>②○○事業</a:t>
            </a:r>
            <a:r>
              <a:rPr lang="ja-JP" altLang="en-US" sz="1200" b="1" dirty="0">
                <a:latin typeface="Meiryo UI" panose="020B0604030504040204" pitchFamily="50" charset="-128"/>
                <a:ea typeface="Meiryo UI" panose="020B0604030504040204" pitchFamily="50" charset="-128"/>
              </a:rPr>
              <a:t>　</a:t>
            </a:r>
            <a:endParaRPr lang="en-US" altLang="ja-JP" sz="1200" b="1" dirty="0" smtClean="0">
              <a:latin typeface="Meiryo UI" panose="020B0604030504040204" pitchFamily="50" charset="-128"/>
              <a:ea typeface="Meiryo UI" panose="020B0604030504040204" pitchFamily="50" charset="-128"/>
            </a:endParaRPr>
          </a:p>
          <a:p>
            <a:r>
              <a:rPr lang="ja-JP" altLang="en-US" sz="1400" b="1" dirty="0" smtClean="0">
                <a:latin typeface="Meiryo UI" panose="020B0604030504040204" pitchFamily="50" charset="-128"/>
                <a:ea typeface="Meiryo UI" panose="020B0604030504040204" pitchFamily="50" charset="-128"/>
              </a:rPr>
              <a:t>事業費</a:t>
            </a:r>
            <a:r>
              <a:rPr lang="ja-JP" altLang="en-US" sz="1400" b="1" dirty="0">
                <a:latin typeface="Meiryo UI" panose="020B0604030504040204" pitchFamily="50" charset="-128"/>
                <a:ea typeface="Meiryo UI" panose="020B0604030504040204" pitchFamily="50" charset="-128"/>
              </a:rPr>
              <a:t>：</a:t>
            </a:r>
            <a:r>
              <a:rPr lang="ja-JP" altLang="en-US" sz="1400" b="1" dirty="0" smtClean="0">
                <a:latin typeface="Meiryo UI" panose="020B0604030504040204" pitchFamily="50" charset="-128"/>
                <a:ea typeface="Meiryo UI" panose="020B0604030504040204" pitchFamily="50" charset="-128"/>
              </a:rPr>
              <a:t>○○千円（うち交付金：○○千円）</a:t>
            </a:r>
            <a:endParaRPr lang="ja-JP" altLang="en-US" sz="1400" b="1" dirty="0">
              <a:latin typeface="Meiryo UI" panose="020B0604030504040204" pitchFamily="50" charset="-128"/>
              <a:ea typeface="Meiryo UI" panose="020B0604030504040204" pitchFamily="50" charset="-128"/>
            </a:endParaRPr>
          </a:p>
        </p:txBody>
      </p:sp>
      <p:sp>
        <p:nvSpPr>
          <p:cNvPr id="16" name="正方形/長方形 5"/>
          <p:cNvSpPr/>
          <p:nvPr/>
        </p:nvSpPr>
        <p:spPr>
          <a:xfrm>
            <a:off x="146739" y="3652338"/>
            <a:ext cx="4161491" cy="757004"/>
          </a:xfrm>
          <a:prstGeom prst="rect">
            <a:avLst/>
          </a:prstGeom>
          <a:solidFill>
            <a:srgbClr val="C00000"/>
          </a:solidFill>
          <a:ln>
            <a:no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ja-JP" altLang="en-US" sz="1600" b="1" dirty="0">
                <a:latin typeface="Meiryo UI" panose="020B0604030504040204" pitchFamily="50" charset="-128"/>
                <a:ea typeface="Meiryo UI" panose="020B0604030504040204" pitchFamily="50" charset="-128"/>
              </a:rPr>
              <a:t>③</a:t>
            </a:r>
            <a:r>
              <a:rPr lang="ja-JP" altLang="en-US" sz="1600" b="1" dirty="0" smtClean="0">
                <a:latin typeface="Meiryo UI" panose="020B0604030504040204" pitchFamily="50" charset="-128"/>
                <a:ea typeface="Meiryo UI" panose="020B0604030504040204" pitchFamily="50" charset="-128"/>
              </a:rPr>
              <a:t>○○事業</a:t>
            </a:r>
            <a:r>
              <a:rPr lang="ja-JP" altLang="en-US" sz="1200" b="1" dirty="0">
                <a:latin typeface="Meiryo UI" panose="020B0604030504040204" pitchFamily="50" charset="-128"/>
                <a:ea typeface="Meiryo UI" panose="020B0604030504040204" pitchFamily="50" charset="-128"/>
              </a:rPr>
              <a:t>　</a:t>
            </a:r>
            <a:endParaRPr lang="en-US" altLang="ja-JP" sz="1200" b="1" dirty="0" smtClean="0">
              <a:latin typeface="Meiryo UI" panose="020B0604030504040204" pitchFamily="50" charset="-128"/>
              <a:ea typeface="Meiryo UI" panose="020B0604030504040204" pitchFamily="50" charset="-128"/>
            </a:endParaRPr>
          </a:p>
          <a:p>
            <a:r>
              <a:rPr lang="ja-JP" altLang="en-US" sz="1400" b="1" dirty="0" smtClean="0">
                <a:latin typeface="Meiryo UI" panose="020B0604030504040204" pitchFamily="50" charset="-128"/>
                <a:ea typeface="Meiryo UI" panose="020B0604030504040204" pitchFamily="50" charset="-128"/>
              </a:rPr>
              <a:t>事業費</a:t>
            </a:r>
            <a:r>
              <a:rPr lang="ja-JP" altLang="en-US" sz="1400" b="1" dirty="0">
                <a:latin typeface="Meiryo UI" panose="020B0604030504040204" pitchFamily="50" charset="-128"/>
                <a:ea typeface="Meiryo UI" panose="020B0604030504040204" pitchFamily="50" charset="-128"/>
              </a:rPr>
              <a:t>：</a:t>
            </a:r>
            <a:r>
              <a:rPr lang="ja-JP" altLang="en-US" sz="1400" b="1" dirty="0" smtClean="0">
                <a:latin typeface="Meiryo UI" panose="020B0604030504040204" pitchFamily="50" charset="-128"/>
                <a:ea typeface="Meiryo UI" panose="020B0604030504040204" pitchFamily="50" charset="-128"/>
              </a:rPr>
              <a:t>○○千円（うち交付金：○○千円）</a:t>
            </a:r>
            <a:endParaRPr lang="ja-JP" altLang="en-US" sz="1400" b="1" dirty="0">
              <a:latin typeface="Meiryo UI" panose="020B0604030504040204" pitchFamily="50" charset="-128"/>
              <a:ea typeface="Meiryo UI" panose="020B0604030504040204" pitchFamily="50" charset="-128"/>
            </a:endParaRPr>
          </a:p>
        </p:txBody>
      </p:sp>
      <p:sp>
        <p:nvSpPr>
          <p:cNvPr id="17" name="正方形/長方形 5"/>
          <p:cNvSpPr/>
          <p:nvPr/>
        </p:nvSpPr>
        <p:spPr>
          <a:xfrm>
            <a:off x="4510148" y="1031005"/>
            <a:ext cx="4161491" cy="757004"/>
          </a:xfrm>
          <a:prstGeom prst="rect">
            <a:avLst/>
          </a:prstGeom>
          <a:solidFill>
            <a:srgbClr val="C00000"/>
          </a:solidFill>
          <a:ln>
            <a:no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ja-JP" altLang="en-US" sz="1600" b="1" dirty="0">
                <a:latin typeface="Meiryo UI" panose="020B0604030504040204" pitchFamily="50" charset="-128"/>
                <a:ea typeface="Meiryo UI" panose="020B0604030504040204" pitchFamily="50" charset="-128"/>
              </a:rPr>
              <a:t>④</a:t>
            </a:r>
            <a:r>
              <a:rPr lang="ja-JP" altLang="en-US" sz="1600" b="1" dirty="0" smtClean="0">
                <a:latin typeface="Meiryo UI" panose="020B0604030504040204" pitchFamily="50" charset="-128"/>
                <a:ea typeface="Meiryo UI" panose="020B0604030504040204" pitchFamily="50" charset="-128"/>
              </a:rPr>
              <a:t>○○事業</a:t>
            </a:r>
            <a:r>
              <a:rPr lang="ja-JP" altLang="en-US" sz="1200" b="1" dirty="0">
                <a:latin typeface="Meiryo UI" panose="020B0604030504040204" pitchFamily="50" charset="-128"/>
                <a:ea typeface="Meiryo UI" panose="020B0604030504040204" pitchFamily="50" charset="-128"/>
              </a:rPr>
              <a:t>　</a:t>
            </a:r>
            <a:endParaRPr lang="en-US" altLang="ja-JP" sz="1200" b="1" dirty="0" smtClean="0">
              <a:latin typeface="Meiryo UI" panose="020B0604030504040204" pitchFamily="50" charset="-128"/>
              <a:ea typeface="Meiryo UI" panose="020B0604030504040204" pitchFamily="50" charset="-128"/>
            </a:endParaRPr>
          </a:p>
          <a:p>
            <a:r>
              <a:rPr lang="ja-JP" altLang="en-US" sz="1400" b="1" dirty="0" smtClean="0">
                <a:latin typeface="Meiryo UI" panose="020B0604030504040204" pitchFamily="50" charset="-128"/>
                <a:ea typeface="Meiryo UI" panose="020B0604030504040204" pitchFamily="50" charset="-128"/>
              </a:rPr>
              <a:t>事業費</a:t>
            </a:r>
            <a:r>
              <a:rPr lang="ja-JP" altLang="en-US" sz="1400" b="1" dirty="0">
                <a:latin typeface="Meiryo UI" panose="020B0604030504040204" pitchFamily="50" charset="-128"/>
                <a:ea typeface="Meiryo UI" panose="020B0604030504040204" pitchFamily="50" charset="-128"/>
              </a:rPr>
              <a:t>：</a:t>
            </a:r>
            <a:r>
              <a:rPr lang="ja-JP" altLang="en-US" sz="1400" b="1" dirty="0" smtClean="0">
                <a:latin typeface="Meiryo UI" panose="020B0604030504040204" pitchFamily="50" charset="-128"/>
                <a:ea typeface="Meiryo UI" panose="020B0604030504040204" pitchFamily="50" charset="-128"/>
              </a:rPr>
              <a:t>○○千円（うち交付金：○○千円）</a:t>
            </a:r>
            <a:endParaRPr lang="ja-JP" altLang="en-US" sz="1400" b="1" dirty="0">
              <a:latin typeface="Meiryo UI" panose="020B0604030504040204" pitchFamily="50" charset="-128"/>
              <a:ea typeface="Meiryo UI" panose="020B0604030504040204" pitchFamily="50" charset="-128"/>
            </a:endParaRPr>
          </a:p>
        </p:txBody>
      </p:sp>
      <p:sp>
        <p:nvSpPr>
          <p:cNvPr id="18" name="正方形/長方形 5"/>
          <p:cNvSpPr/>
          <p:nvPr/>
        </p:nvSpPr>
        <p:spPr>
          <a:xfrm>
            <a:off x="4521163" y="2315474"/>
            <a:ext cx="4161491" cy="757004"/>
          </a:xfrm>
          <a:prstGeom prst="rect">
            <a:avLst/>
          </a:prstGeom>
          <a:solidFill>
            <a:srgbClr val="C00000"/>
          </a:solidFill>
          <a:ln>
            <a:no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ja-JP" altLang="en-US" sz="1600" b="1" dirty="0">
                <a:latin typeface="Meiryo UI" panose="020B0604030504040204" pitchFamily="50" charset="-128"/>
                <a:ea typeface="Meiryo UI" panose="020B0604030504040204" pitchFamily="50" charset="-128"/>
              </a:rPr>
              <a:t>⑤</a:t>
            </a:r>
            <a:r>
              <a:rPr lang="ja-JP" altLang="en-US" sz="1600" b="1" dirty="0" smtClean="0">
                <a:latin typeface="Meiryo UI" panose="020B0604030504040204" pitchFamily="50" charset="-128"/>
                <a:ea typeface="Meiryo UI" panose="020B0604030504040204" pitchFamily="50" charset="-128"/>
              </a:rPr>
              <a:t>○○事業</a:t>
            </a:r>
            <a:r>
              <a:rPr lang="ja-JP" altLang="en-US" sz="1200" b="1" dirty="0">
                <a:latin typeface="Meiryo UI" panose="020B0604030504040204" pitchFamily="50" charset="-128"/>
                <a:ea typeface="Meiryo UI" panose="020B0604030504040204" pitchFamily="50" charset="-128"/>
              </a:rPr>
              <a:t>　</a:t>
            </a:r>
            <a:endParaRPr lang="en-US" altLang="ja-JP" sz="1200" b="1" dirty="0" smtClean="0">
              <a:latin typeface="Meiryo UI" panose="020B0604030504040204" pitchFamily="50" charset="-128"/>
              <a:ea typeface="Meiryo UI" panose="020B0604030504040204" pitchFamily="50" charset="-128"/>
            </a:endParaRPr>
          </a:p>
          <a:p>
            <a:r>
              <a:rPr lang="ja-JP" altLang="en-US" sz="1400" b="1" dirty="0" smtClean="0">
                <a:latin typeface="Meiryo UI" panose="020B0604030504040204" pitchFamily="50" charset="-128"/>
                <a:ea typeface="Meiryo UI" panose="020B0604030504040204" pitchFamily="50" charset="-128"/>
              </a:rPr>
              <a:t>事業費</a:t>
            </a:r>
            <a:r>
              <a:rPr lang="ja-JP" altLang="en-US" sz="1400" b="1" dirty="0">
                <a:latin typeface="Meiryo UI" panose="020B0604030504040204" pitchFamily="50" charset="-128"/>
                <a:ea typeface="Meiryo UI" panose="020B0604030504040204" pitchFamily="50" charset="-128"/>
              </a:rPr>
              <a:t>：</a:t>
            </a:r>
            <a:r>
              <a:rPr lang="ja-JP" altLang="en-US" sz="1400" b="1" dirty="0" smtClean="0">
                <a:latin typeface="Meiryo UI" panose="020B0604030504040204" pitchFamily="50" charset="-128"/>
                <a:ea typeface="Meiryo UI" panose="020B0604030504040204" pitchFamily="50" charset="-128"/>
              </a:rPr>
              <a:t>○○千円（うち交付金：○○千円）</a:t>
            </a:r>
            <a:endParaRPr lang="ja-JP" altLang="en-US" sz="1400" b="1" dirty="0">
              <a:latin typeface="Meiryo UI" panose="020B0604030504040204" pitchFamily="50" charset="-128"/>
              <a:ea typeface="Meiryo UI" panose="020B0604030504040204" pitchFamily="50" charset="-128"/>
            </a:endParaRPr>
          </a:p>
        </p:txBody>
      </p:sp>
      <p:sp>
        <p:nvSpPr>
          <p:cNvPr id="19" name="正方形/長方形 5"/>
          <p:cNvSpPr/>
          <p:nvPr/>
        </p:nvSpPr>
        <p:spPr>
          <a:xfrm>
            <a:off x="4521163" y="3654052"/>
            <a:ext cx="4161491" cy="757004"/>
          </a:xfrm>
          <a:prstGeom prst="rect">
            <a:avLst/>
          </a:prstGeom>
          <a:solidFill>
            <a:srgbClr val="C00000"/>
          </a:solidFill>
          <a:ln>
            <a:no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ja-JP" altLang="en-US" sz="1600" b="1" dirty="0">
                <a:latin typeface="Meiryo UI" panose="020B0604030504040204" pitchFamily="50" charset="-128"/>
                <a:ea typeface="Meiryo UI" panose="020B0604030504040204" pitchFamily="50" charset="-128"/>
              </a:rPr>
              <a:t>⑥</a:t>
            </a:r>
            <a:r>
              <a:rPr lang="ja-JP" altLang="en-US" sz="1600" b="1" dirty="0" smtClean="0">
                <a:latin typeface="Meiryo UI" panose="020B0604030504040204" pitchFamily="50" charset="-128"/>
                <a:ea typeface="Meiryo UI" panose="020B0604030504040204" pitchFamily="50" charset="-128"/>
              </a:rPr>
              <a:t>○○事業</a:t>
            </a:r>
            <a:r>
              <a:rPr lang="ja-JP" altLang="en-US" sz="1200" b="1" dirty="0">
                <a:latin typeface="Meiryo UI" panose="020B0604030504040204" pitchFamily="50" charset="-128"/>
                <a:ea typeface="Meiryo UI" panose="020B0604030504040204" pitchFamily="50" charset="-128"/>
              </a:rPr>
              <a:t>　</a:t>
            </a:r>
            <a:endParaRPr lang="en-US" altLang="ja-JP" sz="1200" b="1" dirty="0" smtClean="0">
              <a:latin typeface="Meiryo UI" panose="020B0604030504040204" pitchFamily="50" charset="-128"/>
              <a:ea typeface="Meiryo UI" panose="020B0604030504040204" pitchFamily="50" charset="-128"/>
            </a:endParaRPr>
          </a:p>
          <a:p>
            <a:r>
              <a:rPr lang="ja-JP" altLang="en-US" sz="1400" b="1" dirty="0" smtClean="0">
                <a:latin typeface="Meiryo UI" panose="020B0604030504040204" pitchFamily="50" charset="-128"/>
                <a:ea typeface="Meiryo UI" panose="020B0604030504040204" pitchFamily="50" charset="-128"/>
              </a:rPr>
              <a:t>事業費</a:t>
            </a:r>
            <a:r>
              <a:rPr lang="ja-JP" altLang="en-US" sz="1400" b="1" dirty="0">
                <a:latin typeface="Meiryo UI" panose="020B0604030504040204" pitchFamily="50" charset="-128"/>
                <a:ea typeface="Meiryo UI" panose="020B0604030504040204" pitchFamily="50" charset="-128"/>
              </a:rPr>
              <a:t>：</a:t>
            </a:r>
            <a:r>
              <a:rPr lang="ja-JP" altLang="en-US" sz="1400" b="1" dirty="0" smtClean="0">
                <a:latin typeface="Meiryo UI" panose="020B0604030504040204" pitchFamily="50" charset="-128"/>
                <a:ea typeface="Meiryo UI" panose="020B0604030504040204" pitchFamily="50" charset="-128"/>
              </a:rPr>
              <a:t>○○千円（うち交付金：○○千円）</a:t>
            </a:r>
            <a:endParaRPr lang="ja-JP" altLang="en-US" sz="14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7066816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４</a:t>
            </a:r>
            <a:r>
              <a:rPr kumimoji="1" lang="ja-JP" altLang="en-US" dirty="0" smtClean="0"/>
              <a:t>－３．初年度における経費の構造</a:t>
            </a:r>
            <a:r>
              <a:rPr kumimoji="1" lang="en-US" altLang="ja-JP" dirty="0" smtClean="0"/>
              <a:t>【</a:t>
            </a:r>
            <a:r>
              <a:rPr kumimoji="1" lang="ja-JP" altLang="en-US" smtClean="0"/>
              <a:t>★</a:t>
            </a:r>
            <a:r>
              <a:rPr kumimoji="1" lang="en-US" altLang="ja-JP" smtClean="0"/>
              <a:t>】</a:t>
            </a:r>
            <a:r>
              <a:rPr kumimoji="1" lang="ja-JP" altLang="en-US" dirty="0" smtClean="0"/>
              <a:t>（１）</a:t>
            </a:r>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16</a:t>
            </a:fld>
            <a:endParaRPr kumimoji="1" lang="ja-JP" altLang="en-US"/>
          </a:p>
        </p:txBody>
      </p:sp>
      <p:cxnSp>
        <p:nvCxnSpPr>
          <p:cNvPr id="36" name="直線矢印コネクタ 53"/>
          <p:cNvCxnSpPr/>
          <p:nvPr/>
        </p:nvCxnSpPr>
        <p:spPr>
          <a:xfrm flipV="1">
            <a:off x="1682728" y="1767636"/>
            <a:ext cx="1919103" cy="14853"/>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7" name="正方形/長方形 63"/>
          <p:cNvSpPr/>
          <p:nvPr/>
        </p:nvSpPr>
        <p:spPr>
          <a:xfrm>
            <a:off x="280504" y="1180817"/>
            <a:ext cx="1297514" cy="390067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wordArtVertRtl"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自治体名</a:t>
            </a:r>
            <a:endParaRPr kumimoji="1" lang="ja-JP" altLang="en-US" sz="1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38" name="正方形/長方形 66"/>
          <p:cNvSpPr/>
          <p:nvPr/>
        </p:nvSpPr>
        <p:spPr>
          <a:xfrm>
            <a:off x="3726730" y="1245063"/>
            <a:ext cx="1471692" cy="110064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○○大学</a:t>
            </a:r>
            <a:endParaRPr kumimoji="1" lang="ja-JP" altLang="en-US" sz="12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39" name="正方形/長方形 59"/>
          <p:cNvSpPr/>
          <p:nvPr/>
        </p:nvSpPr>
        <p:spPr>
          <a:xfrm>
            <a:off x="1846481" y="1350085"/>
            <a:ext cx="1605475" cy="359073"/>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間接</a:t>
            </a:r>
            <a:r>
              <a:rPr kumimoji="1" lang="ja-JP" altLang="en-US" sz="9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補助　○○千円</a:t>
            </a:r>
            <a:endParaRPr kumimoji="1" lang="en-US" altLang="ja-JP" sz="9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ts val="1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うち交付金分</a:t>
            </a:r>
            <a:r>
              <a:rPr kumimoji="1" lang="ja-JP" altLang="en-US" sz="7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7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○○千円）</a:t>
            </a:r>
            <a:endParaRPr kumimoji="1" lang="ja-JP" altLang="en-US" sz="700" b="0" i="0" u="none" strike="noStrike" kern="1200" cap="none" spc="0" normalizeH="0" baseline="0" noProof="0" dirty="0">
              <a:ln>
                <a:noFill/>
              </a:ln>
              <a:solidFill>
                <a:srgbClr val="00B050"/>
              </a:solidFill>
              <a:effectLst/>
              <a:uLnTx/>
              <a:uFillTx/>
              <a:latin typeface="Meiryo UI" panose="020B0604030504040204" pitchFamily="50" charset="-128"/>
              <a:ea typeface="Meiryo UI" panose="020B0604030504040204" pitchFamily="50" charset="-128"/>
              <a:cs typeface="+mn-cs"/>
            </a:endParaRPr>
          </a:p>
        </p:txBody>
      </p:sp>
      <p:sp>
        <p:nvSpPr>
          <p:cNvPr id="40" name="正方形/長方形 85"/>
          <p:cNvSpPr/>
          <p:nvPr/>
        </p:nvSpPr>
        <p:spPr>
          <a:xfrm>
            <a:off x="3740233" y="2878558"/>
            <a:ext cx="1467720" cy="110804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事業者等</a:t>
            </a:r>
            <a:endParaRPr kumimoji="1" lang="en-US" altLang="ja-JP" sz="18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cxnSp>
        <p:nvCxnSpPr>
          <p:cNvPr id="41" name="直線矢印コネクタ 81"/>
          <p:cNvCxnSpPr/>
          <p:nvPr/>
        </p:nvCxnSpPr>
        <p:spPr>
          <a:xfrm>
            <a:off x="1798730" y="3412435"/>
            <a:ext cx="1839930" cy="0"/>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42" name="正方形/長方形 84"/>
          <p:cNvSpPr/>
          <p:nvPr/>
        </p:nvSpPr>
        <p:spPr>
          <a:xfrm>
            <a:off x="1856388" y="2947431"/>
            <a:ext cx="1605475" cy="359073"/>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間接</a:t>
            </a:r>
            <a:r>
              <a:rPr kumimoji="1" lang="ja-JP" altLang="en-US" sz="9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補助　○○千円</a:t>
            </a:r>
            <a:endParaRPr kumimoji="1" lang="en-US" altLang="ja-JP" sz="9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ts val="1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うち交付金分○○千円）</a:t>
            </a:r>
            <a:endParaRPr kumimoji="1" lang="ja-JP" altLang="en-US" sz="700" b="0" i="0" u="none" strike="noStrike" kern="1200" cap="none" spc="0" normalizeH="0" baseline="0" noProof="0" dirty="0">
              <a:ln>
                <a:noFill/>
              </a:ln>
              <a:solidFill>
                <a:srgbClr val="00B050"/>
              </a:solidFill>
              <a:effectLst/>
              <a:uLnTx/>
              <a:uFillTx/>
              <a:latin typeface="Meiryo UI" panose="020B0604030504040204" pitchFamily="50" charset="-128"/>
              <a:ea typeface="Meiryo UI" panose="020B0604030504040204" pitchFamily="50" charset="-128"/>
              <a:cs typeface="+mn-cs"/>
            </a:endParaRPr>
          </a:p>
        </p:txBody>
      </p:sp>
      <p:grpSp>
        <p:nvGrpSpPr>
          <p:cNvPr id="43" name="グループ化 42"/>
          <p:cNvGrpSpPr/>
          <p:nvPr/>
        </p:nvGrpSpPr>
        <p:grpSpPr>
          <a:xfrm>
            <a:off x="5303132" y="1047556"/>
            <a:ext cx="1974329" cy="1432493"/>
            <a:chOff x="5292102" y="556214"/>
            <a:chExt cx="1974329" cy="1432493"/>
          </a:xfrm>
        </p:grpSpPr>
        <p:sp>
          <p:nvSpPr>
            <p:cNvPr id="44"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①</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（うち交付金○○千円）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事業②「</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○○千円</a:t>
              </a: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（うち交付金○○千円）</a:t>
              </a:r>
              <a:endParaRPr kumimoji="1" lang="en-US" altLang="ja-JP"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・事業③「○○○」</a:t>
              </a:r>
              <a:endParaRPr kumimoji="1" lang="en-US" altLang="ja-JP"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○○千円</a:t>
              </a:r>
              <a:r>
                <a:rPr kumimoji="1" lang="ja-JP" altLang="en-US" sz="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（うち交付金○○千円</a:t>
              </a: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endParaRPr kumimoji="1" lang="en-US" altLang="ja-JP"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45" name="角丸四角形吹き出し 78"/>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交付金事業対象分</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grpSp>
      <p:grpSp>
        <p:nvGrpSpPr>
          <p:cNvPr id="46" name="グループ化 45"/>
          <p:cNvGrpSpPr/>
          <p:nvPr/>
        </p:nvGrpSpPr>
        <p:grpSpPr>
          <a:xfrm>
            <a:off x="7354729" y="1057807"/>
            <a:ext cx="1698344" cy="1411978"/>
            <a:chOff x="7343699" y="566465"/>
            <a:chExt cx="1698344" cy="1411978"/>
          </a:xfrm>
        </p:grpSpPr>
        <p:sp>
          <p:nvSpPr>
            <p:cNvPr id="47"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①</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事業②「</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48"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自己負担分</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grpSp>
      <p:grpSp>
        <p:nvGrpSpPr>
          <p:cNvPr id="49" name="グループ化 48"/>
          <p:cNvGrpSpPr/>
          <p:nvPr/>
        </p:nvGrpSpPr>
        <p:grpSpPr>
          <a:xfrm>
            <a:off x="5309526" y="2564370"/>
            <a:ext cx="1974329" cy="1432493"/>
            <a:chOff x="5292102" y="556214"/>
            <a:chExt cx="1974329" cy="1432493"/>
          </a:xfrm>
        </p:grpSpPr>
        <p:sp>
          <p:nvSpPr>
            <p:cNvPr id="50"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③</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（うち交付金○○千円）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事業⑤「</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○○千円</a:t>
              </a: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（うち交付金○○千円）</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51" name="角丸四角形吹き出し 50"/>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交付金事業対象分</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grpSp>
      <p:grpSp>
        <p:nvGrpSpPr>
          <p:cNvPr id="52" name="グループ化 51"/>
          <p:cNvGrpSpPr/>
          <p:nvPr/>
        </p:nvGrpSpPr>
        <p:grpSpPr>
          <a:xfrm>
            <a:off x="7361123" y="2574621"/>
            <a:ext cx="1698344" cy="1411978"/>
            <a:chOff x="7343699" y="566465"/>
            <a:chExt cx="1698344" cy="1411978"/>
          </a:xfrm>
        </p:grpSpPr>
        <p:sp>
          <p:nvSpPr>
            <p:cNvPr id="53"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①</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事業②「</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54"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自己負担分</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grpSp>
      <p:grpSp>
        <p:nvGrpSpPr>
          <p:cNvPr id="55" name="グループ化 54"/>
          <p:cNvGrpSpPr/>
          <p:nvPr/>
        </p:nvGrpSpPr>
        <p:grpSpPr>
          <a:xfrm>
            <a:off x="7371922" y="4096473"/>
            <a:ext cx="1698344" cy="1411978"/>
            <a:chOff x="7343699" y="566465"/>
            <a:chExt cx="1698344" cy="1411978"/>
          </a:xfrm>
        </p:grpSpPr>
        <p:sp>
          <p:nvSpPr>
            <p:cNvPr id="56"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①</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事業②「</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57"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自治体の</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自己負担分</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grpSp>
      <p:grpSp>
        <p:nvGrpSpPr>
          <p:cNvPr id="58" name="グループ化 57"/>
          <p:cNvGrpSpPr/>
          <p:nvPr/>
        </p:nvGrpSpPr>
        <p:grpSpPr>
          <a:xfrm>
            <a:off x="5309526" y="4075958"/>
            <a:ext cx="1974329" cy="1432493"/>
            <a:chOff x="5292102" y="556214"/>
            <a:chExt cx="1974329" cy="1432493"/>
          </a:xfrm>
        </p:grpSpPr>
        <p:sp>
          <p:nvSpPr>
            <p:cNvPr id="59"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④</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（うち交付金○○千円）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事業⑥「</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○○千円</a:t>
              </a: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（うち交付金○○千円）</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60" name="角丸四角形吹き出し 59"/>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自治体の直執行分</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grpSp>
      <p:cxnSp>
        <p:nvCxnSpPr>
          <p:cNvPr id="61" name="直線矢印コネクタ 81"/>
          <p:cNvCxnSpPr/>
          <p:nvPr/>
        </p:nvCxnSpPr>
        <p:spPr>
          <a:xfrm>
            <a:off x="1730689" y="4840016"/>
            <a:ext cx="3442534" cy="8495"/>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2" name="正方形/長方形 84"/>
          <p:cNvSpPr/>
          <p:nvPr/>
        </p:nvSpPr>
        <p:spPr>
          <a:xfrm>
            <a:off x="2659125" y="4263004"/>
            <a:ext cx="1605475" cy="497572"/>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自治体における直執行分　</a:t>
            </a:r>
            <a:endParaRPr kumimoji="1" lang="en-US" altLang="ja-JP" sz="9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○○千円</a:t>
            </a:r>
            <a:endParaRPr kumimoji="1" lang="en-US" altLang="ja-JP" sz="9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ts val="1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うち交付金分○○千円）</a:t>
            </a:r>
            <a:endParaRPr kumimoji="1" lang="ja-JP" altLang="en-US" sz="700" b="0" i="0" u="none" strike="noStrike" kern="1200" cap="none" spc="0" normalizeH="0" baseline="0" noProof="0" dirty="0">
              <a:ln>
                <a:noFill/>
              </a:ln>
              <a:solidFill>
                <a:srgbClr val="00B050"/>
              </a:solidFill>
              <a:effectLst/>
              <a:uLnTx/>
              <a:uFillTx/>
              <a:latin typeface="Meiryo UI" panose="020B0604030504040204" pitchFamily="50" charset="-128"/>
              <a:ea typeface="Meiryo UI" panose="020B0604030504040204" pitchFamily="50" charset="-128"/>
              <a:cs typeface="+mn-cs"/>
            </a:endParaRPr>
          </a:p>
        </p:txBody>
      </p:sp>
      <p:sp>
        <p:nvSpPr>
          <p:cNvPr id="63" name="角丸四角形吹き出し 55"/>
          <p:cNvSpPr/>
          <p:nvPr/>
        </p:nvSpPr>
        <p:spPr>
          <a:xfrm>
            <a:off x="5447126" y="549382"/>
            <a:ext cx="3494026" cy="39194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事業費（総額）○○千円</a:t>
            </a:r>
            <a:endParaRPr kumimoji="1" lang="en-US" altLang="ja-JP" sz="11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（うち交付金○○千円</a:t>
            </a:r>
            <a:r>
              <a:rPr kumimoji="1" lang="ja-JP" altLang="en-US" sz="11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endParaRPr kumimoji="1" lang="en-US" altLang="ja-JP" sz="11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65" name="角丸四角形 64"/>
          <p:cNvSpPr/>
          <p:nvPr/>
        </p:nvSpPr>
        <p:spPr>
          <a:xfrm>
            <a:off x="1063020" y="5329735"/>
            <a:ext cx="7406732" cy="1280521"/>
          </a:xfrm>
          <a:prstGeom prst="roundRect">
            <a:avLst>
              <a:gd name="adj" fmla="val 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white"/>
                </a:solidFill>
                <a:effectLst/>
                <a:uLnTx/>
                <a:uFillTx/>
                <a:latin typeface="Calibri"/>
                <a:ea typeface="Meiryo UI"/>
                <a:cs typeface="+mn-cs"/>
              </a:rPr>
              <a:t>【</a:t>
            </a:r>
            <a:r>
              <a:rPr kumimoji="1" lang="ja-JP" altLang="en-US" sz="1800" b="0" i="0" u="none" strike="noStrike" kern="1200" cap="none" spc="0" normalizeH="0" baseline="0" noProof="0" dirty="0" smtClean="0">
                <a:ln>
                  <a:noFill/>
                </a:ln>
                <a:solidFill>
                  <a:prstClr val="white"/>
                </a:solidFill>
                <a:effectLst/>
                <a:uLnTx/>
                <a:uFillTx/>
                <a:latin typeface="Calibri"/>
                <a:ea typeface="Meiryo UI"/>
                <a:cs typeface="+mn-cs"/>
              </a:rPr>
              <a:t>記載の</a:t>
            </a:r>
            <a:r>
              <a:rPr kumimoji="1" lang="ja-JP" altLang="en-US" sz="1800" b="0" i="0" u="none" strike="noStrike" kern="1200" cap="none" spc="0" normalizeH="0" baseline="0" noProof="0" dirty="0">
                <a:ln>
                  <a:noFill/>
                </a:ln>
                <a:solidFill>
                  <a:prstClr val="white"/>
                </a:solidFill>
                <a:effectLst/>
                <a:uLnTx/>
                <a:uFillTx/>
                <a:latin typeface="Calibri"/>
                <a:ea typeface="Meiryo UI"/>
                <a:cs typeface="+mn-cs"/>
              </a:rPr>
              <a:t>ポイント</a:t>
            </a:r>
            <a:r>
              <a:rPr kumimoji="1" lang="en-US" altLang="ja-JP" sz="1800" b="0" i="0" u="none" strike="noStrike" kern="1200" cap="none" spc="0" normalizeH="0" baseline="0" noProof="0" dirty="0" smtClean="0">
                <a:ln>
                  <a:noFill/>
                </a:ln>
                <a:solidFill>
                  <a:prstClr val="white"/>
                </a:solidFill>
                <a:effectLst/>
                <a:uLnTx/>
                <a:uFillTx/>
                <a:latin typeface="Calibri"/>
                <a:ea typeface="Meiryo UI"/>
                <a:cs typeface="+mn-cs"/>
              </a:rPr>
              <a:t>】</a:t>
            </a:r>
            <a:r>
              <a:rPr kumimoji="1" lang="ja-JP" altLang="en-US" sz="1800" b="0" i="0" u="none" strike="noStrike" kern="1200" cap="none" spc="0" normalizeH="0" baseline="0" noProof="0" dirty="0">
                <a:ln>
                  <a:noFill/>
                </a:ln>
                <a:solidFill>
                  <a:prstClr val="white"/>
                </a:solidFill>
                <a:effectLst/>
                <a:uLnTx/>
                <a:uFillTx/>
                <a:latin typeface="Calibri"/>
                <a:ea typeface="Meiryo UI"/>
                <a:cs typeface="+mn-cs"/>
              </a:rPr>
              <a:t>（</a:t>
            </a:r>
            <a:r>
              <a:rPr kumimoji="1" lang="en-US" altLang="ja-JP" sz="1800" b="0" i="0" u="none" strike="noStrike" kern="1200" cap="none" spc="0" normalizeH="0" baseline="0" noProof="0" dirty="0" smtClean="0">
                <a:ln>
                  <a:noFill/>
                </a:ln>
                <a:solidFill>
                  <a:prstClr val="white"/>
                </a:solidFill>
                <a:effectLst/>
                <a:uLnTx/>
                <a:uFillTx/>
                <a:latin typeface="Calibri"/>
                <a:ea typeface="Meiryo UI"/>
                <a:cs typeface="+mn-cs"/>
              </a:rPr>
              <a:t>※</a:t>
            </a:r>
            <a:r>
              <a:rPr kumimoji="1" lang="ja-JP" altLang="en-US" sz="1800" b="0" i="0" u="none" strike="noStrike" kern="1200" cap="none" spc="0" normalizeH="0" baseline="0" noProof="0" dirty="0">
                <a:ln>
                  <a:noFill/>
                </a:ln>
                <a:solidFill>
                  <a:prstClr val="white"/>
                </a:solidFill>
                <a:effectLst/>
                <a:uLnTx/>
                <a:uFillTx/>
                <a:latin typeface="Calibri"/>
                <a:ea typeface="Meiryo UI"/>
                <a:cs typeface="+mn-cs"/>
              </a:rPr>
              <a:t>提出に当たり、本コメントは削除ください）</a:t>
            </a:r>
            <a:endParaRPr kumimoji="1" lang="en-US" altLang="ja-JP" sz="1800" b="0" i="0" u="none" strike="noStrike" kern="1200" cap="none" spc="0" normalizeH="0" baseline="0" noProof="0" dirty="0">
              <a:ln>
                <a:noFill/>
              </a:ln>
              <a:solidFill>
                <a:prstClr val="white"/>
              </a:solidFill>
              <a:effectLst/>
              <a:uLnTx/>
              <a:uFillTx/>
              <a:latin typeface="Calibr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noProof="0" dirty="0" smtClean="0">
                <a:solidFill>
                  <a:prstClr val="white"/>
                </a:solidFill>
                <a:latin typeface="Calibri"/>
                <a:ea typeface="Meiryo UI"/>
              </a:rPr>
              <a:t>初年</a:t>
            </a:r>
            <a:r>
              <a:rPr kumimoji="1" lang="ja-JP" altLang="en-US" sz="1800" b="0" i="0" u="none" strike="noStrike" kern="1200" cap="none" spc="0" normalizeH="0" baseline="0" noProof="0" dirty="0" smtClean="0">
                <a:ln>
                  <a:noFill/>
                </a:ln>
                <a:solidFill>
                  <a:prstClr val="white"/>
                </a:solidFill>
                <a:effectLst/>
                <a:uLnTx/>
                <a:uFillTx/>
                <a:latin typeface="Calibri"/>
                <a:ea typeface="Meiryo UI"/>
                <a:cs typeface="+mn-cs"/>
              </a:rPr>
              <a:t>度における資金の流れについて、各事業の事業費（うち交付金分）と本交付金事業における自己負担分の概算額を記載ください。</a:t>
            </a:r>
            <a:endParaRPr kumimoji="1" lang="en-US" altLang="ja-JP" sz="1800" b="0" i="0" u="none" strike="noStrike" kern="1200" cap="none" spc="0" normalizeH="0" baseline="0" noProof="0" dirty="0" smtClean="0">
              <a:ln>
                <a:noFill/>
              </a:ln>
              <a:solidFill>
                <a:prstClr val="white"/>
              </a:solidFill>
              <a:effectLst/>
              <a:uLnTx/>
              <a:uFillTx/>
              <a:latin typeface="Calibr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smtClean="0">
                <a:ln>
                  <a:noFill/>
                </a:ln>
                <a:solidFill>
                  <a:prstClr val="white"/>
                </a:solidFill>
                <a:effectLst/>
                <a:uLnTx/>
                <a:uFillTx/>
                <a:latin typeface="Calibri"/>
                <a:ea typeface="Meiryo UI"/>
                <a:cs typeface="+mn-cs"/>
              </a:rPr>
              <a:t>※</a:t>
            </a:r>
            <a:r>
              <a:rPr kumimoji="1" lang="ja-JP" altLang="en-US" sz="1800" b="0" i="0" u="none" strike="noStrike" kern="1200" cap="none" spc="0" normalizeH="0" baseline="0" noProof="0" dirty="0" smtClean="0">
                <a:ln>
                  <a:noFill/>
                </a:ln>
                <a:solidFill>
                  <a:prstClr val="white"/>
                </a:solidFill>
                <a:effectLst/>
                <a:uLnTx/>
                <a:uFillTx/>
                <a:latin typeface="Calibri"/>
                <a:ea typeface="Meiryo UI"/>
                <a:cs typeface="+mn-cs"/>
              </a:rPr>
              <a:t>必要に</a:t>
            </a:r>
            <a:r>
              <a:rPr kumimoji="1" lang="ja-JP" altLang="en-US" sz="1800" b="0" i="0" u="none" strike="noStrike" kern="1200" cap="none" spc="0" normalizeH="0" baseline="0" noProof="0" dirty="0">
                <a:ln>
                  <a:noFill/>
                </a:ln>
                <a:solidFill>
                  <a:prstClr val="white"/>
                </a:solidFill>
                <a:effectLst/>
                <a:uLnTx/>
                <a:uFillTx/>
                <a:latin typeface="Calibri"/>
                <a:ea typeface="Meiryo UI"/>
                <a:cs typeface="+mn-cs"/>
              </a:rPr>
              <a:t>応じて、記載欄を加除するなど調整をしてください</a:t>
            </a:r>
            <a:r>
              <a:rPr kumimoji="1" lang="ja-JP" altLang="en-US" sz="1800" b="0" i="0" u="none" strike="noStrike" kern="1200" cap="none" spc="0" normalizeH="0" baseline="0" noProof="0" dirty="0" smtClean="0">
                <a:ln>
                  <a:noFill/>
                </a:ln>
                <a:solidFill>
                  <a:prstClr val="white"/>
                </a:solidFill>
                <a:effectLst/>
                <a:uLnTx/>
                <a:uFillTx/>
                <a:latin typeface="Calibri"/>
                <a:ea typeface="Meiryo UI"/>
                <a:cs typeface="+mn-cs"/>
              </a:rPr>
              <a:t>。</a:t>
            </a:r>
            <a:endParaRPr kumimoji="1" lang="en-US" altLang="ja-JP" sz="1800" b="0" i="0" u="none" strike="noStrike" kern="1200" cap="none" spc="0" normalizeH="0" baseline="0" noProof="0" dirty="0" smtClean="0">
              <a:ln>
                <a:noFill/>
              </a:ln>
              <a:solidFill>
                <a:prstClr val="white"/>
              </a:solidFill>
              <a:effectLst/>
              <a:uLnTx/>
              <a:uFillTx/>
              <a:latin typeface="Calibri"/>
              <a:ea typeface="Meiryo UI"/>
              <a:cs typeface="+mn-cs"/>
            </a:endParaRPr>
          </a:p>
        </p:txBody>
      </p:sp>
    </p:spTree>
    <p:extLst>
      <p:ext uri="{BB962C8B-B14F-4D97-AF65-F5344CB8AC3E}">
        <p14:creationId xmlns:p14="http://schemas.microsoft.com/office/powerpoint/2010/main" val="36514995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1960"/>
          </a:xfrm>
        </p:spPr>
        <p:txBody>
          <a:bodyPr/>
          <a:lstStyle/>
          <a:p>
            <a:r>
              <a:rPr lang="ja-JP" altLang="en-US" sz="2000" dirty="0" smtClean="0"/>
              <a:t>４－４</a:t>
            </a:r>
            <a:r>
              <a:rPr kumimoji="1" lang="ja-JP" altLang="en-US" sz="2000" dirty="0" smtClean="0"/>
              <a:t>．自走に向けた、地域の産官学の費用負担の見通し（特に自走期間）</a:t>
            </a:r>
            <a:r>
              <a:rPr lang="en-US" altLang="ja-JP" sz="2000" dirty="0"/>
              <a:t>【</a:t>
            </a:r>
            <a:r>
              <a:rPr lang="ja-JP" altLang="en-US" sz="2000" dirty="0"/>
              <a:t>★</a:t>
            </a:r>
            <a:r>
              <a:rPr lang="en-US" altLang="ja-JP" sz="2000" dirty="0"/>
              <a:t>】</a:t>
            </a:r>
            <a:endParaRPr kumimoji="1" lang="ja-JP" altLang="en-US" sz="2000"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17</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835377" y="2713474"/>
            <a:ext cx="7473245" cy="2968977"/>
          </a:xfrm>
          <a:prstGeom prst="roundRect">
            <a:avLst>
              <a:gd name="adj" fmla="val 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dirty="0"/>
              <a:t>【</a:t>
            </a:r>
            <a:r>
              <a:rPr lang="ja-JP" altLang="en-US" dirty="0" smtClean="0"/>
              <a:t>記載の</a:t>
            </a:r>
            <a:r>
              <a:rPr lang="ja-JP" altLang="en-US" dirty="0"/>
              <a:t>ポイント</a:t>
            </a:r>
            <a:r>
              <a:rPr lang="en-US" altLang="ja-JP" dirty="0" smtClean="0"/>
              <a:t>】</a:t>
            </a:r>
            <a:r>
              <a:rPr lang="ja-JP" altLang="en-US" dirty="0"/>
              <a:t>（</a:t>
            </a:r>
            <a:r>
              <a:rPr lang="en-US" altLang="ja-JP" dirty="0" smtClean="0"/>
              <a:t>※</a:t>
            </a:r>
            <a:r>
              <a:rPr lang="ja-JP" altLang="en-US" dirty="0"/>
              <a:t>提出に当たり、本コメントは削除ください）</a:t>
            </a:r>
            <a:endParaRPr lang="en-US" altLang="ja-JP" dirty="0"/>
          </a:p>
          <a:p>
            <a:endParaRPr lang="en-US" altLang="ja-JP" dirty="0"/>
          </a:p>
          <a:p>
            <a:r>
              <a:rPr lang="ja-JP" altLang="en-US" dirty="0" smtClean="0"/>
              <a:t>地域が本交付金によらず自走する期間（６年目以降）の開始前後において、取組の自走に向け、適切な事業規模を確保しつつ、金融機関を含めて地域</a:t>
            </a:r>
            <a:r>
              <a:rPr lang="ja-JP" altLang="en-US" dirty="0"/>
              <a:t>の産官学の</a:t>
            </a:r>
            <a:r>
              <a:rPr lang="ja-JP" altLang="en-US" dirty="0" smtClean="0"/>
              <a:t>各主体がどのように費用負担を行うのか（または、取組の自走のための資金を域外からどのように確保するのか）、</a:t>
            </a:r>
            <a:r>
              <a:rPr lang="ja-JP" altLang="en-US" dirty="0"/>
              <a:t>その</a:t>
            </a:r>
            <a:r>
              <a:rPr lang="ja-JP" altLang="en-US" dirty="0" smtClean="0"/>
              <a:t>見通しについて具体的に記載ください。</a:t>
            </a:r>
            <a:endParaRPr lang="en-US" altLang="ja-JP" dirty="0" smtClean="0"/>
          </a:p>
        </p:txBody>
      </p:sp>
    </p:spTree>
    <p:extLst>
      <p:ext uri="{BB962C8B-B14F-4D97-AF65-F5344CB8AC3E}">
        <p14:creationId xmlns:p14="http://schemas.microsoft.com/office/powerpoint/2010/main" val="31893487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7" y="1433638"/>
            <a:ext cx="8271756" cy="1995362"/>
          </a:xfrm>
        </p:spPr>
        <p:txBody>
          <a:bodyPr>
            <a:normAutofit/>
          </a:bodyPr>
          <a:lstStyle/>
          <a:p>
            <a:r>
              <a:rPr lang="ja-JP" altLang="en-US" dirty="0"/>
              <a:t>５</a:t>
            </a:r>
            <a:r>
              <a:rPr kumimoji="1" lang="ja-JP" altLang="en-US" dirty="0"/>
              <a:t>．大学改革</a:t>
            </a:r>
          </a:p>
        </p:txBody>
      </p:sp>
    </p:spTree>
    <p:extLst>
      <p:ext uri="{BB962C8B-B14F-4D97-AF65-F5344CB8AC3E}">
        <p14:creationId xmlns:p14="http://schemas.microsoft.com/office/powerpoint/2010/main" val="32028018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1960"/>
          </a:xfrm>
        </p:spPr>
        <p:txBody>
          <a:bodyPr/>
          <a:lstStyle/>
          <a:p>
            <a:r>
              <a:rPr lang="ja-JP" altLang="en-US" sz="2000" dirty="0"/>
              <a:t>５</a:t>
            </a:r>
            <a:r>
              <a:rPr lang="ja-JP" altLang="en-US" sz="2000" dirty="0" smtClean="0"/>
              <a:t>－１</a:t>
            </a:r>
            <a:r>
              <a:rPr kumimoji="1" lang="ja-JP" altLang="en-US" sz="2000" dirty="0" smtClean="0"/>
              <a:t>．</a:t>
            </a:r>
            <a:r>
              <a:rPr lang="ja-JP" altLang="en-US" sz="2000" dirty="0" smtClean="0"/>
              <a:t>「キラリと光る地方大学」となるための具体的戦略</a:t>
            </a:r>
            <a:r>
              <a:rPr lang="en-US" altLang="ja-JP" sz="2000" dirty="0"/>
              <a:t>【</a:t>
            </a:r>
            <a:r>
              <a:rPr lang="ja-JP" altLang="en-US" sz="2000" dirty="0"/>
              <a:t>★</a:t>
            </a:r>
            <a:r>
              <a:rPr lang="en-US" altLang="ja-JP" sz="2000" dirty="0"/>
              <a:t>】</a:t>
            </a:r>
            <a:endParaRPr kumimoji="1" lang="ja-JP" altLang="en-US" sz="2000" dirty="0"/>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19</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395110" y="2054578"/>
            <a:ext cx="8252179" cy="3774722"/>
          </a:xfrm>
          <a:prstGeom prst="roundRect">
            <a:avLst>
              <a:gd name="adj" fmla="val 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dirty="0"/>
          </a:p>
          <a:p>
            <a:r>
              <a:rPr lang="en-US" altLang="ja-JP" dirty="0"/>
              <a:t>【</a:t>
            </a:r>
            <a:r>
              <a:rPr lang="ja-JP" altLang="en-US" dirty="0" smtClean="0"/>
              <a:t>記載の</a:t>
            </a:r>
            <a:r>
              <a:rPr lang="ja-JP" altLang="en-US" dirty="0"/>
              <a:t>ポイント</a:t>
            </a:r>
            <a:r>
              <a:rPr lang="en-US" altLang="ja-JP" dirty="0"/>
              <a:t>】</a:t>
            </a:r>
            <a:r>
              <a:rPr lang="ja-JP" altLang="en-US" dirty="0"/>
              <a:t>（</a:t>
            </a:r>
            <a:r>
              <a:rPr lang="en-US" altLang="ja-JP" dirty="0" smtClean="0"/>
              <a:t>※</a:t>
            </a:r>
            <a:r>
              <a:rPr lang="ja-JP" altLang="en-US" dirty="0"/>
              <a:t>提出に当たり、本コメントは削除ください</a:t>
            </a:r>
            <a:r>
              <a:rPr lang="ja-JP" altLang="en-US" dirty="0" smtClean="0"/>
              <a:t>）</a:t>
            </a:r>
            <a:endParaRPr lang="en-US" altLang="ja-JP" dirty="0" smtClean="0"/>
          </a:p>
          <a:p>
            <a:endParaRPr lang="en-US" altLang="ja-JP" dirty="0" smtClean="0"/>
          </a:p>
          <a:p>
            <a:r>
              <a:rPr lang="ja-JP" altLang="en-US" dirty="0"/>
              <a:t>「地域における大学振興に当たっては、</a:t>
            </a:r>
            <a:r>
              <a:rPr lang="en-US" altLang="ja-JP" dirty="0"/>
              <a:t>『</a:t>
            </a:r>
            <a:r>
              <a:rPr lang="ja-JP" altLang="en-US" dirty="0"/>
              <a:t>総花主義</a:t>
            </a:r>
            <a:r>
              <a:rPr lang="en-US" altLang="ja-JP" dirty="0"/>
              <a:t>』</a:t>
            </a:r>
            <a:r>
              <a:rPr lang="ja-JP" altLang="en-US" dirty="0"/>
              <a:t>ではなく、地方公共団体、大学、事業者等が連携して地域産業の特性等を踏まえつつ各大学の強みのある学問領域や研究分野の更なる強化に取り組むとともに、特定分野においてグローバルに競争力を有する拠点を構築することが重要である。」（地域における大学の振興及び若者の雇用機会の創出による若者の修学及び就業の促進に関する基本指針）とされていることを踏まえ、国内外のトップレベル人材の</a:t>
            </a:r>
            <a:r>
              <a:rPr lang="ja-JP" altLang="en-US" err="1"/>
              <a:t>招</a:t>
            </a:r>
            <a:r>
              <a:rPr lang="ja-JP" altLang="en-US" smtClean="0"/>
              <a:t>へいや組織改革等</a:t>
            </a:r>
            <a:r>
              <a:rPr lang="ja-JP" altLang="en-US" dirty="0"/>
              <a:t>を</a:t>
            </a:r>
            <a:r>
              <a:rPr lang="ja-JP" altLang="en-US" dirty="0" smtClean="0"/>
              <a:t>通じて</a:t>
            </a:r>
            <a:r>
              <a:rPr lang="ja-JP" altLang="en-US" dirty="0" smtClean="0">
                <a:solidFill>
                  <a:schemeClr val="bg1"/>
                </a:solidFill>
              </a:rPr>
              <a:t>地域産業創生の駆動力となり特定分野に圧倒的な強みを持つ「</a:t>
            </a:r>
            <a:r>
              <a:rPr lang="ja-JP" altLang="en-US" dirty="0">
                <a:solidFill>
                  <a:schemeClr val="bg1"/>
                </a:solidFill>
              </a:rPr>
              <a:t>キラリと光る地方大学づくり</a:t>
            </a:r>
            <a:r>
              <a:rPr lang="ja-JP" altLang="en-US" dirty="0"/>
              <a:t>」をどのように進めるのか、記載ください。その際、本事業により強化を図る大学内の対象組織を明確にした上で、当該組織における大学改革の取組の方向性について記載ください。</a:t>
            </a:r>
            <a:endParaRPr lang="en-US" altLang="ja-JP" dirty="0"/>
          </a:p>
          <a:p>
            <a:r>
              <a:rPr lang="en-US" altLang="ja-JP" dirty="0"/>
              <a:t>※</a:t>
            </a:r>
            <a:r>
              <a:rPr lang="ja-JP" altLang="en-US" dirty="0"/>
              <a:t>複数頁に渡っても構いません。</a:t>
            </a:r>
            <a:endParaRPr lang="en-US" altLang="ja-JP" dirty="0"/>
          </a:p>
          <a:p>
            <a:endParaRPr lang="ja-JP" altLang="en-US" dirty="0"/>
          </a:p>
        </p:txBody>
      </p:sp>
    </p:spTree>
    <p:extLst>
      <p:ext uri="{BB962C8B-B14F-4D97-AF65-F5344CB8AC3E}">
        <p14:creationId xmlns:p14="http://schemas.microsoft.com/office/powerpoint/2010/main" val="35396339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1960"/>
          </a:xfrm>
        </p:spPr>
        <p:txBody>
          <a:bodyPr/>
          <a:lstStyle/>
          <a:p>
            <a:r>
              <a:rPr lang="ja-JP" altLang="en-US" sz="2000" dirty="0"/>
              <a:t>５－２．</a:t>
            </a:r>
            <a:r>
              <a:rPr lang="ja-JP" altLang="en-US" sz="2000" dirty="0" err="1"/>
              <a:t>招へい</a:t>
            </a:r>
            <a:r>
              <a:rPr lang="ja-JP" altLang="en-US" sz="2000" dirty="0"/>
              <a:t>トップレベル人材</a:t>
            </a:r>
            <a:r>
              <a:rPr lang="ja-JP" altLang="en-US" sz="2000" dirty="0" smtClean="0"/>
              <a:t>の候補</a:t>
            </a:r>
            <a:r>
              <a:rPr lang="en-US" altLang="ja-JP" sz="2000" dirty="0" smtClean="0"/>
              <a:t>【</a:t>
            </a:r>
            <a:r>
              <a:rPr lang="ja-JP" altLang="en-US" sz="2000" dirty="0" smtClean="0"/>
              <a:t>★</a:t>
            </a:r>
            <a:r>
              <a:rPr lang="en-US" altLang="ja-JP" sz="2000" dirty="0"/>
              <a:t>】</a:t>
            </a:r>
            <a:endParaRPr kumimoji="1" lang="ja-JP" altLang="en-US" sz="2000"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20</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395110" y="2054577"/>
            <a:ext cx="8252179" cy="3053131"/>
          </a:xfrm>
          <a:prstGeom prst="roundRect">
            <a:avLst>
              <a:gd name="adj" fmla="val 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dirty="0"/>
              <a:t>【</a:t>
            </a:r>
            <a:r>
              <a:rPr lang="ja-JP" altLang="en-US" dirty="0"/>
              <a:t>記載のポイント</a:t>
            </a:r>
            <a:r>
              <a:rPr lang="en-US" altLang="ja-JP" dirty="0"/>
              <a:t>】</a:t>
            </a:r>
            <a:r>
              <a:rPr lang="ja-JP" altLang="en-US" dirty="0"/>
              <a:t>（</a:t>
            </a:r>
            <a:r>
              <a:rPr lang="en-US" altLang="ja-JP" dirty="0"/>
              <a:t>※</a:t>
            </a:r>
            <a:r>
              <a:rPr lang="ja-JP" altLang="en-US" dirty="0"/>
              <a:t>提出に当たり、本コメントは削除ください）</a:t>
            </a:r>
            <a:endParaRPr lang="en-US" altLang="ja-JP" dirty="0"/>
          </a:p>
          <a:p>
            <a:endParaRPr lang="ja-JP" altLang="en-US" dirty="0"/>
          </a:p>
          <a:p>
            <a:r>
              <a:rPr lang="ja-JP" altLang="en-US" dirty="0"/>
              <a:t>本計画においては、「キラリと光る地方大学づくり」の一環として、トップレベル人材の招へいが行われることを想定していますが、当該トップレベル</a:t>
            </a:r>
            <a:r>
              <a:rPr lang="ja-JP" altLang="en-US" dirty="0" smtClean="0"/>
              <a:t>人材の候補と関与のありかたについてお示し</a:t>
            </a:r>
            <a:r>
              <a:rPr lang="ja-JP" altLang="en-US" dirty="0"/>
              <a:t>ください。</a:t>
            </a:r>
            <a:endParaRPr lang="en-US" altLang="ja-JP" dirty="0"/>
          </a:p>
          <a:p>
            <a:r>
              <a:rPr lang="ja-JP" altLang="en-US" dirty="0"/>
              <a:t>（当該トップレベル人材が行う人材育成や研究の取組内容や、これらの取組が計画全体にどのように関連しているのかについて、当該人材の強みや、招へいの形態・期間等を含めつつ、具体的に記載ください。</a:t>
            </a:r>
            <a:r>
              <a:rPr lang="ja-JP" altLang="en-US" dirty="0" smtClean="0"/>
              <a:t>）</a:t>
            </a:r>
            <a:endParaRPr lang="en-US" altLang="ja-JP" dirty="0" smtClean="0"/>
          </a:p>
          <a:p>
            <a:r>
              <a:rPr lang="en-US" altLang="ja-JP" dirty="0" smtClean="0"/>
              <a:t>※</a:t>
            </a:r>
            <a:r>
              <a:rPr lang="ja-JP" altLang="en-US" dirty="0" err="1" smtClean="0"/>
              <a:t>招へい</a:t>
            </a:r>
            <a:r>
              <a:rPr lang="ja-JP" altLang="en-US" dirty="0" smtClean="0"/>
              <a:t>する研究者は、大学における研究開発を加速させる重要</a:t>
            </a:r>
            <a:r>
              <a:rPr lang="ja-JP" altLang="en-US" dirty="0"/>
              <a:t>な立場ですので、今後、評価委員会及び内閣府との協議事項となる点ご留意ください</a:t>
            </a:r>
            <a:r>
              <a:rPr lang="ja-JP" altLang="en-US" dirty="0" smtClean="0"/>
              <a:t>。</a:t>
            </a:r>
            <a:endParaRPr lang="en-US" altLang="ja-JP" dirty="0"/>
          </a:p>
        </p:txBody>
      </p:sp>
    </p:spTree>
    <p:extLst>
      <p:ext uri="{BB962C8B-B14F-4D97-AF65-F5344CB8AC3E}">
        <p14:creationId xmlns:p14="http://schemas.microsoft.com/office/powerpoint/2010/main" val="13472775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Meiryo UI"/>
        <a:cs typeface=""/>
      </a:majorFont>
      <a:minorFont>
        <a:latin typeface="Calibr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3259</Words>
  <Application>Microsoft Office PowerPoint</Application>
  <PresentationFormat>画面に合わせる (4:3)</PresentationFormat>
  <Paragraphs>335</Paragraphs>
  <Slides>20</Slides>
  <Notes>1</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20</vt:i4>
      </vt:variant>
    </vt:vector>
  </HeadingPairs>
  <TitlesOfParts>
    <vt:vector size="28" baseType="lpstr">
      <vt:lpstr>Meiryo UI</vt:lpstr>
      <vt:lpstr>ＭＳ Ｐゴシック</vt:lpstr>
      <vt:lpstr>メイリオ</vt:lpstr>
      <vt:lpstr>Arial</vt:lpstr>
      <vt:lpstr>Calibri</vt:lpstr>
      <vt:lpstr>Calibri Light</vt:lpstr>
      <vt:lpstr>Wingdings</vt:lpstr>
      <vt:lpstr>Office テーマ</vt:lpstr>
      <vt:lpstr>【タイトル】 </vt:lpstr>
      <vt:lpstr>PowerPoint プレゼンテーション</vt:lpstr>
      <vt:lpstr>PowerPoint プレゼンテーション</vt:lpstr>
      <vt:lpstr>１．計画の概要</vt:lpstr>
      <vt:lpstr>PowerPoint プレゼンテーション</vt:lpstr>
      <vt:lpstr>２．地域の特色と優位性</vt:lpstr>
      <vt:lpstr>２－１．計画に関連するこれまでの地域の取組・実績【★】</vt:lpstr>
      <vt:lpstr>２－２．これまでの取組の課題【★】</vt:lpstr>
      <vt:lpstr>２－３．課題に対する本計画の目標及びKPIの考え方、方法【★】</vt:lpstr>
      <vt:lpstr>３．事業実施体制</vt:lpstr>
      <vt:lpstr>３．事業実施の推進体制【★】</vt:lpstr>
      <vt:lpstr>４．事業実施計画</vt:lpstr>
      <vt:lpstr>４－１．事業実施計画【★】</vt:lpstr>
      <vt:lpstr>【補足】４－１．事業実施箇所【★】</vt:lpstr>
      <vt:lpstr>PowerPoint プレゼンテーション</vt:lpstr>
      <vt:lpstr>４－３．初年度における経費の構造【★】（１）</vt:lpstr>
      <vt:lpstr>４－４．自走に向けた、地域の産官学の費用負担の見通し（特に自走期間）【★】</vt:lpstr>
      <vt:lpstr>５．大学改革</vt:lpstr>
      <vt:lpstr>５－１．「キラリと光る地方大学」となるための具体的戦略【★】</vt:lpstr>
      <vt:lpstr>５－２．招へいトップレベル人材の候補【★】</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ModifiedBy/>
  <cp:revision>1</cp:revision>
  <dcterms:created xsi:type="dcterms:W3CDTF">2020-07-02T01:27:10Z</dcterms:created>
  <dcterms:modified xsi:type="dcterms:W3CDTF">2020-07-02T01:27:16Z</dcterms:modified>
</cp:coreProperties>
</file>