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 id="2147483672" r:id="rId2"/>
  </p:sldMasterIdLst>
  <p:notesMasterIdLst>
    <p:notesMasterId r:id="rId26"/>
  </p:notesMasterIdLst>
  <p:handoutMasterIdLst>
    <p:handoutMasterId r:id="rId27"/>
  </p:handoutMasterIdLst>
  <p:sldIdLst>
    <p:sldId id="256" r:id="rId3"/>
    <p:sldId id="268" r:id="rId4"/>
    <p:sldId id="276" r:id="rId5"/>
    <p:sldId id="264" r:id="rId6"/>
    <p:sldId id="292" r:id="rId7"/>
    <p:sldId id="284" r:id="rId8"/>
    <p:sldId id="265" r:id="rId9"/>
    <p:sldId id="258" r:id="rId10"/>
    <p:sldId id="259" r:id="rId11"/>
    <p:sldId id="293" r:id="rId12"/>
    <p:sldId id="269" r:id="rId13"/>
    <p:sldId id="277" r:id="rId14"/>
    <p:sldId id="285" r:id="rId15"/>
    <p:sldId id="291" r:id="rId16"/>
    <p:sldId id="283" r:id="rId17"/>
    <p:sldId id="286" r:id="rId18"/>
    <p:sldId id="294" r:id="rId19"/>
    <p:sldId id="287" r:id="rId20"/>
    <p:sldId id="288" r:id="rId21"/>
    <p:sldId id="289" r:id="rId22"/>
    <p:sldId id="290" r:id="rId23"/>
    <p:sldId id="282" r:id="rId24"/>
    <p:sldId id="272" r:id="rId25"/>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57" autoAdjust="0"/>
    <p:restoredTop sz="94609" autoAdjust="0"/>
  </p:normalViewPr>
  <p:slideViewPr>
    <p:cSldViewPr snapToGrid="0">
      <p:cViewPr varScale="1">
        <p:scale>
          <a:sx n="83" d="100"/>
          <a:sy n="83" d="100"/>
        </p:scale>
        <p:origin x="1349"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3" d="100"/>
          <a:sy n="63" d="100"/>
        </p:scale>
        <p:origin x="272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18830" cy="495029"/>
          </a:xfrm>
          <a:prstGeom prst="rect">
            <a:avLst/>
          </a:prstGeom>
        </p:spPr>
        <p:txBody>
          <a:bodyPr vert="horz" lIns="90735" tIns="45368" rIns="90735" bIns="4536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7" y="0"/>
            <a:ext cx="2918830" cy="495029"/>
          </a:xfrm>
          <a:prstGeom prst="rect">
            <a:avLst/>
          </a:prstGeom>
        </p:spPr>
        <p:txBody>
          <a:bodyPr vert="horz" lIns="90735" tIns="45368" rIns="90735" bIns="45368" rtlCol="0"/>
          <a:lstStyle>
            <a:lvl1pPr algn="r">
              <a:defRPr sz="1200"/>
            </a:lvl1pPr>
          </a:lstStyle>
          <a:p>
            <a:fld id="{872F1A84-A268-4F93-9D19-62796C79DD2F}" type="datetimeFigureOut">
              <a:rPr kumimoji="1" lang="ja-JP" altLang="en-US" smtClean="0"/>
              <a:t>2021/4/26</a:t>
            </a:fld>
            <a:endParaRPr kumimoji="1" lang="ja-JP" altLang="en-US"/>
          </a:p>
        </p:txBody>
      </p:sp>
      <p:sp>
        <p:nvSpPr>
          <p:cNvPr id="4" name="フッター プレースホルダー 3"/>
          <p:cNvSpPr>
            <a:spLocks noGrp="1"/>
          </p:cNvSpPr>
          <p:nvPr>
            <p:ph type="ftr" sz="quarter" idx="2"/>
          </p:nvPr>
        </p:nvSpPr>
        <p:spPr>
          <a:xfrm>
            <a:off x="3" y="9371286"/>
            <a:ext cx="2918830" cy="495028"/>
          </a:xfrm>
          <a:prstGeom prst="rect">
            <a:avLst/>
          </a:prstGeom>
        </p:spPr>
        <p:txBody>
          <a:bodyPr vert="horz" lIns="90735" tIns="45368" rIns="90735" bIns="4536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7" y="9371286"/>
            <a:ext cx="2918830" cy="495028"/>
          </a:xfrm>
          <a:prstGeom prst="rect">
            <a:avLst/>
          </a:prstGeom>
        </p:spPr>
        <p:txBody>
          <a:bodyPr vert="horz" lIns="90735" tIns="45368" rIns="90735" bIns="45368" rtlCol="0" anchor="b"/>
          <a:lstStyle>
            <a:lvl1pPr algn="r">
              <a:defRPr sz="1200"/>
            </a:lvl1pPr>
          </a:lstStyle>
          <a:p>
            <a:fld id="{69602B12-4146-4885-BDB6-9667B0E86F60}" type="slidenum">
              <a:rPr kumimoji="1" lang="ja-JP" altLang="en-US" smtClean="0"/>
              <a:t>‹#›</a:t>
            </a:fld>
            <a:endParaRPr kumimoji="1" lang="ja-JP" altLang="en-US"/>
          </a:p>
        </p:txBody>
      </p:sp>
    </p:spTree>
    <p:extLst>
      <p:ext uri="{BB962C8B-B14F-4D97-AF65-F5344CB8AC3E}">
        <p14:creationId xmlns:p14="http://schemas.microsoft.com/office/powerpoint/2010/main" val="1083117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18830" cy="495029"/>
          </a:xfrm>
          <a:prstGeom prst="rect">
            <a:avLst/>
          </a:prstGeom>
        </p:spPr>
        <p:txBody>
          <a:bodyPr vert="horz" lIns="90735" tIns="45368" rIns="90735" bIns="4536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7" y="0"/>
            <a:ext cx="2918830" cy="495029"/>
          </a:xfrm>
          <a:prstGeom prst="rect">
            <a:avLst/>
          </a:prstGeom>
        </p:spPr>
        <p:txBody>
          <a:bodyPr vert="horz" lIns="90735" tIns="45368" rIns="90735" bIns="45368" rtlCol="0"/>
          <a:lstStyle>
            <a:lvl1pPr algn="r">
              <a:defRPr sz="1200"/>
            </a:lvl1pPr>
          </a:lstStyle>
          <a:p>
            <a:fld id="{E9245374-BF2D-4693-832B-520167D0D881}" type="datetimeFigureOut">
              <a:rPr kumimoji="1" lang="ja-JP" altLang="en-US" smtClean="0"/>
              <a:t>2021/4/26</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0735" tIns="45368" rIns="90735" bIns="45368" rtlCol="0" anchor="ctr"/>
          <a:lstStyle/>
          <a:p>
            <a:endParaRPr lang="ja-JP" altLang="en-US"/>
          </a:p>
        </p:txBody>
      </p:sp>
      <p:sp>
        <p:nvSpPr>
          <p:cNvPr id="5" name="ノート プレースホルダー 4"/>
          <p:cNvSpPr>
            <a:spLocks noGrp="1"/>
          </p:cNvSpPr>
          <p:nvPr>
            <p:ph type="body" sz="quarter" idx="3"/>
          </p:nvPr>
        </p:nvSpPr>
        <p:spPr>
          <a:xfrm>
            <a:off x="673577" y="4748165"/>
            <a:ext cx="5388610" cy="3884861"/>
          </a:xfrm>
          <a:prstGeom prst="rect">
            <a:avLst/>
          </a:prstGeom>
        </p:spPr>
        <p:txBody>
          <a:bodyPr vert="horz" lIns="90735" tIns="45368" rIns="90735" bIns="4536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371286"/>
            <a:ext cx="2918830" cy="495028"/>
          </a:xfrm>
          <a:prstGeom prst="rect">
            <a:avLst/>
          </a:prstGeom>
        </p:spPr>
        <p:txBody>
          <a:bodyPr vert="horz" lIns="90735" tIns="45368" rIns="90735" bIns="4536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7" y="9371286"/>
            <a:ext cx="2918830" cy="495028"/>
          </a:xfrm>
          <a:prstGeom prst="rect">
            <a:avLst/>
          </a:prstGeom>
        </p:spPr>
        <p:txBody>
          <a:bodyPr vert="horz" lIns="90735" tIns="45368" rIns="90735" bIns="45368" rtlCol="0" anchor="b"/>
          <a:lstStyle>
            <a:lvl1pPr algn="r">
              <a:defRPr sz="1200"/>
            </a:lvl1pPr>
          </a:lstStyle>
          <a:p>
            <a:fld id="{7CF1BD7E-063F-4741-897D-B000EFE8EC96}" type="slidenum">
              <a:rPr kumimoji="1" lang="ja-JP" altLang="en-US" smtClean="0"/>
              <a:t>‹#›</a:t>
            </a:fld>
            <a:endParaRPr kumimoji="1" lang="ja-JP" altLang="en-US"/>
          </a:p>
        </p:txBody>
      </p:sp>
    </p:spTree>
    <p:extLst>
      <p:ext uri="{BB962C8B-B14F-4D97-AF65-F5344CB8AC3E}">
        <p14:creationId xmlns:p14="http://schemas.microsoft.com/office/powerpoint/2010/main" val="16775801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defTabSz="914118"/>
            <a:fld id="{7CF1BD7E-063F-4741-897D-B000EFE8EC96}" type="slidenum">
              <a:rPr lang="ja-JP" altLang="en-US">
                <a:solidFill>
                  <a:prstClr val="black"/>
                </a:solidFill>
                <a:latin typeface="Calibri" panose="020F0502020204030204"/>
                <a:ea typeface="ＭＳ Ｐゴシック" panose="020B0600070205080204" pitchFamily="50" charset="-128"/>
              </a:rPr>
              <a:pPr defTabSz="914118"/>
              <a:t>5</a:t>
            </a:fld>
            <a:endParaRPr lang="ja-JP" altLang="en-US">
              <a:solidFill>
                <a:prstClr val="black"/>
              </a:solidFill>
              <a:latin typeface="Calibri" panose="020F0502020204030204"/>
              <a:ea typeface="ＭＳ Ｐゴシック" panose="020B0600070205080204" pitchFamily="50" charset="-128"/>
            </a:endParaRPr>
          </a:p>
        </p:txBody>
      </p:sp>
    </p:spTree>
    <p:extLst>
      <p:ext uri="{BB962C8B-B14F-4D97-AF65-F5344CB8AC3E}">
        <p14:creationId xmlns:p14="http://schemas.microsoft.com/office/powerpoint/2010/main" val="2616508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2" name="スライド イメージ プレースホルダー 1"/>
          <p:cNvSpPr>
            <a:spLocks noGrp="1" noRot="1" noChangeAspect="1"/>
          </p:cNvSpPr>
          <p:nvPr>
            <p:ph type="sldImg"/>
          </p:nvPr>
        </p:nvSpPr>
        <p:spPr/>
      </p:sp>
      <p:sp>
        <p:nvSpPr>
          <p:cNvPr id="153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730085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2" name="スライド イメージ プレースホルダー 1"/>
          <p:cNvSpPr>
            <a:spLocks noGrp="1" noRot="1" noChangeAspect="1"/>
          </p:cNvSpPr>
          <p:nvPr>
            <p:ph type="sldImg"/>
          </p:nvPr>
        </p:nvSpPr>
        <p:spPr/>
      </p:sp>
      <p:sp>
        <p:nvSpPr>
          <p:cNvPr id="153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540845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E51A242-1C13-403A-A8C4-7A4B2CF6E9C7}"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565588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438150"/>
          </a:xfrm>
          <a:solidFill>
            <a:srgbClr val="002060"/>
          </a:solidFill>
        </p:spPr>
        <p:txBody>
          <a:bodyPr>
            <a:noAutofit/>
          </a:bodyPr>
          <a:lstStyle>
            <a:lvl1pPr>
              <a:defRPr sz="2400">
                <a:solidFill>
                  <a:schemeClr val="bg1"/>
                </a:solidFill>
              </a:defRPr>
            </a:lvl1pPr>
          </a:lstStyle>
          <a:p>
            <a:r>
              <a:rPr lang="ja-JP" altLang="en-US" dirty="0"/>
              <a:t>　マスター タイトルの書式設定</a:t>
            </a:r>
            <a:endParaRPr lang="en-US" dirty="0"/>
          </a:p>
        </p:txBody>
      </p:sp>
      <p:sp>
        <p:nvSpPr>
          <p:cNvPr id="3" name="Content Placeholder 2"/>
          <p:cNvSpPr>
            <a:spLocks noGrp="1"/>
          </p:cNvSpPr>
          <p:nvPr>
            <p:ph idx="1" hasCustomPrompt="1"/>
          </p:nvPr>
        </p:nvSpPr>
        <p:spPr>
          <a:xfrm>
            <a:off x="114301" y="545771"/>
            <a:ext cx="891540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a:t>【</a:t>
            </a:r>
            <a:r>
              <a:rPr lang="ja-JP" altLang="en-US" dirty="0"/>
              <a:t>本囲み内にポイントを記載</a:t>
            </a:r>
            <a:r>
              <a:rPr lang="en-US" altLang="ja-JP" dirty="0"/>
              <a:t>】</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DE866-E4EA-463B-8C4D-50A4BE5C6167}"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hasCustomPrompt="1"/>
          </p:nvPr>
        </p:nvSpPr>
        <p:spPr>
          <a:xfrm>
            <a:off x="114301" y="1658341"/>
            <a:ext cx="8915399" cy="4925076"/>
          </a:xfrm>
          <a:ln>
            <a:noFill/>
          </a:ln>
        </p:spPr>
        <p:txBody>
          <a:bodyPr>
            <a:normAutofit/>
          </a:bodyPr>
          <a:lstStyle>
            <a:lvl1pPr marL="0" indent="0">
              <a:buNone/>
              <a:defRPr sz="1600" baseline="0"/>
            </a:lvl1pPr>
          </a:lstStyle>
          <a:p>
            <a:pPr lvl="0"/>
            <a:r>
              <a:rPr kumimoji="1" lang="en-US" altLang="ja-JP" dirty="0" smtClean="0"/>
              <a:t>【</a:t>
            </a:r>
            <a:r>
              <a:rPr kumimoji="1" lang="ja-JP" altLang="en-US" dirty="0" smtClean="0"/>
              <a:t>ポイント欄に記載した点の具体的</a:t>
            </a:r>
            <a:r>
              <a:rPr kumimoji="1" lang="ja-JP" altLang="en-US" dirty="0"/>
              <a:t>内容を、客観的な根拠も含めて記載</a:t>
            </a:r>
            <a:r>
              <a:rPr kumimoji="1" lang="en-US" altLang="ja-JP" dirty="0"/>
              <a:t>】</a:t>
            </a:r>
            <a:endParaRPr kumimoji="1" lang="ja-JP" altLang="en-US" dirty="0"/>
          </a:p>
        </p:txBody>
      </p:sp>
    </p:spTree>
    <p:extLst>
      <p:ext uri="{BB962C8B-B14F-4D97-AF65-F5344CB8AC3E}">
        <p14:creationId xmlns:p14="http://schemas.microsoft.com/office/powerpoint/2010/main" val="40544140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2187702"/>
            <a:ext cx="7886700"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D98F211-EC23-4573-A545-2CAC481BC956}"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Tree>
    <p:extLst>
      <p:ext uri="{BB962C8B-B14F-4D97-AF65-F5344CB8AC3E}">
        <p14:creationId xmlns:p14="http://schemas.microsoft.com/office/powerpoint/2010/main" val="326723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764C4B6-F439-4E52-8FE3-3249F1E307D6}" type="datetime1">
              <a:rPr kumimoji="1" lang="ja-JP" altLang="en-US" smtClean="0"/>
              <a:t>2021/4/26</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512157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E493BD09-7A28-4E7E-A693-D71A7B18F66C}" type="datetime1">
              <a:rPr kumimoji="1" lang="ja-JP" altLang="en-US" smtClean="0"/>
              <a:t>2021/4/26</a:t>
            </a:fld>
            <a:endParaRPr kumimoji="1" lang="ja-JP" alt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099209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111611A-82C7-4913-AE5E-56EDF21C3B5A}" type="datetime1">
              <a:rPr kumimoji="1" lang="ja-JP" altLang="en-US" smtClean="0"/>
              <a:t>2021/4/26</a:t>
            </a:fld>
            <a:endParaRPr kumimoji="1" lang="ja-JP" alt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402990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E633B30B-41D4-473D-9C99-B8C7C5A4A379}" type="datetime1">
              <a:rPr kumimoji="1" lang="ja-JP" altLang="en-US" smtClean="0"/>
              <a:t>2021/4/26</a:t>
            </a:fld>
            <a:endParaRPr kumimoji="1" lang="ja-JP"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319419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8A9D5057-F702-4334-9709-7D5A12414262}" type="datetime1">
              <a:rPr kumimoji="1" lang="ja-JP" altLang="en-US" smtClean="0"/>
              <a:t>2021/4/26</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80335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40FC2B3-54C7-40C9-9E5A-60C40CDAC87D}" type="datetime1">
              <a:rPr kumimoji="1" lang="ja-JP" altLang="en-US" smtClean="0"/>
              <a:t>2021/4/26</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44955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0EEDAF-F308-4AC7-ABCA-EF57520A880C}"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29959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EC260BB-EE3A-4C01-9823-AA3BEC5FE99A}"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4289137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2021/4/26</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87320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dirty="0"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smtClean="0"/>
              <a:t>マスター サブタイトルの書式設定</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E51A242-1C13-403A-A8C4-7A4B2CF6E9C7}"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98096764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3" name="Content Placeholder 2"/>
          <p:cNvSpPr>
            <a:spLocks noGrp="1"/>
          </p:cNvSpPr>
          <p:nvPr>
            <p:ph idx="1" hasCustomPrompt="1"/>
          </p:nvPr>
        </p:nvSpPr>
        <p:spPr>
          <a:xfrm>
            <a:off x="114301" y="545771"/>
            <a:ext cx="891540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smtClean="0"/>
              <a:t>【</a:t>
            </a:r>
            <a:r>
              <a:rPr lang="ja-JP" altLang="en-US" dirty="0" smtClean="0"/>
              <a:t>本囲み内にポイントを記載</a:t>
            </a:r>
            <a:r>
              <a:rPr lang="en-US" altLang="ja-JP" dirty="0" smtClean="0"/>
              <a:t>】</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DE866-E4EA-463B-8C4D-50A4BE5C6167}"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hasCustomPrompt="1"/>
          </p:nvPr>
        </p:nvSpPr>
        <p:spPr>
          <a:xfrm>
            <a:off x="114301" y="1658341"/>
            <a:ext cx="8915399" cy="4925076"/>
          </a:xfrm>
          <a:ln>
            <a:noFill/>
          </a:ln>
        </p:spPr>
        <p:txBody>
          <a:bodyPr>
            <a:normAutofit/>
          </a:bodyPr>
          <a:lstStyle>
            <a:lvl1pPr marL="0" indent="0">
              <a:buNone/>
              <a:defRPr sz="1600" baseline="0"/>
            </a:lvl1pPr>
          </a:lstStyle>
          <a:p>
            <a:pPr lvl="0"/>
            <a:r>
              <a:rPr kumimoji="1" lang="en-US" altLang="ja-JP" dirty="0" smtClean="0"/>
              <a:t>【</a:t>
            </a:r>
            <a:r>
              <a:rPr kumimoji="1" lang="ja-JP" altLang="en-US" dirty="0" smtClean="0"/>
              <a:t>スライド中下部に、ポイントの具体的内容を、客観的な根拠も含めて記載</a:t>
            </a:r>
            <a:r>
              <a:rPr kumimoji="1" lang="en-US" altLang="ja-JP" dirty="0" smtClean="0"/>
              <a:t>】</a:t>
            </a:r>
            <a:endParaRPr kumimoji="1" lang="ja-JP" altLang="en-US" dirty="0" smtClean="0"/>
          </a:p>
        </p:txBody>
      </p:sp>
    </p:spTree>
    <p:extLst>
      <p:ext uri="{BB962C8B-B14F-4D97-AF65-F5344CB8AC3E}">
        <p14:creationId xmlns:p14="http://schemas.microsoft.com/office/powerpoint/2010/main" val="46198530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438150"/>
          </a:xfrm>
          <a:solidFill>
            <a:srgbClr val="002060"/>
          </a:solidFill>
        </p:spPr>
        <p:txBody>
          <a:bodyPr>
            <a:noAutofit/>
          </a:bodyPr>
          <a:lstStyle>
            <a:lvl1pPr>
              <a:defRPr sz="2400">
                <a:solidFill>
                  <a:schemeClr val="bg1"/>
                </a:solidFill>
              </a:defRPr>
            </a:lvl1pPr>
          </a:lstStyle>
          <a:p>
            <a:r>
              <a:rPr lang="ja-JP" altLang="en-US" dirty="0" smtClean="0"/>
              <a:t>　マスター タイトルの書式設定</a:t>
            </a:r>
            <a:endParaRPr lang="en-US" dirty="0"/>
          </a:p>
        </p:txBody>
      </p:sp>
      <p:sp>
        <p:nvSpPr>
          <p:cNvPr id="3" name="Content Placeholder 2"/>
          <p:cNvSpPr>
            <a:spLocks noGrp="1"/>
          </p:cNvSpPr>
          <p:nvPr>
            <p:ph idx="1" hasCustomPrompt="1"/>
          </p:nvPr>
        </p:nvSpPr>
        <p:spPr>
          <a:xfrm>
            <a:off x="114301" y="545771"/>
            <a:ext cx="891540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smtClean="0"/>
              <a:t>【</a:t>
            </a:r>
            <a:r>
              <a:rPr lang="ja-JP" altLang="en-US" dirty="0" smtClean="0"/>
              <a:t>本囲み内に計画の内容に関する条件を転記</a:t>
            </a:r>
            <a:r>
              <a:rPr lang="en-US" altLang="ja-JP" dirty="0" smtClean="0"/>
              <a:t>】</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DE866-E4EA-463B-8C4D-50A4BE5C6167}"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hasCustomPrompt="1"/>
          </p:nvPr>
        </p:nvSpPr>
        <p:spPr>
          <a:xfrm>
            <a:off x="114301" y="1658341"/>
            <a:ext cx="8915399" cy="4925076"/>
          </a:xfrm>
          <a:ln>
            <a:noFill/>
          </a:ln>
        </p:spPr>
        <p:txBody>
          <a:bodyPr>
            <a:normAutofit/>
          </a:bodyPr>
          <a:lstStyle>
            <a:lvl1pPr marL="0" indent="0">
              <a:buNone/>
              <a:defRPr sz="1600" baseline="0"/>
            </a:lvl1pPr>
          </a:lstStyle>
          <a:p>
            <a:pPr lvl="0"/>
            <a:r>
              <a:rPr kumimoji="1" lang="en-US" altLang="ja-JP" dirty="0" smtClean="0"/>
              <a:t>【</a:t>
            </a:r>
            <a:r>
              <a:rPr kumimoji="1" lang="ja-JP" altLang="en-US" dirty="0" smtClean="0"/>
              <a:t>スライド中下部に、条件への対応状況の具体的内容を、客観的な根拠も含めて記載</a:t>
            </a:r>
            <a:r>
              <a:rPr kumimoji="1" lang="en-US" altLang="ja-JP" dirty="0" smtClean="0"/>
              <a:t>】</a:t>
            </a:r>
            <a:endParaRPr kumimoji="1" lang="ja-JP" altLang="en-US" dirty="0" smtClean="0"/>
          </a:p>
        </p:txBody>
      </p:sp>
    </p:spTree>
    <p:extLst>
      <p:ext uri="{BB962C8B-B14F-4D97-AF65-F5344CB8AC3E}">
        <p14:creationId xmlns:p14="http://schemas.microsoft.com/office/powerpoint/2010/main" val="58804251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2187702"/>
            <a:ext cx="7886700"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D98F211-EC23-4573-A545-2CAC481BC956}"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Tree>
    <p:extLst>
      <p:ext uri="{BB962C8B-B14F-4D97-AF65-F5344CB8AC3E}">
        <p14:creationId xmlns:p14="http://schemas.microsoft.com/office/powerpoint/2010/main" val="423182895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764C4B6-F439-4E52-8FE3-3249F1E307D6}" type="datetime1">
              <a:rPr kumimoji="1" lang="ja-JP" altLang="en-US" smtClean="0"/>
              <a:t>2021/4/26</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67888858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E493BD09-7A28-4E7E-A693-D71A7B18F66C}" type="datetime1">
              <a:rPr kumimoji="1" lang="ja-JP" altLang="en-US" smtClean="0"/>
              <a:t>2021/4/26</a:t>
            </a:fld>
            <a:endParaRPr kumimoji="1" lang="ja-JP" alt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57392993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111611A-82C7-4913-AE5E-56EDF21C3B5A}" type="datetime1">
              <a:rPr kumimoji="1" lang="ja-JP" altLang="en-US" smtClean="0"/>
              <a:t>2021/4/26</a:t>
            </a:fld>
            <a:endParaRPr kumimoji="1" lang="ja-JP" alt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61650613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E633B30B-41D4-473D-9C99-B8C7C5A4A379}" type="datetime1">
              <a:rPr kumimoji="1" lang="ja-JP" altLang="en-US" smtClean="0"/>
              <a:t>2021/4/26</a:t>
            </a:fld>
            <a:endParaRPr kumimoji="1" lang="ja-JP"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67749834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8A9D5057-F702-4334-9709-7D5A12414262}" type="datetime1">
              <a:rPr kumimoji="1" lang="ja-JP" altLang="en-US" smtClean="0"/>
              <a:t>2021/4/26</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57179741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40FC2B3-54C7-40C9-9E5A-60C40CDAC87D}" type="datetime1">
              <a:rPr kumimoji="1" lang="ja-JP" altLang="en-US" smtClean="0"/>
              <a:t>2021/4/26</a:t>
            </a:fld>
            <a:endParaRPr kumimoji="1" lang="ja-JP"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54813882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0EEDAF-F308-4AC7-ABCA-EF57520A880C}"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96536623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EC260BB-EE3A-4C01-9823-AA3BEC5FE99A}" type="datetime1">
              <a:rPr kumimoji="1" lang="ja-JP" altLang="en-US" smtClean="0"/>
              <a:t>2021/4/26</a:t>
            </a:fld>
            <a:endParaRPr kumimoji="1" lang="ja-JP"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12312631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2021/4/26</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61778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4"/>
          </p:nvPr>
        </p:nvSpPr>
        <p:spPr>
          <a:xfrm>
            <a:off x="7086600" y="6492875"/>
            <a:ext cx="205740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3339759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6"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6" name="Slide Number Placeholder 5"/>
          <p:cNvSpPr>
            <a:spLocks noGrp="1"/>
          </p:cNvSpPr>
          <p:nvPr>
            <p:ph type="sldNum" sz="quarter" idx="4"/>
          </p:nvPr>
        </p:nvSpPr>
        <p:spPr>
          <a:xfrm>
            <a:off x="7086600" y="6492875"/>
            <a:ext cx="205740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9262447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397000"/>
            <a:ext cx="7772400" cy="2387600"/>
          </a:xfrm>
        </p:spPr>
        <p:txBody>
          <a:bodyPr>
            <a:noAutofit/>
          </a:bodyPr>
          <a:lstStyle/>
          <a:p>
            <a:r>
              <a:rPr kumimoji="1" lang="en-US" altLang="ja-JP" sz="5400" dirty="0"/>
              <a:t>【</a:t>
            </a:r>
            <a:r>
              <a:rPr kumimoji="1" lang="ja-JP" altLang="en-US" sz="5400" dirty="0"/>
              <a:t>タイトル</a:t>
            </a:r>
            <a:r>
              <a:rPr kumimoji="1" lang="en-US" altLang="ja-JP" sz="5400" dirty="0"/>
              <a:t>】</a:t>
            </a:r>
            <a:br>
              <a:rPr kumimoji="1" lang="en-US" altLang="ja-JP" sz="5400" dirty="0"/>
            </a:br>
            <a:endParaRPr kumimoji="1" lang="ja-JP" altLang="en-US" sz="5400" dirty="0"/>
          </a:p>
        </p:txBody>
      </p:sp>
      <p:sp>
        <p:nvSpPr>
          <p:cNvPr id="3" name="サブタイトル 2"/>
          <p:cNvSpPr>
            <a:spLocks noGrp="1"/>
          </p:cNvSpPr>
          <p:nvPr>
            <p:ph type="subTitle" idx="1"/>
          </p:nvPr>
        </p:nvSpPr>
        <p:spPr>
          <a:xfrm>
            <a:off x="1143000" y="3784600"/>
            <a:ext cx="6858000" cy="2781300"/>
          </a:xfrm>
        </p:spPr>
        <p:txBody>
          <a:bodyPr>
            <a:normAutofit fontScale="70000" lnSpcReduction="20000"/>
          </a:bodyPr>
          <a:lstStyle/>
          <a:p>
            <a:endParaRPr kumimoji="1" lang="en-US" altLang="ja-JP" dirty="0"/>
          </a:p>
          <a:p>
            <a:endParaRPr lang="en-US" altLang="ja-JP" sz="3900" dirty="0"/>
          </a:p>
          <a:p>
            <a:pPr>
              <a:lnSpc>
                <a:spcPct val="120000"/>
              </a:lnSpc>
            </a:pPr>
            <a:r>
              <a:rPr lang="ja-JP" altLang="en-US" sz="3900" dirty="0" smtClean="0"/>
              <a:t>令和３年度</a:t>
            </a:r>
            <a:r>
              <a:rPr lang="ja-JP" altLang="en-US" sz="3900" dirty="0"/>
              <a:t>地方大学・地域産業創生交付金</a:t>
            </a:r>
            <a:br>
              <a:rPr lang="ja-JP" altLang="en-US" sz="3900" dirty="0"/>
            </a:br>
            <a:r>
              <a:rPr lang="ja-JP" altLang="en-US" sz="3900" dirty="0" smtClean="0"/>
              <a:t>説明</a:t>
            </a:r>
            <a:r>
              <a:rPr lang="ja-JP" altLang="en-US" sz="3900" dirty="0"/>
              <a:t>資料</a:t>
            </a:r>
            <a:r>
              <a:rPr lang="ja-JP" altLang="en-US" sz="3900" dirty="0" smtClean="0"/>
              <a:t>（本申請枠）</a:t>
            </a:r>
            <a:r>
              <a:rPr lang="ja-JP" altLang="en-US" sz="3900" dirty="0"/>
              <a:t/>
            </a:r>
            <a:br>
              <a:rPr lang="ja-JP" altLang="en-US" sz="3900" dirty="0"/>
            </a:br>
            <a:endParaRPr lang="en-US" altLang="ja-JP" sz="3900" dirty="0"/>
          </a:p>
          <a:p>
            <a:r>
              <a:rPr lang="en-US" altLang="ja-JP" sz="3900" dirty="0"/>
              <a:t>【</a:t>
            </a:r>
            <a:r>
              <a:rPr lang="ja-JP" altLang="en-US" sz="3900" dirty="0"/>
              <a:t>申請地方公共団体名</a:t>
            </a:r>
            <a:r>
              <a:rPr lang="en-US" altLang="ja-JP" sz="3900" dirty="0"/>
              <a:t>】</a:t>
            </a:r>
          </a:p>
        </p:txBody>
      </p:sp>
      <p:sp>
        <p:nvSpPr>
          <p:cNvPr id="5" name="角丸四角形 4"/>
          <p:cNvSpPr/>
          <p:nvPr/>
        </p:nvSpPr>
        <p:spPr>
          <a:xfrm>
            <a:off x="1143000" y="914400"/>
            <a:ext cx="7436457" cy="809628"/>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600" b="1" dirty="0" smtClean="0">
                <a:solidFill>
                  <a:schemeClr val="tx1"/>
                </a:solidFill>
              </a:rPr>
              <a:t>※</a:t>
            </a:r>
            <a:r>
              <a:rPr lang="ja-JP" altLang="en-US" sz="1600" b="1" dirty="0" smtClean="0">
                <a:solidFill>
                  <a:schemeClr val="tx1"/>
                </a:solidFill>
              </a:rPr>
              <a:t>黄色テキストボックス内には、各スライドの記載事項の説明等を記載しています。　　</a:t>
            </a:r>
            <a:endParaRPr lang="en-US" altLang="ja-JP" sz="1600" b="1" dirty="0" smtClean="0">
              <a:solidFill>
                <a:schemeClr val="tx1"/>
              </a:solidFill>
            </a:endParaRPr>
          </a:p>
          <a:p>
            <a:r>
              <a:rPr lang="ja-JP" altLang="en-US" sz="1600" b="1" dirty="0">
                <a:solidFill>
                  <a:schemeClr val="tx1"/>
                </a:solidFill>
              </a:rPr>
              <a:t>　</a:t>
            </a:r>
            <a:r>
              <a:rPr lang="ja-JP" altLang="en-US" sz="1600" b="1" dirty="0" smtClean="0">
                <a:solidFill>
                  <a:schemeClr val="tx1"/>
                </a:solidFill>
              </a:rPr>
              <a:t> 提出時には削除をお願いします。</a:t>
            </a:r>
            <a:endParaRPr kumimoji="1" lang="en-US" altLang="ja-JP" dirty="0" smtClean="0">
              <a:solidFill>
                <a:schemeClr val="tx1"/>
              </a:solidFill>
            </a:endParaRPr>
          </a:p>
        </p:txBody>
      </p:sp>
    </p:spTree>
    <p:extLst>
      <p:ext uri="{BB962C8B-B14F-4D97-AF65-F5344CB8AC3E}">
        <p14:creationId xmlns:p14="http://schemas.microsoft.com/office/powerpoint/2010/main" val="3926126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txBox="1">
            <a:spLocks/>
          </p:cNvSpPr>
          <p:nvPr/>
        </p:nvSpPr>
        <p:spPr>
          <a:xfrm>
            <a:off x="98777" y="699429"/>
            <a:ext cx="8906495" cy="5889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pPr>
            <a:r>
              <a:rPr lang="ja-JP" altLang="en-US" sz="1600" dirty="0">
                <a:latin typeface="+mn-ea"/>
              </a:rPr>
              <a:t>評価委員会における評価等に当たり、</a:t>
            </a:r>
            <a:r>
              <a:rPr lang="ja-JP" altLang="en-US" sz="1600" b="1" u="sng" dirty="0">
                <a:latin typeface="+mn-ea"/>
              </a:rPr>
              <a:t>ポイントとなる事項を各地域で共通した形で示していただくための提出資料のフォーマット</a:t>
            </a:r>
            <a:r>
              <a:rPr lang="ja-JP" altLang="en-US" sz="1600" dirty="0">
                <a:latin typeface="+mn-ea"/>
              </a:rPr>
              <a:t>です</a:t>
            </a:r>
            <a:r>
              <a:rPr lang="ja-JP" altLang="en-US" sz="1600" dirty="0" smtClean="0">
                <a:latin typeface="+mn-ea"/>
              </a:rPr>
              <a:t>。</a:t>
            </a:r>
            <a:endParaRPr lang="en-US" altLang="ja-JP" sz="1600" dirty="0" smtClean="0">
              <a:latin typeface="+mn-ea"/>
            </a:endParaRPr>
          </a:p>
        </p:txBody>
      </p:sp>
      <p:sp>
        <p:nvSpPr>
          <p:cNvPr id="4" name="タイトル 1"/>
          <p:cNvSpPr txBox="1">
            <a:spLocks/>
          </p:cNvSpPr>
          <p:nvPr/>
        </p:nvSpPr>
        <p:spPr>
          <a:xfrm>
            <a:off x="0" y="0"/>
            <a:ext cx="9144000" cy="411100"/>
          </a:xfrm>
          <a:prstGeom prst="rect">
            <a:avLst/>
          </a:prstGeom>
          <a:solidFill>
            <a:srgbClr val="FFC000"/>
          </a:solid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b="1" dirty="0">
                <a:solidFill>
                  <a:sysClr val="windowText" lastClr="000000"/>
                </a:solidFill>
              </a:rPr>
              <a:t>　本フォーマットについて（</a:t>
            </a:r>
            <a:r>
              <a:rPr lang="en-US" altLang="ja-JP" sz="2400" b="1" dirty="0">
                <a:solidFill>
                  <a:sysClr val="windowText" lastClr="000000"/>
                </a:solidFill>
              </a:rPr>
              <a:t>※</a:t>
            </a:r>
            <a:r>
              <a:rPr lang="ja-JP" altLang="en-US" sz="2400" b="1" dirty="0">
                <a:solidFill>
                  <a:sysClr val="windowText" lastClr="000000"/>
                </a:solidFill>
              </a:rPr>
              <a:t>提出に当たり、本スライドは削除ください）</a:t>
            </a:r>
          </a:p>
        </p:txBody>
      </p:sp>
      <p:sp>
        <p:nvSpPr>
          <p:cNvPr id="6" name="正方形/長方形 5"/>
          <p:cNvSpPr/>
          <p:nvPr/>
        </p:nvSpPr>
        <p:spPr>
          <a:xfrm>
            <a:off x="124178" y="564445"/>
            <a:ext cx="8906933" cy="7574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124178" y="1686821"/>
            <a:ext cx="8906933" cy="20943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131473" y="3996961"/>
            <a:ext cx="8906933" cy="27221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2"/>
          <p:cNvSpPr txBox="1">
            <a:spLocks/>
          </p:cNvSpPr>
          <p:nvPr/>
        </p:nvSpPr>
        <p:spPr>
          <a:xfrm>
            <a:off x="124178" y="1839949"/>
            <a:ext cx="8906495" cy="26576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pPr>
            <a:r>
              <a:rPr lang="ja-JP" altLang="en-US" sz="1600" dirty="0">
                <a:latin typeface="+mn-ea"/>
              </a:rPr>
              <a:t>本フォーマットの</a:t>
            </a:r>
            <a:r>
              <a:rPr lang="ja-JP" altLang="en-US" sz="1600" b="1" u="sng" dirty="0">
                <a:latin typeface="+mn-ea"/>
              </a:rPr>
              <a:t>全スライドが必須スライド</a:t>
            </a:r>
            <a:r>
              <a:rPr lang="ja-JP" altLang="en-US" sz="1600" dirty="0">
                <a:latin typeface="+mn-ea"/>
              </a:rPr>
              <a:t>です。</a:t>
            </a:r>
            <a:endParaRPr lang="en-US" altLang="ja-JP" sz="1600" dirty="0">
              <a:latin typeface="+mn-ea"/>
            </a:endParaRPr>
          </a:p>
          <a:p>
            <a:pPr>
              <a:lnSpc>
                <a:spcPct val="100000"/>
              </a:lnSpc>
              <a:spcBef>
                <a:spcPts val="1200"/>
              </a:spcBef>
            </a:pPr>
            <a:r>
              <a:rPr lang="ja-JP" altLang="en-US" sz="1600" dirty="0">
                <a:latin typeface="+mn-ea"/>
              </a:rPr>
              <a:t>本資料については、</a:t>
            </a:r>
            <a:r>
              <a:rPr lang="ja-JP" altLang="en-US" sz="1600" b="1" u="sng" dirty="0">
                <a:latin typeface="+mn-ea"/>
              </a:rPr>
              <a:t>客観的な根拠となるデータや事実を含めつつ</a:t>
            </a:r>
            <a:r>
              <a:rPr lang="ja-JP" altLang="en-US" sz="1600" u="sng" dirty="0">
                <a:latin typeface="+mn-ea"/>
              </a:rPr>
              <a:t>、</a:t>
            </a:r>
            <a:r>
              <a:rPr lang="ja-JP" altLang="en-US" sz="1600" b="1" u="sng" dirty="0">
                <a:latin typeface="+mn-ea"/>
              </a:rPr>
              <a:t>本交付金の必要性や、計画の評価基準への適合性を具体的に示す内容になるよう</a:t>
            </a:r>
            <a:r>
              <a:rPr lang="ja-JP" altLang="en-US" sz="1600" dirty="0">
                <a:latin typeface="+mn-ea"/>
              </a:rPr>
              <a:t>、留意ください。</a:t>
            </a:r>
            <a:endParaRPr lang="en-US" altLang="ja-JP" sz="1600" dirty="0">
              <a:latin typeface="+mn-ea"/>
            </a:endParaRPr>
          </a:p>
          <a:p>
            <a:pPr>
              <a:lnSpc>
                <a:spcPct val="100000"/>
              </a:lnSpc>
              <a:spcBef>
                <a:spcPts val="1200"/>
              </a:spcBef>
            </a:pPr>
            <a:r>
              <a:rPr lang="ja-JP" altLang="en-US" sz="1600" dirty="0" smtClean="0">
                <a:latin typeface="+mn-ea"/>
              </a:rPr>
              <a:t>あわせて</a:t>
            </a:r>
            <a:r>
              <a:rPr lang="ja-JP" altLang="en-US" sz="1600" dirty="0">
                <a:latin typeface="+mn-ea"/>
              </a:rPr>
              <a:t>ご提出いただく</a:t>
            </a:r>
            <a:r>
              <a:rPr lang="ja-JP" altLang="en-US" sz="1600" b="1" u="sng" dirty="0">
                <a:latin typeface="+mn-ea"/>
              </a:rPr>
              <a:t>実施計画等の単純な転記とならないよう、分かりやすい資料</a:t>
            </a:r>
            <a:r>
              <a:rPr lang="ja-JP" altLang="en-US" sz="1600" dirty="0">
                <a:latin typeface="+mn-ea"/>
              </a:rPr>
              <a:t>にしてください</a:t>
            </a:r>
            <a:r>
              <a:rPr lang="ja-JP" altLang="en-US" sz="1600" dirty="0" smtClean="0">
                <a:latin typeface="+mn-ea"/>
              </a:rPr>
              <a:t>。</a:t>
            </a:r>
            <a:endParaRPr lang="en-US" altLang="ja-JP" sz="1600" dirty="0" smtClean="0">
              <a:latin typeface="+mn-ea"/>
            </a:endParaRPr>
          </a:p>
          <a:p>
            <a:pPr>
              <a:lnSpc>
                <a:spcPct val="100000"/>
              </a:lnSpc>
              <a:spcBef>
                <a:spcPts val="1200"/>
              </a:spcBef>
            </a:pPr>
            <a:r>
              <a:rPr lang="ja-JP" altLang="en-US" sz="1600" dirty="0">
                <a:latin typeface="+mn-ea"/>
              </a:rPr>
              <a:t>また、次頁の</a:t>
            </a:r>
            <a:r>
              <a:rPr lang="ja-JP" altLang="en-US" sz="1600" u="sng" dirty="0">
                <a:latin typeface="+mn-ea"/>
              </a:rPr>
              <a:t>「</a:t>
            </a:r>
            <a:r>
              <a:rPr lang="ja-JP" altLang="en-US" sz="1600" b="1" u="sng" dirty="0">
                <a:latin typeface="+mn-ea"/>
              </a:rPr>
              <a:t>計画に盛り込むべきポイント</a:t>
            </a:r>
            <a:r>
              <a:rPr lang="ja-JP" altLang="en-US" sz="1600" u="sng" dirty="0">
                <a:latin typeface="+mn-ea"/>
              </a:rPr>
              <a:t>」</a:t>
            </a:r>
            <a:r>
              <a:rPr lang="ja-JP" altLang="en-US" sz="1600" dirty="0">
                <a:latin typeface="+mn-ea"/>
              </a:rPr>
              <a:t>に</a:t>
            </a:r>
            <a:r>
              <a:rPr lang="ja-JP" altLang="en-US" sz="1600" dirty="0" smtClean="0">
                <a:latin typeface="+mn-ea"/>
              </a:rPr>
              <a:t>ついて</a:t>
            </a:r>
            <a:r>
              <a:rPr lang="ja-JP" altLang="en-US" sz="1600" u="sng" dirty="0" smtClean="0">
                <a:latin typeface="+mn-ea"/>
              </a:rPr>
              <a:t>可能</a:t>
            </a:r>
            <a:r>
              <a:rPr lang="ja-JP" altLang="en-US" sz="1600" u="sng" dirty="0">
                <a:latin typeface="+mn-ea"/>
              </a:rPr>
              <a:t>な限り明確になるようご記載ください。</a:t>
            </a:r>
            <a:endParaRPr lang="en-US" altLang="ja-JP" sz="1600" u="sng" dirty="0">
              <a:latin typeface="+mn-ea"/>
            </a:endParaRPr>
          </a:p>
          <a:p>
            <a:pPr>
              <a:lnSpc>
                <a:spcPct val="100000"/>
              </a:lnSpc>
              <a:spcBef>
                <a:spcPts val="1200"/>
              </a:spcBef>
            </a:pPr>
            <a:endParaRPr lang="en-US" altLang="ja-JP" sz="1600" dirty="0">
              <a:latin typeface="+mn-ea"/>
            </a:endParaRPr>
          </a:p>
        </p:txBody>
      </p:sp>
      <p:sp>
        <p:nvSpPr>
          <p:cNvPr id="5" name="テキスト ボックス 4"/>
          <p:cNvSpPr txBox="1"/>
          <p:nvPr/>
        </p:nvSpPr>
        <p:spPr>
          <a:xfrm>
            <a:off x="124178" y="438407"/>
            <a:ext cx="543739" cy="307777"/>
          </a:xfrm>
          <a:prstGeom prst="rect">
            <a:avLst/>
          </a:prstGeom>
          <a:solidFill>
            <a:srgbClr val="FFC000"/>
          </a:solidFill>
        </p:spPr>
        <p:txBody>
          <a:bodyPr wrap="none" rtlCol="0">
            <a:spAutoFit/>
          </a:bodyPr>
          <a:lstStyle/>
          <a:p>
            <a:r>
              <a:rPr kumimoji="1" lang="ja-JP" altLang="en-US" sz="1400" dirty="0">
                <a:solidFill>
                  <a:sysClr val="windowText" lastClr="000000"/>
                </a:solidFill>
              </a:rPr>
              <a:t>概要</a:t>
            </a:r>
          </a:p>
        </p:txBody>
      </p:sp>
      <p:sp>
        <p:nvSpPr>
          <p:cNvPr id="7" name="テキスト ボックス 6"/>
          <p:cNvSpPr txBox="1"/>
          <p:nvPr/>
        </p:nvSpPr>
        <p:spPr>
          <a:xfrm>
            <a:off x="124178" y="1514843"/>
            <a:ext cx="543739" cy="307777"/>
          </a:xfrm>
          <a:prstGeom prst="rect">
            <a:avLst/>
          </a:prstGeom>
          <a:solidFill>
            <a:srgbClr val="FFC000"/>
          </a:solidFill>
        </p:spPr>
        <p:txBody>
          <a:bodyPr wrap="none" rtlCol="0">
            <a:spAutoFit/>
          </a:bodyPr>
          <a:lstStyle/>
          <a:p>
            <a:r>
              <a:rPr lang="ja-JP" altLang="en-US" sz="1400" dirty="0">
                <a:solidFill>
                  <a:sysClr val="windowText" lastClr="000000"/>
                </a:solidFill>
              </a:rPr>
              <a:t>内容</a:t>
            </a:r>
            <a:endParaRPr kumimoji="1" lang="ja-JP" altLang="en-US" sz="1400" dirty="0">
              <a:solidFill>
                <a:sysClr val="windowText" lastClr="000000"/>
              </a:solidFill>
            </a:endParaRPr>
          </a:p>
        </p:txBody>
      </p:sp>
      <p:sp>
        <p:nvSpPr>
          <p:cNvPr id="9" name="テキスト ボックス 8"/>
          <p:cNvSpPr txBox="1"/>
          <p:nvPr/>
        </p:nvSpPr>
        <p:spPr>
          <a:xfrm>
            <a:off x="124178" y="3852109"/>
            <a:ext cx="543739" cy="307777"/>
          </a:xfrm>
          <a:prstGeom prst="rect">
            <a:avLst/>
          </a:prstGeom>
          <a:solidFill>
            <a:srgbClr val="FFC000"/>
          </a:solidFill>
        </p:spPr>
        <p:txBody>
          <a:bodyPr wrap="none" rtlCol="0">
            <a:spAutoFit/>
          </a:bodyPr>
          <a:lstStyle/>
          <a:p>
            <a:r>
              <a:rPr lang="ja-JP" altLang="en-US" sz="1400" dirty="0">
                <a:solidFill>
                  <a:sysClr val="windowText" lastClr="000000"/>
                </a:solidFill>
              </a:rPr>
              <a:t>体裁</a:t>
            </a:r>
            <a:endParaRPr kumimoji="1" lang="ja-JP" altLang="en-US" sz="1400" dirty="0">
              <a:solidFill>
                <a:sysClr val="windowText" lastClr="000000"/>
              </a:solidFill>
            </a:endParaRPr>
          </a:p>
        </p:txBody>
      </p:sp>
      <p:sp>
        <p:nvSpPr>
          <p:cNvPr id="14" name="コンテンツ プレースホルダー 2"/>
          <p:cNvSpPr txBox="1">
            <a:spLocks/>
          </p:cNvSpPr>
          <p:nvPr/>
        </p:nvSpPr>
        <p:spPr>
          <a:xfrm>
            <a:off x="98776" y="4230836"/>
            <a:ext cx="8906495" cy="19454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52000">
              <a:lnSpc>
                <a:spcPct val="100000"/>
              </a:lnSpc>
              <a:spcBef>
                <a:spcPts val="1200"/>
              </a:spcBef>
            </a:pPr>
            <a:r>
              <a:rPr lang="ja-JP" altLang="en-US" sz="1600" dirty="0">
                <a:latin typeface="+mn-ea"/>
              </a:rPr>
              <a:t>必須スライド以外の</a:t>
            </a:r>
            <a:r>
              <a:rPr lang="ja-JP" altLang="en-US" sz="1600" u="sng" dirty="0">
                <a:latin typeface="+mn-ea"/>
              </a:rPr>
              <a:t>スライドの追加は任意</a:t>
            </a:r>
            <a:r>
              <a:rPr lang="ja-JP" altLang="en-US" sz="1600" dirty="0">
                <a:latin typeface="+mn-ea"/>
              </a:rPr>
              <a:t>としますが、</a:t>
            </a:r>
            <a:r>
              <a:rPr lang="ja-JP" altLang="en-US" sz="1600" b="1" u="sng" dirty="0">
                <a:latin typeface="+mn-ea"/>
              </a:rPr>
              <a:t>原則と</a:t>
            </a:r>
            <a:r>
              <a:rPr lang="ja-JP" altLang="en-US" sz="1600" b="1" u="sng" dirty="0" smtClean="0">
                <a:latin typeface="+mn-ea"/>
              </a:rPr>
              <a:t>して</a:t>
            </a:r>
            <a:r>
              <a:rPr lang="en-US" altLang="ja-JP" sz="1600" b="1" u="sng" dirty="0" smtClean="0">
                <a:latin typeface="+mn-ea"/>
              </a:rPr>
              <a:t>30</a:t>
            </a:r>
            <a:r>
              <a:rPr lang="ja-JP" altLang="en-US" sz="1600" b="1" u="sng" dirty="0" smtClean="0">
                <a:latin typeface="+mn-ea"/>
              </a:rPr>
              <a:t>枚</a:t>
            </a:r>
            <a:r>
              <a:rPr lang="ja-JP" altLang="en-US" sz="1600" b="1" u="sng" dirty="0">
                <a:latin typeface="+mn-ea"/>
              </a:rPr>
              <a:t>以内で作成ください（タイトルや扉のページを除く） </a:t>
            </a:r>
            <a:r>
              <a:rPr lang="ja-JP" altLang="en-US" sz="1600" u="sng" dirty="0">
                <a:latin typeface="+mn-ea"/>
              </a:rPr>
              <a:t>。</a:t>
            </a:r>
            <a:endParaRPr lang="en-US" altLang="ja-JP" sz="1600" u="sng" dirty="0">
              <a:latin typeface="+mn-ea"/>
            </a:endParaRPr>
          </a:p>
          <a:p>
            <a:pPr marL="252000">
              <a:lnSpc>
                <a:spcPct val="100000"/>
              </a:lnSpc>
              <a:spcBef>
                <a:spcPts val="1200"/>
              </a:spcBef>
            </a:pPr>
            <a:r>
              <a:rPr lang="ja-JP" altLang="en-US" sz="1600" dirty="0">
                <a:latin typeface="+mn-ea"/>
              </a:rPr>
              <a:t>各スライドについては、指定がない場合には、複数枚</a:t>
            </a:r>
            <a:r>
              <a:rPr lang="ja-JP" altLang="en-US" sz="1600" dirty="0" smtClean="0">
                <a:latin typeface="+mn-ea"/>
              </a:rPr>
              <a:t>にわたって</a:t>
            </a:r>
            <a:r>
              <a:rPr lang="ja-JP" altLang="en-US" sz="1600" dirty="0">
                <a:latin typeface="+mn-ea"/>
              </a:rPr>
              <a:t>の作成も可能ですが、必要最小限度としてください。</a:t>
            </a:r>
          </a:p>
          <a:p>
            <a:pPr marL="252000">
              <a:lnSpc>
                <a:spcPct val="100000"/>
              </a:lnSpc>
              <a:spcBef>
                <a:spcPts val="1200"/>
              </a:spcBef>
            </a:pPr>
            <a:r>
              <a:rPr lang="ja-JP" altLang="en-US" sz="1600" dirty="0">
                <a:latin typeface="+mn-ea"/>
              </a:rPr>
              <a:t>スライドのタイトル名については、原則として</a:t>
            </a:r>
            <a:r>
              <a:rPr lang="ja-JP" altLang="en-US" sz="1600" u="sng" dirty="0">
                <a:latin typeface="+mn-ea"/>
              </a:rPr>
              <a:t>本フォーマットの通りとすることが望ましい</a:t>
            </a:r>
            <a:r>
              <a:rPr lang="ja-JP" altLang="en-US" sz="1600" dirty="0">
                <a:latin typeface="+mn-ea"/>
              </a:rPr>
              <a:t>です。</a:t>
            </a:r>
          </a:p>
          <a:p>
            <a:pPr marL="252000">
              <a:lnSpc>
                <a:spcPct val="100000"/>
              </a:lnSpc>
              <a:spcBef>
                <a:spcPts val="1200"/>
              </a:spcBef>
            </a:pPr>
            <a:r>
              <a:rPr lang="ja-JP" altLang="en-US" sz="1600" dirty="0">
                <a:latin typeface="+mn-ea"/>
              </a:rPr>
              <a:t>必須スライド、追加したスライドともに、</a:t>
            </a:r>
            <a:r>
              <a:rPr lang="ja-JP" altLang="en-US" sz="1600" u="sng" dirty="0">
                <a:latin typeface="+mn-ea"/>
              </a:rPr>
              <a:t>資料のフォントや色については任意</a:t>
            </a:r>
            <a:r>
              <a:rPr lang="ja-JP" altLang="en-US" sz="1600" dirty="0">
                <a:latin typeface="+mn-ea"/>
              </a:rPr>
              <a:t>とします。</a:t>
            </a:r>
          </a:p>
          <a:p>
            <a:pPr marL="252000">
              <a:lnSpc>
                <a:spcPct val="100000"/>
              </a:lnSpc>
              <a:spcBef>
                <a:spcPts val="1200"/>
              </a:spcBef>
            </a:pPr>
            <a:r>
              <a:rPr lang="ja-JP" altLang="en-US" sz="1600" u="sng" dirty="0">
                <a:latin typeface="+mn-ea"/>
              </a:rPr>
              <a:t>スライドへの図表や画像等の追加についても任意</a:t>
            </a:r>
            <a:r>
              <a:rPr lang="ja-JP" altLang="en-US" sz="1600" dirty="0">
                <a:latin typeface="+mn-ea"/>
              </a:rPr>
              <a:t>とします。</a:t>
            </a:r>
          </a:p>
        </p:txBody>
      </p:sp>
    </p:spTree>
    <p:extLst>
      <p:ext uri="{BB962C8B-B14F-4D97-AF65-F5344CB8AC3E}">
        <p14:creationId xmlns:p14="http://schemas.microsoft.com/office/powerpoint/2010/main" val="2455815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txBox="1">
            <a:spLocks/>
          </p:cNvSpPr>
          <p:nvPr/>
        </p:nvSpPr>
        <p:spPr>
          <a:xfrm>
            <a:off x="425451" y="564444"/>
            <a:ext cx="8293095" cy="121536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lvl="0" hangingPunct="0">
              <a:buFont typeface="Wingdings" panose="05000000000000000000" pitchFamily="2" charset="2"/>
              <a:buChar char="u"/>
            </a:pPr>
            <a:r>
              <a:rPr lang="ja-JP" altLang="ja-JP" sz="2000" b="1" dirty="0"/>
              <a:t>事業が世界レベルのものを目指しており、「産学官金」の連携で地域に特色ある産業クラスターができるか</a:t>
            </a:r>
            <a:endParaRPr lang="ja-JP" altLang="ja-JP" sz="2000" dirty="0"/>
          </a:p>
          <a:p>
            <a:pPr hangingPunct="0">
              <a:buFont typeface="Wingdings" panose="05000000000000000000" pitchFamily="2" charset="2"/>
              <a:buChar char="ü"/>
            </a:pPr>
            <a:r>
              <a:rPr lang="ja-JP" altLang="ja-JP" sz="1800" dirty="0"/>
              <a:t>その分野が地域において期待できる理由、特色</a:t>
            </a:r>
            <a:endParaRPr lang="en-US" altLang="ja-JP" sz="1800" dirty="0"/>
          </a:p>
          <a:p>
            <a:pPr hangingPunct="0">
              <a:buFont typeface="Wingdings" panose="05000000000000000000" pitchFamily="2" charset="2"/>
              <a:buChar char="ü"/>
            </a:pPr>
            <a:r>
              <a:rPr lang="ja-JP" altLang="ja-JP" sz="1800" dirty="0"/>
              <a:t>地域の課題やクラスターの発展可能性（産業戦略</a:t>
            </a:r>
            <a:r>
              <a:rPr lang="ja-JP" altLang="en-US" sz="1800" dirty="0"/>
              <a:t>やビジネスモデル</a:t>
            </a:r>
            <a:r>
              <a:rPr lang="ja-JP" altLang="ja-JP" sz="1800" dirty="0"/>
              <a:t>）</a:t>
            </a:r>
          </a:p>
          <a:p>
            <a:pPr lvl="0" hangingPunct="0">
              <a:buFont typeface="Wingdings" panose="05000000000000000000" pitchFamily="2" charset="2"/>
              <a:buChar char="u"/>
            </a:pPr>
            <a:r>
              <a:rPr lang="ja-JP" altLang="ja-JP" sz="2000" b="1" dirty="0"/>
              <a:t>その上で、特色ある大学づくりと地元の若者の雇用</a:t>
            </a:r>
            <a:r>
              <a:rPr lang="ja-JP" altLang="ja-JP" sz="2000" b="1" dirty="0" smtClean="0"/>
              <a:t>創</a:t>
            </a:r>
            <a:r>
              <a:rPr lang="ja-JP" altLang="en-US" sz="2000" b="1" dirty="0" smtClean="0"/>
              <a:t>出</a:t>
            </a:r>
            <a:r>
              <a:rPr lang="ja-JP" altLang="ja-JP" sz="2000" b="1" dirty="0" smtClean="0"/>
              <a:t>が</a:t>
            </a:r>
            <a:r>
              <a:rPr lang="ja-JP" altLang="ja-JP" sz="2000" b="1" dirty="0"/>
              <a:t>期待できるか</a:t>
            </a:r>
            <a:endParaRPr lang="ja-JP" altLang="ja-JP" sz="2000" dirty="0"/>
          </a:p>
          <a:p>
            <a:pPr hangingPunct="0">
              <a:buFont typeface="Wingdings" panose="05000000000000000000" pitchFamily="2" charset="2"/>
              <a:buChar char="ü"/>
            </a:pPr>
            <a:r>
              <a:rPr lang="ja-JP" altLang="en-US" sz="1800" dirty="0"/>
              <a:t>上記産業クラスター</a:t>
            </a:r>
            <a:r>
              <a:rPr lang="ja-JP" altLang="ja-JP" sz="1800" dirty="0"/>
              <a:t>と大学との結びつき</a:t>
            </a:r>
            <a:endParaRPr lang="en-US" altLang="ja-JP" sz="1800" dirty="0"/>
          </a:p>
          <a:p>
            <a:pPr hangingPunct="0">
              <a:buFont typeface="Wingdings" panose="05000000000000000000" pitchFamily="2" charset="2"/>
              <a:buChar char="ü"/>
            </a:pPr>
            <a:r>
              <a:rPr lang="ja-JP" altLang="en-US" sz="1800" dirty="0"/>
              <a:t>これらの取組みと</a:t>
            </a:r>
            <a:r>
              <a:rPr lang="ja-JP" altLang="ja-JP" sz="1800" dirty="0"/>
              <a:t>地元の若者雇用とのつながり</a:t>
            </a:r>
          </a:p>
          <a:p>
            <a:pPr lvl="0" hangingPunct="0">
              <a:buFont typeface="Wingdings" panose="05000000000000000000" pitchFamily="2" charset="2"/>
              <a:buChar char="u"/>
            </a:pPr>
            <a:r>
              <a:rPr lang="ja-JP" altLang="ja-JP" sz="2000" b="1" dirty="0"/>
              <a:t>その中で、中核となる企業が将来の自らのビジネスとして相応のリスクをとって大学や地域の中小企業を引っ張っているか</a:t>
            </a:r>
            <a:endParaRPr lang="ja-JP" altLang="ja-JP" sz="2000" dirty="0"/>
          </a:p>
          <a:p>
            <a:pPr hangingPunct="0">
              <a:buFont typeface="Wingdings" panose="05000000000000000000" pitchFamily="2" charset="2"/>
              <a:buChar char="ü"/>
            </a:pPr>
            <a:r>
              <a:rPr lang="ja-JP" altLang="en-US" sz="1800" dirty="0"/>
              <a:t>本事業への</a:t>
            </a:r>
            <a:r>
              <a:rPr lang="ja-JP" altLang="ja-JP" sz="1800" dirty="0"/>
              <a:t>参画企業の本気度、参画のあり方</a:t>
            </a:r>
          </a:p>
          <a:p>
            <a:pPr lvl="0" hangingPunct="0">
              <a:buFont typeface="Wingdings" panose="05000000000000000000" pitchFamily="2" charset="2"/>
              <a:buChar char="u"/>
            </a:pPr>
            <a:r>
              <a:rPr lang="ja-JP" altLang="ja-JP" sz="2000" b="1" dirty="0"/>
              <a:t>事業で強化する大学の研究機能が明確であり、人材面・予算面で将来の自立性が明確になっているか</a:t>
            </a:r>
            <a:endParaRPr lang="ja-JP" altLang="ja-JP" sz="2000" dirty="0"/>
          </a:p>
          <a:p>
            <a:pPr hangingPunct="0">
              <a:buFont typeface="Wingdings" panose="05000000000000000000" pitchFamily="2" charset="2"/>
              <a:buChar char="ü"/>
            </a:pPr>
            <a:r>
              <a:rPr lang="ja-JP" altLang="en-US" sz="1800" dirty="0"/>
              <a:t>本事業への</a:t>
            </a:r>
            <a:r>
              <a:rPr lang="ja-JP" altLang="ja-JP" sz="1800" dirty="0"/>
              <a:t>大学の本気度、ポテンシャル</a:t>
            </a:r>
            <a:r>
              <a:rPr lang="ja-JP" altLang="en-US" sz="1800" dirty="0"/>
              <a:t>、産業への波及</a:t>
            </a:r>
            <a:r>
              <a:rPr lang="ja-JP" altLang="en-US" sz="1800" dirty="0" smtClean="0"/>
              <a:t>効果、大学</a:t>
            </a:r>
            <a:r>
              <a:rPr lang="ja-JP" altLang="en-US" sz="1800" dirty="0"/>
              <a:t>改革の方向性</a:t>
            </a:r>
            <a:endParaRPr lang="en-US" altLang="ja-JP" sz="1800" dirty="0"/>
          </a:p>
          <a:p>
            <a:pPr hangingPunct="0">
              <a:buFont typeface="Wingdings" panose="05000000000000000000" pitchFamily="2" charset="2"/>
              <a:buChar char="ü"/>
            </a:pPr>
            <a:r>
              <a:rPr lang="ja-JP" altLang="ja-JP" sz="1800" dirty="0"/>
              <a:t>研究機能強化の対象</a:t>
            </a:r>
            <a:r>
              <a:rPr lang="ja-JP" altLang="ja-JP" sz="1800" dirty="0" smtClean="0"/>
              <a:t>範囲</a:t>
            </a:r>
            <a:endParaRPr lang="en-US" altLang="ja-JP" sz="1800" dirty="0"/>
          </a:p>
          <a:p>
            <a:pPr hangingPunct="0">
              <a:buFont typeface="Wingdings" panose="05000000000000000000" pitchFamily="2" charset="2"/>
              <a:buChar char="ü"/>
            </a:pPr>
            <a:r>
              <a:rPr lang="ja-JP" altLang="en-US" sz="1800" dirty="0" smtClean="0"/>
              <a:t>研究</a:t>
            </a:r>
            <a:r>
              <a:rPr lang="ja-JP" altLang="en-US" sz="1800" dirty="0"/>
              <a:t>開発</a:t>
            </a:r>
            <a:r>
              <a:rPr lang="ja-JP" altLang="ja-JP" sz="1800" dirty="0"/>
              <a:t>マネジメント</a:t>
            </a:r>
            <a:r>
              <a:rPr lang="ja-JP" altLang="en-US" sz="1800" dirty="0"/>
              <a:t>体制</a:t>
            </a:r>
            <a:endParaRPr lang="ja-JP" altLang="ja-JP" sz="1800" dirty="0"/>
          </a:p>
          <a:p>
            <a:pPr lvl="0" hangingPunct="0">
              <a:buFont typeface="Wingdings" panose="05000000000000000000" pitchFamily="2" charset="2"/>
              <a:buChar char="u"/>
            </a:pPr>
            <a:r>
              <a:rPr lang="ja-JP" altLang="ja-JP" sz="2000" b="1" dirty="0"/>
              <a:t>事業を推進する責任者が明確になっていて本気度がどうか</a:t>
            </a:r>
            <a:endParaRPr lang="ja-JP" altLang="ja-JP" sz="2000" dirty="0"/>
          </a:p>
          <a:p>
            <a:pPr hangingPunct="0">
              <a:buFont typeface="Wingdings" panose="05000000000000000000" pitchFamily="2" charset="2"/>
              <a:buChar char="ü"/>
            </a:pPr>
            <a:r>
              <a:rPr lang="ja-JP" altLang="ja-JP" sz="1800" dirty="0"/>
              <a:t>事業責任者の候補</a:t>
            </a:r>
            <a:r>
              <a:rPr lang="ja-JP" altLang="ja-JP" sz="1800" dirty="0" smtClean="0"/>
              <a:t>、</a:t>
            </a:r>
            <a:r>
              <a:rPr lang="ja-JP" altLang="en-US" sz="1800" dirty="0" smtClean="0"/>
              <a:t>参画のあり方、</a:t>
            </a:r>
            <a:r>
              <a:rPr lang="ja-JP" altLang="ja-JP" sz="1800" dirty="0" smtClean="0"/>
              <a:t>想定</a:t>
            </a:r>
            <a:r>
              <a:rPr lang="ja-JP" altLang="ja-JP" sz="1800" dirty="0"/>
              <a:t>する権限、補佐する体制</a:t>
            </a:r>
          </a:p>
        </p:txBody>
      </p:sp>
      <p:sp>
        <p:nvSpPr>
          <p:cNvPr id="4" name="タイトル 1"/>
          <p:cNvSpPr txBox="1">
            <a:spLocks/>
          </p:cNvSpPr>
          <p:nvPr/>
        </p:nvSpPr>
        <p:spPr>
          <a:xfrm>
            <a:off x="-1" y="0"/>
            <a:ext cx="9144001" cy="411100"/>
          </a:xfrm>
          <a:prstGeom prst="rect">
            <a:avLst/>
          </a:prstGeom>
          <a:solidFill>
            <a:srgbClr val="FFC000"/>
          </a:solid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b="1" dirty="0">
                <a:solidFill>
                  <a:sysClr val="windowText" lastClr="000000"/>
                </a:solidFill>
              </a:rPr>
              <a:t>　計画に盛り込むべきポイント</a:t>
            </a:r>
            <a:r>
              <a:rPr lang="ja-JP" altLang="en-US" sz="2000" b="1" dirty="0">
                <a:solidFill>
                  <a:sysClr val="windowText" lastClr="000000"/>
                </a:solidFill>
              </a:rPr>
              <a:t>（</a:t>
            </a:r>
            <a:r>
              <a:rPr lang="en-US" altLang="ja-JP" sz="2000" b="1" dirty="0">
                <a:solidFill>
                  <a:sysClr val="windowText" lastClr="000000"/>
                </a:solidFill>
              </a:rPr>
              <a:t>※</a:t>
            </a:r>
            <a:r>
              <a:rPr lang="ja-JP" altLang="en-US" sz="2000" b="1" dirty="0">
                <a:solidFill>
                  <a:sysClr val="windowText" lastClr="000000"/>
                </a:solidFill>
              </a:rPr>
              <a:t>提出に当たり、本スライドは削除ください</a:t>
            </a:r>
            <a:r>
              <a:rPr lang="ja-JP" altLang="en-US" sz="2400" b="1" dirty="0">
                <a:solidFill>
                  <a:sysClr val="windowText" lastClr="000000"/>
                </a:solidFill>
              </a:rPr>
              <a:t>）</a:t>
            </a:r>
          </a:p>
        </p:txBody>
      </p:sp>
      <p:sp>
        <p:nvSpPr>
          <p:cNvPr id="6" name="正方形/長方形 5"/>
          <p:cNvSpPr/>
          <p:nvPr/>
        </p:nvSpPr>
        <p:spPr>
          <a:xfrm>
            <a:off x="124178" y="564444"/>
            <a:ext cx="8906933" cy="614115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781566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697845"/>
            <a:ext cx="7886700" cy="1995362"/>
          </a:xfrm>
        </p:spPr>
        <p:txBody>
          <a:bodyPr/>
          <a:lstStyle/>
          <a:p>
            <a:r>
              <a:rPr kumimoji="1" lang="ja-JP" altLang="en-US" dirty="0"/>
              <a:t>１．計画の概要</a:t>
            </a:r>
          </a:p>
        </p:txBody>
      </p:sp>
    </p:spTree>
    <p:extLst>
      <p:ext uri="{BB962C8B-B14F-4D97-AF65-F5344CB8AC3E}">
        <p14:creationId xmlns:p14="http://schemas.microsoft.com/office/powerpoint/2010/main" val="6987817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109680" y="2486512"/>
            <a:ext cx="4371784" cy="226682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①○○事業：～～～～～～～～～～～～～～～～～～～～～～～～～～～～～～～～～～～～～～～～～～～～～～～～～～～～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②○○事業：～～～～～～～～～～～～～～～～～～～～～～～～～～～～～～～～～～～～～～～～～～～～～～～～～～～～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③○○事業：～～～～～～～～～～～～～～～～～～～～～～～～～～～～～～～～～～～～～～～～～～～～～～～～～～～～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④○○事業：～～～～～～～～～～～～～～～～～～～～～～～～～～～～～～～～～～～～～～～～～～～～～～～～～～～～</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9" name="正方形/長方形 8"/>
          <p:cNvSpPr/>
          <p:nvPr/>
        </p:nvSpPr>
        <p:spPr>
          <a:xfrm>
            <a:off x="4579785" y="1503470"/>
            <a:ext cx="4371784" cy="7514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○○県、○○大学、○○大学、○○高専、（株</a:t>
            </a: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○○、○○連合会、○○銀行、・・・・・・・・</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3" name="コンテンツ プレースホルダー 2"/>
          <p:cNvSpPr>
            <a:spLocks noGrp="1"/>
          </p:cNvSpPr>
          <p:nvPr>
            <p:ph idx="1"/>
          </p:nvPr>
        </p:nvSpPr>
        <p:spPr>
          <a:xfrm>
            <a:off x="109681" y="467475"/>
            <a:ext cx="8920019" cy="757891"/>
          </a:xfrm>
        </p:spPr>
        <p:txBody>
          <a:bodyPr>
            <a:normAutofit/>
          </a:bodyPr>
          <a:lstStyle/>
          <a:p>
            <a:r>
              <a:rPr lang="en-US" altLang="ja-JP" sz="1400" dirty="0" smtClean="0"/>
              <a:t>【</a:t>
            </a:r>
            <a:r>
              <a:rPr lang="ja-JP" altLang="en-US" sz="1400" dirty="0" smtClean="0"/>
              <a:t>計画</a:t>
            </a:r>
            <a:r>
              <a:rPr lang="ja-JP" altLang="en-US" sz="1400" dirty="0"/>
              <a:t>の</a:t>
            </a:r>
            <a:r>
              <a:rPr lang="ja-JP" altLang="en-US" sz="1400" dirty="0" smtClean="0"/>
              <a:t>ポイント</a:t>
            </a:r>
            <a:r>
              <a:rPr lang="en-US" altLang="ja-JP" sz="1400" dirty="0" smtClean="0"/>
              <a:t>】</a:t>
            </a:r>
            <a:endParaRPr kumimoji="1" lang="ja-JP" altLang="en-US" sz="1400" dirty="0"/>
          </a:p>
        </p:txBody>
      </p:sp>
      <p:sp>
        <p:nvSpPr>
          <p:cNvPr id="8" name="正方形/長方形 7"/>
          <p:cNvSpPr/>
          <p:nvPr/>
        </p:nvSpPr>
        <p:spPr>
          <a:xfrm>
            <a:off x="4579785" y="1421990"/>
            <a:ext cx="931468"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推進主体</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10" name="正方形/長方形 9"/>
          <p:cNvSpPr/>
          <p:nvPr/>
        </p:nvSpPr>
        <p:spPr>
          <a:xfrm>
            <a:off x="109680" y="2371383"/>
            <a:ext cx="931468"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事業</a:t>
            </a:r>
            <a:r>
              <a:rPr lang="ja-JP" altLang="en-US" sz="1200" dirty="0">
                <a:solidFill>
                  <a:prstClr val="white"/>
                </a:solidFill>
                <a:latin typeface="Calibri"/>
                <a:ea typeface="Meiryo UI"/>
              </a:rPr>
              <a:t>概要</a:t>
            </a:r>
            <a:endParaRPr kumimoji="1" lang="en-US" altLang="ja-JP" sz="1200" b="0" i="0" u="none" strike="noStrike" kern="1200" cap="none" spc="0" normalizeH="0" baseline="0" noProof="0" dirty="0" smtClean="0">
              <a:ln>
                <a:noFill/>
              </a:ln>
              <a:solidFill>
                <a:prstClr val="white"/>
              </a:solidFill>
              <a:effectLst/>
              <a:uLnTx/>
              <a:uFillTx/>
              <a:latin typeface="Calibri"/>
              <a:ea typeface="Meiryo UI"/>
              <a:cs typeface="+mn-cs"/>
            </a:endParaRPr>
          </a:p>
        </p:txBody>
      </p:sp>
      <p:sp>
        <p:nvSpPr>
          <p:cNvPr id="12" name="正方形/長方形 11"/>
          <p:cNvSpPr/>
          <p:nvPr/>
        </p:nvSpPr>
        <p:spPr>
          <a:xfrm>
            <a:off x="109680" y="5032561"/>
            <a:ext cx="4371784" cy="14918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13" name="正方形/長方形 12"/>
          <p:cNvSpPr/>
          <p:nvPr/>
        </p:nvSpPr>
        <p:spPr>
          <a:xfrm>
            <a:off x="109680" y="4784387"/>
            <a:ext cx="931468"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alibri"/>
                <a:ea typeface="Meiryo UI"/>
                <a:cs typeface="+mn-cs"/>
              </a:rPr>
              <a:t>大学改革</a:t>
            </a:r>
          </a:p>
        </p:txBody>
      </p:sp>
      <p:sp>
        <p:nvSpPr>
          <p:cNvPr id="17" name="正方形/長方形 16"/>
          <p:cNvSpPr/>
          <p:nvPr/>
        </p:nvSpPr>
        <p:spPr>
          <a:xfrm>
            <a:off x="4569690" y="4003072"/>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alibri"/>
                <a:ea typeface="Meiryo UI"/>
                <a:cs typeface="+mn-cs"/>
              </a:rPr>
              <a:t>財源</a:t>
            </a: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構成（概算計画）</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18" name="テキスト ボックス 17"/>
          <p:cNvSpPr txBox="1"/>
          <p:nvPr/>
        </p:nvSpPr>
        <p:spPr>
          <a:xfrm>
            <a:off x="8332073" y="4054655"/>
            <a:ext cx="69762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prstClr val="black"/>
                </a:solidFill>
                <a:effectLst/>
                <a:uLnTx/>
                <a:uFillTx/>
                <a:latin typeface="Calibri"/>
                <a:ea typeface="Meiryo UI"/>
                <a:cs typeface="+mn-cs"/>
              </a:rPr>
              <a:t>単位：千円</a:t>
            </a:r>
            <a:endParaRPr kumimoji="1" lang="ja-JP" altLang="en-US" sz="8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19" name="正方形/長方形 18"/>
          <p:cNvSpPr/>
          <p:nvPr/>
        </p:nvSpPr>
        <p:spPr>
          <a:xfrm>
            <a:off x="109681" y="1558819"/>
            <a:ext cx="4371784" cy="6247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Meiryo UI"/>
                <a:cs typeface="+mn-cs"/>
              </a:rPr>
              <a:t>～～～～～～～～～～～～～～～～～～～～～～～～～～～～～～～～～～～～～～～～～～～～～～～～～～～～～～～～～～～～～～～～～～～～～～～～～～～～～～～～～～～～～～～</a:t>
            </a:r>
          </a:p>
        </p:txBody>
      </p:sp>
      <p:sp>
        <p:nvSpPr>
          <p:cNvPr id="20" name="正方形/長方形 19"/>
          <p:cNvSpPr/>
          <p:nvPr/>
        </p:nvSpPr>
        <p:spPr>
          <a:xfrm>
            <a:off x="109680" y="1361991"/>
            <a:ext cx="931468"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背景</a:t>
            </a:r>
            <a:r>
              <a:rPr kumimoji="1" lang="ja-JP" altLang="en-US" sz="1200" b="0" i="0" u="none" strike="noStrike" kern="1200" cap="none" spc="0" normalizeH="0" baseline="0" noProof="0" dirty="0">
                <a:ln>
                  <a:noFill/>
                </a:ln>
                <a:solidFill>
                  <a:prstClr val="white"/>
                </a:solidFill>
                <a:effectLst/>
                <a:uLnTx/>
                <a:uFillTx/>
                <a:latin typeface="Calibri"/>
                <a:ea typeface="Meiryo UI"/>
                <a:cs typeface="+mn-cs"/>
              </a:rPr>
              <a:t>・</a:t>
            </a:r>
            <a:r>
              <a:rPr kumimoji="1" lang="ja-JP" altLang="en-US" sz="1200" b="0" i="0" u="none" strike="noStrike" kern="1200" cap="none" spc="0" normalizeH="0" baseline="0" noProof="0" dirty="0" smtClean="0">
                <a:ln>
                  <a:noFill/>
                </a:ln>
                <a:solidFill>
                  <a:prstClr val="white"/>
                </a:solidFill>
                <a:effectLst/>
                <a:uLnTx/>
                <a:uFillTx/>
                <a:latin typeface="Calibri"/>
                <a:ea typeface="Meiryo UI"/>
                <a:cs typeface="+mn-cs"/>
              </a:rPr>
              <a:t>目的</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21" name="タイトル 1"/>
          <p:cNvSpPr txBox="1">
            <a:spLocks/>
          </p:cNvSpPr>
          <p:nvPr/>
        </p:nvSpPr>
        <p:spPr>
          <a:xfrm>
            <a:off x="0" y="-17404"/>
            <a:ext cx="9144000" cy="438150"/>
          </a:xfrm>
          <a:prstGeom prst="rect">
            <a:avLst/>
          </a:prstGeom>
          <a:solidFill>
            <a:srgbClr val="002060"/>
          </a:solidFill>
        </p:spPr>
        <p:txBody>
          <a:bodyPr vert="horz" lIns="91440" tIns="45720" rIns="91440" bIns="45720" rtlCol="0" anchor="ctr">
            <a:noAutofit/>
          </a:bodyPr>
          <a:lstStyle>
            <a:lvl1pPr algn="l" defTabSz="914400" rtl="0" eaLnBrk="1" latinLnBrk="0" hangingPunct="1">
              <a:lnSpc>
                <a:spcPct val="90000"/>
              </a:lnSpc>
              <a:spcBef>
                <a:spcPct val="0"/>
              </a:spcBef>
              <a:buNone/>
              <a:defRPr kumimoji="1" sz="2400" kern="1200">
                <a:solidFill>
                  <a:schemeClr val="bg1"/>
                </a:solidFill>
                <a:latin typeface="+mj-lt"/>
                <a:ea typeface="+mj-ea"/>
                <a:cs typeface="+mj-cs"/>
              </a:defRPr>
            </a:lvl1pPr>
          </a:lstStyle>
          <a:p>
            <a:r>
              <a:rPr lang="ja-JP" altLang="en-US" dirty="0" smtClean="0"/>
              <a:t>１－１．本計画の概要</a:t>
            </a:r>
            <a:endParaRPr lang="ja-JP" altLang="en-US" dirty="0"/>
          </a:p>
        </p:txBody>
      </p:sp>
      <p:sp>
        <p:nvSpPr>
          <p:cNvPr id="23" name="スライド番号プレースホルダー 3"/>
          <p:cNvSpPr>
            <a:spLocks noGrp="1"/>
          </p:cNvSpPr>
          <p:nvPr>
            <p:ph type="sldNum" sz="quarter" idx="12"/>
          </p:nvPr>
        </p:nvSpPr>
        <p:spPr>
          <a:xfrm>
            <a:off x="7086600" y="6524405"/>
            <a:ext cx="2057400" cy="365125"/>
          </a:xfrm>
        </p:spPr>
        <p:txBody>
          <a:bodyPr/>
          <a:lstStyle/>
          <a:p>
            <a:fld id="{2F143BD1-2DB3-4352-8591-6DD94F4E97F2}" type="slidenum">
              <a:rPr kumimoji="1" lang="ja-JP" altLang="en-US" smtClean="0"/>
              <a:t>5</a:t>
            </a:fld>
            <a:endParaRPr kumimoji="1" lang="ja-JP" altLang="en-US" dirty="0"/>
          </a:p>
        </p:txBody>
      </p:sp>
      <p:sp>
        <p:nvSpPr>
          <p:cNvPr id="24" name="正方形/長方形 23"/>
          <p:cNvSpPr/>
          <p:nvPr/>
        </p:nvSpPr>
        <p:spPr>
          <a:xfrm>
            <a:off x="4579785" y="2349746"/>
            <a:ext cx="4371784" cy="13523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rPr>
              <a:t>【</a:t>
            </a:r>
            <a:r>
              <a:rPr lang="ja-JP" altLang="en-US" sz="1100" dirty="0" smtClean="0">
                <a:solidFill>
                  <a:prstClr val="black"/>
                </a:solidFill>
                <a:latin typeface="Calibri"/>
                <a:ea typeface="Meiryo UI"/>
              </a:rPr>
              <a:t>必須</a:t>
            </a:r>
            <a:r>
              <a:rPr lang="en-US" altLang="ja-JP" sz="1100" dirty="0" smtClean="0">
                <a:solidFill>
                  <a:prstClr val="black"/>
                </a:solidFill>
                <a:latin typeface="Calibri"/>
                <a:ea typeface="Meiryo UI"/>
              </a:rPr>
              <a:t>KPI</a:t>
            </a:r>
            <a:r>
              <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rPr>
              <a:t>】</a:t>
            </a:r>
          </a:p>
          <a:p>
            <a:pPr fontAlgn="ctr"/>
            <a:r>
              <a:rPr lang="ja-JP" altLang="en-US" sz="1100" dirty="0">
                <a:solidFill>
                  <a:srgbClr val="000000"/>
                </a:solidFill>
                <a:latin typeface="+mj-ea"/>
              </a:rPr>
              <a:t>○○産業の○○額の</a:t>
            </a:r>
            <a:r>
              <a:rPr lang="ja-JP" altLang="en-US" sz="1100" dirty="0" smtClean="0">
                <a:solidFill>
                  <a:srgbClr val="000000"/>
                </a:solidFill>
                <a:latin typeface="+mj-ea"/>
              </a:rPr>
              <a:t>増、</a:t>
            </a:r>
            <a:r>
              <a:rPr lang="ja-JP" altLang="en-US" sz="1100" dirty="0">
                <a:solidFill>
                  <a:srgbClr val="000000"/>
                </a:solidFill>
                <a:latin typeface="+mj-ea"/>
              </a:rPr>
              <a:t>○○産業の新規雇用者数の</a:t>
            </a:r>
            <a:r>
              <a:rPr lang="ja-JP" altLang="en-US" sz="1100" dirty="0" smtClean="0">
                <a:solidFill>
                  <a:srgbClr val="000000"/>
                </a:solidFill>
                <a:latin typeface="+mj-ea"/>
              </a:rPr>
              <a:t>増、</a:t>
            </a:r>
            <a:r>
              <a:rPr lang="ja-JP" altLang="en-US" sz="1100" dirty="0">
                <a:solidFill>
                  <a:srgbClr val="000000"/>
                </a:solidFill>
                <a:latin typeface="+mj-ea"/>
              </a:rPr>
              <a:t>地元就職・</a:t>
            </a:r>
            <a:r>
              <a:rPr lang="ja-JP" altLang="en-US" sz="1100" dirty="0" smtClean="0">
                <a:solidFill>
                  <a:srgbClr val="000000"/>
                </a:solidFill>
                <a:latin typeface="+mj-ea"/>
              </a:rPr>
              <a:t>起業数、大学組織改革の実現</a:t>
            </a:r>
            <a:endParaRPr lang="ja-JP" altLang="en-US" sz="1100" dirty="0">
              <a:solidFill>
                <a:srgbClr val="000000"/>
              </a:solidFill>
              <a:latin typeface="+mj-ea"/>
            </a:endParaRPr>
          </a:p>
          <a:p>
            <a:pPr fontAlgn="ctr"/>
            <a:endParaRPr lang="en-US" altLang="ja-JP" sz="1100" dirty="0">
              <a:solidFill>
                <a:srgbClr val="000000"/>
              </a:solidFill>
              <a:latin typeface="+mj-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rPr>
              <a:t>【</a:t>
            </a: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任意</a:t>
            </a:r>
            <a:r>
              <a:rPr kumimoji="1" lang="en-US" altLang="ja-JP" sz="1100" b="0" i="0" u="none" strike="noStrike" kern="1200" cap="none" spc="0" normalizeH="0" baseline="0" noProof="0" dirty="0" smtClean="0">
                <a:ln>
                  <a:noFill/>
                </a:ln>
                <a:solidFill>
                  <a:prstClr val="black"/>
                </a:solidFill>
                <a:effectLst/>
                <a:uLnTx/>
                <a:uFillTx/>
                <a:latin typeface="Calibri"/>
                <a:ea typeface="Meiryo UI"/>
                <a:cs typeface="+mn-cs"/>
              </a:rPr>
              <a:t>KPI】</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Calibri"/>
                <a:ea typeface="Meiryo UI"/>
                <a:cs typeface="+mn-cs"/>
              </a:rPr>
              <a:t>・・・</a:t>
            </a:r>
            <a:endParaRPr kumimoji="1" lang="ja-JP" altLang="en-US" sz="11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25" name="正方形/長方形 24"/>
          <p:cNvSpPr/>
          <p:nvPr/>
        </p:nvSpPr>
        <p:spPr>
          <a:xfrm>
            <a:off x="4584886" y="2283369"/>
            <a:ext cx="668082" cy="23693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white"/>
                </a:solidFill>
                <a:effectLst/>
                <a:uLnTx/>
                <a:uFillTx/>
                <a:latin typeface="Calibri"/>
                <a:ea typeface="Meiryo UI"/>
                <a:cs typeface="+mn-cs"/>
              </a:rPr>
              <a:t>KPI</a:t>
            </a:r>
            <a:endParaRPr kumimoji="1" lang="ja-JP" altLang="en-US" sz="1200" b="0" i="0" u="none" strike="noStrike" kern="1200" cap="none" spc="0" normalizeH="0" baseline="0" noProof="0" dirty="0">
              <a:ln>
                <a:noFill/>
              </a:ln>
              <a:solidFill>
                <a:prstClr val="white"/>
              </a:solidFill>
              <a:effectLst/>
              <a:uLnTx/>
              <a:uFillTx/>
              <a:latin typeface="Calibri"/>
              <a:ea typeface="Meiryo UI"/>
              <a:cs typeface="+mn-cs"/>
            </a:endParaRPr>
          </a:p>
        </p:txBody>
      </p:sp>
      <p:sp>
        <p:nvSpPr>
          <p:cNvPr id="27" name="角丸四角形 26"/>
          <p:cNvSpPr/>
          <p:nvPr/>
        </p:nvSpPr>
        <p:spPr>
          <a:xfrm>
            <a:off x="1240078" y="580761"/>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dirty="0">
                <a:solidFill>
                  <a:schemeClr val="tx1"/>
                </a:solidFill>
              </a:rPr>
              <a:t>計画で</a:t>
            </a:r>
            <a:r>
              <a:rPr lang="ja-JP" altLang="en-US" b="1" u="sng" dirty="0">
                <a:solidFill>
                  <a:schemeClr val="tx1"/>
                </a:solidFill>
              </a:rPr>
              <a:t>目指す</a:t>
            </a:r>
            <a:r>
              <a:rPr lang="ja-JP" altLang="en-US" b="1" u="sng" dirty="0" smtClean="0">
                <a:solidFill>
                  <a:schemeClr val="tx1"/>
                </a:solidFill>
              </a:rPr>
              <a:t>姿</a:t>
            </a:r>
            <a:r>
              <a:rPr lang="ja-JP" altLang="en-US" dirty="0" smtClean="0">
                <a:solidFill>
                  <a:schemeClr val="tx1"/>
                </a:solidFill>
              </a:rPr>
              <a:t>、</a:t>
            </a:r>
            <a:r>
              <a:rPr lang="ja-JP" altLang="en-US" u="sng" dirty="0" smtClean="0">
                <a:solidFill>
                  <a:schemeClr val="tx1"/>
                </a:solidFill>
              </a:rPr>
              <a:t>計画における</a:t>
            </a:r>
            <a:r>
              <a:rPr lang="ja-JP" altLang="en-US" b="1" u="sng" dirty="0" smtClean="0">
                <a:solidFill>
                  <a:schemeClr val="tx1"/>
                </a:solidFill>
              </a:rPr>
              <a:t>重要と考える点</a:t>
            </a:r>
            <a:r>
              <a:rPr lang="ja-JP" altLang="en-US" u="sng" dirty="0" smtClean="0">
                <a:solidFill>
                  <a:schemeClr val="tx1"/>
                </a:solidFill>
              </a:rPr>
              <a:t>について、</a:t>
            </a:r>
            <a:r>
              <a:rPr lang="ja-JP" altLang="en-US" dirty="0" smtClean="0">
                <a:solidFill>
                  <a:schemeClr val="tx1"/>
                </a:solidFill>
              </a:rPr>
              <a:t>簡潔に記載</a:t>
            </a:r>
            <a:r>
              <a:rPr lang="ja-JP" altLang="en-US" dirty="0">
                <a:solidFill>
                  <a:schemeClr val="tx1"/>
                </a:solidFill>
              </a:rPr>
              <a:t>ください。</a:t>
            </a:r>
            <a:endParaRPr kumimoji="1" lang="en-US" altLang="ja-JP" dirty="0" smtClean="0">
              <a:solidFill>
                <a:schemeClr val="tx1"/>
              </a:solidFill>
            </a:endParaRPr>
          </a:p>
        </p:txBody>
      </p:sp>
      <p:sp>
        <p:nvSpPr>
          <p:cNvPr id="28" name="テキスト ボックス 27"/>
          <p:cNvSpPr txBox="1"/>
          <p:nvPr/>
        </p:nvSpPr>
        <p:spPr>
          <a:xfrm>
            <a:off x="8018233" y="6599245"/>
            <a:ext cx="748923"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Calibri"/>
                <a:ea typeface="Meiryo UI"/>
                <a:cs typeface="+mn-cs"/>
              </a:rPr>
              <a:t>※</a:t>
            </a:r>
            <a:r>
              <a:rPr kumimoji="1" lang="ja-JP" altLang="en-US" sz="800" b="0" i="0" u="none" strike="noStrike" kern="1200" cap="none" spc="0" normalizeH="0" baseline="0" noProof="0" dirty="0" smtClean="0">
                <a:ln>
                  <a:noFill/>
                </a:ln>
                <a:solidFill>
                  <a:prstClr val="black"/>
                </a:solidFill>
                <a:effectLst/>
                <a:uLnTx/>
                <a:uFillTx/>
                <a:latin typeface="Calibri"/>
                <a:ea typeface="Meiryo UI"/>
                <a:cs typeface="+mn-cs"/>
              </a:rPr>
              <a:t>補助裏除く</a:t>
            </a:r>
            <a:endParaRPr kumimoji="1" lang="ja-JP" altLang="en-US" sz="800" b="0" i="0" u="none" strike="noStrike" kern="1200" cap="none" spc="0" normalizeH="0" baseline="0" noProof="0" dirty="0">
              <a:ln>
                <a:noFill/>
              </a:ln>
              <a:solidFill>
                <a:prstClr val="black"/>
              </a:solidFill>
              <a:effectLst/>
              <a:uLnTx/>
              <a:uFillTx/>
              <a:latin typeface="Calibri"/>
              <a:ea typeface="Meiryo UI"/>
              <a:cs typeface="+mn-cs"/>
            </a:endParaRPr>
          </a:p>
        </p:txBody>
      </p:sp>
      <p:graphicFrame>
        <p:nvGraphicFramePr>
          <p:cNvPr id="29" name="表 28"/>
          <p:cNvGraphicFramePr>
            <a:graphicFrameLocks noGrp="1"/>
          </p:cNvGraphicFramePr>
          <p:nvPr>
            <p:extLst>
              <p:ext uri="{D42A27DB-BD31-4B8C-83A1-F6EECF244321}">
                <p14:modId xmlns:p14="http://schemas.microsoft.com/office/powerpoint/2010/main" val="3726890365"/>
              </p:ext>
            </p:extLst>
          </p:nvPr>
        </p:nvGraphicFramePr>
        <p:xfrm>
          <a:off x="4611134" y="4250699"/>
          <a:ext cx="4440339" cy="2302886"/>
        </p:xfrm>
        <a:graphic>
          <a:graphicData uri="http://schemas.openxmlformats.org/drawingml/2006/table">
            <a:tbl>
              <a:tblPr/>
              <a:tblGrid>
                <a:gridCol w="325540">
                  <a:extLst>
                    <a:ext uri="{9D8B030D-6E8A-4147-A177-3AD203B41FA5}">
                      <a16:colId xmlns:a16="http://schemas.microsoft.com/office/drawing/2014/main" val="20000"/>
                    </a:ext>
                  </a:extLst>
                </a:gridCol>
                <a:gridCol w="967154">
                  <a:extLst>
                    <a:ext uri="{9D8B030D-6E8A-4147-A177-3AD203B41FA5}">
                      <a16:colId xmlns:a16="http://schemas.microsoft.com/office/drawing/2014/main" val="20001"/>
                    </a:ext>
                  </a:extLst>
                </a:gridCol>
                <a:gridCol w="694592">
                  <a:extLst>
                    <a:ext uri="{9D8B030D-6E8A-4147-A177-3AD203B41FA5}">
                      <a16:colId xmlns:a16="http://schemas.microsoft.com/office/drawing/2014/main" val="20005"/>
                    </a:ext>
                  </a:extLst>
                </a:gridCol>
                <a:gridCol w="586154">
                  <a:extLst>
                    <a:ext uri="{9D8B030D-6E8A-4147-A177-3AD203B41FA5}">
                      <a16:colId xmlns:a16="http://schemas.microsoft.com/office/drawing/2014/main" val="166467471"/>
                    </a:ext>
                  </a:extLst>
                </a:gridCol>
                <a:gridCol w="715108">
                  <a:extLst>
                    <a:ext uri="{9D8B030D-6E8A-4147-A177-3AD203B41FA5}">
                      <a16:colId xmlns:a16="http://schemas.microsoft.com/office/drawing/2014/main" val="3673136398"/>
                    </a:ext>
                  </a:extLst>
                </a:gridCol>
                <a:gridCol w="589084">
                  <a:extLst>
                    <a:ext uri="{9D8B030D-6E8A-4147-A177-3AD203B41FA5}">
                      <a16:colId xmlns:a16="http://schemas.microsoft.com/office/drawing/2014/main" val="20006"/>
                    </a:ext>
                  </a:extLst>
                </a:gridCol>
                <a:gridCol w="562707">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交付対象事業費</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dirty="0" smtClean="0">
                          <a:solidFill>
                            <a:srgbClr val="000000"/>
                          </a:solidFill>
                          <a:effectLst/>
                          <a:latin typeface="+mj-ea"/>
                          <a:ea typeface="+mj-ea"/>
                        </a:rPr>
                        <a:t>自己財源分</a:t>
                      </a:r>
                      <a:endParaRPr lang="zh-TW" altLang="en-US" sz="800" b="0" i="0" u="none" strike="noStrike" dirty="0" smtClean="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dirty="0">
                          <a:solidFill>
                            <a:srgbClr val="000000"/>
                          </a:solidFill>
                          <a:effectLst/>
                          <a:latin typeface="+mj-ea"/>
                          <a:ea typeface="+mj-ea"/>
                        </a:rPr>
                        <a:t>　</a:t>
                      </a:r>
                      <a:r>
                        <a:rPr lang="ja-JP" altLang="en-US" sz="800" b="0" i="0" u="none" strike="noStrike" dirty="0" smtClean="0">
                          <a:solidFill>
                            <a:srgbClr val="000000"/>
                          </a:solidFill>
                          <a:effectLst/>
                          <a:latin typeface="+mj-ea"/>
                          <a:ea typeface="+mj-ea"/>
                        </a:rPr>
                        <a:t>年度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地方大学・地域産業</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創生交付金</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algn="ctr" fontAlgn="ctr"/>
                      <a:r>
                        <a:rPr lang="ja-JP" altLang="en-US" sz="800" b="0" i="0" u="none" strike="noStrike" dirty="0" smtClean="0">
                          <a:solidFill>
                            <a:srgbClr val="000000"/>
                          </a:solidFill>
                          <a:effectLst/>
                          <a:latin typeface="+mj-ea"/>
                          <a:ea typeface="+mj-ea"/>
                        </a:rPr>
                        <a:t>（補助裏）</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合計</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smtClean="0">
                          <a:solidFill>
                            <a:srgbClr val="000000"/>
                          </a:solidFill>
                          <a:effectLst/>
                          <a:latin typeface="+mj-ea"/>
                          <a:ea typeface="+mj-ea"/>
                        </a:rPr>
                        <a:t>地方公共</a:t>
                      </a:r>
                      <a:r>
                        <a:rPr lang="ja-JP" altLang="en-US" sz="800" b="0" i="0" u="none" strike="noStrike" dirty="0" smtClean="0">
                          <a:solidFill>
                            <a:srgbClr val="000000"/>
                          </a:solidFill>
                          <a:effectLst/>
                          <a:latin typeface="+mj-ea"/>
                          <a:ea typeface="+mj-ea"/>
                        </a:rPr>
                        <a:t>団体</a:t>
                      </a:r>
                      <a:endParaRPr lang="en-US" altLang="ja-JP" sz="800" b="0" i="0" u="none" strike="noStrike" dirty="0" smtClean="0">
                        <a:solidFill>
                          <a:srgbClr val="000000"/>
                        </a:solidFill>
                        <a:effectLst/>
                        <a:latin typeface="+mj-ea"/>
                        <a:ea typeface="+mj-ea"/>
                      </a:endParaRPr>
                    </a:p>
                    <a:p>
                      <a:pPr algn="ctr" fontAlgn="ctr"/>
                      <a:r>
                        <a:rPr lang="zh-TW" altLang="en-US" sz="800" b="0" i="0" u="none" strike="noStrike" dirty="0" smtClean="0">
                          <a:solidFill>
                            <a:srgbClr val="000000"/>
                          </a:solidFill>
                          <a:effectLst/>
                          <a:latin typeface="+mj-ea"/>
                          <a:ea typeface="+mj-ea"/>
                        </a:rPr>
                        <a:t>（</a:t>
                      </a:r>
                      <a:r>
                        <a:rPr lang="en-US" altLang="ja-JP" sz="800" b="0" i="0" u="none" strike="noStrike" dirty="0" smtClean="0">
                          <a:solidFill>
                            <a:srgbClr val="000000"/>
                          </a:solidFill>
                          <a:effectLst/>
                          <a:latin typeface="+mj-ea"/>
                          <a:ea typeface="+mj-ea"/>
                        </a:rPr>
                        <a:t>※</a:t>
                      </a:r>
                      <a:r>
                        <a:rPr lang="zh-TW" altLang="en-US" sz="800" b="0" i="0" u="none" strike="noStrike" dirty="0" smtClean="0">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smtClean="0">
                          <a:solidFill>
                            <a:srgbClr val="000000"/>
                          </a:solidFill>
                          <a:effectLst/>
                          <a:latin typeface="+mj-ea"/>
                          <a:ea typeface="+mj-ea"/>
                        </a:rPr>
                        <a:t>大学</a:t>
                      </a: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事</a:t>
                      </a:r>
                      <a:r>
                        <a:rPr lang="zh-TW" altLang="en-US" sz="800" b="0" i="0" u="none" strike="noStrike" dirty="0" smtClean="0">
                          <a:solidFill>
                            <a:srgbClr val="000000"/>
                          </a:solidFill>
                          <a:effectLst/>
                          <a:latin typeface="+mj-ea"/>
                          <a:ea typeface="+mj-ea"/>
                        </a:rPr>
                        <a:t>業者</a:t>
                      </a:r>
                      <a:r>
                        <a:rPr lang="ja-JP" altLang="en-US" sz="800" b="0" i="0" u="none" strike="noStrike" dirty="0" smtClean="0">
                          <a:solidFill>
                            <a:srgbClr val="000000"/>
                          </a:solidFill>
                          <a:effectLst/>
                          <a:latin typeface="+mj-ea"/>
                          <a:ea typeface="+mj-ea"/>
                        </a:rPr>
                        <a:t>等</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2021</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691,683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321,200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2022</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699,200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357,000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2023</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697,000</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320,000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2024</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573,242</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281,000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2025</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rgbClr val="00B0F0"/>
                          </a:solidFill>
                          <a:effectLst/>
                          <a:latin typeface="ＭＳ Ｐゴシック" panose="020B0600070205080204" pitchFamily="50" charset="-128"/>
                          <a:ea typeface="ＭＳ Ｐゴシック" panose="020B0600070205080204" pitchFamily="50" charset="-128"/>
                        </a:rPr>
                        <a:t>416,033</a:t>
                      </a:r>
                      <a:endPar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280,000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2026</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2027</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2028</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150.000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52682">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2029</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120,500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2030</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100,500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dirty="0">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3,077,158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5B9BD5"/>
                          </a:solidFill>
                          <a:effectLst/>
                          <a:latin typeface="ＭＳ Ｐゴシック" panose="020B0600070205080204" pitchFamily="50" charset="-128"/>
                          <a:ea typeface="ＭＳ Ｐゴシック" panose="020B0600070205080204" pitchFamily="50" charset="-128"/>
                        </a:rPr>
                        <a:t>1,966,342</a:t>
                      </a:r>
                      <a:endPar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smtClean="0">
                          <a:solidFill>
                            <a:srgbClr val="5B9BD5"/>
                          </a:solidFill>
                          <a:effectLst/>
                          <a:latin typeface="ＭＳ Ｐゴシック" panose="020B0600070205080204" pitchFamily="50" charset="-128"/>
                          <a:ea typeface="ＭＳ Ｐゴシック" panose="020B0600070205080204" pitchFamily="50" charset="-128"/>
                        </a:rPr>
                        <a:t>5,043,500</a:t>
                      </a:r>
                      <a:endPar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2,230,200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1,676,750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smtClean="0">
                          <a:solidFill>
                            <a:schemeClr val="accent1"/>
                          </a:solidFill>
                          <a:effectLst/>
                          <a:latin typeface="ＭＳ Ｐゴシック" panose="020B0600070205080204" pitchFamily="50" charset="-128"/>
                          <a:ea typeface="ＭＳ Ｐゴシック" panose="020B0600070205080204" pitchFamily="50" charset="-128"/>
                        </a:rPr>
                        <a:t>9,048,240 </a:t>
                      </a: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905476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p:cNvGraphicFramePr>
            <a:graphicFrameLocks noGrp="1"/>
          </p:cNvGraphicFramePr>
          <p:nvPr>
            <p:extLst>
              <p:ext uri="{D42A27DB-BD31-4B8C-83A1-F6EECF244321}">
                <p14:modId xmlns:p14="http://schemas.microsoft.com/office/powerpoint/2010/main" val="3467562949"/>
              </p:ext>
            </p:extLst>
          </p:nvPr>
        </p:nvGraphicFramePr>
        <p:xfrm>
          <a:off x="87086" y="1863716"/>
          <a:ext cx="8757978" cy="2601680"/>
        </p:xfrm>
        <a:graphic>
          <a:graphicData uri="http://schemas.openxmlformats.org/drawingml/2006/table">
            <a:tbl>
              <a:tblPr/>
              <a:tblGrid>
                <a:gridCol w="2940948">
                  <a:extLst>
                    <a:ext uri="{9D8B030D-6E8A-4147-A177-3AD203B41FA5}">
                      <a16:colId xmlns:a16="http://schemas.microsoft.com/office/drawing/2014/main" val="20000"/>
                    </a:ext>
                  </a:extLst>
                </a:gridCol>
                <a:gridCol w="1170944">
                  <a:extLst>
                    <a:ext uri="{9D8B030D-6E8A-4147-A177-3AD203B41FA5}">
                      <a16:colId xmlns:a16="http://schemas.microsoft.com/office/drawing/2014/main" val="20002"/>
                    </a:ext>
                  </a:extLst>
                </a:gridCol>
                <a:gridCol w="1086584">
                  <a:extLst>
                    <a:ext uri="{9D8B030D-6E8A-4147-A177-3AD203B41FA5}">
                      <a16:colId xmlns:a16="http://schemas.microsoft.com/office/drawing/2014/main" val="20003"/>
                    </a:ext>
                  </a:extLst>
                </a:gridCol>
                <a:gridCol w="1061605">
                  <a:extLst>
                    <a:ext uri="{9D8B030D-6E8A-4147-A177-3AD203B41FA5}">
                      <a16:colId xmlns:a16="http://schemas.microsoft.com/office/drawing/2014/main" val="20004"/>
                    </a:ext>
                  </a:extLst>
                </a:gridCol>
                <a:gridCol w="1261438">
                  <a:extLst>
                    <a:ext uri="{9D8B030D-6E8A-4147-A177-3AD203B41FA5}">
                      <a16:colId xmlns:a16="http://schemas.microsoft.com/office/drawing/2014/main" val="20005"/>
                    </a:ext>
                  </a:extLst>
                </a:gridCol>
                <a:gridCol w="1236459">
                  <a:extLst>
                    <a:ext uri="{9D8B030D-6E8A-4147-A177-3AD203B41FA5}">
                      <a16:colId xmlns:a16="http://schemas.microsoft.com/office/drawing/2014/main" val="20006"/>
                    </a:ext>
                  </a:extLst>
                </a:gridCol>
              </a:tblGrid>
              <a:tr h="256027">
                <a:tc>
                  <a:txBody>
                    <a:bodyPr/>
                    <a:lstStyle/>
                    <a:p>
                      <a:pPr algn="l"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j-ea"/>
                          <a:ea typeface="+mj-ea"/>
                        </a:rPr>
                        <a:t>2021</a:t>
                      </a:r>
                      <a:endParaRPr lang="en-US" sz="1000" b="0" i="0" u="none" strike="noStrike" dirty="0">
                        <a:solidFill>
                          <a:srgbClr val="000000"/>
                        </a:solidFill>
                        <a:effectLst/>
                        <a:latin typeface="+mj-ea"/>
                        <a:ea typeface="+mj-ea"/>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j-ea"/>
                          <a:ea typeface="+mj-ea"/>
                        </a:rPr>
                        <a:t>2022</a:t>
                      </a:r>
                      <a:endParaRPr lang="en-US" sz="10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j-ea"/>
                          <a:ea typeface="+mj-ea"/>
                        </a:rPr>
                        <a:t>2023</a:t>
                      </a:r>
                      <a:endParaRPr lang="en-US" sz="10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j-ea"/>
                          <a:ea typeface="+mj-ea"/>
                        </a:rPr>
                        <a:t>2024</a:t>
                      </a:r>
                      <a:endParaRPr lang="en-US" sz="10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smtClean="0">
                          <a:solidFill>
                            <a:srgbClr val="000000"/>
                          </a:solidFill>
                          <a:effectLst/>
                          <a:latin typeface="+mj-ea"/>
                          <a:ea typeface="+mj-ea"/>
                        </a:rPr>
                        <a:t>2025</a:t>
                      </a:r>
                      <a:endParaRPr lang="en-US" sz="10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2577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a:ea typeface="Meiryo UI"/>
                          <a:cs typeface="+mn-cs"/>
                        </a:rPr>
                        <a:t>事業番号①</a:t>
                      </a:r>
                      <a:endParaRPr kumimoji="1" lang="en-US" altLang="ja-JP" sz="10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a:ea typeface="Meiryo UI"/>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a:ea typeface="Meiryo UI"/>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1259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a:ea typeface="Meiryo UI"/>
                          <a:cs typeface="+mn-cs"/>
                        </a:rPr>
                        <a:t>事業番号②</a:t>
                      </a:r>
                      <a:endParaRPr kumimoji="1" lang="en-US" altLang="ja-JP" sz="10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a:ea typeface="Meiryo UI"/>
                          <a:cs typeface="+mn-cs"/>
                        </a:rPr>
                        <a:t>「○○に関する事業」</a:t>
                      </a:r>
                      <a:endParaRPr kumimoji="1" lang="en-US" altLang="ja-JP" sz="1000" b="0" i="0" u="none" strike="noStrike" kern="1200" cap="none" spc="0" normalizeH="0" baseline="0" noProof="0" dirty="0" smtClean="0">
                        <a:ln>
                          <a:noFill/>
                        </a:ln>
                        <a:solidFill>
                          <a:srgbClr val="000000"/>
                        </a:solidFill>
                        <a:effectLst/>
                        <a:uLnTx/>
                        <a:uFillTx/>
                        <a:latin typeface="Meiryo UI"/>
                        <a:ea typeface="Meiryo UI"/>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73619">
                <a:tc>
                  <a:txBody>
                    <a:bodyPr/>
                    <a:lstStyle/>
                    <a:p>
                      <a:pPr algn="l" fontAlgn="ctr"/>
                      <a:r>
                        <a:rPr kumimoji="1" lang="ja-JP" altLang="en-US" sz="1000" b="0" i="0" u="none" strike="noStrike" kern="1200" dirty="0" smtClean="0">
                          <a:solidFill>
                            <a:srgbClr val="000000"/>
                          </a:solidFill>
                          <a:effectLst/>
                          <a:latin typeface="+mj-ea"/>
                          <a:ea typeface="+mn-ea"/>
                          <a:cs typeface="+mn-cs"/>
                        </a:rPr>
                        <a:t>事業番号③</a:t>
                      </a:r>
                      <a:endParaRPr kumimoji="1" lang="en-US" altLang="ja-JP" sz="1000" b="0" i="0" u="none" strike="noStrike" kern="1200" dirty="0" smtClean="0">
                        <a:solidFill>
                          <a:srgbClr val="000000"/>
                        </a:solidFill>
                        <a:effectLst/>
                        <a:latin typeface="+mj-ea"/>
                        <a:ea typeface="+mn-ea"/>
                        <a:cs typeface="+mn-cs"/>
                      </a:endParaRPr>
                    </a:p>
                    <a:p>
                      <a:pPr algn="l" fontAlgn="ctr"/>
                      <a:r>
                        <a:rPr kumimoji="1" lang="ja-JP" altLang="en-US" sz="1000" b="0" i="0" u="none" strike="noStrike" kern="1200" dirty="0" smtClean="0">
                          <a:solidFill>
                            <a:srgbClr val="000000"/>
                          </a:solidFill>
                          <a:effectLst/>
                          <a:latin typeface="+mj-ea"/>
                          <a:ea typeface="+mn-ea"/>
                          <a:cs typeface="+mn-cs"/>
                        </a:rPr>
                        <a:t>「○○に関する事業」</a:t>
                      </a:r>
                      <a:endParaRPr kumimoji="1" lang="en-US" altLang="ja-JP" sz="1000" b="0" i="0" u="none" strike="noStrike" kern="1200" dirty="0" smtClean="0">
                        <a:solidFill>
                          <a:srgbClr val="000000"/>
                        </a:solidFill>
                        <a:effectLst/>
                        <a:latin typeface="+mj-ea"/>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rgbClr val="000000"/>
                          </a:solidFill>
                          <a:effectLst/>
                          <a:latin typeface="+mj-ea"/>
                          <a:ea typeface="+mj-ea"/>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66834">
                <a:tc>
                  <a:txBody>
                    <a:bodyPr/>
                    <a:lstStyle/>
                    <a:p>
                      <a:pPr algn="l" fontAlgn="ctr"/>
                      <a:r>
                        <a:rPr lang="ja-JP" altLang="en-US" sz="800" b="0" i="0" u="none" strike="noStrike" dirty="0" smtClean="0">
                          <a:solidFill>
                            <a:srgbClr val="000000"/>
                          </a:solidFill>
                          <a:effectLst/>
                          <a:latin typeface="+mj-ea"/>
                          <a:ea typeface="+mj-ea"/>
                        </a:rPr>
                        <a:t>・・・</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94538818"/>
                  </a:ext>
                </a:extLst>
              </a:tr>
              <a:tr h="366834">
                <a:tc>
                  <a:txBody>
                    <a:bodyPr/>
                    <a:lstStyle/>
                    <a:p>
                      <a:pPr algn="l" fontAlgn="ctr"/>
                      <a:r>
                        <a:rPr lang="ja-JP" altLang="en-US" sz="800" b="0" i="0" u="none" strike="noStrike" dirty="0" smtClean="0">
                          <a:solidFill>
                            <a:srgbClr val="000000"/>
                          </a:solidFill>
                          <a:effectLst/>
                          <a:latin typeface="+mj-ea"/>
                          <a:ea typeface="+mj-ea"/>
                        </a:rPr>
                        <a:t>・・・</a:t>
                      </a: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98517222"/>
                  </a:ext>
                </a:extLst>
              </a:tr>
            </a:tbl>
          </a:graphicData>
        </a:graphic>
      </p:graphicFrame>
      <p:sp>
        <p:nvSpPr>
          <p:cNvPr id="2" name="タイトル 1"/>
          <p:cNvSpPr>
            <a:spLocks noGrp="1"/>
          </p:cNvSpPr>
          <p:nvPr>
            <p:ph type="title"/>
          </p:nvPr>
        </p:nvSpPr>
        <p:spPr/>
        <p:txBody>
          <a:bodyPr/>
          <a:lstStyle/>
          <a:p>
            <a:r>
              <a:rPr kumimoji="1" lang="ja-JP" altLang="en-US" dirty="0" smtClean="0"/>
              <a:t>１－２．事業全体のスケジュール</a:t>
            </a:r>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6</a:t>
            </a:fld>
            <a:endParaRPr kumimoji="1" lang="ja-JP" altLang="en-US" dirty="0"/>
          </a:p>
        </p:txBody>
      </p:sp>
      <p:sp>
        <p:nvSpPr>
          <p:cNvPr id="7" name="コンテンツ プレースホルダー 2"/>
          <p:cNvSpPr>
            <a:spLocks noGrp="1"/>
          </p:cNvSpPr>
          <p:nvPr>
            <p:ph idx="1"/>
          </p:nvPr>
        </p:nvSpPr>
        <p:spPr>
          <a:xfrm>
            <a:off x="111990" y="572983"/>
            <a:ext cx="8920019" cy="622771"/>
          </a:xfrm>
          <a:ln>
            <a:noFill/>
          </a:ln>
        </p:spPr>
        <p:txBody>
          <a:bodyPr>
            <a:normAutofit/>
          </a:bodyPr>
          <a:lstStyle/>
          <a:p>
            <a:endParaRPr kumimoji="1" lang="ja-JP" altLang="en-US" sz="1400" dirty="0"/>
          </a:p>
        </p:txBody>
      </p:sp>
      <p:sp>
        <p:nvSpPr>
          <p:cNvPr id="8" name="角丸四角形 7"/>
          <p:cNvSpPr/>
          <p:nvPr/>
        </p:nvSpPr>
        <p:spPr>
          <a:xfrm>
            <a:off x="655079" y="2437367"/>
            <a:ext cx="7833840" cy="163479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ysClr val="windowText" lastClr="000000"/>
                </a:solidFill>
              </a:rPr>
              <a:t>【</a:t>
            </a:r>
            <a:r>
              <a:rPr lang="ja-JP" altLang="en-US" b="1" dirty="0">
                <a:solidFill>
                  <a:sysClr val="windowText" lastClr="000000"/>
                </a:solidFill>
              </a:rPr>
              <a:t>記載のポイント</a:t>
            </a:r>
            <a:r>
              <a:rPr lang="en-US" altLang="ja-JP" b="1" dirty="0" smtClean="0">
                <a:solidFill>
                  <a:sysClr val="windowText" lastClr="000000"/>
                </a:solidFill>
              </a:rPr>
              <a:t>】</a:t>
            </a:r>
            <a:endParaRPr lang="en-US" altLang="ja-JP" b="1" dirty="0">
              <a:solidFill>
                <a:sysClr val="windowText" lastClr="000000"/>
              </a:solidFill>
            </a:endParaRPr>
          </a:p>
          <a:p>
            <a:r>
              <a:rPr lang="ja-JP" altLang="en-US" dirty="0" smtClean="0">
                <a:solidFill>
                  <a:sysClr val="windowText" lastClr="000000"/>
                </a:solidFill>
              </a:rPr>
              <a:t>各事業番号ごとに、計画期間における国費支援期間のスケジュールを記載ください。</a:t>
            </a:r>
            <a:endParaRPr lang="en-US" altLang="ja-JP" dirty="0" smtClean="0">
              <a:solidFill>
                <a:sysClr val="windowText" lastClr="000000"/>
              </a:solidFill>
            </a:endParaRPr>
          </a:p>
        </p:txBody>
      </p:sp>
    </p:spTree>
    <p:extLst>
      <p:ext uri="{BB962C8B-B14F-4D97-AF65-F5344CB8AC3E}">
        <p14:creationId xmlns:p14="http://schemas.microsoft.com/office/powerpoint/2010/main" val="1968840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7188" y="1970940"/>
            <a:ext cx="8000823" cy="1995362"/>
          </a:xfrm>
        </p:spPr>
        <p:txBody>
          <a:bodyPr>
            <a:normAutofit/>
          </a:bodyPr>
          <a:lstStyle/>
          <a:p>
            <a:r>
              <a:rPr lang="ja-JP" altLang="en-US" dirty="0"/>
              <a:t>２</a:t>
            </a:r>
            <a:r>
              <a:rPr kumimoji="1" lang="ja-JP" altLang="en-US" dirty="0" smtClean="0"/>
              <a:t>．地域の現状と課題</a:t>
            </a:r>
            <a:endParaRPr kumimoji="1" lang="ja-JP" altLang="en-US" dirty="0"/>
          </a:p>
        </p:txBody>
      </p:sp>
    </p:spTree>
    <p:extLst>
      <p:ext uri="{BB962C8B-B14F-4D97-AF65-F5344CB8AC3E}">
        <p14:creationId xmlns:p14="http://schemas.microsoft.com/office/powerpoint/2010/main" val="3383204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２－１</a:t>
            </a:r>
            <a:r>
              <a:rPr kumimoji="1" lang="ja-JP" altLang="en-US" dirty="0" smtClean="0"/>
              <a:t>．計画</a:t>
            </a:r>
            <a:r>
              <a:rPr kumimoji="1" lang="ja-JP" altLang="en-US" dirty="0"/>
              <a:t>に関連するこれまで</a:t>
            </a:r>
            <a:r>
              <a:rPr kumimoji="1" lang="ja-JP" altLang="en-US" dirty="0" smtClean="0"/>
              <a:t>の取組</a:t>
            </a:r>
            <a:r>
              <a:rPr kumimoji="1" lang="ja-JP" altLang="en-US" dirty="0"/>
              <a:t>・</a:t>
            </a:r>
            <a:r>
              <a:rPr kumimoji="1" lang="ja-JP" altLang="en-US" dirty="0" smtClean="0"/>
              <a:t>実績</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8</a:t>
            </a:fld>
            <a:endParaRPr kumimoji="1" lang="ja-JP" altLang="en-US" dirty="0"/>
          </a:p>
        </p:txBody>
      </p:sp>
      <p:sp>
        <p:nvSpPr>
          <p:cNvPr id="5"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6" name="角丸四角形 5"/>
          <p:cNvSpPr/>
          <p:nvPr/>
        </p:nvSpPr>
        <p:spPr>
          <a:xfrm>
            <a:off x="835377" y="2826363"/>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ysClr val="windowText" lastClr="000000"/>
                </a:solidFill>
              </a:rPr>
              <a:t>【</a:t>
            </a:r>
            <a:r>
              <a:rPr lang="ja-JP" altLang="en-US" b="1" dirty="0">
                <a:solidFill>
                  <a:sysClr val="windowText" lastClr="000000"/>
                </a:solidFill>
              </a:rPr>
              <a:t>記載のポイント</a:t>
            </a:r>
            <a:r>
              <a:rPr lang="en-US" altLang="ja-JP" b="1" dirty="0" smtClean="0">
                <a:solidFill>
                  <a:sysClr val="windowText" lastClr="000000"/>
                </a:solidFill>
              </a:rPr>
              <a:t>】</a:t>
            </a:r>
            <a:endParaRPr lang="en-US" altLang="ja-JP" b="1" dirty="0">
              <a:solidFill>
                <a:sysClr val="windowText" lastClr="000000"/>
              </a:solidFill>
            </a:endParaRPr>
          </a:p>
          <a:p>
            <a:r>
              <a:rPr lang="ja-JP" altLang="en-US" dirty="0">
                <a:solidFill>
                  <a:sysClr val="windowText" lastClr="000000"/>
                </a:solidFill>
              </a:rPr>
              <a:t>以下の項目について、地域の特色や優位性も</a:t>
            </a:r>
            <a:r>
              <a:rPr lang="ja-JP" altLang="en-US" dirty="0" smtClean="0">
                <a:solidFill>
                  <a:sysClr val="windowText" lastClr="000000"/>
                </a:solidFill>
              </a:rPr>
              <a:t>示しながら、具体的</a:t>
            </a:r>
            <a:r>
              <a:rPr lang="ja-JP" altLang="en-US" dirty="0">
                <a:solidFill>
                  <a:sysClr val="windowText" lastClr="000000"/>
                </a:solidFill>
              </a:rPr>
              <a:t>に記載ください</a:t>
            </a:r>
            <a:r>
              <a:rPr lang="ja-JP" altLang="en-US" dirty="0" smtClean="0">
                <a:solidFill>
                  <a:sysClr val="windowText" lastClr="000000"/>
                </a:solidFill>
              </a:rPr>
              <a:t>。</a:t>
            </a:r>
            <a:r>
              <a:rPr lang="ja-JP" altLang="en-US" dirty="0">
                <a:solidFill>
                  <a:schemeClr val="tx1"/>
                </a:solidFill>
              </a:rPr>
              <a:t>（</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en-US" altLang="ja-JP" dirty="0">
              <a:solidFill>
                <a:sysClr val="windowText" lastClr="000000"/>
              </a:solidFill>
            </a:endParaRPr>
          </a:p>
          <a:p>
            <a:r>
              <a:rPr lang="ja-JP" altLang="en-US" b="1" dirty="0">
                <a:solidFill>
                  <a:sysClr val="windowText" lastClr="000000"/>
                </a:solidFill>
              </a:rPr>
              <a:t>・</a:t>
            </a:r>
            <a:r>
              <a:rPr lang="ja-JP" altLang="en-US" b="1" dirty="0" smtClean="0">
                <a:solidFill>
                  <a:sysClr val="windowText" lastClr="000000"/>
                </a:solidFill>
              </a:rPr>
              <a:t>これ</a:t>
            </a:r>
            <a:r>
              <a:rPr lang="ja-JP" altLang="en-US" b="1" dirty="0">
                <a:solidFill>
                  <a:sysClr val="windowText" lastClr="000000"/>
                </a:solidFill>
              </a:rPr>
              <a:t>まで地域の産官学が連携して行ってきた</a:t>
            </a:r>
            <a:r>
              <a:rPr lang="ja-JP" altLang="en-US" b="1" dirty="0" smtClean="0">
                <a:solidFill>
                  <a:sysClr val="windowText" lastClr="000000"/>
                </a:solidFill>
              </a:rPr>
              <a:t>取組</a:t>
            </a:r>
            <a:endParaRPr lang="en-US" altLang="ja-JP" b="1" dirty="0" smtClean="0">
              <a:solidFill>
                <a:sysClr val="windowText" lastClr="000000"/>
              </a:solidFill>
            </a:endParaRPr>
          </a:p>
          <a:p>
            <a:r>
              <a:rPr lang="ja-JP" altLang="en-US" b="1" dirty="0" smtClean="0">
                <a:solidFill>
                  <a:sysClr val="windowText" lastClr="000000"/>
                </a:solidFill>
              </a:rPr>
              <a:t>・その</a:t>
            </a:r>
            <a:r>
              <a:rPr lang="ja-JP" altLang="en-US" b="1" dirty="0">
                <a:solidFill>
                  <a:sysClr val="windowText" lastClr="000000"/>
                </a:solidFill>
              </a:rPr>
              <a:t>取組により得られた</a:t>
            </a:r>
            <a:r>
              <a:rPr lang="ja-JP" altLang="en-US" b="1" dirty="0" smtClean="0">
                <a:solidFill>
                  <a:sysClr val="windowText" lastClr="000000"/>
                </a:solidFill>
              </a:rPr>
              <a:t>成果や地域の強み</a:t>
            </a:r>
            <a:endParaRPr lang="en-US" altLang="ja-JP" b="1" dirty="0" smtClean="0">
              <a:solidFill>
                <a:sysClr val="windowText" lastClr="000000"/>
              </a:solidFill>
            </a:endParaRPr>
          </a:p>
          <a:p>
            <a:r>
              <a:rPr lang="ja-JP" altLang="en-US" b="1" dirty="0" smtClean="0">
                <a:solidFill>
                  <a:sysClr val="windowText" lastClr="000000"/>
                </a:solidFill>
              </a:rPr>
              <a:t>・当該産業における大学の役割　　　等</a:t>
            </a:r>
            <a:endParaRPr lang="en-US" altLang="ja-JP" b="1" dirty="0" smtClean="0">
              <a:solidFill>
                <a:sysClr val="windowText" lastClr="000000"/>
              </a:solidFill>
            </a:endParaRPr>
          </a:p>
        </p:txBody>
      </p:sp>
    </p:spTree>
    <p:extLst>
      <p:ext uri="{BB962C8B-B14F-4D97-AF65-F5344CB8AC3E}">
        <p14:creationId xmlns:p14="http://schemas.microsoft.com/office/powerpoint/2010/main" val="1280741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２－２</a:t>
            </a:r>
            <a:r>
              <a:rPr kumimoji="1" lang="ja-JP" altLang="en-US" dirty="0" smtClean="0"/>
              <a:t>．これ</a:t>
            </a:r>
            <a:r>
              <a:rPr kumimoji="1" lang="ja-JP" altLang="en-US" dirty="0"/>
              <a:t>までの取組の</a:t>
            </a:r>
            <a:r>
              <a:rPr kumimoji="1" lang="ja-JP" altLang="en-US" dirty="0" smtClean="0"/>
              <a:t>課題</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9</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826363"/>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ysClr val="windowText" lastClr="000000"/>
                </a:solidFill>
              </a:rPr>
              <a:t>【</a:t>
            </a:r>
            <a:r>
              <a:rPr lang="ja-JP" altLang="en-US" b="1" dirty="0">
                <a:solidFill>
                  <a:sysClr val="windowText" lastClr="000000"/>
                </a:solidFill>
              </a:rPr>
              <a:t>記載のポイント</a:t>
            </a:r>
            <a:r>
              <a:rPr lang="en-US" altLang="ja-JP" b="1" dirty="0" smtClean="0">
                <a:solidFill>
                  <a:sysClr val="windowText" lastClr="000000"/>
                </a:solidFill>
              </a:rPr>
              <a:t>】</a:t>
            </a:r>
          </a:p>
          <a:p>
            <a:r>
              <a:rPr lang="ja-JP" altLang="en-US" dirty="0" smtClean="0">
                <a:solidFill>
                  <a:sysClr val="windowText" lastClr="000000"/>
                </a:solidFill>
              </a:rPr>
              <a:t>スライド</a:t>
            </a:r>
            <a:r>
              <a:rPr lang="ja-JP" altLang="en-US" dirty="0">
                <a:solidFill>
                  <a:sysClr val="windowText" lastClr="000000"/>
                </a:solidFill>
              </a:rPr>
              <a:t>２－１に記載のこれまでの取組について、</a:t>
            </a:r>
            <a:r>
              <a:rPr lang="ja-JP" altLang="en-US" u="sng" dirty="0">
                <a:solidFill>
                  <a:sysClr val="windowText" lastClr="000000"/>
                </a:solidFill>
              </a:rPr>
              <a:t>どのような課題があった（ある）のか</a:t>
            </a:r>
            <a:r>
              <a:rPr lang="ja-JP" altLang="en-US" dirty="0" smtClean="0">
                <a:solidFill>
                  <a:sysClr val="windowText" lastClr="000000"/>
                </a:solidFill>
              </a:rPr>
              <a:t>、具体的</a:t>
            </a:r>
            <a:r>
              <a:rPr lang="ja-JP" altLang="en-US" dirty="0">
                <a:solidFill>
                  <a:sysClr val="windowText" lastClr="000000"/>
                </a:solidFill>
              </a:rPr>
              <a:t>に記載ください。</a:t>
            </a:r>
          </a:p>
          <a:p>
            <a:r>
              <a:rPr lang="ja-JP" altLang="en-US" dirty="0" smtClean="0">
                <a:solidFill>
                  <a:sysClr val="windowText" lastClr="000000"/>
                </a:solidFill>
              </a:rPr>
              <a:t>（</a:t>
            </a:r>
            <a:r>
              <a:rPr lang="ja-JP" altLang="en-US" dirty="0">
                <a:solidFill>
                  <a:sysClr val="windowText" lastClr="000000"/>
                </a:solidFill>
              </a:rPr>
              <a:t>既存の取組の単なる延長ではなく</a:t>
            </a:r>
            <a:r>
              <a:rPr lang="ja-JP" altLang="en-US" dirty="0" smtClean="0">
                <a:solidFill>
                  <a:sysClr val="windowText" lastClr="000000"/>
                </a:solidFill>
              </a:rPr>
              <a:t>、本交付</a:t>
            </a:r>
            <a:r>
              <a:rPr lang="ja-JP" altLang="en-US" dirty="0">
                <a:solidFill>
                  <a:sysClr val="windowText" lastClr="000000"/>
                </a:solidFill>
              </a:rPr>
              <a:t>金を活用</a:t>
            </a:r>
            <a:r>
              <a:rPr lang="ja-JP" altLang="en-US" dirty="0" smtClean="0">
                <a:solidFill>
                  <a:sysClr val="windowText" lastClr="000000"/>
                </a:solidFill>
              </a:rPr>
              <a:t>いただく理由も考慮し、既存</a:t>
            </a:r>
            <a:r>
              <a:rPr lang="ja-JP" altLang="en-US" dirty="0">
                <a:solidFill>
                  <a:sysClr val="windowText" lastClr="000000"/>
                </a:solidFill>
              </a:rPr>
              <a:t>の</a:t>
            </a:r>
            <a:r>
              <a:rPr lang="ja-JP" altLang="en-US" dirty="0" smtClean="0">
                <a:solidFill>
                  <a:sysClr val="windowText" lastClr="000000"/>
                </a:solidFill>
              </a:rPr>
              <a:t>取組に関する課題分析を行ってください。）</a:t>
            </a:r>
            <a:endParaRPr lang="en-US" altLang="ja-JP" dirty="0">
              <a:solidFill>
                <a:sysClr val="windowText" lastClr="000000"/>
              </a:solidFill>
            </a:endParaRPr>
          </a:p>
          <a:p>
            <a:endParaRPr kumimoji="1" lang="ja-JP" altLang="en-US" dirty="0">
              <a:solidFill>
                <a:sysClr val="windowText" lastClr="000000"/>
              </a:solidFill>
            </a:endParaRPr>
          </a:p>
        </p:txBody>
      </p:sp>
    </p:spTree>
    <p:extLst>
      <p:ext uri="{BB962C8B-B14F-4D97-AF65-F5344CB8AC3E}">
        <p14:creationId xmlns:p14="http://schemas.microsoft.com/office/powerpoint/2010/main" val="12400346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59"/>
          </a:xfrm>
        </p:spPr>
        <p:txBody>
          <a:bodyPr/>
          <a:lstStyle/>
          <a:p>
            <a:r>
              <a:rPr lang="ja-JP" altLang="en-US" dirty="0"/>
              <a:t>２－３</a:t>
            </a:r>
            <a:r>
              <a:rPr kumimoji="1" lang="ja-JP" altLang="en-US" dirty="0" smtClean="0"/>
              <a:t>．課題に対する本計画の目標</a:t>
            </a:r>
            <a:r>
              <a:rPr lang="ja-JP" altLang="en-US" dirty="0" smtClean="0"/>
              <a:t>及び</a:t>
            </a:r>
            <a:r>
              <a:rPr lang="en-US" altLang="ja-JP" dirty="0" smtClean="0"/>
              <a:t>KPI</a:t>
            </a:r>
            <a:r>
              <a:rPr lang="ja-JP" altLang="en-US" dirty="0" smtClean="0"/>
              <a:t>の考え方、</a:t>
            </a:r>
            <a:r>
              <a:rPr kumimoji="1" lang="ja-JP" altLang="en-US" dirty="0" smtClean="0"/>
              <a:t>方法</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10</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142836"/>
            <a:ext cx="7473245" cy="378690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smtClean="0">
                <a:solidFill>
                  <a:schemeClr val="tx1"/>
                </a:solidFill>
              </a:rPr>
              <a:t>記載の</a:t>
            </a:r>
            <a:r>
              <a:rPr lang="ja-JP" altLang="en-US" b="1" dirty="0">
                <a:solidFill>
                  <a:schemeClr val="tx1"/>
                </a:solidFill>
              </a:rPr>
              <a:t>ポイント</a:t>
            </a:r>
            <a:r>
              <a:rPr lang="en-US" altLang="ja-JP" b="1" dirty="0" smtClean="0">
                <a:solidFill>
                  <a:schemeClr val="tx1"/>
                </a:solidFill>
              </a:rPr>
              <a:t>】</a:t>
            </a:r>
          </a:p>
          <a:p>
            <a:r>
              <a:rPr lang="ja-JP" altLang="en-US" dirty="0" smtClean="0">
                <a:solidFill>
                  <a:schemeClr val="tx1"/>
                </a:solidFill>
              </a:rPr>
              <a:t>スライド</a:t>
            </a:r>
            <a:r>
              <a:rPr lang="ja-JP" altLang="en-US" dirty="0">
                <a:solidFill>
                  <a:schemeClr val="tx1"/>
                </a:solidFill>
              </a:rPr>
              <a:t>２－２に記載の</a:t>
            </a:r>
            <a:r>
              <a:rPr lang="ja-JP" altLang="en-US" u="sng" dirty="0">
                <a:solidFill>
                  <a:schemeClr val="tx1"/>
                </a:solidFill>
              </a:rPr>
              <a:t>課題を解決する手段としての、本交付金の必要性</a:t>
            </a:r>
            <a:r>
              <a:rPr lang="ja-JP" altLang="en-US" dirty="0">
                <a:solidFill>
                  <a:schemeClr val="tx1"/>
                </a:solidFill>
              </a:rPr>
              <a:t>について、具体的に記載ください。</a:t>
            </a:r>
            <a:endParaRPr lang="en-US" altLang="ja-JP" dirty="0">
              <a:solidFill>
                <a:schemeClr val="tx1"/>
              </a:solidFill>
            </a:endParaRPr>
          </a:p>
          <a:p>
            <a:r>
              <a:rPr lang="ja-JP" altLang="en-US" dirty="0">
                <a:solidFill>
                  <a:schemeClr val="tx1"/>
                </a:solidFill>
              </a:rPr>
              <a:t>また、</a:t>
            </a:r>
            <a:r>
              <a:rPr lang="ja-JP" altLang="en-US" u="sng" dirty="0">
                <a:solidFill>
                  <a:schemeClr val="tx1"/>
                </a:solidFill>
              </a:rPr>
              <a:t>本計画により実現を目指す</a:t>
            </a:r>
            <a:r>
              <a:rPr lang="ja-JP" altLang="en-US" u="sng" dirty="0" smtClean="0">
                <a:solidFill>
                  <a:schemeClr val="tx1"/>
                </a:solidFill>
              </a:rPr>
              <a:t>目標及び</a:t>
            </a:r>
            <a:r>
              <a:rPr lang="en-US" altLang="ja-JP" u="sng" dirty="0" smtClean="0">
                <a:solidFill>
                  <a:schemeClr val="tx1"/>
                </a:solidFill>
              </a:rPr>
              <a:t>KPI</a:t>
            </a:r>
            <a:r>
              <a:rPr lang="ja-JP" altLang="en-US" u="sng" dirty="0" smtClean="0">
                <a:solidFill>
                  <a:schemeClr val="tx1"/>
                </a:solidFill>
              </a:rPr>
              <a:t>の考え方</a:t>
            </a:r>
            <a:r>
              <a:rPr lang="ja-JP" altLang="en-US" dirty="0" smtClean="0">
                <a:solidFill>
                  <a:schemeClr val="tx1"/>
                </a:solidFill>
              </a:rPr>
              <a:t>につ</a:t>
            </a:r>
            <a:r>
              <a:rPr lang="ja-JP" altLang="en-US" dirty="0">
                <a:solidFill>
                  <a:schemeClr val="tx1"/>
                </a:solidFill>
              </a:rPr>
              <a:t>いて、可能</a:t>
            </a:r>
            <a:r>
              <a:rPr lang="ja-JP" altLang="en-US">
                <a:solidFill>
                  <a:schemeClr val="tx1"/>
                </a:solidFill>
              </a:rPr>
              <a:t>な</a:t>
            </a:r>
            <a:r>
              <a:rPr lang="ja-JP" altLang="en-US" smtClean="0">
                <a:solidFill>
                  <a:schemeClr val="tx1"/>
                </a:solidFill>
              </a:rPr>
              <a:t>限り、具体的</a:t>
            </a:r>
            <a:r>
              <a:rPr lang="ja-JP" altLang="en-US" dirty="0">
                <a:solidFill>
                  <a:schemeClr val="tx1"/>
                </a:solidFill>
              </a:rPr>
              <a:t>かつ客観的に記載ください</a:t>
            </a:r>
            <a:r>
              <a:rPr lang="ja-JP" altLang="en-US" dirty="0" smtClean="0">
                <a:solidFill>
                  <a:schemeClr val="tx1"/>
                </a:solidFill>
              </a:rPr>
              <a:t>。</a:t>
            </a:r>
            <a:endParaRPr lang="en-US" altLang="ja-JP" dirty="0" smtClean="0">
              <a:solidFill>
                <a:schemeClr val="tx1"/>
              </a:solidFill>
            </a:endParaRPr>
          </a:p>
          <a:p>
            <a:r>
              <a:rPr lang="ja-JP" altLang="en-US" dirty="0" smtClean="0">
                <a:solidFill>
                  <a:schemeClr val="tx1"/>
                </a:solidFill>
              </a:rPr>
              <a:t>なお</a:t>
            </a:r>
            <a:r>
              <a:rPr lang="ja-JP" altLang="en-US" dirty="0">
                <a:solidFill>
                  <a:schemeClr val="tx1"/>
                </a:solidFill>
              </a:rPr>
              <a:t>、目標については</a:t>
            </a:r>
            <a:r>
              <a:rPr lang="ja-JP" altLang="en-US" dirty="0" smtClean="0">
                <a:solidFill>
                  <a:schemeClr val="tx1"/>
                </a:solidFill>
              </a:rPr>
              <a:t>、「</a:t>
            </a:r>
            <a:r>
              <a:rPr lang="ja-JP" altLang="en-US" dirty="0">
                <a:solidFill>
                  <a:schemeClr val="tx1"/>
                </a:solidFill>
              </a:rPr>
              <a:t>現状の単なる延長線上のものを定めるのではなく、地域の見える化等を踏まえ、中長期的な地域の将来像を描き、それを実現するため、計画期間において地域の産官学の各主体が総力を挙げ、一丸となって達成を目指すような目標を立てることが望ましい。」 （地域における大学の振興及び若者の雇用機会の創出による若者の修学及び就業の促進に関する基本指針</a:t>
            </a:r>
            <a:r>
              <a:rPr lang="ja-JP" altLang="en-US" dirty="0" smtClean="0">
                <a:solidFill>
                  <a:schemeClr val="tx1"/>
                </a:solidFill>
              </a:rPr>
              <a:t>）と</a:t>
            </a:r>
            <a:r>
              <a:rPr lang="ja-JP" altLang="en-US" dirty="0">
                <a:solidFill>
                  <a:schemeClr val="tx1"/>
                </a:solidFill>
              </a:rPr>
              <a:t>されていることを踏まえ、記載ください。</a:t>
            </a:r>
            <a:endParaRPr lang="en-US" altLang="ja-JP" dirty="0">
              <a:solidFill>
                <a:schemeClr val="tx1"/>
              </a:solidFill>
            </a:endParaRPr>
          </a:p>
          <a:p>
            <a:r>
              <a:rPr lang="ja-JP" altLang="en-US" dirty="0">
                <a:solidFill>
                  <a:schemeClr val="tx1"/>
                </a:solidFill>
              </a:rPr>
              <a:t>（</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p:txBody>
      </p:sp>
    </p:spTree>
    <p:extLst>
      <p:ext uri="{BB962C8B-B14F-4D97-AF65-F5344CB8AC3E}">
        <p14:creationId xmlns:p14="http://schemas.microsoft.com/office/powerpoint/2010/main" val="8158481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7" y="1433638"/>
            <a:ext cx="8271756" cy="1995362"/>
          </a:xfrm>
        </p:spPr>
        <p:txBody>
          <a:bodyPr>
            <a:normAutofit/>
          </a:bodyPr>
          <a:lstStyle/>
          <a:p>
            <a:r>
              <a:rPr lang="ja-JP" altLang="en-US" dirty="0"/>
              <a:t>３</a:t>
            </a:r>
            <a:r>
              <a:rPr kumimoji="1" lang="ja-JP" altLang="en-US" dirty="0" smtClean="0"/>
              <a:t>．事業の実施体制</a:t>
            </a:r>
            <a:endParaRPr kumimoji="1" lang="ja-JP" altLang="en-US" dirty="0"/>
          </a:p>
        </p:txBody>
      </p:sp>
    </p:spTree>
    <p:extLst>
      <p:ext uri="{BB962C8B-B14F-4D97-AF65-F5344CB8AC3E}">
        <p14:creationId xmlns:p14="http://schemas.microsoft.com/office/powerpoint/2010/main" val="2798383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9580"/>
          </a:xfrm>
        </p:spPr>
        <p:txBody>
          <a:bodyPr/>
          <a:lstStyle/>
          <a:p>
            <a:r>
              <a:rPr lang="ja-JP" altLang="en-US" dirty="0" smtClean="0">
                <a:latin typeface="+mj-ea"/>
              </a:rPr>
              <a:t>３</a:t>
            </a:r>
            <a:r>
              <a:rPr kumimoji="1" lang="ja-JP" altLang="en-US" dirty="0" smtClean="0">
                <a:latin typeface="+mj-ea"/>
              </a:rPr>
              <a:t>．</a:t>
            </a:r>
            <a:r>
              <a:rPr lang="ja-JP" altLang="en-US" spc="-100" dirty="0"/>
              <a:t>事業実施の推進体制</a:t>
            </a:r>
            <a:endParaRPr kumimoji="1" lang="ja-JP" altLang="en-US" spc="-100" dirty="0">
              <a:latin typeface="+mj-ea"/>
            </a:endParaRPr>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12</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370892"/>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smtClean="0">
                <a:solidFill>
                  <a:schemeClr val="tx1"/>
                </a:solidFill>
              </a:rPr>
              <a:t>【</a:t>
            </a:r>
            <a:r>
              <a:rPr lang="ja-JP" altLang="en-US" b="1" dirty="0" smtClean="0">
                <a:solidFill>
                  <a:schemeClr val="tx1"/>
                </a:solidFill>
              </a:rPr>
              <a:t>記載のポイント</a:t>
            </a:r>
            <a:r>
              <a:rPr lang="en-US" altLang="ja-JP" b="1" dirty="0" smtClean="0">
                <a:solidFill>
                  <a:schemeClr val="tx1"/>
                </a:solidFill>
              </a:rPr>
              <a:t>】</a:t>
            </a:r>
          </a:p>
          <a:p>
            <a:r>
              <a:rPr lang="ja-JP" altLang="en-US" dirty="0" smtClean="0">
                <a:solidFill>
                  <a:schemeClr val="tx1"/>
                </a:solidFill>
              </a:rPr>
              <a:t>以下の項目を盛り込んだうえで、具体的かつ明確に図示ください。</a:t>
            </a:r>
            <a:endParaRPr lang="en-US" altLang="ja-JP" dirty="0" smtClean="0">
              <a:solidFill>
                <a:schemeClr val="tx1"/>
              </a:solidFill>
            </a:endParaRPr>
          </a:p>
          <a:p>
            <a:r>
              <a:rPr lang="ja-JP" altLang="en-US" dirty="0">
                <a:solidFill>
                  <a:schemeClr val="tx1"/>
                </a:solidFill>
              </a:rPr>
              <a:t>（</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en-US" altLang="ja-JP" dirty="0" smtClean="0">
              <a:solidFill>
                <a:schemeClr val="tx1"/>
              </a:solidFill>
            </a:endParaRPr>
          </a:p>
          <a:p>
            <a:r>
              <a:rPr lang="ja-JP" altLang="en-US" b="1" dirty="0" smtClean="0">
                <a:solidFill>
                  <a:schemeClr val="tx1"/>
                </a:solidFill>
              </a:rPr>
              <a:t>・推進会議の構成員</a:t>
            </a:r>
            <a:endParaRPr lang="en-US" altLang="ja-JP" b="1" dirty="0" smtClean="0">
              <a:solidFill>
                <a:schemeClr val="tx1"/>
              </a:solidFill>
            </a:endParaRPr>
          </a:p>
          <a:p>
            <a:r>
              <a:rPr lang="ja-JP" altLang="en-US" b="1" dirty="0" smtClean="0">
                <a:solidFill>
                  <a:schemeClr val="tx1"/>
                </a:solidFill>
              </a:rPr>
              <a:t>・事業責任者に求める要件と候補者</a:t>
            </a:r>
            <a:endParaRPr lang="en-US" altLang="ja-JP" b="1" dirty="0" smtClean="0">
              <a:solidFill>
                <a:schemeClr val="tx1"/>
              </a:solidFill>
            </a:endParaRPr>
          </a:p>
          <a:p>
            <a:r>
              <a:rPr lang="ja-JP" altLang="en-US" b="1" dirty="0" smtClean="0">
                <a:solidFill>
                  <a:schemeClr val="tx1"/>
                </a:solidFill>
              </a:rPr>
              <a:t>・各構成員の役割</a:t>
            </a:r>
            <a:endParaRPr lang="en-US" altLang="ja-JP" b="1" dirty="0" smtClean="0">
              <a:solidFill>
                <a:schemeClr val="tx1"/>
              </a:solidFill>
            </a:endParaRPr>
          </a:p>
          <a:p>
            <a:r>
              <a:rPr lang="ja-JP" altLang="en-US" b="1" dirty="0" smtClean="0">
                <a:solidFill>
                  <a:schemeClr val="tx1"/>
                </a:solidFill>
              </a:rPr>
              <a:t>・首長や事業責任者などの事業マネジメント上の権限　等</a:t>
            </a:r>
            <a:endParaRPr lang="en-US" altLang="ja-JP" b="1" dirty="0" smtClean="0">
              <a:solidFill>
                <a:schemeClr val="tx1"/>
              </a:solidFill>
            </a:endParaRPr>
          </a:p>
          <a:p>
            <a:endParaRPr lang="en-US" altLang="ja-JP" b="1" dirty="0" smtClean="0">
              <a:solidFill>
                <a:schemeClr val="tx1"/>
              </a:solidFill>
            </a:endParaRPr>
          </a:p>
          <a:p>
            <a:r>
              <a:rPr lang="en-US" altLang="ja-JP" sz="1600" dirty="0" smtClean="0">
                <a:solidFill>
                  <a:schemeClr val="tx1"/>
                </a:solidFill>
              </a:rPr>
              <a:t>※</a:t>
            </a:r>
            <a:r>
              <a:rPr lang="ja-JP" altLang="en-US" sz="1600" u="sng" dirty="0" smtClean="0">
                <a:solidFill>
                  <a:schemeClr val="tx1"/>
                </a:solidFill>
              </a:rPr>
              <a:t>事業責任者は、事業の成否を握る重要な立場ですので、今後、評価委員会及び内閣府との協議事項となる点ご留意ください。</a:t>
            </a:r>
            <a:endParaRPr lang="ja-JP" altLang="en-US" sz="1600" dirty="0">
              <a:solidFill>
                <a:schemeClr val="tx1"/>
              </a:solidFill>
            </a:endParaRPr>
          </a:p>
        </p:txBody>
      </p:sp>
    </p:spTree>
    <p:extLst>
      <p:ext uri="{BB962C8B-B14F-4D97-AF65-F5344CB8AC3E}">
        <p14:creationId xmlns:p14="http://schemas.microsoft.com/office/powerpoint/2010/main" val="12089646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7" y="1433638"/>
            <a:ext cx="8271756" cy="1995362"/>
          </a:xfrm>
        </p:spPr>
        <p:txBody>
          <a:bodyPr>
            <a:normAutofit/>
          </a:bodyPr>
          <a:lstStyle/>
          <a:p>
            <a:r>
              <a:rPr kumimoji="1" lang="ja-JP" altLang="en-US" dirty="0" smtClean="0"/>
              <a:t>４．事業の実施内容</a:t>
            </a:r>
            <a:endParaRPr kumimoji="1" lang="ja-JP" altLang="en-US" dirty="0"/>
          </a:p>
        </p:txBody>
      </p:sp>
    </p:spTree>
    <p:extLst>
      <p:ext uri="{BB962C8B-B14F-4D97-AF65-F5344CB8AC3E}">
        <p14:creationId xmlns:p14="http://schemas.microsoft.com/office/powerpoint/2010/main" val="3945470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４－１．実施内容の全体図</a:t>
            </a:r>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14</a:t>
            </a:fld>
            <a:endParaRPr kumimoji="1" lang="ja-JP" altLang="en-US" dirty="0"/>
          </a:p>
        </p:txBody>
      </p:sp>
      <p:sp>
        <p:nvSpPr>
          <p:cNvPr id="8" name="角丸四角形 7"/>
          <p:cNvSpPr/>
          <p:nvPr/>
        </p:nvSpPr>
        <p:spPr>
          <a:xfrm>
            <a:off x="791309" y="2199012"/>
            <a:ext cx="7719536"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ysClr val="windowText" lastClr="000000"/>
                </a:solidFill>
              </a:rPr>
              <a:t>【</a:t>
            </a:r>
            <a:r>
              <a:rPr lang="ja-JP" altLang="en-US" b="1" dirty="0">
                <a:solidFill>
                  <a:sysClr val="windowText" lastClr="000000"/>
                </a:solidFill>
              </a:rPr>
              <a:t>記載のポイント</a:t>
            </a:r>
            <a:r>
              <a:rPr lang="en-US" altLang="ja-JP" b="1" dirty="0" smtClean="0">
                <a:solidFill>
                  <a:sysClr val="windowText" lastClr="000000"/>
                </a:solidFill>
              </a:rPr>
              <a:t>】</a:t>
            </a:r>
          </a:p>
          <a:p>
            <a:r>
              <a:rPr lang="ja-JP" altLang="en-US" dirty="0" smtClean="0">
                <a:solidFill>
                  <a:sysClr val="windowText" lastClr="000000"/>
                </a:solidFill>
              </a:rPr>
              <a:t>地域産業創生の駆動力となる「</a:t>
            </a:r>
            <a:r>
              <a:rPr lang="ja-JP" altLang="en-US" dirty="0">
                <a:solidFill>
                  <a:sysClr val="windowText" lastClr="000000"/>
                </a:solidFill>
              </a:rPr>
              <a:t>キラリと光る地方</a:t>
            </a:r>
            <a:r>
              <a:rPr lang="ja-JP" altLang="en-US" dirty="0" smtClean="0">
                <a:solidFill>
                  <a:sysClr val="windowText" lastClr="000000"/>
                </a:solidFill>
              </a:rPr>
              <a:t>大学づくり」に向けた事業の全体図を、以下の項目を盛り込んだうえで、図示ください。</a:t>
            </a:r>
            <a:endParaRPr lang="en-US" altLang="ja-JP" dirty="0" smtClean="0">
              <a:solidFill>
                <a:sysClr val="windowText" lastClr="000000"/>
              </a:solidFill>
            </a:endParaRPr>
          </a:p>
          <a:p>
            <a:endParaRPr lang="en-US" altLang="ja-JP" dirty="0">
              <a:solidFill>
                <a:sysClr val="windowText" lastClr="000000"/>
              </a:solidFill>
            </a:endParaRPr>
          </a:p>
          <a:p>
            <a:r>
              <a:rPr lang="ja-JP" altLang="en-US" b="1" dirty="0" smtClean="0">
                <a:solidFill>
                  <a:sysClr val="windowText" lastClr="000000"/>
                </a:solidFill>
              </a:rPr>
              <a:t>・実施内容（大学改革、研究開発、専門人材育成）の概要とそれぞれの関連性</a:t>
            </a:r>
            <a:endParaRPr lang="en-US" altLang="ja-JP" b="1" dirty="0" smtClean="0">
              <a:solidFill>
                <a:sysClr val="windowText" lastClr="000000"/>
              </a:solidFill>
            </a:endParaRPr>
          </a:p>
          <a:p>
            <a:r>
              <a:rPr lang="ja-JP" altLang="en-US" b="1" dirty="0" smtClean="0">
                <a:solidFill>
                  <a:sysClr val="windowText" lastClr="000000"/>
                </a:solidFill>
              </a:rPr>
              <a:t>・各参画実施主体の役割</a:t>
            </a:r>
            <a:endParaRPr lang="en-US" altLang="ja-JP" b="1" dirty="0" smtClean="0">
              <a:solidFill>
                <a:sysClr val="windowText" lastClr="000000"/>
              </a:solidFill>
            </a:endParaRPr>
          </a:p>
          <a:p>
            <a:r>
              <a:rPr lang="ja-JP" altLang="en-US" b="1" dirty="0" smtClean="0">
                <a:solidFill>
                  <a:sysClr val="windowText" lastClr="000000"/>
                </a:solidFill>
              </a:rPr>
              <a:t>・今回の計画内容が地域産業へ裨益する道筋</a:t>
            </a:r>
            <a:endParaRPr lang="en-US" altLang="ja-JP" b="1" dirty="0" smtClean="0">
              <a:solidFill>
                <a:sysClr val="windowText" lastClr="000000"/>
              </a:solidFill>
            </a:endParaRPr>
          </a:p>
        </p:txBody>
      </p:sp>
    </p:spTree>
    <p:extLst>
      <p:ext uri="{BB962C8B-B14F-4D97-AF65-F5344CB8AC3E}">
        <p14:creationId xmlns:p14="http://schemas.microsoft.com/office/powerpoint/2010/main" val="4819903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9580"/>
          </a:xfrm>
        </p:spPr>
        <p:txBody>
          <a:bodyPr/>
          <a:lstStyle/>
          <a:p>
            <a:r>
              <a:rPr lang="en-US" altLang="ja-JP" dirty="0" smtClean="0">
                <a:latin typeface="+mj-ea"/>
              </a:rPr>
              <a:t>【</a:t>
            </a:r>
            <a:r>
              <a:rPr lang="ja-JP" altLang="en-US" dirty="0">
                <a:latin typeface="+mj-ea"/>
              </a:rPr>
              <a:t>補足</a:t>
            </a:r>
            <a:r>
              <a:rPr lang="en-US" altLang="ja-JP" dirty="0" smtClean="0">
                <a:latin typeface="+mj-ea"/>
              </a:rPr>
              <a:t>】</a:t>
            </a:r>
            <a:r>
              <a:rPr lang="ja-JP" altLang="en-US" dirty="0" smtClean="0">
                <a:latin typeface="+mj-ea"/>
              </a:rPr>
              <a:t>４－１．実施</a:t>
            </a:r>
            <a:r>
              <a:rPr lang="ja-JP" altLang="en-US" dirty="0">
                <a:latin typeface="+mj-ea"/>
              </a:rPr>
              <a:t>箇所の位置関係図</a:t>
            </a:r>
            <a:endParaRPr kumimoji="1" lang="ja-JP" altLang="en-US" spc="-100" dirty="0">
              <a:latin typeface="+mj-ea"/>
            </a:endParaRPr>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15</a:t>
            </a:fld>
            <a:endParaRPr kumimoji="1" lang="ja-JP" altLang="en-US"/>
          </a:p>
        </p:txBody>
      </p:sp>
      <p:sp>
        <p:nvSpPr>
          <p:cNvPr id="7" name="角丸四角形 6"/>
          <p:cNvSpPr/>
          <p:nvPr/>
        </p:nvSpPr>
        <p:spPr>
          <a:xfrm>
            <a:off x="659640" y="1665749"/>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a:solidFill>
                  <a:schemeClr val="tx1"/>
                </a:solidFill>
              </a:rPr>
              <a:t>記載のポイント</a:t>
            </a:r>
            <a:r>
              <a:rPr lang="en-US" altLang="ja-JP" b="1" dirty="0" smtClean="0">
                <a:solidFill>
                  <a:schemeClr val="tx1"/>
                </a:solidFill>
              </a:rPr>
              <a:t>】</a:t>
            </a:r>
          </a:p>
          <a:p>
            <a:r>
              <a:rPr lang="ja-JP" altLang="en-US" dirty="0" smtClean="0">
                <a:solidFill>
                  <a:schemeClr val="tx1"/>
                </a:solidFill>
              </a:rPr>
              <a:t>事業の柱ごとに、</a:t>
            </a:r>
            <a:r>
              <a:rPr lang="ja-JP" altLang="en-US" u="sng" dirty="0" smtClean="0">
                <a:solidFill>
                  <a:schemeClr val="tx1"/>
                </a:solidFill>
              </a:rPr>
              <a:t>その事業の実施箇所</a:t>
            </a:r>
            <a:r>
              <a:rPr lang="ja-JP" altLang="en-US" dirty="0" smtClean="0">
                <a:solidFill>
                  <a:schemeClr val="tx1"/>
                </a:solidFill>
              </a:rPr>
              <a:t>や</a:t>
            </a:r>
            <a:r>
              <a:rPr lang="ja-JP" altLang="en-US" u="sng" dirty="0" smtClean="0">
                <a:solidFill>
                  <a:schemeClr val="tx1"/>
                </a:solidFill>
              </a:rPr>
              <a:t>参画機関の所在箇所</a:t>
            </a:r>
            <a:r>
              <a:rPr lang="ja-JP" altLang="en-US" dirty="0" smtClean="0">
                <a:solidFill>
                  <a:schemeClr val="tx1"/>
                </a:solidFill>
              </a:rPr>
              <a:t>について地図上に図示してください。</a:t>
            </a:r>
            <a:endParaRPr lang="en-US" altLang="ja-JP" dirty="0" smtClean="0">
              <a:solidFill>
                <a:schemeClr val="tx1"/>
              </a:solidFill>
            </a:endParaRPr>
          </a:p>
          <a:p>
            <a:r>
              <a:rPr lang="en-US" altLang="ja-JP" dirty="0" smtClean="0">
                <a:solidFill>
                  <a:schemeClr val="tx1"/>
                </a:solidFill>
              </a:rPr>
              <a:t>※</a:t>
            </a:r>
            <a:r>
              <a:rPr lang="ja-JP" altLang="en-US" dirty="0" smtClean="0">
                <a:solidFill>
                  <a:schemeClr val="tx1"/>
                </a:solidFill>
              </a:rPr>
              <a:t>縮尺がわかるようにしてください。</a:t>
            </a:r>
            <a:endParaRPr lang="en-US" altLang="ja-JP" dirty="0">
              <a:solidFill>
                <a:schemeClr val="tx1"/>
              </a:solidFill>
            </a:endParaRPr>
          </a:p>
        </p:txBody>
      </p:sp>
    </p:spTree>
    <p:extLst>
      <p:ext uri="{BB962C8B-B14F-4D97-AF65-F5344CB8AC3E}">
        <p14:creationId xmlns:p14="http://schemas.microsoft.com/office/powerpoint/2010/main" val="2010049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sz="2000" dirty="0" smtClean="0"/>
              <a:t>４－２</a:t>
            </a:r>
            <a:r>
              <a:rPr kumimoji="1" lang="ja-JP" altLang="en-US" sz="2000" dirty="0" smtClean="0"/>
              <a:t>．</a:t>
            </a:r>
            <a:r>
              <a:rPr lang="ja-JP" altLang="en-US" sz="2000" dirty="0"/>
              <a:t>「キラリと光る地方大学づくり」</a:t>
            </a:r>
            <a:r>
              <a:rPr lang="ja-JP" altLang="en-US" sz="2000" dirty="0" smtClean="0"/>
              <a:t>の実施内容</a:t>
            </a:r>
            <a:r>
              <a:rPr lang="ja-JP" altLang="en-US" sz="2000" dirty="0"/>
              <a:t>（関連する事業番号：　、　、　、）</a:t>
            </a:r>
            <a:endParaRPr kumimoji="1" lang="ja-JP" altLang="en-US" sz="2000"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16</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395110" y="2054578"/>
            <a:ext cx="8252179" cy="377472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b="1" dirty="0">
              <a:solidFill>
                <a:schemeClr val="tx1"/>
              </a:solidFill>
            </a:endParaRPr>
          </a:p>
          <a:p>
            <a:r>
              <a:rPr lang="en-US" altLang="ja-JP" b="1" dirty="0">
                <a:solidFill>
                  <a:schemeClr val="tx1"/>
                </a:solidFill>
              </a:rPr>
              <a:t>【</a:t>
            </a:r>
            <a:r>
              <a:rPr lang="ja-JP" altLang="en-US" b="1" dirty="0" smtClean="0">
                <a:solidFill>
                  <a:schemeClr val="tx1"/>
                </a:solidFill>
              </a:rPr>
              <a:t>記載の</a:t>
            </a:r>
            <a:r>
              <a:rPr lang="ja-JP" altLang="en-US" b="1" dirty="0">
                <a:solidFill>
                  <a:schemeClr val="tx1"/>
                </a:solidFill>
              </a:rPr>
              <a:t>ポイント</a:t>
            </a:r>
            <a:r>
              <a:rPr lang="en-US" altLang="ja-JP" b="1" dirty="0" smtClean="0">
                <a:solidFill>
                  <a:schemeClr val="tx1"/>
                </a:solidFill>
              </a:rPr>
              <a:t>】</a:t>
            </a:r>
          </a:p>
          <a:p>
            <a:r>
              <a:rPr lang="ja-JP" altLang="en-US" dirty="0">
                <a:solidFill>
                  <a:schemeClr val="tx1"/>
                </a:solidFill>
              </a:rPr>
              <a:t>客観的な根拠を踏まえつつ</a:t>
            </a:r>
            <a:r>
              <a:rPr lang="ja-JP" altLang="en-US" dirty="0" smtClean="0">
                <a:solidFill>
                  <a:schemeClr val="tx1"/>
                </a:solidFill>
              </a:rPr>
              <a:t>、以下</a:t>
            </a:r>
            <a:r>
              <a:rPr lang="ja-JP" altLang="en-US" dirty="0">
                <a:solidFill>
                  <a:schemeClr val="tx1"/>
                </a:solidFill>
              </a:rPr>
              <a:t>の項目を盛り込んだうえで、具体的かつ明確に記載ください。（</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en-US" altLang="ja-JP" dirty="0" smtClean="0">
              <a:solidFill>
                <a:schemeClr val="tx1"/>
              </a:solidFill>
            </a:endParaRPr>
          </a:p>
          <a:p>
            <a:r>
              <a:rPr lang="ja-JP" altLang="en-US" b="1" dirty="0" smtClean="0">
                <a:solidFill>
                  <a:schemeClr val="tx1"/>
                </a:solidFill>
              </a:rPr>
              <a:t>・</a:t>
            </a:r>
            <a:r>
              <a:rPr lang="ja-JP" altLang="en-US" b="1" dirty="0">
                <a:solidFill>
                  <a:schemeClr val="tx1"/>
                </a:solidFill>
              </a:rPr>
              <a:t> 「キラリと光る地方大学づくり</a:t>
            </a:r>
            <a:r>
              <a:rPr lang="ja-JP" altLang="en-US" b="1" dirty="0" smtClean="0">
                <a:solidFill>
                  <a:schemeClr val="tx1"/>
                </a:solidFill>
              </a:rPr>
              <a:t>」の具体的な戦略（計画、目標など）</a:t>
            </a:r>
            <a:endParaRPr lang="en-US" altLang="ja-JP" b="1" dirty="0" smtClean="0">
              <a:solidFill>
                <a:schemeClr val="tx1"/>
              </a:solidFill>
            </a:endParaRPr>
          </a:p>
          <a:p>
            <a:r>
              <a:rPr lang="ja-JP" altLang="en-US" b="1" dirty="0" smtClean="0">
                <a:solidFill>
                  <a:schemeClr val="tx1"/>
                </a:solidFill>
              </a:rPr>
              <a:t>・大学改革の内容（組織改革を含む）</a:t>
            </a:r>
            <a:endParaRPr lang="en-US" altLang="ja-JP" b="1" dirty="0" smtClean="0">
              <a:solidFill>
                <a:schemeClr val="tx1"/>
              </a:solidFill>
            </a:endParaRPr>
          </a:p>
          <a:p>
            <a:r>
              <a:rPr lang="ja-JP" altLang="en-US" b="1" dirty="0">
                <a:solidFill>
                  <a:schemeClr val="tx1"/>
                </a:solidFill>
              </a:rPr>
              <a:t>　</a:t>
            </a:r>
            <a:r>
              <a:rPr lang="ja-JP" altLang="en-US" b="1" dirty="0" err="1" smtClean="0">
                <a:solidFill>
                  <a:schemeClr val="tx1"/>
                </a:solidFill>
              </a:rPr>
              <a:t>ー</a:t>
            </a:r>
            <a:r>
              <a:rPr lang="ja-JP" altLang="en-US" b="1" dirty="0" smtClean="0">
                <a:solidFill>
                  <a:schemeClr val="tx1"/>
                </a:solidFill>
              </a:rPr>
              <a:t>本事業</a:t>
            </a:r>
            <a:r>
              <a:rPr lang="ja-JP" altLang="en-US" b="1" dirty="0">
                <a:solidFill>
                  <a:schemeClr val="tx1"/>
                </a:solidFill>
              </a:rPr>
              <a:t>により強化を</a:t>
            </a:r>
            <a:r>
              <a:rPr lang="ja-JP" altLang="en-US" b="1" dirty="0" smtClean="0">
                <a:solidFill>
                  <a:schemeClr val="tx1"/>
                </a:solidFill>
              </a:rPr>
              <a:t>図る研究機能</a:t>
            </a:r>
            <a:endParaRPr lang="en-US" altLang="ja-JP" b="1" dirty="0" smtClean="0">
              <a:solidFill>
                <a:schemeClr val="tx1"/>
              </a:solidFill>
            </a:endParaRPr>
          </a:p>
          <a:p>
            <a:r>
              <a:rPr lang="ja-JP" altLang="en-US" b="1" dirty="0">
                <a:solidFill>
                  <a:schemeClr val="tx1"/>
                </a:solidFill>
              </a:rPr>
              <a:t>　</a:t>
            </a:r>
            <a:r>
              <a:rPr lang="en-US" altLang="ja-JP" b="1" dirty="0">
                <a:solidFill>
                  <a:schemeClr val="tx1"/>
                </a:solidFill>
              </a:rPr>
              <a:t>―</a:t>
            </a:r>
            <a:r>
              <a:rPr lang="ja-JP" altLang="en-US" b="1" dirty="0" smtClean="0">
                <a:solidFill>
                  <a:schemeClr val="tx1"/>
                </a:solidFill>
              </a:rPr>
              <a:t>強化の対象となる大学内の組織</a:t>
            </a:r>
            <a:endParaRPr lang="en-US" altLang="ja-JP" b="1" dirty="0">
              <a:solidFill>
                <a:schemeClr val="tx1"/>
              </a:solidFill>
            </a:endParaRPr>
          </a:p>
          <a:p>
            <a:r>
              <a:rPr lang="ja-JP" altLang="en-US" b="1" dirty="0">
                <a:solidFill>
                  <a:schemeClr val="tx1"/>
                </a:solidFill>
              </a:rPr>
              <a:t>　</a:t>
            </a:r>
            <a:r>
              <a:rPr lang="ja-JP" altLang="en-US" b="1" dirty="0" err="1" smtClean="0">
                <a:solidFill>
                  <a:schemeClr val="tx1"/>
                </a:solidFill>
              </a:rPr>
              <a:t>ー</a:t>
            </a:r>
            <a:r>
              <a:rPr lang="ja-JP" altLang="en-US" b="1" dirty="0" smtClean="0">
                <a:solidFill>
                  <a:schemeClr val="tx1"/>
                </a:solidFill>
              </a:rPr>
              <a:t>当該</a:t>
            </a:r>
            <a:r>
              <a:rPr lang="ja-JP" altLang="en-US" b="1" dirty="0">
                <a:solidFill>
                  <a:schemeClr val="tx1"/>
                </a:solidFill>
              </a:rPr>
              <a:t>組織に</a:t>
            </a:r>
            <a:r>
              <a:rPr lang="ja-JP" altLang="en-US" b="1" dirty="0" smtClean="0">
                <a:solidFill>
                  <a:schemeClr val="tx1"/>
                </a:solidFill>
              </a:rPr>
              <a:t>おける取組</a:t>
            </a:r>
            <a:r>
              <a:rPr lang="ja-JP" altLang="en-US" b="1" dirty="0">
                <a:solidFill>
                  <a:schemeClr val="tx1"/>
                </a:solidFill>
              </a:rPr>
              <a:t>の</a:t>
            </a:r>
            <a:r>
              <a:rPr lang="ja-JP" altLang="en-US" b="1" dirty="0" smtClean="0">
                <a:solidFill>
                  <a:schemeClr val="tx1"/>
                </a:solidFill>
              </a:rPr>
              <a:t>方向性</a:t>
            </a:r>
            <a:endParaRPr lang="en-US" altLang="ja-JP" b="1" dirty="0" smtClean="0">
              <a:solidFill>
                <a:schemeClr val="tx1"/>
              </a:solidFill>
            </a:endParaRPr>
          </a:p>
          <a:p>
            <a:r>
              <a:rPr lang="ja-JP" altLang="en-US" b="1" dirty="0">
                <a:solidFill>
                  <a:schemeClr val="tx1"/>
                </a:solidFill>
              </a:rPr>
              <a:t>　</a:t>
            </a:r>
            <a:r>
              <a:rPr lang="ja-JP" altLang="en-US" b="1" dirty="0" err="1" smtClean="0">
                <a:solidFill>
                  <a:schemeClr val="tx1"/>
                </a:solidFill>
              </a:rPr>
              <a:t>ー大学</a:t>
            </a:r>
            <a:r>
              <a:rPr lang="ja-JP" altLang="en-US" b="1" dirty="0" smtClean="0">
                <a:solidFill>
                  <a:schemeClr val="tx1"/>
                </a:solidFill>
              </a:rPr>
              <a:t>改革へのトップレベル人材の関わり方　等</a:t>
            </a:r>
            <a:endParaRPr lang="ja-JP" altLang="en-US" dirty="0">
              <a:solidFill>
                <a:schemeClr val="tx1"/>
              </a:solidFill>
            </a:endParaRPr>
          </a:p>
        </p:txBody>
      </p:sp>
    </p:spTree>
    <p:extLst>
      <p:ext uri="{BB962C8B-B14F-4D97-AF65-F5344CB8AC3E}">
        <p14:creationId xmlns:p14="http://schemas.microsoft.com/office/powerpoint/2010/main" val="21676989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sz="2000" dirty="0" smtClean="0"/>
              <a:t>４－３．</a:t>
            </a:r>
            <a:r>
              <a:rPr lang="ja-JP" altLang="en-US" sz="2000" dirty="0" err="1"/>
              <a:t>招へい</a:t>
            </a:r>
            <a:r>
              <a:rPr lang="ja-JP" altLang="en-US" sz="2000" dirty="0"/>
              <a:t>トップレベル人材</a:t>
            </a:r>
            <a:r>
              <a:rPr lang="ja-JP" altLang="en-US" sz="2000" dirty="0" smtClean="0"/>
              <a:t>の候補</a:t>
            </a:r>
            <a:endParaRPr kumimoji="1" lang="ja-JP" altLang="en-US" sz="2000"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17</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332480" y="2768560"/>
            <a:ext cx="8252179" cy="3053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a:solidFill>
                  <a:schemeClr val="tx1"/>
                </a:solidFill>
              </a:rPr>
              <a:t>記載のポイント</a:t>
            </a:r>
            <a:r>
              <a:rPr lang="en-US" altLang="ja-JP" b="1" dirty="0" smtClean="0">
                <a:solidFill>
                  <a:schemeClr val="tx1"/>
                </a:solidFill>
              </a:rPr>
              <a:t>】</a:t>
            </a:r>
            <a:endParaRPr lang="ja-JP" altLang="en-US" dirty="0">
              <a:solidFill>
                <a:schemeClr val="tx1"/>
              </a:solidFill>
            </a:endParaRPr>
          </a:p>
          <a:p>
            <a:r>
              <a:rPr lang="ja-JP" altLang="en-US" dirty="0">
                <a:solidFill>
                  <a:schemeClr val="tx1"/>
                </a:solidFill>
              </a:rPr>
              <a:t>本計画においては、「キラリと光る地方大学づくり」の一環として、トップレベル人材の招へいが行われることを想定</a:t>
            </a:r>
            <a:r>
              <a:rPr lang="ja-JP" altLang="en-US" dirty="0" smtClean="0">
                <a:solidFill>
                  <a:schemeClr val="tx1"/>
                </a:solidFill>
              </a:rPr>
              <a:t>していることを踏まえ、</a:t>
            </a:r>
            <a:r>
              <a:rPr lang="ja-JP" altLang="en-US" u="sng" dirty="0" smtClean="0">
                <a:solidFill>
                  <a:schemeClr val="tx1"/>
                </a:solidFill>
              </a:rPr>
              <a:t>当該</a:t>
            </a:r>
            <a:r>
              <a:rPr lang="ja-JP" altLang="en-US" u="sng" dirty="0">
                <a:solidFill>
                  <a:schemeClr val="tx1"/>
                </a:solidFill>
              </a:rPr>
              <a:t>トップレベル</a:t>
            </a:r>
            <a:r>
              <a:rPr lang="ja-JP" altLang="en-US" u="sng" dirty="0" smtClean="0">
                <a:solidFill>
                  <a:schemeClr val="tx1"/>
                </a:solidFill>
              </a:rPr>
              <a:t>人材の候補と関与のあり方</a:t>
            </a:r>
            <a:r>
              <a:rPr lang="ja-JP" altLang="en-US" dirty="0" smtClean="0">
                <a:solidFill>
                  <a:schemeClr val="tx1"/>
                </a:solidFill>
              </a:rPr>
              <a:t>についてお示し</a:t>
            </a:r>
            <a:r>
              <a:rPr lang="ja-JP" altLang="en-US" dirty="0">
                <a:solidFill>
                  <a:schemeClr val="tx1"/>
                </a:solidFill>
              </a:rPr>
              <a:t>ください。</a:t>
            </a:r>
            <a:endParaRPr lang="en-US" altLang="ja-JP" dirty="0">
              <a:solidFill>
                <a:schemeClr val="tx1"/>
              </a:solidFill>
            </a:endParaRPr>
          </a:p>
          <a:p>
            <a:r>
              <a:rPr lang="ja-JP" altLang="en-US" dirty="0">
                <a:solidFill>
                  <a:schemeClr val="tx1"/>
                </a:solidFill>
              </a:rPr>
              <a:t>（当該トップレベル</a:t>
            </a:r>
            <a:r>
              <a:rPr lang="ja-JP" altLang="en-US" dirty="0" smtClean="0">
                <a:solidFill>
                  <a:schemeClr val="tx1"/>
                </a:solidFill>
              </a:rPr>
              <a:t>人材候補</a:t>
            </a:r>
            <a:r>
              <a:rPr lang="ja-JP" altLang="en-US" dirty="0">
                <a:solidFill>
                  <a:schemeClr val="tx1"/>
                </a:solidFill>
              </a:rPr>
              <a:t>が行う人材育成や研究開発などの取組が</a:t>
            </a:r>
            <a:r>
              <a:rPr lang="ja-JP" altLang="en-US" dirty="0" smtClean="0">
                <a:solidFill>
                  <a:schemeClr val="tx1"/>
                </a:solidFill>
              </a:rPr>
              <a:t>、計画</a:t>
            </a:r>
            <a:r>
              <a:rPr lang="ja-JP" altLang="en-US" dirty="0">
                <a:solidFill>
                  <a:schemeClr val="tx1"/>
                </a:solidFill>
              </a:rPr>
              <a:t>全体にどのように</a:t>
            </a:r>
            <a:r>
              <a:rPr lang="ja-JP" altLang="en-US" dirty="0" smtClean="0">
                <a:solidFill>
                  <a:schemeClr val="tx1"/>
                </a:solidFill>
              </a:rPr>
              <a:t>関連する</a:t>
            </a:r>
            <a:r>
              <a:rPr lang="ja-JP" altLang="en-US" dirty="0">
                <a:solidFill>
                  <a:schemeClr val="tx1"/>
                </a:solidFill>
              </a:rPr>
              <a:t>のかについて、当該人材の強みや、招へいの形態・期間等を含めつつ、具体的に記載ください。</a:t>
            </a:r>
            <a:r>
              <a:rPr lang="ja-JP" altLang="en-US" dirty="0" smtClean="0">
                <a:solidFill>
                  <a:schemeClr val="tx1"/>
                </a:solidFill>
              </a:rPr>
              <a:t>）</a:t>
            </a:r>
            <a:endParaRPr lang="en-US" altLang="ja-JP" dirty="0" smtClean="0">
              <a:solidFill>
                <a:schemeClr val="tx1"/>
              </a:solidFill>
            </a:endParaRPr>
          </a:p>
          <a:p>
            <a:r>
              <a:rPr lang="en-US" altLang="ja-JP" dirty="0" smtClean="0">
                <a:solidFill>
                  <a:schemeClr val="tx1"/>
                </a:solidFill>
              </a:rPr>
              <a:t>※</a:t>
            </a:r>
            <a:r>
              <a:rPr lang="ja-JP" altLang="en-US" u="sng" dirty="0" err="1" smtClean="0">
                <a:solidFill>
                  <a:schemeClr val="tx1"/>
                </a:solidFill>
              </a:rPr>
              <a:t>招へい</a:t>
            </a:r>
            <a:r>
              <a:rPr lang="ja-JP" altLang="en-US" u="sng" dirty="0" smtClean="0">
                <a:solidFill>
                  <a:schemeClr val="tx1"/>
                </a:solidFill>
              </a:rPr>
              <a:t>する研究者は、大学における研究開発を加速させる重要</a:t>
            </a:r>
            <a:r>
              <a:rPr lang="ja-JP" altLang="en-US" u="sng" dirty="0">
                <a:solidFill>
                  <a:schemeClr val="tx1"/>
                </a:solidFill>
              </a:rPr>
              <a:t>な立場ですので、今後、評価委員会及び内閣府との協議事項となる点ご留意ください</a:t>
            </a:r>
            <a:r>
              <a:rPr lang="ja-JP" altLang="en-US" dirty="0" smtClean="0">
                <a:solidFill>
                  <a:schemeClr val="tx1"/>
                </a:solidFill>
              </a:rPr>
              <a:t>。</a:t>
            </a:r>
            <a:endParaRPr lang="en-US" altLang="ja-JP" dirty="0">
              <a:solidFill>
                <a:schemeClr val="tx1"/>
              </a:solidFill>
            </a:endParaRPr>
          </a:p>
        </p:txBody>
      </p:sp>
    </p:spTree>
    <p:extLst>
      <p:ext uri="{BB962C8B-B14F-4D97-AF65-F5344CB8AC3E}">
        <p14:creationId xmlns:p14="http://schemas.microsoft.com/office/powerpoint/2010/main" val="40908414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dirty="0" smtClean="0"/>
              <a:t>４－４</a:t>
            </a:r>
            <a:r>
              <a:rPr kumimoji="1" lang="ja-JP" altLang="en-US" dirty="0" smtClean="0"/>
              <a:t>．研究開発</a:t>
            </a:r>
            <a:r>
              <a:rPr lang="ja-JP" altLang="en-US" dirty="0" smtClean="0"/>
              <a:t>の実施内容</a:t>
            </a:r>
            <a:r>
              <a:rPr lang="ja-JP" altLang="en-US" dirty="0"/>
              <a:t>（関連する事業番号：　、　、　、）</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18</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726510" y="2730673"/>
            <a:ext cx="7294478" cy="321329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smtClean="0">
                <a:solidFill>
                  <a:schemeClr val="tx1"/>
                </a:solidFill>
              </a:rPr>
              <a:t>【</a:t>
            </a:r>
            <a:r>
              <a:rPr lang="ja-JP" altLang="en-US" b="1" dirty="0" smtClean="0">
                <a:solidFill>
                  <a:schemeClr val="tx1"/>
                </a:solidFill>
              </a:rPr>
              <a:t>記載の</a:t>
            </a:r>
            <a:r>
              <a:rPr lang="ja-JP" altLang="en-US" b="1" dirty="0">
                <a:solidFill>
                  <a:schemeClr val="tx1"/>
                </a:solidFill>
              </a:rPr>
              <a:t>ポイント</a:t>
            </a:r>
            <a:r>
              <a:rPr lang="en-US" altLang="ja-JP" b="1" dirty="0" smtClean="0">
                <a:solidFill>
                  <a:schemeClr val="tx1"/>
                </a:solidFill>
              </a:rPr>
              <a:t>】</a:t>
            </a:r>
          </a:p>
          <a:p>
            <a:r>
              <a:rPr lang="ja-JP" altLang="en-US" dirty="0" smtClean="0">
                <a:solidFill>
                  <a:schemeClr val="tx1"/>
                </a:solidFill>
              </a:rPr>
              <a:t>客観的な根拠を踏まえつつ、</a:t>
            </a:r>
            <a:r>
              <a:rPr lang="ja-JP" altLang="en-US" dirty="0">
                <a:solidFill>
                  <a:schemeClr val="tx1"/>
                </a:solidFill>
              </a:rPr>
              <a:t>以下</a:t>
            </a:r>
            <a:r>
              <a:rPr lang="ja-JP" altLang="en-US" dirty="0" smtClean="0">
                <a:solidFill>
                  <a:schemeClr val="tx1"/>
                </a:solidFill>
              </a:rPr>
              <a:t>の</a:t>
            </a:r>
            <a:r>
              <a:rPr lang="ja-JP" altLang="en-US" dirty="0">
                <a:solidFill>
                  <a:schemeClr val="tx1"/>
                </a:solidFill>
              </a:rPr>
              <a:t>項目</a:t>
            </a:r>
            <a:r>
              <a:rPr lang="ja-JP" altLang="en-US" dirty="0" smtClean="0">
                <a:solidFill>
                  <a:schemeClr val="tx1"/>
                </a:solidFill>
              </a:rPr>
              <a:t>を盛り込んだうえで、具体的かつ明確に記載</a:t>
            </a:r>
            <a:r>
              <a:rPr lang="ja-JP" altLang="en-US" dirty="0">
                <a:solidFill>
                  <a:schemeClr val="tx1"/>
                </a:solidFill>
              </a:rPr>
              <a:t>ください。（</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ja-JP" altLang="en-US" dirty="0">
              <a:solidFill>
                <a:schemeClr val="tx1"/>
              </a:solidFill>
            </a:endParaRPr>
          </a:p>
          <a:p>
            <a:r>
              <a:rPr lang="ja-JP" altLang="en-US" b="1" dirty="0" smtClean="0">
                <a:solidFill>
                  <a:schemeClr val="tx1"/>
                </a:solidFill>
              </a:rPr>
              <a:t>・研究テーマの計画と目標</a:t>
            </a:r>
            <a:endParaRPr lang="en-US" altLang="ja-JP" b="1" dirty="0">
              <a:solidFill>
                <a:schemeClr val="tx1"/>
              </a:solidFill>
            </a:endParaRPr>
          </a:p>
          <a:p>
            <a:r>
              <a:rPr lang="ja-JP" altLang="en-US" b="1" dirty="0" smtClean="0">
                <a:solidFill>
                  <a:schemeClr val="tx1"/>
                </a:solidFill>
              </a:rPr>
              <a:t>・研究マネジメント体制</a:t>
            </a:r>
            <a:endParaRPr lang="en-US" altLang="ja-JP" b="1" dirty="0" smtClean="0">
              <a:solidFill>
                <a:schemeClr val="tx1"/>
              </a:solidFill>
            </a:endParaRPr>
          </a:p>
          <a:p>
            <a:r>
              <a:rPr lang="ja-JP" altLang="en-US" b="1" dirty="0" smtClean="0">
                <a:solidFill>
                  <a:schemeClr val="tx1"/>
                </a:solidFill>
              </a:rPr>
              <a:t>・実施内容</a:t>
            </a:r>
            <a:endParaRPr lang="en-US" altLang="ja-JP" b="1" dirty="0" smtClean="0">
              <a:solidFill>
                <a:schemeClr val="tx1"/>
              </a:solidFill>
            </a:endParaRPr>
          </a:p>
          <a:p>
            <a:r>
              <a:rPr lang="ja-JP" altLang="en-US" b="1" dirty="0">
                <a:solidFill>
                  <a:schemeClr val="tx1"/>
                </a:solidFill>
              </a:rPr>
              <a:t>　</a:t>
            </a:r>
            <a:r>
              <a:rPr lang="ja-JP" altLang="en-US" b="1" dirty="0" err="1" smtClean="0">
                <a:solidFill>
                  <a:schemeClr val="tx1"/>
                </a:solidFill>
              </a:rPr>
              <a:t>ー</a:t>
            </a:r>
            <a:r>
              <a:rPr lang="ja-JP" altLang="en-US" b="1" dirty="0" smtClean="0">
                <a:solidFill>
                  <a:schemeClr val="tx1"/>
                </a:solidFill>
              </a:rPr>
              <a:t>研究テーマ</a:t>
            </a:r>
            <a:endParaRPr lang="en-US" altLang="ja-JP" b="1" dirty="0" smtClean="0">
              <a:solidFill>
                <a:schemeClr val="tx1"/>
              </a:solidFill>
            </a:endParaRPr>
          </a:p>
          <a:p>
            <a:r>
              <a:rPr lang="ja-JP" altLang="en-US" b="1" dirty="0">
                <a:solidFill>
                  <a:schemeClr val="tx1"/>
                </a:solidFill>
              </a:rPr>
              <a:t>　</a:t>
            </a:r>
            <a:r>
              <a:rPr lang="ja-JP" altLang="en-US" b="1" dirty="0" err="1" smtClean="0">
                <a:solidFill>
                  <a:schemeClr val="tx1"/>
                </a:solidFill>
              </a:rPr>
              <a:t>ー</a:t>
            </a:r>
            <a:r>
              <a:rPr lang="ja-JP" altLang="en-US" b="1" dirty="0" smtClean="0">
                <a:solidFill>
                  <a:schemeClr val="tx1"/>
                </a:solidFill>
              </a:rPr>
              <a:t>実施体制</a:t>
            </a:r>
            <a:endParaRPr lang="en-US" altLang="ja-JP" b="1" dirty="0" smtClean="0">
              <a:solidFill>
                <a:schemeClr val="tx1"/>
              </a:solidFill>
            </a:endParaRPr>
          </a:p>
          <a:p>
            <a:r>
              <a:rPr lang="ja-JP" altLang="en-US" b="1" dirty="0">
                <a:solidFill>
                  <a:schemeClr val="tx1"/>
                </a:solidFill>
              </a:rPr>
              <a:t>　</a:t>
            </a:r>
            <a:r>
              <a:rPr lang="ja-JP" altLang="en-US" b="1" dirty="0" err="1" smtClean="0">
                <a:solidFill>
                  <a:schemeClr val="tx1"/>
                </a:solidFill>
              </a:rPr>
              <a:t>ー</a:t>
            </a:r>
            <a:r>
              <a:rPr lang="ja-JP" altLang="en-US" b="1" dirty="0" smtClean="0">
                <a:solidFill>
                  <a:schemeClr val="tx1"/>
                </a:solidFill>
              </a:rPr>
              <a:t>トップレベル人材の各研究テーマに対する関わり方　等</a:t>
            </a:r>
            <a:endParaRPr lang="en-US" altLang="ja-JP" b="1" dirty="0" smtClean="0">
              <a:solidFill>
                <a:schemeClr val="tx1"/>
              </a:solidFill>
            </a:endParaRPr>
          </a:p>
        </p:txBody>
      </p:sp>
    </p:spTree>
    <p:extLst>
      <p:ext uri="{BB962C8B-B14F-4D97-AF65-F5344CB8AC3E}">
        <p14:creationId xmlns:p14="http://schemas.microsoft.com/office/powerpoint/2010/main" val="34908256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sz="2000" dirty="0" smtClean="0"/>
              <a:t>４－５</a:t>
            </a:r>
            <a:r>
              <a:rPr kumimoji="1" lang="ja-JP" altLang="en-US" sz="2000" dirty="0" smtClean="0"/>
              <a:t>．専門人材育成の実施内容（関連する事業番号：　、　、　、）</a:t>
            </a:r>
            <a:endParaRPr kumimoji="1" lang="ja-JP" altLang="en-US" sz="2000"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19</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8" name="角丸四角形 7"/>
          <p:cNvSpPr/>
          <p:nvPr/>
        </p:nvSpPr>
        <p:spPr>
          <a:xfrm>
            <a:off x="1182957" y="2342112"/>
            <a:ext cx="6686157" cy="3429000"/>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smtClean="0">
                <a:solidFill>
                  <a:schemeClr val="tx1"/>
                </a:solidFill>
              </a:rPr>
              <a:t>【</a:t>
            </a:r>
            <a:r>
              <a:rPr lang="ja-JP" altLang="en-US" b="1" dirty="0" smtClean="0">
                <a:solidFill>
                  <a:schemeClr val="tx1"/>
                </a:solidFill>
              </a:rPr>
              <a:t>記載のポイント</a:t>
            </a:r>
            <a:r>
              <a:rPr lang="en-US" altLang="ja-JP" b="1" dirty="0" smtClean="0">
                <a:solidFill>
                  <a:schemeClr val="tx1"/>
                </a:solidFill>
              </a:rPr>
              <a:t>】</a:t>
            </a:r>
          </a:p>
          <a:p>
            <a:r>
              <a:rPr lang="ja-JP" altLang="en-US" dirty="0" smtClean="0">
                <a:solidFill>
                  <a:schemeClr val="tx1"/>
                </a:solidFill>
              </a:rPr>
              <a:t>客観的な根拠を踏まえつつ、以下の項目を盛り込んだうえで、具体的か</a:t>
            </a:r>
            <a:r>
              <a:rPr lang="ja-JP" altLang="en-US" dirty="0">
                <a:solidFill>
                  <a:schemeClr val="tx1"/>
                </a:solidFill>
              </a:rPr>
              <a:t>つ</a:t>
            </a:r>
            <a:r>
              <a:rPr lang="ja-JP" altLang="en-US" dirty="0" smtClean="0">
                <a:solidFill>
                  <a:schemeClr val="tx1"/>
                </a:solidFill>
              </a:rPr>
              <a:t>明確に</a:t>
            </a:r>
            <a:r>
              <a:rPr lang="ja-JP" altLang="en-US" dirty="0">
                <a:solidFill>
                  <a:schemeClr val="tx1"/>
                </a:solidFill>
              </a:rPr>
              <a:t>記載ください。（</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en-US" altLang="ja-JP" dirty="0">
              <a:solidFill>
                <a:schemeClr val="tx1"/>
              </a:solidFill>
            </a:endParaRPr>
          </a:p>
          <a:p>
            <a:r>
              <a:rPr lang="ja-JP" altLang="en-US" b="1" dirty="0" smtClean="0">
                <a:solidFill>
                  <a:schemeClr val="tx1"/>
                </a:solidFill>
              </a:rPr>
              <a:t>・人材育成</a:t>
            </a:r>
            <a:r>
              <a:rPr lang="ja-JP" altLang="en-US" b="1" dirty="0">
                <a:solidFill>
                  <a:schemeClr val="tx1"/>
                </a:solidFill>
              </a:rPr>
              <a:t>の</a:t>
            </a:r>
            <a:r>
              <a:rPr lang="ja-JP" altLang="en-US" b="1" dirty="0" smtClean="0">
                <a:solidFill>
                  <a:schemeClr val="tx1"/>
                </a:solidFill>
              </a:rPr>
              <a:t>計画と目標</a:t>
            </a:r>
            <a:endParaRPr lang="en-US" altLang="ja-JP" b="1" dirty="0" smtClean="0">
              <a:solidFill>
                <a:schemeClr val="tx1"/>
              </a:solidFill>
            </a:endParaRPr>
          </a:p>
          <a:p>
            <a:r>
              <a:rPr lang="ja-JP" altLang="en-US" b="1" dirty="0" smtClean="0">
                <a:solidFill>
                  <a:schemeClr val="tx1"/>
                </a:solidFill>
              </a:rPr>
              <a:t>・実施内容（人材育成プログラムなど）</a:t>
            </a:r>
            <a:endParaRPr lang="en-US" altLang="ja-JP" b="1" dirty="0" smtClean="0">
              <a:solidFill>
                <a:schemeClr val="tx1"/>
              </a:solidFill>
            </a:endParaRPr>
          </a:p>
        </p:txBody>
      </p:sp>
    </p:spTree>
    <p:extLst>
      <p:ext uri="{BB962C8B-B14F-4D97-AF65-F5344CB8AC3E}">
        <p14:creationId xmlns:p14="http://schemas.microsoft.com/office/powerpoint/2010/main" val="33871915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dirty="0" smtClean="0"/>
              <a:t>４－６</a:t>
            </a:r>
            <a:r>
              <a:rPr kumimoji="1" lang="ja-JP" altLang="en-US" dirty="0" smtClean="0"/>
              <a:t>．その他事業の実施内容（関連する事業番号：　、　、　、）</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20</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8" name="角丸四角形 7"/>
          <p:cNvSpPr/>
          <p:nvPr/>
        </p:nvSpPr>
        <p:spPr>
          <a:xfrm>
            <a:off x="1009582" y="2169251"/>
            <a:ext cx="6640690" cy="377472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dirty="0">
              <a:solidFill>
                <a:schemeClr val="tx1"/>
              </a:solidFill>
            </a:endParaRPr>
          </a:p>
          <a:p>
            <a:r>
              <a:rPr lang="en-US" altLang="ja-JP" b="1" dirty="0">
                <a:solidFill>
                  <a:schemeClr val="tx1"/>
                </a:solidFill>
              </a:rPr>
              <a:t>【</a:t>
            </a:r>
            <a:r>
              <a:rPr lang="ja-JP" altLang="en-US" b="1" dirty="0" smtClean="0">
                <a:solidFill>
                  <a:schemeClr val="tx1"/>
                </a:solidFill>
              </a:rPr>
              <a:t>記載の</a:t>
            </a:r>
            <a:r>
              <a:rPr lang="ja-JP" altLang="en-US" b="1" dirty="0">
                <a:solidFill>
                  <a:schemeClr val="tx1"/>
                </a:solidFill>
              </a:rPr>
              <a:t>ポイント</a:t>
            </a:r>
            <a:r>
              <a:rPr lang="en-US" altLang="ja-JP" b="1" dirty="0" smtClean="0">
                <a:solidFill>
                  <a:schemeClr val="tx1"/>
                </a:solidFill>
              </a:rPr>
              <a:t>】</a:t>
            </a:r>
          </a:p>
          <a:p>
            <a:r>
              <a:rPr lang="ja-JP" altLang="en-US" dirty="0">
                <a:solidFill>
                  <a:schemeClr val="tx1"/>
                </a:solidFill>
              </a:rPr>
              <a:t>客観的な根拠を踏まえつつ、以下の項目を盛り込んだうえで、具体的かつ明確に記載ください。（</a:t>
            </a:r>
            <a:r>
              <a:rPr lang="en-US" altLang="ja-JP" dirty="0">
                <a:solidFill>
                  <a:schemeClr val="tx1"/>
                </a:solidFill>
              </a:rPr>
              <a:t>※</a:t>
            </a:r>
            <a:r>
              <a:rPr lang="ja-JP" altLang="en-US" dirty="0">
                <a:solidFill>
                  <a:schemeClr val="tx1"/>
                </a:solidFill>
              </a:rPr>
              <a:t>複数ページ作成いただいて構いません。）</a:t>
            </a:r>
            <a:endParaRPr lang="en-US" altLang="ja-JP" dirty="0">
              <a:solidFill>
                <a:schemeClr val="tx1"/>
              </a:solidFill>
            </a:endParaRPr>
          </a:p>
          <a:p>
            <a:endParaRPr lang="en-US" altLang="ja-JP" b="1" dirty="0" smtClean="0">
              <a:solidFill>
                <a:schemeClr val="tx1"/>
              </a:solidFill>
            </a:endParaRPr>
          </a:p>
          <a:p>
            <a:r>
              <a:rPr lang="ja-JP" altLang="en-US" b="1" dirty="0" smtClean="0">
                <a:solidFill>
                  <a:schemeClr val="tx1"/>
                </a:solidFill>
              </a:rPr>
              <a:t>・当該事業における計画と目標</a:t>
            </a:r>
            <a:endParaRPr lang="en-US" altLang="ja-JP" b="1" dirty="0" smtClean="0">
              <a:solidFill>
                <a:schemeClr val="tx1"/>
              </a:solidFill>
            </a:endParaRPr>
          </a:p>
          <a:p>
            <a:r>
              <a:rPr lang="ja-JP" altLang="en-US" b="1" dirty="0">
                <a:solidFill>
                  <a:schemeClr val="tx1"/>
                </a:solidFill>
              </a:rPr>
              <a:t>・実施</a:t>
            </a:r>
            <a:r>
              <a:rPr lang="ja-JP" altLang="en-US" b="1" dirty="0" smtClean="0">
                <a:solidFill>
                  <a:schemeClr val="tx1"/>
                </a:solidFill>
              </a:rPr>
              <a:t>内容</a:t>
            </a:r>
            <a:endParaRPr lang="en-US" altLang="ja-JP" dirty="0">
              <a:solidFill>
                <a:schemeClr val="tx1"/>
              </a:solidFill>
            </a:endParaRPr>
          </a:p>
          <a:p>
            <a:endParaRPr lang="ja-JP" altLang="en-US" dirty="0">
              <a:solidFill>
                <a:schemeClr val="tx1"/>
              </a:solidFill>
            </a:endParaRPr>
          </a:p>
        </p:txBody>
      </p:sp>
    </p:spTree>
    <p:extLst>
      <p:ext uri="{BB962C8B-B14F-4D97-AF65-F5344CB8AC3E}">
        <p14:creationId xmlns:p14="http://schemas.microsoft.com/office/powerpoint/2010/main" val="17322692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9" name="正方形/長方形 5"/>
          <p:cNvSpPr/>
          <p:nvPr/>
        </p:nvSpPr>
        <p:spPr>
          <a:xfrm>
            <a:off x="146738" y="524240"/>
            <a:ext cx="426700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smtClean="0">
                <a:latin typeface="Meiryo UI" panose="020B0604030504040204" pitchFamily="50" charset="-128"/>
                <a:ea typeface="Meiryo UI" panose="020B0604030504040204" pitchFamily="50" charset="-128"/>
              </a:rPr>
              <a:t>①○○事業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交付対象事業費</a:t>
            </a:r>
            <a:r>
              <a:rPr lang="ja-JP" altLang="en-US" sz="1200" b="1" dirty="0">
                <a:latin typeface="Meiryo UI" panose="020B0604030504040204" pitchFamily="50" charset="-128"/>
                <a:ea typeface="Meiryo UI" panose="020B0604030504040204" pitchFamily="50" charset="-128"/>
              </a:rPr>
              <a:t>：○○千円（うち交付金：○○千円</a:t>
            </a:r>
            <a:r>
              <a:rPr lang="ja-JP" altLang="en-US" sz="1200" b="1" dirty="0" smtClean="0">
                <a:latin typeface="Meiryo UI" panose="020B0604030504040204" pitchFamily="50" charset="-128"/>
                <a:ea typeface="Meiryo UI" panose="020B0604030504040204" pitchFamily="50" charset="-128"/>
              </a:rPr>
              <a:t>）</a:t>
            </a:r>
            <a:endParaRPr lang="en-US" altLang="ja-JP" sz="1200" b="1" dirty="0" smtClean="0">
              <a:latin typeface="Meiryo UI" panose="020B0604030504040204" pitchFamily="50" charset="-128"/>
              <a:ea typeface="Meiryo UI" panose="020B0604030504040204" pitchFamily="50" charset="-128"/>
            </a:endParaRPr>
          </a:p>
        </p:txBody>
      </p:sp>
      <p:sp>
        <p:nvSpPr>
          <p:cNvPr id="50" name="タイトル 1"/>
          <p:cNvSpPr txBox="1">
            <a:spLocks/>
          </p:cNvSpPr>
          <p:nvPr/>
        </p:nvSpPr>
        <p:spPr>
          <a:xfrm>
            <a:off x="11031" y="8274"/>
            <a:ext cx="9121939" cy="450878"/>
          </a:xfrm>
          <a:prstGeom prst="rect">
            <a:avLst/>
          </a:prstGeom>
          <a:solidFill>
            <a:srgbClr val="002060"/>
          </a:solidFill>
        </p:spPr>
        <p:txBody>
          <a:bodyPr anchor="ctr" anchorCtr="0">
            <a:noAutofit/>
          </a:bodyPr>
          <a:lstStyle>
            <a:lvl1pPr algn="l" defTabSz="844083" rtl="0" eaLnBrk="1" latinLnBrk="0" hangingPunct="1">
              <a:lnSpc>
                <a:spcPct val="90000"/>
              </a:lnSpc>
              <a:spcBef>
                <a:spcPct val="0"/>
              </a:spcBef>
              <a:buNone/>
              <a:defRPr kumimoji="1" sz="4062" kern="1200">
                <a:solidFill>
                  <a:schemeClr val="tx1"/>
                </a:solidFill>
                <a:latin typeface="+mj-lt"/>
                <a:ea typeface="+mj-ea"/>
                <a:cs typeface="+mj-cs"/>
              </a:defRPr>
            </a:lvl1pPr>
          </a:lstStyle>
          <a:p>
            <a:pPr lvl="0">
              <a:defRPr/>
            </a:pPr>
            <a:r>
              <a:rPr lang="ja-JP" altLang="en-US" sz="2400" dirty="0" smtClean="0">
                <a:solidFill>
                  <a:schemeClr val="bg1"/>
                </a:solidFill>
              </a:rPr>
              <a:t>４－７．</a:t>
            </a:r>
            <a:r>
              <a:rPr lang="ja-JP" altLang="en-US" sz="2400" dirty="0">
                <a:solidFill>
                  <a:schemeClr val="bg1"/>
                </a:solidFill>
              </a:rPr>
              <a:t>初年度における事業費の内訳</a:t>
            </a:r>
            <a:r>
              <a:rPr lang="ja-JP" altLang="en-US" sz="2400" dirty="0" smtClean="0">
                <a:solidFill>
                  <a:schemeClr val="bg1"/>
                </a:solidFill>
              </a:rPr>
              <a:t>（見込）</a:t>
            </a:r>
            <a:endParaRPr lang="en-US" altLang="ja-JP" sz="2000" b="1" spc="-110" dirty="0" smtClean="0">
              <a:solidFill>
                <a:prstClr val="white"/>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 name="スライド番号プレースホルダー 3"/>
          <p:cNvSpPr>
            <a:spLocks noGrp="1"/>
          </p:cNvSpPr>
          <p:nvPr>
            <p:ph type="sldNum" sz="quarter" idx="12"/>
          </p:nvPr>
        </p:nvSpPr>
        <p:spPr>
          <a:xfrm>
            <a:off x="7075570" y="6413306"/>
            <a:ext cx="2057400" cy="365125"/>
          </a:xfrm>
        </p:spPr>
        <p:txBody>
          <a:bodyPr/>
          <a:lstStyle/>
          <a:p>
            <a:fld id="{2F143BD1-2DB3-4352-8591-6DD94F4E97F2}" type="slidenum">
              <a:rPr kumimoji="1" lang="ja-JP" altLang="en-US" smtClean="0"/>
              <a:t>21</a:t>
            </a:fld>
            <a:endParaRPr kumimoji="1" lang="ja-JP" altLang="en-US" dirty="0"/>
          </a:p>
        </p:txBody>
      </p:sp>
      <p:graphicFrame>
        <p:nvGraphicFramePr>
          <p:cNvPr id="2" name="表 1"/>
          <p:cNvGraphicFramePr>
            <a:graphicFrameLocks noGrp="1"/>
          </p:cNvGraphicFramePr>
          <p:nvPr>
            <p:extLst/>
          </p:nvPr>
        </p:nvGraphicFramePr>
        <p:xfrm>
          <a:off x="159370" y="1060354"/>
          <a:ext cx="4254369" cy="1121897"/>
        </p:xfrm>
        <a:graphic>
          <a:graphicData uri="http://schemas.openxmlformats.org/drawingml/2006/table">
            <a:tbl>
              <a:tblPr firstRow="1" bandRow="1">
                <a:tableStyleId>{F5AB1C69-6EDB-4FF4-983F-18BD219EF322}</a:tableStyleId>
              </a:tblPr>
              <a:tblGrid>
                <a:gridCol w="1537545">
                  <a:extLst>
                    <a:ext uri="{9D8B030D-6E8A-4147-A177-3AD203B41FA5}">
                      <a16:colId xmlns:a16="http://schemas.microsoft.com/office/drawing/2014/main" val="1822409219"/>
                    </a:ext>
                  </a:extLst>
                </a:gridCol>
                <a:gridCol w="1298701">
                  <a:extLst>
                    <a:ext uri="{9D8B030D-6E8A-4147-A177-3AD203B41FA5}">
                      <a16:colId xmlns:a16="http://schemas.microsoft.com/office/drawing/2014/main" val="1953833544"/>
                    </a:ext>
                  </a:extLst>
                </a:gridCol>
                <a:gridCol w="1418123">
                  <a:extLst>
                    <a:ext uri="{9D8B030D-6E8A-4147-A177-3AD203B41FA5}">
                      <a16:colId xmlns:a16="http://schemas.microsoft.com/office/drawing/2014/main" val="1386468589"/>
                    </a:ext>
                  </a:extLst>
                </a:gridCol>
              </a:tblGrid>
              <a:tr h="298937">
                <a:tc>
                  <a:txBody>
                    <a:bodyPr/>
                    <a:lstStyle/>
                    <a:p>
                      <a:pPr algn="ctr"/>
                      <a:r>
                        <a:rPr kumimoji="1" lang="ja-JP" altLang="en-US" sz="1200" dirty="0" smtClean="0"/>
                        <a:t>経費</a:t>
                      </a:r>
                      <a:endParaRPr kumimoji="1" lang="ja-JP" altLang="en-US" sz="1200" dirty="0"/>
                    </a:p>
                  </a:txBody>
                  <a:tcPr/>
                </a:tc>
                <a:tc>
                  <a:txBody>
                    <a:bodyPr/>
                    <a:lstStyle/>
                    <a:p>
                      <a:pPr algn="ctr"/>
                      <a:r>
                        <a:rPr kumimoji="1" lang="ja-JP" altLang="en-US" sz="1200" dirty="0" smtClean="0"/>
                        <a:t>事業費</a:t>
                      </a:r>
                      <a:endParaRPr kumimoji="1" lang="ja-JP" altLang="en-US" sz="1200" dirty="0"/>
                    </a:p>
                  </a:txBody>
                  <a:tcPr/>
                </a:tc>
                <a:tc>
                  <a:txBody>
                    <a:bodyPr/>
                    <a:lstStyle/>
                    <a:p>
                      <a:pPr algn="ctr"/>
                      <a:r>
                        <a:rPr kumimoji="1" lang="ja-JP" altLang="en-US" sz="1200" dirty="0" smtClean="0"/>
                        <a:t>交付金額</a:t>
                      </a:r>
                      <a:endParaRPr kumimoji="1" lang="ja-JP" altLang="en-US" sz="1200" dirty="0"/>
                    </a:p>
                  </a:txBody>
                  <a:tcPr/>
                </a:tc>
                <a:extLst>
                  <a:ext uri="{0D108BD9-81ED-4DB2-BD59-A6C34878D82A}">
                    <a16:rowId xmlns:a16="http://schemas.microsoft.com/office/drawing/2014/main" val="3079400574"/>
                  </a:ext>
                </a:extLst>
              </a:tr>
              <a:tr h="242782">
                <a:tc>
                  <a:txBody>
                    <a:bodyPr/>
                    <a:lstStyle/>
                    <a:p>
                      <a:pPr algn="ctr"/>
                      <a:r>
                        <a:rPr kumimoji="1" lang="ja-JP" altLang="en-US" sz="1200" dirty="0" smtClean="0"/>
                        <a:t>推進会議運営費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113734489"/>
                  </a:ext>
                </a:extLst>
              </a:tr>
              <a:tr h="244426">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2476689473"/>
                  </a:ext>
                </a:extLst>
              </a:tr>
              <a:tr h="244426">
                <a:tc>
                  <a:txBody>
                    <a:bodyPr/>
                    <a:lstStyle/>
                    <a:p>
                      <a:pPr algn="ctr"/>
                      <a:endParaRPr kumimoji="1" lang="ja-JP" altLang="en-US" sz="1200" dirty="0"/>
                    </a:p>
                  </a:txBody>
                  <a:tcPr/>
                </a:tc>
                <a:tc>
                  <a:txBody>
                    <a:bodyPr/>
                    <a:lstStyle/>
                    <a:p>
                      <a:pPr algn="r"/>
                      <a:endParaRPr kumimoji="1" lang="ja-JP" altLang="en-US" sz="1200" dirty="0"/>
                    </a:p>
                  </a:txBody>
                  <a:tcPr/>
                </a:tc>
                <a:tc>
                  <a:txBody>
                    <a:bodyPr/>
                    <a:lstStyle/>
                    <a:p>
                      <a:pPr algn="r"/>
                      <a:endParaRPr kumimoji="1" lang="ja-JP" altLang="en-US" sz="1200" dirty="0"/>
                    </a:p>
                  </a:txBody>
                  <a:tcPr/>
                </a:tc>
                <a:extLst>
                  <a:ext uri="{0D108BD9-81ED-4DB2-BD59-A6C34878D82A}">
                    <a16:rowId xmlns:a16="http://schemas.microsoft.com/office/drawing/2014/main" val="1734766275"/>
                  </a:ext>
                </a:extLst>
              </a:tr>
            </a:tbl>
          </a:graphicData>
        </a:graphic>
      </p:graphicFrame>
      <p:sp>
        <p:nvSpPr>
          <p:cNvPr id="28" name="正方形/長方形 5"/>
          <p:cNvSpPr/>
          <p:nvPr/>
        </p:nvSpPr>
        <p:spPr>
          <a:xfrm>
            <a:off x="172002" y="2355865"/>
            <a:ext cx="426700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②</a:t>
            </a:r>
            <a:r>
              <a:rPr lang="ja-JP" altLang="en-US" sz="1600" b="1" dirty="0" smtClean="0">
                <a:latin typeface="Meiryo UI" panose="020B0604030504040204" pitchFamily="50" charset="-128"/>
                <a:ea typeface="Meiryo UI" panose="020B0604030504040204" pitchFamily="50" charset="-128"/>
              </a:rPr>
              <a:t>○○事業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p:txBody>
      </p:sp>
      <p:sp>
        <p:nvSpPr>
          <p:cNvPr id="30" name="正方形/長方形 5"/>
          <p:cNvSpPr/>
          <p:nvPr/>
        </p:nvSpPr>
        <p:spPr>
          <a:xfrm>
            <a:off x="159370" y="4466238"/>
            <a:ext cx="426700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smtClean="0">
                <a:latin typeface="Meiryo UI" panose="020B0604030504040204" pitchFamily="50" charset="-128"/>
                <a:ea typeface="Meiryo UI" panose="020B0604030504040204" pitchFamily="50" charset="-128"/>
              </a:rPr>
              <a:t>③○○事業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p:txBody>
      </p:sp>
      <p:sp>
        <p:nvSpPr>
          <p:cNvPr id="32" name="正方形/長方形 5"/>
          <p:cNvSpPr/>
          <p:nvPr/>
        </p:nvSpPr>
        <p:spPr>
          <a:xfrm>
            <a:off x="4704151" y="524240"/>
            <a:ext cx="426700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④</a:t>
            </a:r>
            <a:r>
              <a:rPr lang="ja-JP" altLang="en-US" sz="1600" b="1" dirty="0" smtClean="0">
                <a:latin typeface="Meiryo UI" panose="020B0604030504040204" pitchFamily="50" charset="-128"/>
                <a:ea typeface="Meiryo UI" panose="020B0604030504040204" pitchFamily="50" charset="-128"/>
              </a:rPr>
              <a:t>○○事業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p:txBody>
      </p:sp>
      <p:sp>
        <p:nvSpPr>
          <p:cNvPr id="35" name="正方形/長方形 5"/>
          <p:cNvSpPr/>
          <p:nvPr/>
        </p:nvSpPr>
        <p:spPr>
          <a:xfrm>
            <a:off x="4729415" y="2355865"/>
            <a:ext cx="426700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smtClean="0">
                <a:latin typeface="Meiryo UI" panose="020B0604030504040204" pitchFamily="50" charset="-128"/>
                <a:ea typeface="Meiryo UI" panose="020B0604030504040204" pitchFamily="50" charset="-128"/>
              </a:rPr>
              <a:t>⑤○○事業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r>
              <a:rPr lang="ja-JP" altLang="en-US" sz="1200" b="1" dirty="0" smtClean="0">
                <a:latin typeface="Meiryo UI" panose="020B0604030504040204" pitchFamily="50" charset="-128"/>
                <a:ea typeface="Meiryo UI" panose="020B0604030504040204" pitchFamily="50" charset="-128"/>
              </a:rPr>
              <a:t>）</a:t>
            </a:r>
            <a:endParaRPr lang="en-US" altLang="ja-JP" sz="1200" b="1" dirty="0">
              <a:latin typeface="Meiryo UI" panose="020B0604030504040204" pitchFamily="50" charset="-128"/>
              <a:ea typeface="Meiryo UI" panose="020B0604030504040204" pitchFamily="50" charset="-128"/>
            </a:endParaRPr>
          </a:p>
        </p:txBody>
      </p:sp>
      <p:sp>
        <p:nvSpPr>
          <p:cNvPr id="37" name="正方形/長方形 5"/>
          <p:cNvSpPr/>
          <p:nvPr/>
        </p:nvSpPr>
        <p:spPr>
          <a:xfrm>
            <a:off x="4716783" y="4466238"/>
            <a:ext cx="426700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⑥</a:t>
            </a:r>
            <a:r>
              <a:rPr lang="ja-JP" altLang="en-US" sz="1600" b="1" dirty="0" smtClean="0">
                <a:latin typeface="Meiryo UI" panose="020B0604030504040204" pitchFamily="50" charset="-128"/>
                <a:ea typeface="Meiryo UI" panose="020B0604030504040204" pitchFamily="50" charset="-128"/>
              </a:rPr>
              <a:t>○○事業</a:t>
            </a:r>
            <a:endParaRPr lang="en-US" altLang="ja-JP" sz="1600" b="1" dirty="0" smtClean="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p:txBody>
      </p:sp>
      <p:graphicFrame>
        <p:nvGraphicFramePr>
          <p:cNvPr id="17" name="表 16"/>
          <p:cNvGraphicFramePr>
            <a:graphicFrameLocks noGrp="1"/>
          </p:cNvGraphicFramePr>
          <p:nvPr>
            <p:extLst/>
          </p:nvPr>
        </p:nvGraphicFramePr>
        <p:xfrm>
          <a:off x="4710466" y="1097313"/>
          <a:ext cx="4254369" cy="1121897"/>
        </p:xfrm>
        <a:graphic>
          <a:graphicData uri="http://schemas.openxmlformats.org/drawingml/2006/table">
            <a:tbl>
              <a:tblPr firstRow="1" bandRow="1">
                <a:tableStyleId>{F5AB1C69-6EDB-4FF4-983F-18BD219EF322}</a:tableStyleId>
              </a:tblPr>
              <a:tblGrid>
                <a:gridCol w="1537545">
                  <a:extLst>
                    <a:ext uri="{9D8B030D-6E8A-4147-A177-3AD203B41FA5}">
                      <a16:colId xmlns:a16="http://schemas.microsoft.com/office/drawing/2014/main" val="1822409219"/>
                    </a:ext>
                  </a:extLst>
                </a:gridCol>
                <a:gridCol w="1298701">
                  <a:extLst>
                    <a:ext uri="{9D8B030D-6E8A-4147-A177-3AD203B41FA5}">
                      <a16:colId xmlns:a16="http://schemas.microsoft.com/office/drawing/2014/main" val="1953833544"/>
                    </a:ext>
                  </a:extLst>
                </a:gridCol>
                <a:gridCol w="1418123">
                  <a:extLst>
                    <a:ext uri="{9D8B030D-6E8A-4147-A177-3AD203B41FA5}">
                      <a16:colId xmlns:a16="http://schemas.microsoft.com/office/drawing/2014/main" val="1386468589"/>
                    </a:ext>
                  </a:extLst>
                </a:gridCol>
              </a:tblGrid>
              <a:tr h="298937">
                <a:tc>
                  <a:txBody>
                    <a:bodyPr/>
                    <a:lstStyle/>
                    <a:p>
                      <a:pPr algn="ctr"/>
                      <a:r>
                        <a:rPr kumimoji="1" lang="ja-JP" altLang="en-US" sz="1200" dirty="0" smtClean="0"/>
                        <a:t>経費</a:t>
                      </a:r>
                      <a:endParaRPr kumimoji="1" lang="ja-JP" altLang="en-US" sz="1200" dirty="0"/>
                    </a:p>
                  </a:txBody>
                  <a:tcPr/>
                </a:tc>
                <a:tc>
                  <a:txBody>
                    <a:bodyPr/>
                    <a:lstStyle/>
                    <a:p>
                      <a:pPr algn="ctr"/>
                      <a:r>
                        <a:rPr kumimoji="1" lang="ja-JP" altLang="en-US" sz="1200" dirty="0" smtClean="0"/>
                        <a:t>事業費</a:t>
                      </a:r>
                      <a:endParaRPr kumimoji="1" lang="ja-JP" altLang="en-US" sz="1200" dirty="0"/>
                    </a:p>
                  </a:txBody>
                  <a:tcPr/>
                </a:tc>
                <a:tc>
                  <a:txBody>
                    <a:bodyPr/>
                    <a:lstStyle/>
                    <a:p>
                      <a:pPr algn="ctr"/>
                      <a:r>
                        <a:rPr kumimoji="1" lang="ja-JP" altLang="en-US" sz="1200" dirty="0" smtClean="0"/>
                        <a:t>交付金額</a:t>
                      </a:r>
                      <a:endParaRPr kumimoji="1" lang="ja-JP" altLang="en-US" sz="1200" dirty="0"/>
                    </a:p>
                  </a:txBody>
                  <a:tcPr/>
                </a:tc>
                <a:extLst>
                  <a:ext uri="{0D108BD9-81ED-4DB2-BD59-A6C34878D82A}">
                    <a16:rowId xmlns:a16="http://schemas.microsoft.com/office/drawing/2014/main" val="3079400574"/>
                  </a:ext>
                </a:extLst>
              </a:tr>
              <a:tr h="242782">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113734489"/>
                  </a:ext>
                </a:extLst>
              </a:tr>
              <a:tr h="244426">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2476689473"/>
                  </a:ext>
                </a:extLst>
              </a:tr>
              <a:tr h="244426">
                <a:tc>
                  <a:txBody>
                    <a:bodyPr/>
                    <a:lstStyle/>
                    <a:p>
                      <a:pPr algn="ctr"/>
                      <a:endParaRPr kumimoji="1" lang="ja-JP" altLang="en-US" sz="1200" dirty="0"/>
                    </a:p>
                  </a:txBody>
                  <a:tcPr/>
                </a:tc>
                <a:tc>
                  <a:txBody>
                    <a:bodyPr/>
                    <a:lstStyle/>
                    <a:p>
                      <a:pPr algn="r"/>
                      <a:endParaRPr kumimoji="1" lang="ja-JP" altLang="en-US" sz="1200" dirty="0"/>
                    </a:p>
                  </a:txBody>
                  <a:tcPr/>
                </a:tc>
                <a:tc>
                  <a:txBody>
                    <a:bodyPr/>
                    <a:lstStyle/>
                    <a:p>
                      <a:pPr algn="r"/>
                      <a:endParaRPr kumimoji="1" lang="ja-JP" altLang="en-US" sz="1200" dirty="0"/>
                    </a:p>
                  </a:txBody>
                  <a:tcPr/>
                </a:tc>
                <a:extLst>
                  <a:ext uri="{0D108BD9-81ED-4DB2-BD59-A6C34878D82A}">
                    <a16:rowId xmlns:a16="http://schemas.microsoft.com/office/drawing/2014/main" val="1734766275"/>
                  </a:ext>
                </a:extLst>
              </a:tr>
            </a:tbl>
          </a:graphicData>
        </a:graphic>
      </p:graphicFrame>
      <p:graphicFrame>
        <p:nvGraphicFramePr>
          <p:cNvPr id="18" name="表 17"/>
          <p:cNvGraphicFramePr>
            <a:graphicFrameLocks noGrp="1"/>
          </p:cNvGraphicFramePr>
          <p:nvPr>
            <p:extLst/>
          </p:nvPr>
        </p:nvGraphicFramePr>
        <p:xfrm>
          <a:off x="172001" y="2908606"/>
          <a:ext cx="4254369" cy="1121897"/>
        </p:xfrm>
        <a:graphic>
          <a:graphicData uri="http://schemas.openxmlformats.org/drawingml/2006/table">
            <a:tbl>
              <a:tblPr firstRow="1" bandRow="1">
                <a:tableStyleId>{F5AB1C69-6EDB-4FF4-983F-18BD219EF322}</a:tableStyleId>
              </a:tblPr>
              <a:tblGrid>
                <a:gridCol w="1537545">
                  <a:extLst>
                    <a:ext uri="{9D8B030D-6E8A-4147-A177-3AD203B41FA5}">
                      <a16:colId xmlns:a16="http://schemas.microsoft.com/office/drawing/2014/main" val="1822409219"/>
                    </a:ext>
                  </a:extLst>
                </a:gridCol>
                <a:gridCol w="1298701">
                  <a:extLst>
                    <a:ext uri="{9D8B030D-6E8A-4147-A177-3AD203B41FA5}">
                      <a16:colId xmlns:a16="http://schemas.microsoft.com/office/drawing/2014/main" val="1953833544"/>
                    </a:ext>
                  </a:extLst>
                </a:gridCol>
                <a:gridCol w="1418123">
                  <a:extLst>
                    <a:ext uri="{9D8B030D-6E8A-4147-A177-3AD203B41FA5}">
                      <a16:colId xmlns:a16="http://schemas.microsoft.com/office/drawing/2014/main" val="1386468589"/>
                    </a:ext>
                  </a:extLst>
                </a:gridCol>
              </a:tblGrid>
              <a:tr h="298937">
                <a:tc>
                  <a:txBody>
                    <a:bodyPr/>
                    <a:lstStyle/>
                    <a:p>
                      <a:pPr algn="ctr"/>
                      <a:r>
                        <a:rPr kumimoji="1" lang="ja-JP" altLang="en-US" sz="1200" dirty="0" smtClean="0"/>
                        <a:t>経費</a:t>
                      </a:r>
                      <a:endParaRPr kumimoji="1" lang="ja-JP" altLang="en-US" sz="1200" dirty="0"/>
                    </a:p>
                  </a:txBody>
                  <a:tcPr/>
                </a:tc>
                <a:tc>
                  <a:txBody>
                    <a:bodyPr/>
                    <a:lstStyle/>
                    <a:p>
                      <a:pPr algn="ctr"/>
                      <a:r>
                        <a:rPr kumimoji="1" lang="ja-JP" altLang="en-US" sz="1200" dirty="0" smtClean="0"/>
                        <a:t>事業費</a:t>
                      </a:r>
                      <a:endParaRPr kumimoji="1" lang="ja-JP" altLang="en-US" sz="1200" dirty="0"/>
                    </a:p>
                  </a:txBody>
                  <a:tcPr/>
                </a:tc>
                <a:tc>
                  <a:txBody>
                    <a:bodyPr/>
                    <a:lstStyle/>
                    <a:p>
                      <a:pPr algn="ctr"/>
                      <a:r>
                        <a:rPr kumimoji="1" lang="ja-JP" altLang="en-US" sz="1200" dirty="0" smtClean="0"/>
                        <a:t>交付金額</a:t>
                      </a:r>
                      <a:endParaRPr kumimoji="1" lang="ja-JP" altLang="en-US" sz="1200" dirty="0"/>
                    </a:p>
                  </a:txBody>
                  <a:tcPr/>
                </a:tc>
                <a:extLst>
                  <a:ext uri="{0D108BD9-81ED-4DB2-BD59-A6C34878D82A}">
                    <a16:rowId xmlns:a16="http://schemas.microsoft.com/office/drawing/2014/main" val="3079400574"/>
                  </a:ext>
                </a:extLst>
              </a:tr>
              <a:tr h="242782">
                <a:tc>
                  <a:txBody>
                    <a:bodyPr/>
                    <a:lstStyle/>
                    <a:p>
                      <a:pPr algn="ctr"/>
                      <a:r>
                        <a:rPr kumimoji="1" lang="ja-JP" altLang="en-US" sz="1200" dirty="0" smtClean="0"/>
                        <a:t>トップレベル人材招聘</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113734489"/>
                  </a:ext>
                </a:extLst>
              </a:tr>
              <a:tr h="244426">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2476689473"/>
                  </a:ext>
                </a:extLst>
              </a:tr>
              <a:tr h="244426">
                <a:tc>
                  <a:txBody>
                    <a:bodyPr/>
                    <a:lstStyle/>
                    <a:p>
                      <a:pPr algn="ctr"/>
                      <a:endParaRPr kumimoji="1" lang="ja-JP" altLang="en-US" sz="1200" dirty="0"/>
                    </a:p>
                  </a:txBody>
                  <a:tcPr/>
                </a:tc>
                <a:tc>
                  <a:txBody>
                    <a:bodyPr/>
                    <a:lstStyle/>
                    <a:p>
                      <a:pPr algn="r"/>
                      <a:endParaRPr kumimoji="1" lang="ja-JP" altLang="en-US" sz="1200" dirty="0"/>
                    </a:p>
                  </a:txBody>
                  <a:tcPr/>
                </a:tc>
                <a:tc>
                  <a:txBody>
                    <a:bodyPr/>
                    <a:lstStyle/>
                    <a:p>
                      <a:pPr algn="r"/>
                      <a:endParaRPr kumimoji="1" lang="ja-JP" altLang="en-US" sz="1200" dirty="0"/>
                    </a:p>
                  </a:txBody>
                  <a:tcPr/>
                </a:tc>
                <a:extLst>
                  <a:ext uri="{0D108BD9-81ED-4DB2-BD59-A6C34878D82A}">
                    <a16:rowId xmlns:a16="http://schemas.microsoft.com/office/drawing/2014/main" val="1734766275"/>
                  </a:ext>
                </a:extLst>
              </a:tr>
            </a:tbl>
          </a:graphicData>
        </a:graphic>
      </p:graphicFrame>
      <p:graphicFrame>
        <p:nvGraphicFramePr>
          <p:cNvPr id="19" name="表 18"/>
          <p:cNvGraphicFramePr>
            <a:graphicFrameLocks noGrp="1"/>
          </p:cNvGraphicFramePr>
          <p:nvPr>
            <p:extLst/>
          </p:nvPr>
        </p:nvGraphicFramePr>
        <p:xfrm>
          <a:off x="4742046" y="2893846"/>
          <a:ext cx="4254369" cy="1121897"/>
        </p:xfrm>
        <a:graphic>
          <a:graphicData uri="http://schemas.openxmlformats.org/drawingml/2006/table">
            <a:tbl>
              <a:tblPr firstRow="1" bandRow="1">
                <a:tableStyleId>{F5AB1C69-6EDB-4FF4-983F-18BD219EF322}</a:tableStyleId>
              </a:tblPr>
              <a:tblGrid>
                <a:gridCol w="1537545">
                  <a:extLst>
                    <a:ext uri="{9D8B030D-6E8A-4147-A177-3AD203B41FA5}">
                      <a16:colId xmlns:a16="http://schemas.microsoft.com/office/drawing/2014/main" val="1822409219"/>
                    </a:ext>
                  </a:extLst>
                </a:gridCol>
                <a:gridCol w="1298701">
                  <a:extLst>
                    <a:ext uri="{9D8B030D-6E8A-4147-A177-3AD203B41FA5}">
                      <a16:colId xmlns:a16="http://schemas.microsoft.com/office/drawing/2014/main" val="1953833544"/>
                    </a:ext>
                  </a:extLst>
                </a:gridCol>
                <a:gridCol w="1418123">
                  <a:extLst>
                    <a:ext uri="{9D8B030D-6E8A-4147-A177-3AD203B41FA5}">
                      <a16:colId xmlns:a16="http://schemas.microsoft.com/office/drawing/2014/main" val="1386468589"/>
                    </a:ext>
                  </a:extLst>
                </a:gridCol>
              </a:tblGrid>
              <a:tr h="298937">
                <a:tc>
                  <a:txBody>
                    <a:bodyPr/>
                    <a:lstStyle/>
                    <a:p>
                      <a:pPr algn="ctr"/>
                      <a:r>
                        <a:rPr kumimoji="1" lang="ja-JP" altLang="en-US" sz="1200" dirty="0" smtClean="0"/>
                        <a:t>経費</a:t>
                      </a:r>
                      <a:endParaRPr kumimoji="1" lang="ja-JP" altLang="en-US" sz="1200" dirty="0"/>
                    </a:p>
                  </a:txBody>
                  <a:tcPr/>
                </a:tc>
                <a:tc>
                  <a:txBody>
                    <a:bodyPr/>
                    <a:lstStyle/>
                    <a:p>
                      <a:pPr algn="ctr"/>
                      <a:r>
                        <a:rPr kumimoji="1" lang="ja-JP" altLang="en-US" sz="1200" dirty="0" smtClean="0"/>
                        <a:t>事業費</a:t>
                      </a:r>
                      <a:endParaRPr kumimoji="1" lang="ja-JP" altLang="en-US" sz="1200" dirty="0"/>
                    </a:p>
                  </a:txBody>
                  <a:tcPr/>
                </a:tc>
                <a:tc>
                  <a:txBody>
                    <a:bodyPr/>
                    <a:lstStyle/>
                    <a:p>
                      <a:pPr algn="ctr"/>
                      <a:r>
                        <a:rPr kumimoji="1" lang="ja-JP" altLang="en-US" sz="1200" dirty="0" smtClean="0"/>
                        <a:t>交付金額</a:t>
                      </a:r>
                      <a:endParaRPr kumimoji="1" lang="ja-JP" altLang="en-US" sz="1200" dirty="0"/>
                    </a:p>
                  </a:txBody>
                  <a:tcPr/>
                </a:tc>
                <a:extLst>
                  <a:ext uri="{0D108BD9-81ED-4DB2-BD59-A6C34878D82A}">
                    <a16:rowId xmlns:a16="http://schemas.microsoft.com/office/drawing/2014/main" val="3079400574"/>
                  </a:ext>
                </a:extLst>
              </a:tr>
              <a:tr h="242782">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113734489"/>
                  </a:ext>
                </a:extLst>
              </a:tr>
              <a:tr h="244426">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2476689473"/>
                  </a:ext>
                </a:extLst>
              </a:tr>
              <a:tr h="244426">
                <a:tc>
                  <a:txBody>
                    <a:bodyPr/>
                    <a:lstStyle/>
                    <a:p>
                      <a:pPr algn="ctr"/>
                      <a:endParaRPr kumimoji="1" lang="ja-JP" altLang="en-US" sz="1200" dirty="0"/>
                    </a:p>
                  </a:txBody>
                  <a:tcPr/>
                </a:tc>
                <a:tc>
                  <a:txBody>
                    <a:bodyPr/>
                    <a:lstStyle/>
                    <a:p>
                      <a:pPr algn="r"/>
                      <a:endParaRPr kumimoji="1" lang="ja-JP" altLang="en-US" sz="1200" dirty="0"/>
                    </a:p>
                  </a:txBody>
                  <a:tcPr/>
                </a:tc>
                <a:tc>
                  <a:txBody>
                    <a:bodyPr/>
                    <a:lstStyle/>
                    <a:p>
                      <a:pPr algn="r"/>
                      <a:endParaRPr kumimoji="1" lang="ja-JP" altLang="en-US" sz="1200" dirty="0"/>
                    </a:p>
                  </a:txBody>
                  <a:tcPr/>
                </a:tc>
                <a:extLst>
                  <a:ext uri="{0D108BD9-81ED-4DB2-BD59-A6C34878D82A}">
                    <a16:rowId xmlns:a16="http://schemas.microsoft.com/office/drawing/2014/main" val="1734766275"/>
                  </a:ext>
                </a:extLst>
              </a:tr>
            </a:tbl>
          </a:graphicData>
        </a:graphic>
      </p:graphicFrame>
      <p:graphicFrame>
        <p:nvGraphicFramePr>
          <p:cNvPr id="20" name="表 19"/>
          <p:cNvGraphicFramePr>
            <a:graphicFrameLocks noGrp="1"/>
          </p:cNvGraphicFramePr>
          <p:nvPr>
            <p:extLst/>
          </p:nvPr>
        </p:nvGraphicFramePr>
        <p:xfrm>
          <a:off x="173114" y="5004876"/>
          <a:ext cx="4254369" cy="1121897"/>
        </p:xfrm>
        <a:graphic>
          <a:graphicData uri="http://schemas.openxmlformats.org/drawingml/2006/table">
            <a:tbl>
              <a:tblPr firstRow="1" bandRow="1">
                <a:tableStyleId>{F5AB1C69-6EDB-4FF4-983F-18BD219EF322}</a:tableStyleId>
              </a:tblPr>
              <a:tblGrid>
                <a:gridCol w="1537545">
                  <a:extLst>
                    <a:ext uri="{9D8B030D-6E8A-4147-A177-3AD203B41FA5}">
                      <a16:colId xmlns:a16="http://schemas.microsoft.com/office/drawing/2014/main" val="1822409219"/>
                    </a:ext>
                  </a:extLst>
                </a:gridCol>
                <a:gridCol w="1298701">
                  <a:extLst>
                    <a:ext uri="{9D8B030D-6E8A-4147-A177-3AD203B41FA5}">
                      <a16:colId xmlns:a16="http://schemas.microsoft.com/office/drawing/2014/main" val="1953833544"/>
                    </a:ext>
                  </a:extLst>
                </a:gridCol>
                <a:gridCol w="1418123">
                  <a:extLst>
                    <a:ext uri="{9D8B030D-6E8A-4147-A177-3AD203B41FA5}">
                      <a16:colId xmlns:a16="http://schemas.microsoft.com/office/drawing/2014/main" val="1386468589"/>
                    </a:ext>
                  </a:extLst>
                </a:gridCol>
              </a:tblGrid>
              <a:tr h="298937">
                <a:tc>
                  <a:txBody>
                    <a:bodyPr/>
                    <a:lstStyle/>
                    <a:p>
                      <a:pPr algn="ctr"/>
                      <a:r>
                        <a:rPr kumimoji="1" lang="ja-JP" altLang="en-US" sz="1200" dirty="0" smtClean="0"/>
                        <a:t>経費</a:t>
                      </a:r>
                      <a:endParaRPr kumimoji="1" lang="ja-JP" altLang="en-US" sz="1200" dirty="0"/>
                    </a:p>
                  </a:txBody>
                  <a:tcPr/>
                </a:tc>
                <a:tc>
                  <a:txBody>
                    <a:bodyPr/>
                    <a:lstStyle/>
                    <a:p>
                      <a:pPr algn="ctr"/>
                      <a:r>
                        <a:rPr kumimoji="1" lang="ja-JP" altLang="en-US" sz="1200" dirty="0" smtClean="0"/>
                        <a:t>事業費</a:t>
                      </a:r>
                      <a:endParaRPr kumimoji="1" lang="ja-JP" altLang="en-US" sz="1200" dirty="0"/>
                    </a:p>
                  </a:txBody>
                  <a:tcPr/>
                </a:tc>
                <a:tc>
                  <a:txBody>
                    <a:bodyPr/>
                    <a:lstStyle/>
                    <a:p>
                      <a:pPr algn="ctr"/>
                      <a:r>
                        <a:rPr kumimoji="1" lang="ja-JP" altLang="en-US" sz="1200" dirty="0" smtClean="0"/>
                        <a:t>交付金額</a:t>
                      </a:r>
                      <a:endParaRPr kumimoji="1" lang="ja-JP" altLang="en-US" sz="1200" dirty="0"/>
                    </a:p>
                  </a:txBody>
                  <a:tcPr/>
                </a:tc>
                <a:extLst>
                  <a:ext uri="{0D108BD9-81ED-4DB2-BD59-A6C34878D82A}">
                    <a16:rowId xmlns:a16="http://schemas.microsoft.com/office/drawing/2014/main" val="3079400574"/>
                  </a:ext>
                </a:extLst>
              </a:tr>
              <a:tr h="242782">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113734489"/>
                  </a:ext>
                </a:extLst>
              </a:tr>
              <a:tr h="244426">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2476689473"/>
                  </a:ext>
                </a:extLst>
              </a:tr>
              <a:tr h="244426">
                <a:tc>
                  <a:txBody>
                    <a:bodyPr/>
                    <a:lstStyle/>
                    <a:p>
                      <a:pPr algn="ctr"/>
                      <a:endParaRPr kumimoji="1" lang="ja-JP" altLang="en-US" sz="1200" dirty="0"/>
                    </a:p>
                  </a:txBody>
                  <a:tcPr/>
                </a:tc>
                <a:tc>
                  <a:txBody>
                    <a:bodyPr/>
                    <a:lstStyle/>
                    <a:p>
                      <a:pPr algn="r"/>
                      <a:endParaRPr kumimoji="1" lang="ja-JP" altLang="en-US" sz="1200" dirty="0"/>
                    </a:p>
                  </a:txBody>
                  <a:tcPr/>
                </a:tc>
                <a:tc>
                  <a:txBody>
                    <a:bodyPr/>
                    <a:lstStyle/>
                    <a:p>
                      <a:pPr algn="r"/>
                      <a:endParaRPr kumimoji="1" lang="ja-JP" altLang="en-US" sz="1200" dirty="0"/>
                    </a:p>
                  </a:txBody>
                  <a:tcPr/>
                </a:tc>
                <a:extLst>
                  <a:ext uri="{0D108BD9-81ED-4DB2-BD59-A6C34878D82A}">
                    <a16:rowId xmlns:a16="http://schemas.microsoft.com/office/drawing/2014/main" val="1734766275"/>
                  </a:ext>
                </a:extLst>
              </a:tr>
            </a:tbl>
          </a:graphicData>
        </a:graphic>
      </p:graphicFrame>
      <p:graphicFrame>
        <p:nvGraphicFramePr>
          <p:cNvPr id="21" name="表 20"/>
          <p:cNvGraphicFramePr>
            <a:graphicFrameLocks noGrp="1"/>
          </p:cNvGraphicFramePr>
          <p:nvPr>
            <p:extLst/>
          </p:nvPr>
        </p:nvGraphicFramePr>
        <p:xfrm>
          <a:off x="4704151" y="5005941"/>
          <a:ext cx="4254369" cy="1121897"/>
        </p:xfrm>
        <a:graphic>
          <a:graphicData uri="http://schemas.openxmlformats.org/drawingml/2006/table">
            <a:tbl>
              <a:tblPr firstRow="1" bandRow="1">
                <a:tableStyleId>{F5AB1C69-6EDB-4FF4-983F-18BD219EF322}</a:tableStyleId>
              </a:tblPr>
              <a:tblGrid>
                <a:gridCol w="1537545">
                  <a:extLst>
                    <a:ext uri="{9D8B030D-6E8A-4147-A177-3AD203B41FA5}">
                      <a16:colId xmlns:a16="http://schemas.microsoft.com/office/drawing/2014/main" val="1822409219"/>
                    </a:ext>
                  </a:extLst>
                </a:gridCol>
                <a:gridCol w="1298701">
                  <a:extLst>
                    <a:ext uri="{9D8B030D-6E8A-4147-A177-3AD203B41FA5}">
                      <a16:colId xmlns:a16="http://schemas.microsoft.com/office/drawing/2014/main" val="1953833544"/>
                    </a:ext>
                  </a:extLst>
                </a:gridCol>
                <a:gridCol w="1418123">
                  <a:extLst>
                    <a:ext uri="{9D8B030D-6E8A-4147-A177-3AD203B41FA5}">
                      <a16:colId xmlns:a16="http://schemas.microsoft.com/office/drawing/2014/main" val="1386468589"/>
                    </a:ext>
                  </a:extLst>
                </a:gridCol>
              </a:tblGrid>
              <a:tr h="298937">
                <a:tc>
                  <a:txBody>
                    <a:bodyPr/>
                    <a:lstStyle/>
                    <a:p>
                      <a:pPr algn="ctr"/>
                      <a:r>
                        <a:rPr kumimoji="1" lang="ja-JP" altLang="en-US" sz="1200" dirty="0" smtClean="0"/>
                        <a:t>経費</a:t>
                      </a:r>
                      <a:endParaRPr kumimoji="1" lang="ja-JP" altLang="en-US" sz="1200" dirty="0"/>
                    </a:p>
                  </a:txBody>
                  <a:tcPr/>
                </a:tc>
                <a:tc>
                  <a:txBody>
                    <a:bodyPr/>
                    <a:lstStyle/>
                    <a:p>
                      <a:pPr algn="ctr"/>
                      <a:r>
                        <a:rPr kumimoji="1" lang="ja-JP" altLang="en-US" sz="1200" dirty="0" smtClean="0"/>
                        <a:t>事業費</a:t>
                      </a:r>
                      <a:endParaRPr kumimoji="1" lang="ja-JP" altLang="en-US" sz="1200" dirty="0"/>
                    </a:p>
                  </a:txBody>
                  <a:tcPr/>
                </a:tc>
                <a:tc>
                  <a:txBody>
                    <a:bodyPr/>
                    <a:lstStyle/>
                    <a:p>
                      <a:pPr algn="ctr"/>
                      <a:r>
                        <a:rPr kumimoji="1" lang="ja-JP" altLang="en-US" sz="1200" dirty="0" smtClean="0"/>
                        <a:t>交付金額</a:t>
                      </a:r>
                      <a:endParaRPr kumimoji="1" lang="ja-JP" altLang="en-US" sz="1200" dirty="0"/>
                    </a:p>
                  </a:txBody>
                  <a:tcPr/>
                </a:tc>
                <a:extLst>
                  <a:ext uri="{0D108BD9-81ED-4DB2-BD59-A6C34878D82A}">
                    <a16:rowId xmlns:a16="http://schemas.microsoft.com/office/drawing/2014/main" val="3079400574"/>
                  </a:ext>
                </a:extLst>
              </a:tr>
              <a:tr h="242782">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113734489"/>
                  </a:ext>
                </a:extLst>
              </a:tr>
              <a:tr h="244426">
                <a:tc>
                  <a:txBody>
                    <a:bodyPr/>
                    <a:lstStyle/>
                    <a:p>
                      <a:pPr algn="ctr"/>
                      <a:r>
                        <a:rPr kumimoji="1" lang="ja-JP" altLang="en-US" sz="1200" dirty="0" smtClean="0"/>
                        <a:t>○○費</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tc>
                  <a:txBody>
                    <a:bodyPr/>
                    <a:lstStyle/>
                    <a:p>
                      <a:pPr algn="r"/>
                      <a:r>
                        <a:rPr kumimoji="1" lang="ja-JP" altLang="en-US" sz="1200" dirty="0" smtClean="0"/>
                        <a:t>○○千円</a:t>
                      </a:r>
                      <a:endParaRPr kumimoji="1" lang="ja-JP" altLang="en-US" sz="1200" dirty="0"/>
                    </a:p>
                  </a:txBody>
                  <a:tcPr/>
                </a:tc>
                <a:extLst>
                  <a:ext uri="{0D108BD9-81ED-4DB2-BD59-A6C34878D82A}">
                    <a16:rowId xmlns:a16="http://schemas.microsoft.com/office/drawing/2014/main" val="2476689473"/>
                  </a:ext>
                </a:extLst>
              </a:tr>
              <a:tr h="244426">
                <a:tc>
                  <a:txBody>
                    <a:bodyPr/>
                    <a:lstStyle/>
                    <a:p>
                      <a:pPr algn="ctr"/>
                      <a:endParaRPr kumimoji="1" lang="ja-JP" altLang="en-US" sz="1200" dirty="0"/>
                    </a:p>
                  </a:txBody>
                  <a:tcPr/>
                </a:tc>
                <a:tc>
                  <a:txBody>
                    <a:bodyPr/>
                    <a:lstStyle/>
                    <a:p>
                      <a:pPr algn="r"/>
                      <a:endParaRPr kumimoji="1" lang="ja-JP" altLang="en-US" sz="1200" dirty="0"/>
                    </a:p>
                  </a:txBody>
                  <a:tcPr/>
                </a:tc>
                <a:tc>
                  <a:txBody>
                    <a:bodyPr/>
                    <a:lstStyle/>
                    <a:p>
                      <a:pPr algn="r"/>
                      <a:endParaRPr kumimoji="1" lang="ja-JP" altLang="en-US" sz="1200" dirty="0"/>
                    </a:p>
                  </a:txBody>
                  <a:tcPr/>
                </a:tc>
                <a:extLst>
                  <a:ext uri="{0D108BD9-81ED-4DB2-BD59-A6C34878D82A}">
                    <a16:rowId xmlns:a16="http://schemas.microsoft.com/office/drawing/2014/main" val="1734766275"/>
                  </a:ext>
                </a:extLst>
              </a:tr>
            </a:tbl>
          </a:graphicData>
        </a:graphic>
      </p:graphicFrame>
      <p:sp>
        <p:nvSpPr>
          <p:cNvPr id="22" name="角丸四角形 21"/>
          <p:cNvSpPr/>
          <p:nvPr/>
        </p:nvSpPr>
        <p:spPr>
          <a:xfrm>
            <a:off x="968602" y="5553551"/>
            <a:ext cx="7586313" cy="1205432"/>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a:solidFill>
                  <a:schemeClr val="tx1"/>
                </a:solidFill>
              </a:rPr>
              <a:t>記載のポイント</a:t>
            </a:r>
            <a:r>
              <a:rPr lang="en-US" altLang="ja-JP" b="1" dirty="0">
                <a:solidFill>
                  <a:schemeClr val="tx1"/>
                </a:solidFill>
              </a:rPr>
              <a:t>】</a:t>
            </a:r>
          </a:p>
          <a:p>
            <a:r>
              <a:rPr lang="ja-JP" altLang="en-US" dirty="0" smtClean="0">
                <a:solidFill>
                  <a:schemeClr val="tx1"/>
                </a:solidFill>
              </a:rPr>
              <a:t>初年度における</a:t>
            </a:r>
            <a:r>
              <a:rPr lang="ja-JP" altLang="en-US" u="sng" dirty="0" smtClean="0">
                <a:solidFill>
                  <a:schemeClr val="tx1"/>
                </a:solidFill>
              </a:rPr>
              <a:t>各事業の費用とそれに応じた交付金額</a:t>
            </a:r>
            <a:r>
              <a:rPr lang="ja-JP" altLang="en-US" dirty="0" smtClean="0">
                <a:solidFill>
                  <a:schemeClr val="tx1"/>
                </a:solidFill>
              </a:rPr>
              <a:t>を記載ください。</a:t>
            </a:r>
            <a:endParaRPr lang="en-US" altLang="ja-JP" dirty="0" smtClean="0">
              <a:solidFill>
                <a:schemeClr val="tx1"/>
              </a:solidFill>
            </a:endParaRPr>
          </a:p>
          <a:p>
            <a:r>
              <a:rPr lang="ja-JP" altLang="en-US" dirty="0" smtClean="0">
                <a:solidFill>
                  <a:schemeClr val="tx1"/>
                </a:solidFill>
              </a:rPr>
              <a:t>あわせて、</a:t>
            </a:r>
            <a:r>
              <a:rPr lang="ja-JP" altLang="en-US" u="sng" dirty="0" smtClean="0">
                <a:solidFill>
                  <a:schemeClr val="tx1"/>
                </a:solidFill>
              </a:rPr>
              <a:t>各事業で支出する主な</a:t>
            </a:r>
            <a:r>
              <a:rPr lang="ja-JP" altLang="en-US" u="sng" dirty="0">
                <a:solidFill>
                  <a:schemeClr val="tx1"/>
                </a:solidFill>
              </a:rPr>
              <a:t>経費</a:t>
            </a:r>
            <a:r>
              <a:rPr lang="ja-JP" altLang="en-US" dirty="0" smtClean="0">
                <a:solidFill>
                  <a:schemeClr val="tx1"/>
                </a:solidFill>
              </a:rPr>
              <a:t>を</a:t>
            </a:r>
            <a:r>
              <a:rPr lang="ja-JP" altLang="en-US" dirty="0">
                <a:solidFill>
                  <a:schemeClr val="tx1"/>
                </a:solidFill>
              </a:rPr>
              <a:t>記載ください</a:t>
            </a:r>
            <a:r>
              <a:rPr lang="ja-JP" altLang="en-US" dirty="0" smtClean="0">
                <a:solidFill>
                  <a:schemeClr val="tx1"/>
                </a:solidFill>
              </a:rPr>
              <a:t>。</a:t>
            </a:r>
            <a:endParaRPr lang="en-US" altLang="ja-JP" dirty="0" smtClean="0">
              <a:solidFill>
                <a:schemeClr val="tx1"/>
              </a:solidFill>
            </a:endParaRPr>
          </a:p>
          <a:p>
            <a:r>
              <a:rPr lang="ja-JP" altLang="en-US" sz="1600" dirty="0" smtClean="0">
                <a:solidFill>
                  <a:schemeClr val="tx1"/>
                </a:solidFill>
              </a:rPr>
              <a:t> </a:t>
            </a:r>
            <a:r>
              <a:rPr lang="en-US" altLang="ja-JP" sz="1600" dirty="0" smtClean="0">
                <a:solidFill>
                  <a:schemeClr val="tx1"/>
                </a:solidFill>
              </a:rPr>
              <a:t>※</a:t>
            </a:r>
            <a:r>
              <a:rPr lang="ja-JP" altLang="en-US" sz="1600" dirty="0" smtClean="0">
                <a:solidFill>
                  <a:schemeClr val="tx1"/>
                </a:solidFill>
              </a:rPr>
              <a:t>事業の数に応じて、記載欄を加除するなど調整をしてください。</a:t>
            </a:r>
            <a:endParaRPr lang="en-US" altLang="ja-JP" sz="1600" dirty="0">
              <a:solidFill>
                <a:schemeClr val="tx1"/>
              </a:solidFill>
            </a:endParaRPr>
          </a:p>
        </p:txBody>
      </p:sp>
    </p:spTree>
    <p:extLst>
      <p:ext uri="{BB962C8B-B14F-4D97-AF65-F5344CB8AC3E}">
        <p14:creationId xmlns:p14="http://schemas.microsoft.com/office/powerpoint/2010/main" val="2867213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93" name="直線矢印コネクタ 53"/>
          <p:cNvCxnSpPr/>
          <p:nvPr/>
        </p:nvCxnSpPr>
        <p:spPr>
          <a:xfrm flipV="1">
            <a:off x="1671698" y="1915417"/>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496" name="正方形/長方形 63"/>
          <p:cNvSpPr/>
          <p:nvPr/>
        </p:nvSpPr>
        <p:spPr>
          <a:xfrm>
            <a:off x="269474" y="1328598"/>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自治体名</a:t>
            </a:r>
            <a:endParaRPr kumimoji="1" lang="ja-JP" altLang="en-US" sz="1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497" name="正方形/長方形 66"/>
          <p:cNvSpPr/>
          <p:nvPr/>
        </p:nvSpPr>
        <p:spPr>
          <a:xfrm>
            <a:off x="3715700"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○○大学</a:t>
            </a:r>
            <a:endParaRPr kumimoji="1" lang="ja-JP" altLang="en-US" sz="1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501" name="正方形/長方形 59"/>
          <p:cNvSpPr/>
          <p:nvPr/>
        </p:nvSpPr>
        <p:spPr>
          <a:xfrm>
            <a:off x="1835451" y="1497866"/>
            <a:ext cx="1605475" cy="359073"/>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間接</a:t>
            </a: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補助　○○千円</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ts val="1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うち交付金分</a:t>
            </a: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○○千円）</a:t>
            </a:r>
            <a:endParaRPr kumimoji="1" lang="ja-JP" altLang="en-US" sz="700" b="0"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1504" name="正方形/長方形 85"/>
          <p:cNvSpPr/>
          <p:nvPr/>
        </p:nvSpPr>
        <p:spPr>
          <a:xfrm>
            <a:off x="3729203" y="3026339"/>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事業者等</a:t>
            </a:r>
            <a:endParaRPr kumimoji="1" lang="en-US" altLang="ja-JP" sz="18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cxnSp>
        <p:nvCxnSpPr>
          <p:cNvPr id="1520" name="直線矢印コネクタ 81"/>
          <p:cNvCxnSpPr/>
          <p:nvPr/>
        </p:nvCxnSpPr>
        <p:spPr>
          <a:xfrm>
            <a:off x="1787700"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29" name="正方形/長方形 84"/>
          <p:cNvSpPr/>
          <p:nvPr/>
        </p:nvSpPr>
        <p:spPr>
          <a:xfrm>
            <a:off x="1845358" y="3095212"/>
            <a:ext cx="1605475" cy="359073"/>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間接</a:t>
            </a: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補助　○○千円</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ts val="1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うち交付金分○○千円）</a:t>
            </a:r>
            <a:endParaRPr kumimoji="1" lang="ja-JP" altLang="en-US" sz="700" b="0"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grpSp>
        <p:nvGrpSpPr>
          <p:cNvPr id="5" name="グループ化 4"/>
          <p:cNvGrpSpPr/>
          <p:nvPr/>
        </p:nvGrpSpPr>
        <p:grpSpPr>
          <a:xfrm>
            <a:off x="5292102" y="1195337"/>
            <a:ext cx="1974329" cy="1432493"/>
            <a:chOff x="5292102" y="556214"/>
            <a:chExt cx="1974329" cy="1432493"/>
          </a:xfrm>
        </p:grpSpPr>
        <p:sp>
          <p:nvSpPr>
            <p:cNvPr id="69"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・事業③「○○○」</a:t>
              </a:r>
              <a:endParaRPr kumimoji="1" lang="en-US" altLang="ja-JP"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65"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交付金事業対象分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6" name="グループ化 5"/>
          <p:cNvGrpSpPr/>
          <p:nvPr/>
        </p:nvGrpSpPr>
        <p:grpSpPr>
          <a:xfrm>
            <a:off x="7343699" y="1205588"/>
            <a:ext cx="1698344" cy="1411978"/>
            <a:chOff x="7343699" y="566465"/>
            <a:chExt cx="1698344" cy="1411978"/>
          </a:xfrm>
        </p:grpSpPr>
        <p:sp>
          <p:nvSpPr>
            <p:cNvPr id="72"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71"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自己負担分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77" name="グループ化 76"/>
          <p:cNvGrpSpPr/>
          <p:nvPr/>
        </p:nvGrpSpPr>
        <p:grpSpPr>
          <a:xfrm>
            <a:off x="5298496" y="2712151"/>
            <a:ext cx="1974329" cy="1432493"/>
            <a:chOff x="5292102" y="556214"/>
            <a:chExt cx="1974329" cy="1432493"/>
          </a:xfrm>
        </p:grpSpPr>
        <p:sp>
          <p:nvSpPr>
            <p:cNvPr id="78"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③</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事業⑤「</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79"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交付金事業対象分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80" name="グループ化 79"/>
          <p:cNvGrpSpPr/>
          <p:nvPr/>
        </p:nvGrpSpPr>
        <p:grpSpPr>
          <a:xfrm>
            <a:off x="7350093" y="2722402"/>
            <a:ext cx="1698344" cy="1411978"/>
            <a:chOff x="7343699" y="566465"/>
            <a:chExt cx="1698344" cy="1411978"/>
          </a:xfrm>
        </p:grpSpPr>
        <p:sp>
          <p:nvSpPr>
            <p:cNvPr id="81"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82"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自己負担分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94" name="グループ化 93"/>
          <p:cNvGrpSpPr/>
          <p:nvPr/>
        </p:nvGrpSpPr>
        <p:grpSpPr>
          <a:xfrm>
            <a:off x="7360892" y="4244254"/>
            <a:ext cx="1698344" cy="1411978"/>
            <a:chOff x="7343699" y="566465"/>
            <a:chExt cx="1698344" cy="1411978"/>
          </a:xfrm>
        </p:grpSpPr>
        <p:sp>
          <p:nvSpPr>
            <p:cNvPr id="95"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①</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事業②「</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96"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自治体の</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自己負担分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grpSp>
        <p:nvGrpSpPr>
          <p:cNvPr id="97" name="グループ化 96"/>
          <p:cNvGrpSpPr/>
          <p:nvPr/>
        </p:nvGrpSpPr>
        <p:grpSpPr>
          <a:xfrm>
            <a:off x="5298496" y="4223739"/>
            <a:ext cx="1974329" cy="1432493"/>
            <a:chOff x="5292102" y="556214"/>
            <a:chExt cx="1974329" cy="1432493"/>
          </a:xfrm>
        </p:grpSpPr>
        <p:sp>
          <p:nvSpPr>
            <p:cNvPr id="98"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④</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事業⑥「</a:t>
              </a: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○○千円</a:t>
              </a:r>
              <a:r>
                <a:rPr kumimoji="1" lang="ja-JP" altLang="en-US" sz="8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99" name="角丸四角形吹き出し 9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自治体の直執行分</a:t>
              </a:r>
              <a:endParaRPr kumimoji="1" lang="en-US" altLang="ja-JP" sz="9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grpSp>
      <p:cxnSp>
        <p:nvCxnSpPr>
          <p:cNvPr id="111" name="直線矢印コネクタ 81"/>
          <p:cNvCxnSpPr/>
          <p:nvPr/>
        </p:nvCxnSpPr>
        <p:spPr>
          <a:xfrm>
            <a:off x="1719659" y="4987797"/>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5" name="正方形/長方形 84"/>
          <p:cNvSpPr/>
          <p:nvPr/>
        </p:nvSpPr>
        <p:spPr>
          <a:xfrm>
            <a:off x="2648095" y="4410785"/>
            <a:ext cx="1605475" cy="497572"/>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自治体における直執行分　</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○○千円</a:t>
            </a:r>
            <a:endParaRPr kumimoji="1" lang="en-US" altLang="ja-JP" sz="9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ts val="1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うち交付金分○○千円）</a:t>
            </a:r>
            <a:endParaRPr kumimoji="1" lang="ja-JP" altLang="en-US" sz="700" b="0"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121" name="角丸四角形吹き出し 55"/>
          <p:cNvSpPr/>
          <p:nvPr/>
        </p:nvSpPr>
        <p:spPr>
          <a:xfrm>
            <a:off x="5436096" y="697163"/>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交付金対象事業費</a:t>
            </a:r>
            <a:r>
              <a:rPr kumimoji="1" lang="ja-JP" altLang="en-US" sz="11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（総額）○○千円</a:t>
            </a:r>
            <a:endParaRPr kumimoji="1" lang="en-US" altLang="ja-JP" sz="11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（うち交付金○○千円</a:t>
            </a:r>
            <a:r>
              <a:rPr kumimoji="1" lang="ja-JP" altLang="en-US" sz="11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1100" b="0" i="0" u="none" strike="noStrike" kern="1200" cap="none" spc="0" normalizeH="0" baseline="0" noProof="0" dirty="0" smtClean="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31" name="スライド番号プレースホルダー 3"/>
          <p:cNvSpPr>
            <a:spLocks noGrp="1"/>
          </p:cNvSpPr>
          <p:nvPr>
            <p:ph type="sldNum" sz="quarter" idx="12"/>
          </p:nvPr>
        </p:nvSpPr>
        <p:spPr>
          <a:xfrm>
            <a:off x="7075570" y="6413306"/>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2400" b="0" i="0" u="none" strike="noStrike" kern="1200" cap="none" spc="0" normalizeH="0" baseline="0" noProof="0" smtClean="0">
                <a:ln>
                  <a:noFill/>
                </a:ln>
                <a:solidFill>
                  <a:prstClr val="black"/>
                </a:solidFill>
                <a:effectLst/>
                <a:uLnTx/>
                <a:uFillTx/>
                <a:latin typeface="Calibr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2400" b="0" i="0" u="none" strike="noStrike" kern="1200" cap="none" spc="0" normalizeH="0" baseline="0" noProof="0" dirty="0">
              <a:ln>
                <a:noFill/>
              </a:ln>
              <a:solidFill>
                <a:prstClr val="black"/>
              </a:solidFill>
              <a:effectLst/>
              <a:uLnTx/>
              <a:uFillTx/>
              <a:latin typeface="Calibri"/>
              <a:ea typeface="Meiryo UI"/>
              <a:cs typeface="+mn-cs"/>
            </a:endParaRPr>
          </a:p>
        </p:txBody>
      </p:sp>
      <p:sp>
        <p:nvSpPr>
          <p:cNvPr id="32" name="角丸四角形 31"/>
          <p:cNvSpPr/>
          <p:nvPr/>
        </p:nvSpPr>
        <p:spPr>
          <a:xfrm>
            <a:off x="1051990" y="5477516"/>
            <a:ext cx="7406732" cy="128052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chemeClr val="tx1"/>
                </a:solidFill>
                <a:effectLst/>
                <a:uLnTx/>
                <a:uFillTx/>
                <a:latin typeface="Calibri"/>
                <a:ea typeface="Meiryo UI"/>
                <a:cs typeface="+mn-cs"/>
              </a:rPr>
              <a:t>【</a:t>
            </a:r>
            <a:r>
              <a:rPr kumimoji="1" lang="ja-JP" altLang="en-US" sz="1800" b="1" i="0" u="none" strike="noStrike" kern="1200" cap="none" spc="0" normalizeH="0" baseline="0" noProof="0" dirty="0" smtClean="0">
                <a:ln>
                  <a:noFill/>
                </a:ln>
                <a:solidFill>
                  <a:schemeClr val="tx1"/>
                </a:solidFill>
                <a:effectLst/>
                <a:uLnTx/>
                <a:uFillTx/>
                <a:latin typeface="Calibri"/>
                <a:ea typeface="Meiryo UI"/>
                <a:cs typeface="+mn-cs"/>
              </a:rPr>
              <a:t>記載の</a:t>
            </a:r>
            <a:r>
              <a:rPr kumimoji="1" lang="ja-JP" altLang="en-US" sz="1800" b="1" i="0" u="none" strike="noStrike" kern="1200" cap="none" spc="0" normalizeH="0" baseline="0" noProof="0" dirty="0">
                <a:ln>
                  <a:noFill/>
                </a:ln>
                <a:solidFill>
                  <a:schemeClr val="tx1"/>
                </a:solidFill>
                <a:effectLst/>
                <a:uLnTx/>
                <a:uFillTx/>
                <a:latin typeface="Calibri"/>
                <a:ea typeface="Meiryo UI"/>
                <a:cs typeface="+mn-cs"/>
              </a:rPr>
              <a:t>ポイント</a:t>
            </a:r>
            <a:r>
              <a:rPr kumimoji="1" lang="en-US" altLang="ja-JP" sz="1800" b="1" i="0" u="none" strike="noStrike" kern="1200" cap="none" spc="0" normalizeH="0" baseline="0" noProof="0" dirty="0" smtClean="0">
                <a:ln>
                  <a:noFill/>
                </a:ln>
                <a:solidFill>
                  <a:schemeClr val="tx1"/>
                </a:solidFill>
                <a:effectLst/>
                <a:uLnTx/>
                <a:uFillTx/>
                <a:latin typeface="Calibri"/>
                <a:ea typeface="Meiryo UI"/>
                <a:cs typeface="+mn-cs"/>
              </a:rPr>
              <a:t>】</a:t>
            </a:r>
          </a:p>
          <a:p>
            <a:r>
              <a:rPr lang="ja-JP" altLang="en-US" noProof="0" dirty="0" smtClean="0">
                <a:solidFill>
                  <a:schemeClr val="tx1"/>
                </a:solidFill>
                <a:latin typeface="Calibri"/>
                <a:ea typeface="Meiryo UI"/>
              </a:rPr>
              <a:t>初年</a:t>
            </a:r>
            <a:r>
              <a:rPr kumimoji="1" lang="ja-JP" altLang="en-US" sz="1800" b="0" i="0" u="none" strike="noStrike" kern="1200" cap="none" spc="0" normalizeH="0" baseline="0" noProof="0" dirty="0" smtClean="0">
                <a:ln>
                  <a:noFill/>
                </a:ln>
                <a:solidFill>
                  <a:schemeClr val="tx1"/>
                </a:solidFill>
                <a:effectLst/>
                <a:uLnTx/>
                <a:uFillTx/>
                <a:latin typeface="Calibri"/>
                <a:ea typeface="Meiryo UI"/>
                <a:cs typeface="+mn-cs"/>
              </a:rPr>
              <a:t>度における資金の流れについて、</a:t>
            </a:r>
            <a:r>
              <a:rPr lang="ja-JP" altLang="en-US" u="sng" dirty="0">
                <a:solidFill>
                  <a:schemeClr val="tx1"/>
                </a:solidFill>
              </a:rPr>
              <a:t>各事業の交付対象事業費（うち交付金分）</a:t>
            </a:r>
            <a:r>
              <a:rPr lang="ja-JP" altLang="en-US" dirty="0">
                <a:solidFill>
                  <a:schemeClr val="tx1"/>
                </a:solidFill>
              </a:rPr>
              <a:t>と</a:t>
            </a:r>
            <a:r>
              <a:rPr lang="ja-JP" altLang="en-US" u="sng" dirty="0">
                <a:solidFill>
                  <a:schemeClr val="tx1"/>
                </a:solidFill>
              </a:rPr>
              <a:t>本交付金事業における自己負担分</a:t>
            </a:r>
            <a:r>
              <a:rPr lang="ja-JP" altLang="en-US" dirty="0">
                <a:solidFill>
                  <a:schemeClr val="tx1"/>
                </a:solidFill>
              </a:rPr>
              <a:t>を具体的に記載ください。</a:t>
            </a:r>
            <a:endParaRPr lang="en-US" altLang="ja-JP" dirty="0">
              <a:solidFill>
                <a:schemeClr val="tx1"/>
              </a:solidFill>
            </a:endParaRPr>
          </a:p>
          <a:p>
            <a:r>
              <a:rPr lang="en-US" altLang="ja-JP" sz="1600" dirty="0">
                <a:solidFill>
                  <a:schemeClr val="tx1"/>
                </a:solidFill>
              </a:rPr>
              <a:t>※</a:t>
            </a:r>
            <a:r>
              <a:rPr lang="ja-JP" altLang="en-US" sz="1600" dirty="0">
                <a:solidFill>
                  <a:schemeClr val="tx1"/>
                </a:solidFill>
              </a:rPr>
              <a:t>必要に応じて、記載欄を加除するなど調整をしてください。</a:t>
            </a:r>
            <a:endParaRPr lang="en-US" altLang="ja-JP" sz="1600" dirty="0">
              <a:solidFill>
                <a:schemeClr val="tx1"/>
              </a:solidFill>
            </a:endParaRPr>
          </a:p>
        </p:txBody>
      </p:sp>
      <p:sp>
        <p:nvSpPr>
          <p:cNvPr id="45" name="タイトル 1"/>
          <p:cNvSpPr>
            <a:spLocks noGrp="1"/>
          </p:cNvSpPr>
          <p:nvPr>
            <p:ph type="title"/>
          </p:nvPr>
        </p:nvSpPr>
        <p:spPr>
          <a:xfrm>
            <a:off x="0" y="0"/>
            <a:ext cx="9144000" cy="438150"/>
          </a:xfrm>
          <a:solidFill>
            <a:srgbClr val="002060"/>
          </a:solidFill>
        </p:spPr>
        <p:txBody>
          <a:bodyPr>
            <a:normAutofit/>
          </a:bodyPr>
          <a:lstStyle/>
          <a:p>
            <a:r>
              <a:rPr lang="ja-JP" altLang="en-US" sz="2400" dirty="0" smtClean="0">
                <a:solidFill>
                  <a:schemeClr val="bg1"/>
                </a:solidFill>
              </a:rPr>
              <a:t>４－８．</a:t>
            </a:r>
            <a:r>
              <a:rPr lang="ja-JP" altLang="en-US" sz="2400" dirty="0">
                <a:solidFill>
                  <a:schemeClr val="bg1"/>
                </a:solidFill>
              </a:rPr>
              <a:t>初年度における経費の構造</a:t>
            </a:r>
            <a:endParaRPr kumimoji="1" lang="ja-JP" altLang="en-US" sz="2400" dirty="0">
              <a:solidFill>
                <a:schemeClr val="bg1"/>
              </a:solidFill>
            </a:endParaRPr>
          </a:p>
        </p:txBody>
      </p:sp>
    </p:spTree>
    <p:extLst>
      <p:ext uri="{BB962C8B-B14F-4D97-AF65-F5344CB8AC3E}">
        <p14:creationId xmlns:p14="http://schemas.microsoft.com/office/powerpoint/2010/main" val="17877752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441960"/>
          </a:xfrm>
        </p:spPr>
        <p:txBody>
          <a:bodyPr/>
          <a:lstStyle/>
          <a:p>
            <a:r>
              <a:rPr lang="ja-JP" altLang="en-US" dirty="0" smtClean="0"/>
              <a:t>４－９．自走に向けた資金計画</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F143BD1-2DB3-4352-8591-6DD94F4E97F2}" type="slidenum">
              <a:rPr kumimoji="1" lang="ja-JP" altLang="en-US" smtClean="0"/>
              <a:t>23</a:t>
            </a:fld>
            <a:endParaRPr kumimoji="1" lang="ja-JP" altLang="en-US"/>
          </a:p>
        </p:txBody>
      </p:sp>
      <p:sp>
        <p:nvSpPr>
          <p:cNvPr id="6" name="コンテンツ プレースホルダー 4"/>
          <p:cNvSpPr>
            <a:spLocks noGrp="1"/>
          </p:cNvSpPr>
          <p:nvPr>
            <p:ph sz="quarter" idx="13"/>
          </p:nvPr>
        </p:nvSpPr>
        <p:spPr>
          <a:xfrm>
            <a:off x="114301" y="1677628"/>
            <a:ext cx="8915399" cy="5040671"/>
          </a:xfrm>
        </p:spPr>
        <p:txBody>
          <a:bodyPr/>
          <a:lstStyle/>
          <a:p>
            <a:endParaRPr kumimoji="1" lang="ja-JP" altLang="en-US" dirty="0"/>
          </a:p>
        </p:txBody>
      </p:sp>
      <p:sp>
        <p:nvSpPr>
          <p:cNvPr id="7" name="角丸四角形 6"/>
          <p:cNvSpPr/>
          <p:nvPr/>
        </p:nvSpPr>
        <p:spPr>
          <a:xfrm>
            <a:off x="835377" y="2713474"/>
            <a:ext cx="7473245" cy="296897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a:solidFill>
                  <a:schemeClr val="tx1"/>
                </a:solidFill>
              </a:rPr>
              <a:t>記載のポイント</a:t>
            </a:r>
            <a:r>
              <a:rPr lang="en-US" altLang="ja-JP" b="1" dirty="0" smtClean="0">
                <a:solidFill>
                  <a:schemeClr val="tx1"/>
                </a:solidFill>
              </a:rPr>
              <a:t>】</a:t>
            </a:r>
            <a:endParaRPr lang="en-US" altLang="ja-JP" b="1" dirty="0">
              <a:solidFill>
                <a:schemeClr val="tx1"/>
              </a:solidFill>
            </a:endParaRPr>
          </a:p>
          <a:p>
            <a:r>
              <a:rPr lang="ja-JP" altLang="en-US" dirty="0">
                <a:solidFill>
                  <a:schemeClr val="tx1"/>
                </a:solidFill>
              </a:rPr>
              <a:t>地域が本交付金によらず</a:t>
            </a:r>
            <a:r>
              <a:rPr lang="ja-JP" altLang="en-US" u="sng" dirty="0">
                <a:solidFill>
                  <a:schemeClr val="tx1"/>
                </a:solidFill>
              </a:rPr>
              <a:t>自走する期間（６年目以降）の開始前後</a:t>
            </a:r>
            <a:r>
              <a:rPr lang="ja-JP" altLang="en-US" dirty="0">
                <a:solidFill>
                  <a:schemeClr val="tx1"/>
                </a:solidFill>
              </a:rPr>
              <a:t>において、取組の自走に向け、適切な事業規模を確保しつつ、金融機関を含めて</a:t>
            </a:r>
            <a:r>
              <a:rPr lang="ja-JP" altLang="en-US" u="sng" dirty="0">
                <a:solidFill>
                  <a:schemeClr val="tx1"/>
                </a:solidFill>
              </a:rPr>
              <a:t>地域の産官学の各主体がどのように費用負担を行うのか</a:t>
            </a:r>
            <a:r>
              <a:rPr lang="ja-JP" altLang="en-US" dirty="0">
                <a:solidFill>
                  <a:schemeClr val="tx1"/>
                </a:solidFill>
              </a:rPr>
              <a:t>（または、取組の自走のための資金を域外からどのように確保するのか）、その見通しに</a:t>
            </a:r>
            <a:r>
              <a:rPr lang="ja-JP" altLang="en-US" dirty="0" smtClean="0">
                <a:solidFill>
                  <a:schemeClr val="tx1"/>
                </a:solidFill>
              </a:rPr>
              <a:t>ついて可能な限り、具体的に記載</a:t>
            </a:r>
            <a:r>
              <a:rPr lang="ja-JP" altLang="en-US" dirty="0">
                <a:solidFill>
                  <a:schemeClr val="tx1"/>
                </a:solidFill>
              </a:rPr>
              <a:t>ください</a:t>
            </a:r>
            <a:r>
              <a:rPr lang="ja-JP" altLang="en-US" dirty="0" smtClean="0">
                <a:solidFill>
                  <a:schemeClr val="tx1"/>
                </a:solidFill>
              </a:rPr>
              <a:t>。</a:t>
            </a:r>
            <a:endParaRPr lang="en-US" altLang="ja-JP" dirty="0">
              <a:solidFill>
                <a:schemeClr val="tx1"/>
              </a:solidFill>
            </a:endParaRPr>
          </a:p>
        </p:txBody>
      </p:sp>
    </p:spTree>
    <p:extLst>
      <p:ext uri="{BB962C8B-B14F-4D97-AF65-F5344CB8AC3E}">
        <p14:creationId xmlns:p14="http://schemas.microsoft.com/office/powerpoint/2010/main" val="1491516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3166</Words>
  <Application>Microsoft Office PowerPoint</Application>
  <PresentationFormat>画面に合わせる (4:3)</PresentationFormat>
  <Paragraphs>396</Paragraphs>
  <Slides>23</Slides>
  <Notes>3</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23</vt:i4>
      </vt:variant>
    </vt:vector>
  </HeadingPairs>
  <TitlesOfParts>
    <vt:vector size="32" baseType="lpstr">
      <vt:lpstr>Meiryo UI</vt:lpstr>
      <vt:lpstr>ＭＳ Ｐゴシック</vt:lpstr>
      <vt:lpstr>メイリオ</vt:lpstr>
      <vt:lpstr>Arial</vt:lpstr>
      <vt:lpstr>Calibri</vt:lpstr>
      <vt:lpstr>Calibri Light</vt:lpstr>
      <vt:lpstr>Wingdings</vt:lpstr>
      <vt:lpstr>Office テーマ</vt:lpstr>
      <vt:lpstr>1_Office テーマ</vt:lpstr>
      <vt:lpstr>【タイトル】 </vt:lpstr>
      <vt:lpstr>PowerPoint プレゼンテーション</vt:lpstr>
      <vt:lpstr>PowerPoint プレゼンテーション</vt:lpstr>
      <vt:lpstr>１．計画の概要</vt:lpstr>
      <vt:lpstr>PowerPoint プレゼンテーション</vt:lpstr>
      <vt:lpstr>１－２．事業全体のスケジュール</vt:lpstr>
      <vt:lpstr>２．地域の現状と課題</vt:lpstr>
      <vt:lpstr>２－１．計画に関連するこれまでの取組・実績</vt:lpstr>
      <vt:lpstr>２－２．これまでの取組の課題</vt:lpstr>
      <vt:lpstr>２－３．課題に対する本計画の目標及びKPIの考え方、方法</vt:lpstr>
      <vt:lpstr>３．事業の実施体制</vt:lpstr>
      <vt:lpstr>３．事業実施の推進体制</vt:lpstr>
      <vt:lpstr>４．事業の実施内容</vt:lpstr>
      <vt:lpstr>４－１．実施内容の全体図</vt:lpstr>
      <vt:lpstr>【補足】４－１．実施箇所の位置関係図</vt:lpstr>
      <vt:lpstr>４－２．「キラリと光る地方大学づくり」の実施内容（関連する事業番号：　、　、　、）</vt:lpstr>
      <vt:lpstr>４－３．招へいトップレベル人材の候補</vt:lpstr>
      <vt:lpstr>４－４．研究開発の実施内容（関連する事業番号：　、　、　、）</vt:lpstr>
      <vt:lpstr>４－５．専門人材育成の実施内容（関連する事業番号：　、　、　、）</vt:lpstr>
      <vt:lpstr>４－６．その他事業の実施内容（関連する事業番号：　、　、　、）</vt:lpstr>
      <vt:lpstr>PowerPoint プレゼンテーション</vt:lpstr>
      <vt:lpstr>４－８．初年度における経費の構造</vt:lpstr>
      <vt:lpstr>４－９．自走に向けた資金計画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2021-04-26T07:28:38Z</dcterms:created>
  <dcterms:modified xsi:type="dcterms:W3CDTF">2021-04-26T07:28:46Z</dcterms:modified>
</cp:coreProperties>
</file>