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 id="2147483672" r:id="rId2"/>
  </p:sldMasterIdLst>
  <p:notesMasterIdLst>
    <p:notesMasterId r:id="rId23"/>
  </p:notesMasterIdLst>
  <p:handoutMasterIdLst>
    <p:handoutMasterId r:id="rId24"/>
  </p:handoutMasterIdLst>
  <p:sldIdLst>
    <p:sldId id="256" r:id="rId3"/>
    <p:sldId id="268" r:id="rId4"/>
    <p:sldId id="294" r:id="rId5"/>
    <p:sldId id="264" r:id="rId6"/>
    <p:sldId id="292" r:id="rId7"/>
    <p:sldId id="265" r:id="rId8"/>
    <p:sldId id="258" r:id="rId9"/>
    <p:sldId id="259" r:id="rId10"/>
    <p:sldId id="295" r:id="rId11"/>
    <p:sldId id="269" r:id="rId12"/>
    <p:sldId id="277" r:id="rId13"/>
    <p:sldId id="285" r:id="rId14"/>
    <p:sldId id="291" r:id="rId15"/>
    <p:sldId id="283" r:id="rId16"/>
    <p:sldId id="286" r:id="rId17"/>
    <p:sldId id="287" r:id="rId18"/>
    <p:sldId id="288" r:id="rId19"/>
    <p:sldId id="289" r:id="rId20"/>
    <p:sldId id="282" r:id="rId21"/>
    <p:sldId id="272" r:id="rId22"/>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7" autoAdjust="0"/>
    <p:restoredTop sz="94609" autoAdjust="0"/>
  </p:normalViewPr>
  <p:slideViewPr>
    <p:cSldViewPr snapToGrid="0">
      <p:cViewPr varScale="1">
        <p:scale>
          <a:sx n="83" d="100"/>
          <a:sy n="83" d="100"/>
        </p:scale>
        <p:origin x="1349"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72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5659" cy="498056"/>
          </a:xfrm>
          <a:prstGeom prst="rect">
            <a:avLst/>
          </a:prstGeom>
        </p:spPr>
        <p:txBody>
          <a:bodyPr vert="horz" lIns="91411" tIns="45706" rIns="91411" bIns="4570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5" y="0"/>
            <a:ext cx="2945659" cy="498056"/>
          </a:xfrm>
          <a:prstGeom prst="rect">
            <a:avLst/>
          </a:prstGeom>
        </p:spPr>
        <p:txBody>
          <a:bodyPr vert="horz" lIns="91411" tIns="45706" rIns="91411" bIns="45706" rtlCol="0"/>
          <a:lstStyle>
            <a:lvl1pPr algn="r">
              <a:defRPr sz="1200"/>
            </a:lvl1pPr>
          </a:lstStyle>
          <a:p>
            <a:fld id="{872F1A84-A268-4F93-9D19-62796C79DD2F}" type="datetimeFigureOut">
              <a:rPr kumimoji="1" lang="ja-JP" altLang="en-US" smtClean="0"/>
              <a:t>2020/12/23</a:t>
            </a:fld>
            <a:endParaRPr kumimoji="1" lang="ja-JP" altLang="en-US"/>
          </a:p>
        </p:txBody>
      </p:sp>
      <p:sp>
        <p:nvSpPr>
          <p:cNvPr id="4" name="フッター プレースホルダー 3"/>
          <p:cNvSpPr>
            <a:spLocks noGrp="1"/>
          </p:cNvSpPr>
          <p:nvPr>
            <p:ph type="ftr" sz="quarter" idx="2"/>
          </p:nvPr>
        </p:nvSpPr>
        <p:spPr>
          <a:xfrm>
            <a:off x="2" y="9428584"/>
            <a:ext cx="2945659" cy="498055"/>
          </a:xfrm>
          <a:prstGeom prst="rect">
            <a:avLst/>
          </a:prstGeom>
        </p:spPr>
        <p:txBody>
          <a:bodyPr vert="horz" lIns="91411" tIns="45706" rIns="91411" bIns="4570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5" y="9428584"/>
            <a:ext cx="2945659" cy="498055"/>
          </a:xfrm>
          <a:prstGeom prst="rect">
            <a:avLst/>
          </a:prstGeom>
        </p:spPr>
        <p:txBody>
          <a:bodyPr vert="horz" lIns="91411" tIns="45706" rIns="91411" bIns="45706" rtlCol="0" anchor="b"/>
          <a:lstStyle>
            <a:lvl1pPr algn="r">
              <a:defRPr sz="1200"/>
            </a:lvl1pPr>
          </a:lstStyle>
          <a:p>
            <a:fld id="{69602B12-4146-4885-BDB6-9667B0E86F60}" type="slidenum">
              <a:rPr kumimoji="1" lang="ja-JP" altLang="en-US" smtClean="0"/>
              <a:t>‹#›</a:t>
            </a:fld>
            <a:endParaRPr kumimoji="1" lang="ja-JP" altLang="en-US"/>
          </a:p>
        </p:txBody>
      </p:sp>
    </p:spTree>
    <p:extLst>
      <p:ext uri="{BB962C8B-B14F-4D97-AF65-F5344CB8AC3E}">
        <p14:creationId xmlns:p14="http://schemas.microsoft.com/office/powerpoint/2010/main" val="1083117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5659" cy="498056"/>
          </a:xfrm>
          <a:prstGeom prst="rect">
            <a:avLst/>
          </a:prstGeom>
        </p:spPr>
        <p:txBody>
          <a:bodyPr vert="horz" lIns="91411" tIns="45706" rIns="91411" bIns="4570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5" y="0"/>
            <a:ext cx="2945659" cy="498056"/>
          </a:xfrm>
          <a:prstGeom prst="rect">
            <a:avLst/>
          </a:prstGeom>
        </p:spPr>
        <p:txBody>
          <a:bodyPr vert="horz" lIns="91411" tIns="45706" rIns="91411" bIns="45706" rtlCol="0"/>
          <a:lstStyle>
            <a:lvl1pPr algn="r">
              <a:defRPr sz="1200"/>
            </a:lvl1pPr>
          </a:lstStyle>
          <a:p>
            <a:fld id="{E9245374-BF2D-4693-832B-520167D0D881}" type="datetimeFigureOut">
              <a:rPr kumimoji="1" lang="ja-JP" altLang="en-US" smtClean="0"/>
              <a:t>2020/12/23</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11" tIns="45706" rIns="91411" bIns="45706" rtlCol="0" anchor="ctr"/>
          <a:lstStyle/>
          <a:p>
            <a:endParaRPr lang="ja-JP" altLang="en-US"/>
          </a:p>
        </p:txBody>
      </p:sp>
      <p:sp>
        <p:nvSpPr>
          <p:cNvPr id="5" name="ノート プレースホルダー 4"/>
          <p:cNvSpPr>
            <a:spLocks noGrp="1"/>
          </p:cNvSpPr>
          <p:nvPr>
            <p:ph type="body" sz="quarter" idx="3"/>
          </p:nvPr>
        </p:nvSpPr>
        <p:spPr>
          <a:xfrm>
            <a:off x="679768" y="4777196"/>
            <a:ext cx="5438140" cy="3908614"/>
          </a:xfrm>
          <a:prstGeom prst="rect">
            <a:avLst/>
          </a:prstGeom>
        </p:spPr>
        <p:txBody>
          <a:bodyPr vert="horz" lIns="91411" tIns="45706" rIns="91411" bIns="457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4"/>
            <a:ext cx="2945659" cy="498055"/>
          </a:xfrm>
          <a:prstGeom prst="rect">
            <a:avLst/>
          </a:prstGeom>
        </p:spPr>
        <p:txBody>
          <a:bodyPr vert="horz" lIns="91411" tIns="45706" rIns="91411" bIns="4570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5" y="9428584"/>
            <a:ext cx="2945659" cy="498055"/>
          </a:xfrm>
          <a:prstGeom prst="rect">
            <a:avLst/>
          </a:prstGeom>
        </p:spPr>
        <p:txBody>
          <a:bodyPr vert="horz" lIns="91411" tIns="45706" rIns="91411" bIns="45706" rtlCol="0" anchor="b"/>
          <a:lstStyle>
            <a:lvl1pPr algn="r">
              <a:defRPr sz="1200"/>
            </a:lvl1pPr>
          </a:lstStyle>
          <a:p>
            <a:fld id="{7CF1BD7E-063F-4741-897D-B000EFE8EC96}" type="slidenum">
              <a:rPr kumimoji="1" lang="ja-JP" altLang="en-US" smtClean="0"/>
              <a:t>‹#›</a:t>
            </a:fld>
            <a:endParaRPr kumimoji="1" lang="ja-JP" altLang="en-US"/>
          </a:p>
        </p:txBody>
      </p:sp>
    </p:spTree>
    <p:extLst>
      <p:ext uri="{BB962C8B-B14F-4D97-AF65-F5344CB8AC3E}">
        <p14:creationId xmlns:p14="http://schemas.microsoft.com/office/powerpoint/2010/main" val="16775801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20933"/>
            <a:fld id="{7CF1BD7E-063F-4741-897D-B000EFE8EC96}" type="slidenum">
              <a:rPr lang="ja-JP" altLang="en-US">
                <a:solidFill>
                  <a:prstClr val="black"/>
                </a:solidFill>
                <a:latin typeface="Calibri" panose="020F0502020204030204"/>
                <a:ea typeface="ＭＳ Ｐゴシック" panose="020B0600070205080204" pitchFamily="50" charset="-128"/>
              </a:rPr>
              <a:pPr defTabSz="920933"/>
              <a:t>5</a:t>
            </a:fld>
            <a:endParaRPr lang="ja-JP" altLang="en-US">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141407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スライド イメージ プレースホルダー 1"/>
          <p:cNvSpPr>
            <a:spLocks noGrp="1" noRot="1" noChangeAspect="1"/>
          </p:cNvSpPr>
          <p:nvPr>
            <p:ph type="sldImg"/>
          </p:nvPr>
        </p:nvSpPr>
        <p:spPr/>
      </p:sp>
      <p:sp>
        <p:nvSpPr>
          <p:cNvPr id="153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40845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56558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a:t>【</a:t>
            </a:r>
            <a:r>
              <a:rPr lang="ja-JP" altLang="en-US" dirty="0"/>
              <a:t>本囲み内にポイントを記載</a:t>
            </a:r>
            <a:r>
              <a:rPr lang="en-US" altLang="ja-JP" dirty="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ポイント欄に記載した点の具体的</a:t>
            </a:r>
            <a:r>
              <a:rPr kumimoji="1" lang="ja-JP" altLang="en-US" dirty="0"/>
              <a:t>内容を、客観的な根拠も含めて記載</a:t>
            </a:r>
            <a:r>
              <a:rPr kumimoji="1" lang="en-US" altLang="ja-JP" dirty="0"/>
              <a:t>】</a:t>
            </a:r>
            <a:endParaRPr kumimoji="1" lang="ja-JP" altLang="en-US" dirty="0"/>
          </a:p>
        </p:txBody>
      </p:sp>
    </p:spTree>
    <p:extLst>
      <p:ext uri="{BB962C8B-B14F-4D97-AF65-F5344CB8AC3E}">
        <p14:creationId xmlns:p14="http://schemas.microsoft.com/office/powerpoint/2010/main" val="40544140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326723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512157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2020/12/23</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99209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2020/12/23</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02990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2020/12/23</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319419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80335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4495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29959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289137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98096764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本囲み内にポイントを記載</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スライド中下部に、ポイントの具体的内容を、客観的な根拠も含めて記載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4619853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本囲み内に計画の内容に関する条件を転記</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スライド中下部に、条件への対応状況の具体的内容を、客観的な根拠も含めて記載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58804251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42318289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67888858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2020/12/23</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57392993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2020/12/23</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61650613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2020/12/23</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67749834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57179741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2020/12/23</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54813882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96536623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2020/12/23</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12312631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2020/12/23</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6177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3339759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926244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7000"/>
            <a:ext cx="7772400" cy="2387600"/>
          </a:xfrm>
        </p:spPr>
        <p:txBody>
          <a:bodyPr>
            <a:noAutofit/>
          </a:bodyPr>
          <a:lstStyle/>
          <a:p>
            <a:r>
              <a:rPr kumimoji="1" lang="en-US" altLang="ja-JP" sz="5400" dirty="0"/>
              <a:t>【</a:t>
            </a:r>
            <a:r>
              <a:rPr kumimoji="1" lang="ja-JP" altLang="en-US" sz="5400" dirty="0"/>
              <a:t>タイトル</a:t>
            </a:r>
            <a:r>
              <a:rPr kumimoji="1" lang="en-US" altLang="ja-JP" sz="5400" dirty="0"/>
              <a:t>】</a:t>
            </a:r>
            <a:br>
              <a:rPr kumimoji="1" lang="en-US" altLang="ja-JP" sz="5400" dirty="0"/>
            </a:br>
            <a:endParaRPr kumimoji="1" lang="ja-JP" altLang="en-US" sz="5400" dirty="0"/>
          </a:p>
        </p:txBody>
      </p:sp>
      <p:sp>
        <p:nvSpPr>
          <p:cNvPr id="3" name="サブタイトル 2"/>
          <p:cNvSpPr>
            <a:spLocks noGrp="1"/>
          </p:cNvSpPr>
          <p:nvPr>
            <p:ph type="subTitle" idx="1"/>
          </p:nvPr>
        </p:nvSpPr>
        <p:spPr>
          <a:xfrm>
            <a:off x="1143000" y="3784600"/>
            <a:ext cx="6858000" cy="2781300"/>
          </a:xfrm>
        </p:spPr>
        <p:txBody>
          <a:bodyPr>
            <a:normAutofit fontScale="70000" lnSpcReduction="20000"/>
          </a:bodyPr>
          <a:lstStyle/>
          <a:p>
            <a:endParaRPr kumimoji="1" lang="en-US" altLang="ja-JP" dirty="0"/>
          </a:p>
          <a:p>
            <a:endParaRPr lang="en-US" altLang="ja-JP" sz="3900" dirty="0"/>
          </a:p>
          <a:p>
            <a:pPr>
              <a:lnSpc>
                <a:spcPct val="120000"/>
              </a:lnSpc>
            </a:pPr>
            <a:r>
              <a:rPr lang="ja-JP" altLang="en-US" sz="3900" dirty="0" smtClean="0"/>
              <a:t>令和３年度</a:t>
            </a:r>
            <a:r>
              <a:rPr lang="ja-JP" altLang="en-US" sz="3900" dirty="0"/>
              <a:t>地方大学・地域産業創生交付金</a:t>
            </a:r>
            <a:br>
              <a:rPr lang="ja-JP" altLang="en-US" sz="3900" dirty="0"/>
            </a:br>
            <a:r>
              <a:rPr lang="ja-JP" altLang="en-US" sz="3900" dirty="0" smtClean="0"/>
              <a:t>説明</a:t>
            </a:r>
            <a:r>
              <a:rPr lang="ja-JP" altLang="en-US" sz="3900" dirty="0"/>
              <a:t>資料</a:t>
            </a:r>
            <a:r>
              <a:rPr lang="ja-JP" altLang="en-US" sz="3900" dirty="0" smtClean="0"/>
              <a:t>（計画作成支援枠）</a:t>
            </a:r>
            <a:r>
              <a:rPr lang="ja-JP" altLang="en-US" sz="3900" dirty="0"/>
              <a:t/>
            </a:r>
            <a:br>
              <a:rPr lang="ja-JP" altLang="en-US" sz="3900" dirty="0"/>
            </a:br>
            <a:endParaRPr lang="en-US" altLang="ja-JP" sz="3900" dirty="0"/>
          </a:p>
          <a:p>
            <a:r>
              <a:rPr lang="en-US" altLang="ja-JP" sz="3900" dirty="0"/>
              <a:t>【</a:t>
            </a:r>
            <a:r>
              <a:rPr lang="ja-JP" altLang="en-US" sz="3900" dirty="0"/>
              <a:t>申請地方公共団体名</a:t>
            </a:r>
            <a:r>
              <a:rPr lang="en-US" altLang="ja-JP" sz="3900" dirty="0"/>
              <a:t>】</a:t>
            </a:r>
          </a:p>
        </p:txBody>
      </p:sp>
      <p:sp>
        <p:nvSpPr>
          <p:cNvPr id="5" name="角丸四角形 4"/>
          <p:cNvSpPr/>
          <p:nvPr/>
        </p:nvSpPr>
        <p:spPr>
          <a:xfrm>
            <a:off x="1143000" y="914400"/>
            <a:ext cx="7436457" cy="809628"/>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b="1" dirty="0" smtClean="0">
                <a:solidFill>
                  <a:schemeClr val="tx1"/>
                </a:solidFill>
              </a:rPr>
              <a:t>※</a:t>
            </a:r>
            <a:r>
              <a:rPr lang="ja-JP" altLang="en-US" sz="1600" b="1" dirty="0" smtClean="0">
                <a:solidFill>
                  <a:schemeClr val="tx1"/>
                </a:solidFill>
              </a:rPr>
              <a:t>黄色テキストボックス内には、各スライドの記載事項の説明等を記載しています。　　</a:t>
            </a:r>
            <a:endParaRPr lang="en-US" altLang="ja-JP" sz="1600" b="1" dirty="0" smtClean="0">
              <a:solidFill>
                <a:schemeClr val="tx1"/>
              </a:solidFill>
            </a:endParaRPr>
          </a:p>
          <a:p>
            <a:r>
              <a:rPr lang="ja-JP" altLang="en-US" sz="1600" b="1" dirty="0">
                <a:solidFill>
                  <a:schemeClr val="tx1"/>
                </a:solidFill>
              </a:rPr>
              <a:t>　</a:t>
            </a:r>
            <a:r>
              <a:rPr lang="ja-JP" altLang="en-US" sz="1600" b="1" dirty="0" smtClean="0">
                <a:solidFill>
                  <a:schemeClr val="tx1"/>
                </a:solidFill>
              </a:rPr>
              <a:t> 提出時には削除をお願いします。</a:t>
            </a:r>
            <a:endParaRPr kumimoji="1" lang="en-US" altLang="ja-JP" dirty="0" smtClean="0">
              <a:solidFill>
                <a:schemeClr val="tx1"/>
              </a:solidFill>
            </a:endParaRPr>
          </a:p>
        </p:txBody>
      </p:sp>
    </p:spTree>
    <p:extLst>
      <p:ext uri="{BB962C8B-B14F-4D97-AF65-F5344CB8AC3E}">
        <p14:creationId xmlns:p14="http://schemas.microsoft.com/office/powerpoint/2010/main" val="3926126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98777" y="699429"/>
            <a:ext cx="8906495" cy="58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a:latin typeface="+mn-ea"/>
              </a:rPr>
              <a:t>評価委員会における評価等に当たり、</a:t>
            </a:r>
            <a:r>
              <a:rPr lang="ja-JP" altLang="en-US" sz="1600" b="1" u="sng" dirty="0">
                <a:latin typeface="+mn-ea"/>
              </a:rPr>
              <a:t>ポイントとなる事項を各地域で共通した形で示していただくための提出資料のフォーマット</a:t>
            </a:r>
            <a:r>
              <a:rPr lang="ja-JP" altLang="en-US" sz="1600" dirty="0">
                <a:latin typeface="+mn-ea"/>
              </a:rPr>
              <a:t>です</a:t>
            </a:r>
            <a:r>
              <a:rPr lang="ja-JP" altLang="en-US" sz="1600" dirty="0" smtClean="0">
                <a:latin typeface="+mn-ea"/>
              </a:rPr>
              <a:t>。</a:t>
            </a:r>
            <a:endParaRPr lang="en-US" altLang="ja-JP" sz="1600" dirty="0" smtClean="0">
              <a:latin typeface="+mn-ea"/>
            </a:endParaRPr>
          </a:p>
        </p:txBody>
      </p:sp>
      <p:sp>
        <p:nvSpPr>
          <p:cNvPr id="4" name="タイトル 1"/>
          <p:cNvSpPr txBox="1">
            <a:spLocks/>
          </p:cNvSpPr>
          <p:nvPr/>
        </p:nvSpPr>
        <p:spPr>
          <a:xfrm>
            <a:off x="0" y="0"/>
            <a:ext cx="9144000" cy="411100"/>
          </a:xfrm>
          <a:prstGeom prst="rect">
            <a:avLst/>
          </a:prstGeom>
          <a:solidFill>
            <a:srgbClr val="FFC00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dirty="0">
                <a:solidFill>
                  <a:sysClr val="windowText" lastClr="000000"/>
                </a:solidFill>
              </a:rPr>
              <a:t>　本フォーマットについて（</a:t>
            </a:r>
            <a:r>
              <a:rPr lang="en-US" altLang="ja-JP" sz="2400" b="1" dirty="0">
                <a:solidFill>
                  <a:sysClr val="windowText" lastClr="000000"/>
                </a:solidFill>
              </a:rPr>
              <a:t>※</a:t>
            </a:r>
            <a:r>
              <a:rPr lang="ja-JP" altLang="en-US" sz="2400" b="1" dirty="0">
                <a:solidFill>
                  <a:sysClr val="windowText" lastClr="000000"/>
                </a:solidFill>
              </a:rPr>
              <a:t>提出に当たり、本スライドは削除ください）</a:t>
            </a:r>
          </a:p>
        </p:txBody>
      </p:sp>
      <p:sp>
        <p:nvSpPr>
          <p:cNvPr id="6" name="正方形/長方形 5"/>
          <p:cNvSpPr/>
          <p:nvPr/>
        </p:nvSpPr>
        <p:spPr>
          <a:xfrm>
            <a:off x="124178" y="564445"/>
            <a:ext cx="8906933" cy="7574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24178" y="1686822"/>
            <a:ext cx="8906933" cy="21166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31473" y="4041867"/>
            <a:ext cx="8906933" cy="27221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2"/>
          <p:cNvSpPr txBox="1">
            <a:spLocks/>
          </p:cNvSpPr>
          <p:nvPr/>
        </p:nvSpPr>
        <p:spPr>
          <a:xfrm>
            <a:off x="124178" y="1839949"/>
            <a:ext cx="8906495" cy="26576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a:latin typeface="+mn-ea"/>
              </a:rPr>
              <a:t>本フォーマットの</a:t>
            </a:r>
            <a:r>
              <a:rPr lang="ja-JP" altLang="en-US" sz="1600" b="1" u="sng" dirty="0">
                <a:latin typeface="+mn-ea"/>
              </a:rPr>
              <a:t>全スライドが必須スライド</a:t>
            </a:r>
            <a:r>
              <a:rPr lang="ja-JP" altLang="en-US" sz="1600" dirty="0">
                <a:latin typeface="+mn-ea"/>
              </a:rPr>
              <a:t>です。</a:t>
            </a:r>
            <a:endParaRPr lang="en-US" altLang="ja-JP" sz="1600" dirty="0">
              <a:latin typeface="+mn-ea"/>
            </a:endParaRPr>
          </a:p>
          <a:p>
            <a:pPr lvl="1">
              <a:lnSpc>
                <a:spcPts val="1600"/>
              </a:lnSpc>
              <a:spcBef>
                <a:spcPts val="1200"/>
              </a:spcBef>
              <a:buFont typeface="Wingdings" panose="05000000000000000000" pitchFamily="2" charset="2"/>
              <a:buChar char="Ø"/>
            </a:pPr>
            <a:r>
              <a:rPr lang="ja-JP" altLang="en-US" sz="1400" dirty="0" smtClean="0">
                <a:latin typeface="+mn-ea"/>
              </a:rPr>
              <a:t>今後の実施内容は、評価委員会・事務局による計画作成支援を通じ具体的に作っていくものですので、現時点で可能な限り作成ください。</a:t>
            </a:r>
            <a:endParaRPr lang="en-US" altLang="ja-JP" sz="1400" dirty="0" smtClean="0">
              <a:latin typeface="+mn-ea"/>
            </a:endParaRPr>
          </a:p>
          <a:p>
            <a:pPr>
              <a:lnSpc>
                <a:spcPct val="100000"/>
              </a:lnSpc>
              <a:spcBef>
                <a:spcPts val="1200"/>
              </a:spcBef>
            </a:pPr>
            <a:r>
              <a:rPr lang="ja-JP" altLang="en-US" sz="1600" dirty="0" smtClean="0">
                <a:latin typeface="+mn-ea"/>
              </a:rPr>
              <a:t>本資料</a:t>
            </a:r>
            <a:r>
              <a:rPr lang="ja-JP" altLang="en-US" sz="1600" dirty="0">
                <a:latin typeface="+mn-ea"/>
              </a:rPr>
              <a:t>については、可能な限り、</a:t>
            </a:r>
            <a:r>
              <a:rPr lang="ja-JP" altLang="en-US" sz="1600" b="1" u="sng" dirty="0">
                <a:latin typeface="+mn-ea"/>
              </a:rPr>
              <a:t>客観的な根拠となるデータや事実を含めつつ</a:t>
            </a:r>
            <a:r>
              <a:rPr lang="ja-JP" altLang="en-US" sz="1600" u="sng" dirty="0">
                <a:latin typeface="+mn-ea"/>
              </a:rPr>
              <a:t>、</a:t>
            </a:r>
            <a:r>
              <a:rPr lang="ja-JP" altLang="en-US" sz="1600" b="1" u="sng" dirty="0">
                <a:latin typeface="+mn-ea"/>
              </a:rPr>
              <a:t>本交付金の必要性や、計画の評価基準への</a:t>
            </a:r>
            <a:r>
              <a:rPr lang="ja-JP" altLang="en-US" sz="1600" b="1" u="sng" dirty="0" smtClean="0">
                <a:latin typeface="+mn-ea"/>
              </a:rPr>
              <a:t>適合性を示す</a:t>
            </a:r>
            <a:r>
              <a:rPr lang="ja-JP" altLang="en-US" sz="1600" b="1" u="sng" dirty="0">
                <a:latin typeface="+mn-ea"/>
              </a:rPr>
              <a:t>内容になるよう</a:t>
            </a:r>
            <a:r>
              <a:rPr lang="ja-JP" altLang="en-US" sz="1600" dirty="0">
                <a:latin typeface="+mn-ea"/>
              </a:rPr>
              <a:t>、留意ください。</a:t>
            </a:r>
            <a:endParaRPr lang="en-US" altLang="ja-JP" sz="1600" dirty="0">
              <a:latin typeface="+mn-ea"/>
            </a:endParaRPr>
          </a:p>
          <a:p>
            <a:pPr>
              <a:lnSpc>
                <a:spcPct val="100000"/>
              </a:lnSpc>
              <a:spcBef>
                <a:spcPts val="1200"/>
              </a:spcBef>
            </a:pPr>
            <a:r>
              <a:rPr lang="ja-JP" altLang="en-US" sz="1600" dirty="0">
                <a:latin typeface="+mn-ea"/>
              </a:rPr>
              <a:t>また、次頁の</a:t>
            </a:r>
            <a:r>
              <a:rPr lang="ja-JP" altLang="en-US" sz="1600" b="1" u="sng" dirty="0">
                <a:latin typeface="+mn-ea"/>
              </a:rPr>
              <a:t>「計画に盛り込むべきポイント」</a:t>
            </a:r>
            <a:r>
              <a:rPr lang="ja-JP" altLang="en-US" sz="1600" dirty="0">
                <a:latin typeface="+mn-ea"/>
              </a:rPr>
              <a:t>に</a:t>
            </a:r>
            <a:r>
              <a:rPr lang="ja-JP" altLang="en-US" sz="1600" dirty="0" smtClean="0">
                <a:latin typeface="+mn-ea"/>
              </a:rPr>
              <a:t>ついて</a:t>
            </a:r>
            <a:r>
              <a:rPr lang="ja-JP" altLang="en-US" sz="1600" u="sng" dirty="0" smtClean="0">
                <a:latin typeface="+mn-ea"/>
              </a:rPr>
              <a:t>可能な限り明確</a:t>
            </a:r>
            <a:r>
              <a:rPr lang="ja-JP" altLang="en-US" sz="1600" u="sng" dirty="0">
                <a:latin typeface="+mn-ea"/>
              </a:rPr>
              <a:t>になるようご記載ください。</a:t>
            </a:r>
            <a:endParaRPr lang="en-US" altLang="ja-JP" sz="1600" u="sng" dirty="0">
              <a:latin typeface="+mn-ea"/>
            </a:endParaRPr>
          </a:p>
        </p:txBody>
      </p:sp>
      <p:sp>
        <p:nvSpPr>
          <p:cNvPr id="5" name="テキスト ボックス 4"/>
          <p:cNvSpPr txBox="1"/>
          <p:nvPr/>
        </p:nvSpPr>
        <p:spPr>
          <a:xfrm>
            <a:off x="124178" y="438407"/>
            <a:ext cx="543739" cy="307777"/>
          </a:xfrm>
          <a:prstGeom prst="rect">
            <a:avLst/>
          </a:prstGeom>
          <a:solidFill>
            <a:srgbClr val="FFC000"/>
          </a:solidFill>
        </p:spPr>
        <p:txBody>
          <a:bodyPr wrap="none" rtlCol="0">
            <a:spAutoFit/>
          </a:bodyPr>
          <a:lstStyle/>
          <a:p>
            <a:r>
              <a:rPr kumimoji="1" lang="ja-JP" altLang="en-US" sz="1400" dirty="0">
                <a:solidFill>
                  <a:sysClr val="windowText" lastClr="000000"/>
                </a:solidFill>
              </a:rPr>
              <a:t>概要</a:t>
            </a:r>
          </a:p>
        </p:txBody>
      </p:sp>
      <p:sp>
        <p:nvSpPr>
          <p:cNvPr id="7" name="テキスト ボックス 6"/>
          <p:cNvSpPr txBox="1"/>
          <p:nvPr/>
        </p:nvSpPr>
        <p:spPr>
          <a:xfrm>
            <a:off x="124178" y="1514843"/>
            <a:ext cx="543739" cy="307777"/>
          </a:xfrm>
          <a:prstGeom prst="rect">
            <a:avLst/>
          </a:prstGeom>
          <a:solidFill>
            <a:srgbClr val="FFC000"/>
          </a:solidFill>
        </p:spPr>
        <p:txBody>
          <a:bodyPr wrap="none" rtlCol="0">
            <a:spAutoFit/>
          </a:bodyPr>
          <a:lstStyle/>
          <a:p>
            <a:r>
              <a:rPr lang="ja-JP" altLang="en-US" sz="1400" dirty="0">
                <a:solidFill>
                  <a:sysClr val="windowText" lastClr="000000"/>
                </a:solidFill>
              </a:rPr>
              <a:t>内容</a:t>
            </a:r>
            <a:endParaRPr kumimoji="1" lang="ja-JP" altLang="en-US" sz="1400" dirty="0">
              <a:solidFill>
                <a:sysClr val="windowText" lastClr="000000"/>
              </a:solidFill>
            </a:endParaRPr>
          </a:p>
        </p:txBody>
      </p:sp>
      <p:sp>
        <p:nvSpPr>
          <p:cNvPr id="9" name="テキスト ボックス 8"/>
          <p:cNvSpPr txBox="1"/>
          <p:nvPr/>
        </p:nvSpPr>
        <p:spPr>
          <a:xfrm>
            <a:off x="124178" y="3897015"/>
            <a:ext cx="543739" cy="307777"/>
          </a:xfrm>
          <a:prstGeom prst="rect">
            <a:avLst/>
          </a:prstGeom>
          <a:solidFill>
            <a:srgbClr val="FFC000"/>
          </a:solidFill>
        </p:spPr>
        <p:txBody>
          <a:bodyPr wrap="none" rtlCol="0">
            <a:spAutoFit/>
          </a:bodyPr>
          <a:lstStyle/>
          <a:p>
            <a:r>
              <a:rPr lang="ja-JP" altLang="en-US" sz="1400" dirty="0">
                <a:solidFill>
                  <a:sysClr val="windowText" lastClr="000000"/>
                </a:solidFill>
              </a:rPr>
              <a:t>体裁</a:t>
            </a:r>
            <a:endParaRPr kumimoji="1" lang="ja-JP" altLang="en-US" sz="1400" dirty="0">
              <a:solidFill>
                <a:sysClr val="windowText" lastClr="000000"/>
              </a:solidFill>
            </a:endParaRPr>
          </a:p>
        </p:txBody>
      </p:sp>
      <p:sp>
        <p:nvSpPr>
          <p:cNvPr id="14" name="コンテンツ プレースホルダー 2"/>
          <p:cNvSpPr txBox="1">
            <a:spLocks/>
          </p:cNvSpPr>
          <p:nvPr/>
        </p:nvSpPr>
        <p:spPr>
          <a:xfrm>
            <a:off x="123740" y="4355104"/>
            <a:ext cx="8906495" cy="19454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52000">
              <a:lnSpc>
                <a:spcPct val="100000"/>
              </a:lnSpc>
              <a:spcBef>
                <a:spcPts val="1200"/>
              </a:spcBef>
            </a:pPr>
            <a:r>
              <a:rPr lang="ja-JP" altLang="en-US" sz="1600" dirty="0">
                <a:latin typeface="+mn-ea"/>
              </a:rPr>
              <a:t>必須スライド以外の</a:t>
            </a:r>
            <a:r>
              <a:rPr lang="ja-JP" altLang="en-US" sz="1600" u="sng" dirty="0">
                <a:latin typeface="+mn-ea"/>
              </a:rPr>
              <a:t>スライドの追加は任意</a:t>
            </a:r>
            <a:r>
              <a:rPr lang="ja-JP" altLang="en-US" sz="1600" dirty="0">
                <a:latin typeface="+mn-ea"/>
              </a:rPr>
              <a:t>としますが、</a:t>
            </a:r>
            <a:r>
              <a:rPr lang="ja-JP" altLang="en-US" sz="1600" b="1" u="sng" dirty="0">
                <a:latin typeface="+mn-ea"/>
              </a:rPr>
              <a:t>原則と</a:t>
            </a:r>
            <a:r>
              <a:rPr lang="ja-JP" altLang="en-US" sz="1600" b="1" u="sng" dirty="0" smtClean="0">
                <a:latin typeface="+mn-ea"/>
              </a:rPr>
              <a:t>して</a:t>
            </a:r>
            <a:r>
              <a:rPr lang="en-US" altLang="ja-JP" sz="1600" b="1" u="sng" dirty="0" smtClean="0">
                <a:latin typeface="+mn-ea"/>
              </a:rPr>
              <a:t>25</a:t>
            </a:r>
            <a:r>
              <a:rPr lang="ja-JP" altLang="en-US" sz="1600" b="1" u="sng" dirty="0" smtClean="0">
                <a:latin typeface="+mn-ea"/>
              </a:rPr>
              <a:t>枚</a:t>
            </a:r>
            <a:r>
              <a:rPr lang="ja-JP" altLang="en-US" sz="1600" b="1" u="sng" dirty="0">
                <a:latin typeface="+mn-ea"/>
              </a:rPr>
              <a:t>以内で作成ください（タイトルや扉のページを除く） </a:t>
            </a:r>
            <a:r>
              <a:rPr lang="ja-JP" altLang="en-US" sz="1600" u="sng" dirty="0">
                <a:latin typeface="+mn-ea"/>
              </a:rPr>
              <a:t>。</a:t>
            </a:r>
            <a:endParaRPr lang="en-US" altLang="ja-JP" sz="1600" u="sng" dirty="0">
              <a:latin typeface="+mn-ea"/>
            </a:endParaRPr>
          </a:p>
          <a:p>
            <a:pPr marL="252000">
              <a:lnSpc>
                <a:spcPct val="100000"/>
              </a:lnSpc>
              <a:spcBef>
                <a:spcPts val="1200"/>
              </a:spcBef>
            </a:pPr>
            <a:r>
              <a:rPr lang="ja-JP" altLang="en-US" sz="1600" dirty="0">
                <a:latin typeface="+mn-ea"/>
              </a:rPr>
              <a:t>各スライドについては、指定がない場合には、複数枚</a:t>
            </a:r>
            <a:r>
              <a:rPr lang="ja-JP" altLang="en-US" sz="1600" dirty="0" smtClean="0">
                <a:latin typeface="+mn-ea"/>
              </a:rPr>
              <a:t>にわたって</a:t>
            </a:r>
            <a:r>
              <a:rPr lang="ja-JP" altLang="en-US" sz="1600" dirty="0">
                <a:latin typeface="+mn-ea"/>
              </a:rPr>
              <a:t>の作成も可能ですが、必要最小限度としてください。</a:t>
            </a:r>
          </a:p>
          <a:p>
            <a:pPr marL="252000">
              <a:lnSpc>
                <a:spcPct val="100000"/>
              </a:lnSpc>
              <a:spcBef>
                <a:spcPts val="1200"/>
              </a:spcBef>
            </a:pPr>
            <a:r>
              <a:rPr lang="ja-JP" altLang="en-US" sz="1600" dirty="0">
                <a:latin typeface="+mn-ea"/>
              </a:rPr>
              <a:t>スライドのタイトル名については、</a:t>
            </a:r>
            <a:r>
              <a:rPr lang="ja-JP" altLang="en-US" sz="1600" u="sng" dirty="0">
                <a:latin typeface="+mn-ea"/>
              </a:rPr>
              <a:t>原則として本フォーマットの通りとすることが望ましい</a:t>
            </a:r>
            <a:r>
              <a:rPr lang="ja-JP" altLang="en-US" sz="1600" dirty="0">
                <a:latin typeface="+mn-ea"/>
              </a:rPr>
              <a:t>です。</a:t>
            </a:r>
          </a:p>
          <a:p>
            <a:pPr marL="252000">
              <a:lnSpc>
                <a:spcPct val="100000"/>
              </a:lnSpc>
              <a:spcBef>
                <a:spcPts val="1200"/>
              </a:spcBef>
            </a:pPr>
            <a:r>
              <a:rPr lang="ja-JP" altLang="en-US" sz="1600" dirty="0">
                <a:latin typeface="+mn-ea"/>
              </a:rPr>
              <a:t>必須スライド、追加したスライドともに、</a:t>
            </a:r>
            <a:r>
              <a:rPr lang="ja-JP" altLang="en-US" sz="1600" u="sng" dirty="0">
                <a:latin typeface="+mn-ea"/>
              </a:rPr>
              <a:t>資料のフォントや色については任意</a:t>
            </a:r>
            <a:r>
              <a:rPr lang="ja-JP" altLang="en-US" sz="1600" dirty="0">
                <a:latin typeface="+mn-ea"/>
              </a:rPr>
              <a:t>とします。</a:t>
            </a:r>
          </a:p>
          <a:p>
            <a:pPr marL="252000">
              <a:lnSpc>
                <a:spcPct val="100000"/>
              </a:lnSpc>
              <a:spcBef>
                <a:spcPts val="1200"/>
              </a:spcBef>
            </a:pPr>
            <a:r>
              <a:rPr lang="ja-JP" altLang="en-US" sz="1600" u="sng" dirty="0">
                <a:latin typeface="+mn-ea"/>
              </a:rPr>
              <a:t>スライドへの図表や画像等の追加についても任意</a:t>
            </a:r>
            <a:r>
              <a:rPr lang="ja-JP" altLang="en-US" sz="1600" dirty="0">
                <a:latin typeface="+mn-ea"/>
              </a:rPr>
              <a:t>とします。</a:t>
            </a:r>
          </a:p>
        </p:txBody>
      </p:sp>
    </p:spTree>
    <p:extLst>
      <p:ext uri="{BB962C8B-B14F-4D97-AF65-F5344CB8AC3E}">
        <p14:creationId xmlns:p14="http://schemas.microsoft.com/office/powerpoint/2010/main" val="2455815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425451" y="564444"/>
            <a:ext cx="8293095" cy="12153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0" hangingPunct="0">
              <a:buFont typeface="Wingdings" panose="05000000000000000000" pitchFamily="2" charset="2"/>
              <a:buChar char="u"/>
            </a:pPr>
            <a:r>
              <a:rPr lang="ja-JP" altLang="ja-JP" sz="2000" b="1" dirty="0"/>
              <a:t>事業が世界レベルのものを目指しており、「産学官金」の連携で地域に特色ある産業クラスターができるか</a:t>
            </a:r>
            <a:endParaRPr lang="ja-JP" altLang="ja-JP" sz="2000" dirty="0"/>
          </a:p>
          <a:p>
            <a:pPr hangingPunct="0">
              <a:buFont typeface="Wingdings" panose="05000000000000000000" pitchFamily="2" charset="2"/>
              <a:buChar char="ü"/>
            </a:pPr>
            <a:r>
              <a:rPr lang="ja-JP" altLang="ja-JP" sz="1800" dirty="0"/>
              <a:t>その分野が地域において期待できる理由、特色</a:t>
            </a:r>
            <a:endParaRPr lang="en-US" altLang="ja-JP" sz="1800" dirty="0"/>
          </a:p>
          <a:p>
            <a:pPr hangingPunct="0">
              <a:buFont typeface="Wingdings" panose="05000000000000000000" pitchFamily="2" charset="2"/>
              <a:buChar char="ü"/>
            </a:pPr>
            <a:r>
              <a:rPr lang="ja-JP" altLang="ja-JP" sz="1800" dirty="0"/>
              <a:t>地域の課題やクラスターの発展可能性（産業戦略</a:t>
            </a:r>
            <a:r>
              <a:rPr lang="ja-JP" altLang="en-US" sz="1800" dirty="0"/>
              <a:t>やビジネスモデル</a:t>
            </a:r>
            <a:r>
              <a:rPr lang="ja-JP" altLang="ja-JP" sz="1800" dirty="0"/>
              <a:t>）</a:t>
            </a:r>
          </a:p>
          <a:p>
            <a:pPr lvl="0" hangingPunct="0">
              <a:buFont typeface="Wingdings" panose="05000000000000000000" pitchFamily="2" charset="2"/>
              <a:buChar char="u"/>
            </a:pPr>
            <a:r>
              <a:rPr lang="ja-JP" altLang="ja-JP" sz="2000" b="1" dirty="0"/>
              <a:t>その上で、特色ある大学づくりと地元の若者の雇用</a:t>
            </a:r>
            <a:r>
              <a:rPr lang="ja-JP" altLang="ja-JP" sz="2000" b="1" dirty="0" smtClean="0"/>
              <a:t>創</a:t>
            </a:r>
            <a:r>
              <a:rPr lang="ja-JP" altLang="en-US" sz="2000" b="1" dirty="0" smtClean="0"/>
              <a:t>出</a:t>
            </a:r>
            <a:r>
              <a:rPr lang="ja-JP" altLang="ja-JP" sz="2000" b="1" dirty="0" smtClean="0"/>
              <a:t>が</a:t>
            </a:r>
            <a:r>
              <a:rPr lang="ja-JP" altLang="ja-JP" sz="2000" b="1" dirty="0"/>
              <a:t>期待できるか</a:t>
            </a:r>
            <a:endParaRPr lang="ja-JP" altLang="ja-JP" sz="2000" dirty="0"/>
          </a:p>
          <a:p>
            <a:pPr hangingPunct="0">
              <a:buFont typeface="Wingdings" panose="05000000000000000000" pitchFamily="2" charset="2"/>
              <a:buChar char="ü"/>
            </a:pPr>
            <a:r>
              <a:rPr lang="ja-JP" altLang="en-US" sz="1800" dirty="0"/>
              <a:t>上記産業クラスター</a:t>
            </a:r>
            <a:r>
              <a:rPr lang="ja-JP" altLang="ja-JP" sz="1800" dirty="0"/>
              <a:t>と大学との結びつき</a:t>
            </a:r>
            <a:endParaRPr lang="en-US" altLang="ja-JP" sz="1800" dirty="0"/>
          </a:p>
          <a:p>
            <a:pPr hangingPunct="0">
              <a:buFont typeface="Wingdings" panose="05000000000000000000" pitchFamily="2" charset="2"/>
              <a:buChar char="ü"/>
            </a:pPr>
            <a:r>
              <a:rPr lang="ja-JP" altLang="en-US" sz="1800" dirty="0"/>
              <a:t>これらの取組みと</a:t>
            </a:r>
            <a:r>
              <a:rPr lang="ja-JP" altLang="ja-JP" sz="1800" dirty="0"/>
              <a:t>地元の若者雇用とのつながり</a:t>
            </a:r>
          </a:p>
          <a:p>
            <a:pPr lvl="0" hangingPunct="0">
              <a:buFont typeface="Wingdings" panose="05000000000000000000" pitchFamily="2" charset="2"/>
              <a:buChar char="u"/>
            </a:pPr>
            <a:r>
              <a:rPr lang="ja-JP" altLang="ja-JP" sz="2000" b="1" dirty="0"/>
              <a:t>その中で、中核となる企業が将来の自らのビジネスとして相応のリスクをとって大学や地域の中小企業を引っ張っているか</a:t>
            </a:r>
            <a:endParaRPr lang="ja-JP" altLang="ja-JP" sz="2000" dirty="0"/>
          </a:p>
          <a:p>
            <a:pPr hangingPunct="0">
              <a:buFont typeface="Wingdings" panose="05000000000000000000" pitchFamily="2" charset="2"/>
              <a:buChar char="ü"/>
            </a:pPr>
            <a:r>
              <a:rPr lang="ja-JP" altLang="en-US" sz="1800" dirty="0"/>
              <a:t>本事業への</a:t>
            </a:r>
            <a:r>
              <a:rPr lang="ja-JP" altLang="ja-JP" sz="1800" dirty="0"/>
              <a:t>参画企業の本気度、参画のあり方</a:t>
            </a:r>
          </a:p>
          <a:p>
            <a:pPr lvl="0" hangingPunct="0">
              <a:buFont typeface="Wingdings" panose="05000000000000000000" pitchFamily="2" charset="2"/>
              <a:buChar char="u"/>
            </a:pPr>
            <a:r>
              <a:rPr lang="ja-JP" altLang="ja-JP" sz="2000" b="1" dirty="0"/>
              <a:t>事業で強化する大学の研究機能が明確であり、人材面・予算面で将来の自立性が明確になっているか</a:t>
            </a:r>
            <a:endParaRPr lang="ja-JP" altLang="ja-JP" sz="2000" dirty="0"/>
          </a:p>
          <a:p>
            <a:pPr hangingPunct="0">
              <a:buFont typeface="Wingdings" panose="05000000000000000000" pitchFamily="2" charset="2"/>
              <a:buChar char="ü"/>
            </a:pPr>
            <a:r>
              <a:rPr lang="ja-JP" altLang="en-US" sz="1800" dirty="0"/>
              <a:t>本事業への</a:t>
            </a:r>
            <a:r>
              <a:rPr lang="ja-JP" altLang="ja-JP" sz="1800" dirty="0"/>
              <a:t>大学の本気度、ポテンシャル</a:t>
            </a:r>
            <a:r>
              <a:rPr lang="ja-JP" altLang="en-US" sz="1800" dirty="0"/>
              <a:t>、産業への波及</a:t>
            </a:r>
            <a:r>
              <a:rPr lang="ja-JP" altLang="en-US" sz="1800" dirty="0" smtClean="0"/>
              <a:t>効果、大学</a:t>
            </a:r>
            <a:r>
              <a:rPr lang="ja-JP" altLang="en-US" sz="1800" dirty="0"/>
              <a:t>改革の方向性</a:t>
            </a:r>
            <a:endParaRPr lang="en-US" altLang="ja-JP" sz="1800" dirty="0"/>
          </a:p>
          <a:p>
            <a:pPr hangingPunct="0">
              <a:buFont typeface="Wingdings" panose="05000000000000000000" pitchFamily="2" charset="2"/>
              <a:buChar char="ü"/>
            </a:pPr>
            <a:r>
              <a:rPr lang="ja-JP" altLang="ja-JP" sz="1800" dirty="0"/>
              <a:t>研究機能強化の対象</a:t>
            </a:r>
            <a:r>
              <a:rPr lang="ja-JP" altLang="ja-JP" sz="1800" dirty="0" smtClean="0"/>
              <a:t>範囲</a:t>
            </a:r>
            <a:endParaRPr lang="en-US" altLang="ja-JP" sz="1800" dirty="0"/>
          </a:p>
          <a:p>
            <a:pPr hangingPunct="0">
              <a:buFont typeface="Wingdings" panose="05000000000000000000" pitchFamily="2" charset="2"/>
              <a:buChar char="ü"/>
            </a:pPr>
            <a:r>
              <a:rPr lang="ja-JP" altLang="en-US" sz="1800" dirty="0" smtClean="0"/>
              <a:t>研究</a:t>
            </a:r>
            <a:r>
              <a:rPr lang="ja-JP" altLang="en-US" sz="1800" dirty="0"/>
              <a:t>開発</a:t>
            </a:r>
            <a:r>
              <a:rPr lang="ja-JP" altLang="ja-JP" sz="1800" dirty="0"/>
              <a:t>マネジメント</a:t>
            </a:r>
            <a:r>
              <a:rPr lang="ja-JP" altLang="en-US" sz="1800" dirty="0"/>
              <a:t>体制</a:t>
            </a:r>
            <a:endParaRPr lang="ja-JP" altLang="ja-JP" sz="1800" dirty="0"/>
          </a:p>
          <a:p>
            <a:pPr lvl="0" hangingPunct="0">
              <a:buFont typeface="Wingdings" panose="05000000000000000000" pitchFamily="2" charset="2"/>
              <a:buChar char="u"/>
            </a:pPr>
            <a:r>
              <a:rPr lang="ja-JP" altLang="ja-JP" sz="2000" b="1" dirty="0"/>
              <a:t>事業を推進する責任者が明確になっていて本気度がどうか</a:t>
            </a:r>
            <a:endParaRPr lang="ja-JP" altLang="ja-JP" sz="2000" dirty="0"/>
          </a:p>
          <a:p>
            <a:pPr hangingPunct="0">
              <a:buFont typeface="Wingdings" panose="05000000000000000000" pitchFamily="2" charset="2"/>
              <a:buChar char="ü"/>
            </a:pPr>
            <a:r>
              <a:rPr lang="ja-JP" altLang="ja-JP" sz="1800" dirty="0"/>
              <a:t>事業責任者の候補</a:t>
            </a:r>
            <a:r>
              <a:rPr lang="ja-JP" altLang="ja-JP" sz="1800" dirty="0" smtClean="0"/>
              <a:t>、</a:t>
            </a:r>
            <a:r>
              <a:rPr lang="ja-JP" altLang="en-US" sz="1800" dirty="0" smtClean="0"/>
              <a:t>参画のあり方、</a:t>
            </a:r>
            <a:r>
              <a:rPr lang="ja-JP" altLang="ja-JP" sz="1800" dirty="0" smtClean="0"/>
              <a:t>想定</a:t>
            </a:r>
            <a:r>
              <a:rPr lang="ja-JP" altLang="ja-JP" sz="1800" dirty="0"/>
              <a:t>する権限、補佐する体制</a:t>
            </a:r>
          </a:p>
        </p:txBody>
      </p:sp>
      <p:sp>
        <p:nvSpPr>
          <p:cNvPr id="4" name="タイトル 1"/>
          <p:cNvSpPr txBox="1">
            <a:spLocks/>
          </p:cNvSpPr>
          <p:nvPr/>
        </p:nvSpPr>
        <p:spPr>
          <a:xfrm>
            <a:off x="-1" y="0"/>
            <a:ext cx="9144001" cy="411100"/>
          </a:xfrm>
          <a:prstGeom prst="rect">
            <a:avLst/>
          </a:prstGeom>
          <a:solidFill>
            <a:srgbClr val="FFC00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dirty="0">
                <a:solidFill>
                  <a:sysClr val="windowText" lastClr="000000"/>
                </a:solidFill>
              </a:rPr>
              <a:t>　計画に盛り込むべきポイント</a:t>
            </a:r>
            <a:r>
              <a:rPr lang="ja-JP" altLang="en-US" sz="2000" b="1" dirty="0">
                <a:solidFill>
                  <a:sysClr val="windowText" lastClr="000000"/>
                </a:solidFill>
              </a:rPr>
              <a:t>（</a:t>
            </a:r>
            <a:r>
              <a:rPr lang="en-US" altLang="ja-JP" sz="2000" b="1" dirty="0">
                <a:solidFill>
                  <a:sysClr val="windowText" lastClr="000000"/>
                </a:solidFill>
              </a:rPr>
              <a:t>※</a:t>
            </a:r>
            <a:r>
              <a:rPr lang="ja-JP" altLang="en-US" sz="2000" b="1" dirty="0">
                <a:solidFill>
                  <a:sysClr val="windowText" lastClr="000000"/>
                </a:solidFill>
              </a:rPr>
              <a:t>提出に当たり、本スライドは削除ください</a:t>
            </a:r>
            <a:r>
              <a:rPr lang="ja-JP" altLang="en-US" sz="2400" b="1" dirty="0">
                <a:solidFill>
                  <a:sysClr val="windowText" lastClr="000000"/>
                </a:solidFill>
              </a:rPr>
              <a:t>）</a:t>
            </a:r>
          </a:p>
        </p:txBody>
      </p:sp>
      <p:sp>
        <p:nvSpPr>
          <p:cNvPr id="6" name="正方形/長方形 5"/>
          <p:cNvSpPr/>
          <p:nvPr/>
        </p:nvSpPr>
        <p:spPr>
          <a:xfrm>
            <a:off x="124178" y="564444"/>
            <a:ext cx="8906933" cy="614115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4179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697845"/>
            <a:ext cx="7886700" cy="1995362"/>
          </a:xfrm>
        </p:spPr>
        <p:txBody>
          <a:bodyPr/>
          <a:lstStyle/>
          <a:p>
            <a:r>
              <a:rPr kumimoji="1" lang="ja-JP" altLang="en-US" dirty="0"/>
              <a:t>１．計画の概要</a:t>
            </a:r>
          </a:p>
        </p:txBody>
      </p:sp>
    </p:spTree>
    <p:extLst>
      <p:ext uri="{BB962C8B-B14F-4D97-AF65-F5344CB8AC3E}">
        <p14:creationId xmlns:p14="http://schemas.microsoft.com/office/powerpoint/2010/main" val="698781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109680" y="2486512"/>
            <a:ext cx="4371784" cy="22668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①○○事業：～～～～～～～～～～～～～～～～～～～～～～～～～～～～～～～～～～～～～～～～～～～～～～～～～～～～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②○○事業：～～～～～～～～～～～～～～～～～～～～～～～～～～～～～～～～～～～～～～～～～～～～～～～～～～～～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③○○事業：～～～～～～～～～～～～～～～～～～～～～～～～～～～～～～～～～～～～～～～～～～～～～～～～～～～～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④○○事業：～～～～～～～～～～～～～～～～～～～～～～～～～～～～～～～～～～～～～～～～～～～～～～～～～～～～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9" name="正方形/長方形 8"/>
          <p:cNvSpPr/>
          <p:nvPr/>
        </p:nvSpPr>
        <p:spPr>
          <a:xfrm>
            <a:off x="4579785" y="1503470"/>
            <a:ext cx="4371784" cy="7514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○○県、○○大学、○○大学、○○高専、（株</a:t>
            </a: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○○、○○連合会、○○銀行、・・・・・・・・</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3" name="コンテンツ プレースホルダー 2"/>
          <p:cNvSpPr>
            <a:spLocks noGrp="1"/>
          </p:cNvSpPr>
          <p:nvPr>
            <p:ph idx="1"/>
          </p:nvPr>
        </p:nvSpPr>
        <p:spPr>
          <a:xfrm>
            <a:off x="109681" y="467475"/>
            <a:ext cx="8920019" cy="757891"/>
          </a:xfrm>
        </p:spPr>
        <p:txBody>
          <a:bodyPr>
            <a:normAutofit/>
          </a:bodyPr>
          <a:lstStyle/>
          <a:p>
            <a:r>
              <a:rPr lang="en-US" altLang="ja-JP" sz="1400" dirty="0" smtClean="0"/>
              <a:t>【</a:t>
            </a:r>
            <a:r>
              <a:rPr lang="ja-JP" altLang="en-US" sz="1400" dirty="0" smtClean="0"/>
              <a:t>計画</a:t>
            </a:r>
            <a:r>
              <a:rPr lang="ja-JP" altLang="en-US" sz="1400" dirty="0"/>
              <a:t>の</a:t>
            </a:r>
            <a:r>
              <a:rPr lang="ja-JP" altLang="en-US" sz="1400" dirty="0" smtClean="0"/>
              <a:t>ポイント</a:t>
            </a:r>
            <a:r>
              <a:rPr lang="en-US" altLang="ja-JP" sz="1400" dirty="0" smtClean="0"/>
              <a:t>】</a:t>
            </a:r>
            <a:endParaRPr kumimoji="1" lang="ja-JP" altLang="en-US" sz="1400" dirty="0"/>
          </a:p>
        </p:txBody>
      </p:sp>
      <p:sp>
        <p:nvSpPr>
          <p:cNvPr id="8" name="正方形/長方形 7"/>
          <p:cNvSpPr/>
          <p:nvPr/>
        </p:nvSpPr>
        <p:spPr>
          <a:xfrm>
            <a:off x="4579785" y="1421990"/>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推進主体</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0" name="正方形/長方形 9"/>
          <p:cNvSpPr/>
          <p:nvPr/>
        </p:nvSpPr>
        <p:spPr>
          <a:xfrm>
            <a:off x="109680" y="2371383"/>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事業</a:t>
            </a:r>
            <a:r>
              <a:rPr lang="ja-JP" altLang="en-US" sz="1200" dirty="0">
                <a:solidFill>
                  <a:prstClr val="white"/>
                </a:solidFill>
                <a:latin typeface="Calibri"/>
                <a:ea typeface="Meiryo UI"/>
              </a:rPr>
              <a:t>概要</a:t>
            </a:r>
            <a:endParaRPr kumimoji="1" lang="en-US" altLang="ja-JP" sz="1200" b="0" i="0" u="none" strike="noStrike" kern="1200" cap="none" spc="0" normalizeH="0" baseline="0" noProof="0" dirty="0" smtClean="0">
              <a:ln>
                <a:noFill/>
              </a:ln>
              <a:solidFill>
                <a:prstClr val="white"/>
              </a:solidFill>
              <a:effectLst/>
              <a:uLnTx/>
              <a:uFillTx/>
              <a:latin typeface="Calibri"/>
              <a:ea typeface="Meiryo UI"/>
              <a:cs typeface="+mn-cs"/>
            </a:endParaRPr>
          </a:p>
        </p:txBody>
      </p:sp>
      <p:sp>
        <p:nvSpPr>
          <p:cNvPr id="12" name="正方形/長方形 11"/>
          <p:cNvSpPr/>
          <p:nvPr/>
        </p:nvSpPr>
        <p:spPr>
          <a:xfrm>
            <a:off x="109680" y="5032561"/>
            <a:ext cx="4371784" cy="14918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13" name="正方形/長方形 12"/>
          <p:cNvSpPr/>
          <p:nvPr/>
        </p:nvSpPr>
        <p:spPr>
          <a:xfrm>
            <a:off x="109680" y="4784387"/>
            <a:ext cx="931468"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大学改革</a:t>
            </a:r>
          </a:p>
        </p:txBody>
      </p:sp>
      <p:graphicFrame>
        <p:nvGraphicFramePr>
          <p:cNvPr id="16" name="表 15"/>
          <p:cNvGraphicFramePr>
            <a:graphicFrameLocks noGrp="1"/>
          </p:cNvGraphicFramePr>
          <p:nvPr>
            <p:extLst>
              <p:ext uri="{D42A27DB-BD31-4B8C-83A1-F6EECF244321}">
                <p14:modId xmlns:p14="http://schemas.microsoft.com/office/powerpoint/2010/main" val="2810637515"/>
              </p:ext>
            </p:extLst>
          </p:nvPr>
        </p:nvGraphicFramePr>
        <p:xfrm>
          <a:off x="4591811" y="4322656"/>
          <a:ext cx="4437889" cy="1893683"/>
        </p:xfrm>
        <a:graphic>
          <a:graphicData uri="http://schemas.openxmlformats.org/drawingml/2006/table">
            <a:tbl>
              <a:tblPr/>
              <a:tblGrid>
                <a:gridCol w="1082657">
                  <a:extLst>
                    <a:ext uri="{9D8B030D-6E8A-4147-A177-3AD203B41FA5}">
                      <a16:colId xmlns:a16="http://schemas.microsoft.com/office/drawing/2014/main" val="20000"/>
                    </a:ext>
                  </a:extLst>
                </a:gridCol>
                <a:gridCol w="1115946">
                  <a:extLst>
                    <a:ext uri="{9D8B030D-6E8A-4147-A177-3AD203B41FA5}">
                      <a16:colId xmlns:a16="http://schemas.microsoft.com/office/drawing/2014/main" val="20001"/>
                    </a:ext>
                  </a:extLst>
                </a:gridCol>
                <a:gridCol w="989775">
                  <a:extLst>
                    <a:ext uri="{9D8B030D-6E8A-4147-A177-3AD203B41FA5}">
                      <a16:colId xmlns:a16="http://schemas.microsoft.com/office/drawing/2014/main" val="20002"/>
                    </a:ext>
                  </a:extLst>
                </a:gridCol>
                <a:gridCol w="1249511">
                  <a:extLst>
                    <a:ext uri="{9D8B030D-6E8A-4147-A177-3AD203B41FA5}">
                      <a16:colId xmlns:a16="http://schemas.microsoft.com/office/drawing/2014/main" val="20008"/>
                    </a:ext>
                  </a:extLst>
                </a:gridCol>
              </a:tblGrid>
              <a:tr h="442534">
                <a:tc>
                  <a:txBody>
                    <a:bodyPr/>
                    <a:lstStyle/>
                    <a:p>
                      <a:pPr algn="ctr" fontAlgn="ctr"/>
                      <a:r>
                        <a:rPr lang="ja-JP" altLang="en-US"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年度</a:t>
                      </a:r>
                      <a:endPar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国</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a:t>
                      </a:r>
                      <a:endParaRPr lang="en-US" altLang="zh-TW" sz="800" b="0" i="0" u="none" strike="noStrike" dirty="0" smtClean="0">
                        <a:solidFill>
                          <a:srgbClr val="000000"/>
                        </a:solidFill>
                        <a:effectLst/>
                        <a:latin typeface="+mj-ea"/>
                        <a:ea typeface="+mj-ea"/>
                      </a:endParaRPr>
                    </a:p>
                    <a:p>
                      <a:pPr algn="ctr" fontAlgn="ctr"/>
                      <a:r>
                        <a:rPr lang="zh-TW" altLang="en-US" sz="800" b="0" i="0" u="none" strike="noStrike" dirty="0" smtClean="0">
                          <a:solidFill>
                            <a:srgbClr val="000000"/>
                          </a:solidFill>
                          <a:effectLst/>
                          <a:latin typeface="+mj-ea"/>
                          <a:ea typeface="+mj-ea"/>
                        </a:rPr>
                        <a:t>（</a:t>
                      </a:r>
                      <a:r>
                        <a:rPr lang="zh-TW" altLang="en-US" sz="800" b="0" i="0" u="none" strike="noStrike" dirty="0">
                          <a:solidFill>
                            <a:srgbClr val="000000"/>
                          </a:solidFill>
                          <a:effectLst/>
                          <a:latin typeface="+mj-ea"/>
                          <a:ea typeface="+mj-ea"/>
                        </a:rPr>
                        <a:t>補助裏）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800" b="0" i="0" u="none" strike="noStrike" dirty="0" smtClean="0">
                          <a:solidFill>
                            <a:schemeClr val="tx1"/>
                          </a:solidFill>
                          <a:effectLst/>
                          <a:latin typeface="ＭＳ Ｐゴシック" panose="020B0600070205080204" pitchFamily="50" charset="-128"/>
                          <a:ea typeface="ＭＳ Ｐゴシック" panose="020B0600070205080204" pitchFamily="50" charset="-128"/>
                        </a:rPr>
                        <a:t>合計</a:t>
                      </a:r>
                      <a:endParaRPr lang="en-US" altLang="ja-JP" sz="8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7379">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7379">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7379">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7379">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7379">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218791"/>
                  </a:ext>
                </a:extLst>
              </a:tr>
              <a:tr h="314254">
                <a:tc>
                  <a:txBody>
                    <a:bodyPr/>
                    <a:lstStyle/>
                    <a:p>
                      <a:pPr algn="ctr" fontAlgn="ctr"/>
                      <a:r>
                        <a:rPr lang="ja-JP" altLang="en-US"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合計</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7" name="正方形/長方形 16"/>
          <p:cNvSpPr/>
          <p:nvPr/>
        </p:nvSpPr>
        <p:spPr>
          <a:xfrm>
            <a:off x="4579785" y="4061750"/>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財源</a:t>
            </a: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構成（概算計画）</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8" name="テキスト ボックス 17"/>
          <p:cNvSpPr txBox="1"/>
          <p:nvPr/>
        </p:nvSpPr>
        <p:spPr>
          <a:xfrm>
            <a:off x="8332073" y="4159848"/>
            <a:ext cx="69762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Calibri"/>
                <a:ea typeface="Meiryo UI"/>
                <a:cs typeface="+mn-cs"/>
              </a:rPr>
              <a:t>単位：千円</a:t>
            </a:r>
            <a:endParaRPr kumimoji="1" lang="ja-JP" altLang="en-US" sz="8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19" name="正方形/長方形 18"/>
          <p:cNvSpPr/>
          <p:nvPr/>
        </p:nvSpPr>
        <p:spPr>
          <a:xfrm>
            <a:off x="109681" y="1558819"/>
            <a:ext cx="4371784" cy="6247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p>
        </p:txBody>
      </p:sp>
      <p:sp>
        <p:nvSpPr>
          <p:cNvPr id="20" name="正方形/長方形 19"/>
          <p:cNvSpPr/>
          <p:nvPr/>
        </p:nvSpPr>
        <p:spPr>
          <a:xfrm>
            <a:off x="109680" y="1361991"/>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背景</a:t>
            </a: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a:t>
            </a: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目的</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21" name="タイトル 1"/>
          <p:cNvSpPr txBox="1">
            <a:spLocks/>
          </p:cNvSpPr>
          <p:nvPr/>
        </p:nvSpPr>
        <p:spPr>
          <a:xfrm>
            <a:off x="0" y="-17404"/>
            <a:ext cx="9144000" cy="438150"/>
          </a:xfrm>
          <a:prstGeom prst="rect">
            <a:avLst/>
          </a:prstGeom>
          <a:solidFill>
            <a:srgbClr val="002060"/>
          </a:solidFill>
        </p:spPr>
        <p:txBody>
          <a:bodyPr vert="horz" lIns="91440" tIns="45720" rIns="91440" bIns="45720" rtlCol="0" anchor="ctr">
            <a:noAutofit/>
          </a:bodyPr>
          <a:lstStyle>
            <a:lvl1pPr algn="l" defTabSz="914400" rtl="0" eaLnBrk="1" latinLnBrk="0" hangingPunct="1">
              <a:lnSpc>
                <a:spcPct val="90000"/>
              </a:lnSpc>
              <a:spcBef>
                <a:spcPct val="0"/>
              </a:spcBef>
              <a:buNone/>
              <a:defRPr kumimoji="1" sz="2400" kern="1200">
                <a:solidFill>
                  <a:schemeClr val="bg1"/>
                </a:solidFill>
                <a:latin typeface="+mj-lt"/>
                <a:ea typeface="+mj-ea"/>
                <a:cs typeface="+mj-cs"/>
              </a:defRPr>
            </a:lvl1pPr>
          </a:lstStyle>
          <a:p>
            <a:r>
              <a:rPr lang="ja-JP" altLang="en-US" dirty="0" smtClean="0"/>
              <a:t>１．本計画の概要</a:t>
            </a:r>
            <a:endParaRPr lang="ja-JP" altLang="en-US" dirty="0"/>
          </a:p>
        </p:txBody>
      </p:sp>
      <p:sp>
        <p:nvSpPr>
          <p:cNvPr id="23" name="スライド番号プレースホルダー 3"/>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5</a:t>
            </a:fld>
            <a:endParaRPr kumimoji="1" lang="ja-JP" altLang="en-US" dirty="0"/>
          </a:p>
        </p:txBody>
      </p:sp>
      <p:sp>
        <p:nvSpPr>
          <p:cNvPr id="24" name="正方形/長方形 23"/>
          <p:cNvSpPr/>
          <p:nvPr/>
        </p:nvSpPr>
        <p:spPr>
          <a:xfrm>
            <a:off x="4579785" y="2585063"/>
            <a:ext cx="4371784" cy="13523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r>
              <a:rPr lang="ja-JP" altLang="en-US" sz="1100" dirty="0" smtClean="0">
                <a:solidFill>
                  <a:prstClr val="black"/>
                </a:solidFill>
                <a:latin typeface="Calibri"/>
                <a:ea typeface="Meiryo UI"/>
              </a:rPr>
              <a:t>必須</a:t>
            </a:r>
            <a:r>
              <a:rPr lang="en-US" altLang="ja-JP" sz="1100" dirty="0" smtClean="0">
                <a:solidFill>
                  <a:prstClr val="black"/>
                </a:solidFill>
                <a:latin typeface="Calibri"/>
                <a:ea typeface="Meiryo UI"/>
              </a:rPr>
              <a:t>KPI</a:t>
            </a: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p>
          <a:p>
            <a:pPr fontAlgn="ctr"/>
            <a:r>
              <a:rPr lang="ja-JP" altLang="en-US" sz="1100" dirty="0">
                <a:solidFill>
                  <a:srgbClr val="000000"/>
                </a:solidFill>
                <a:latin typeface="+mj-ea"/>
              </a:rPr>
              <a:t>○○産業の○○額の</a:t>
            </a:r>
            <a:r>
              <a:rPr lang="ja-JP" altLang="en-US" sz="1100" dirty="0" smtClean="0">
                <a:solidFill>
                  <a:srgbClr val="000000"/>
                </a:solidFill>
                <a:latin typeface="+mj-ea"/>
              </a:rPr>
              <a:t>増、</a:t>
            </a:r>
            <a:r>
              <a:rPr lang="ja-JP" altLang="en-US" sz="1100" dirty="0">
                <a:solidFill>
                  <a:srgbClr val="000000"/>
                </a:solidFill>
                <a:latin typeface="+mj-ea"/>
              </a:rPr>
              <a:t>○○産業の新規雇用者数の</a:t>
            </a:r>
            <a:r>
              <a:rPr lang="ja-JP" altLang="en-US" sz="1100" dirty="0" smtClean="0">
                <a:solidFill>
                  <a:srgbClr val="000000"/>
                </a:solidFill>
                <a:latin typeface="+mj-ea"/>
              </a:rPr>
              <a:t>増、</a:t>
            </a:r>
            <a:r>
              <a:rPr lang="ja-JP" altLang="en-US" sz="1100" dirty="0">
                <a:solidFill>
                  <a:srgbClr val="000000"/>
                </a:solidFill>
                <a:latin typeface="+mj-ea"/>
              </a:rPr>
              <a:t>地元就職・起業数</a:t>
            </a:r>
          </a:p>
          <a:p>
            <a:pPr fontAlgn="ctr"/>
            <a:endParaRPr lang="en-US" altLang="ja-JP" sz="1100" dirty="0">
              <a:solidFill>
                <a:srgbClr val="000000"/>
              </a:solidFill>
              <a:latin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任意</a:t>
            </a: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KPI】</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25" name="正方形/長方形 24"/>
          <p:cNvSpPr/>
          <p:nvPr/>
        </p:nvSpPr>
        <p:spPr>
          <a:xfrm>
            <a:off x="4584886" y="2518686"/>
            <a:ext cx="668082" cy="2369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white"/>
                </a:solidFill>
                <a:effectLst/>
                <a:uLnTx/>
                <a:uFillTx/>
                <a:latin typeface="Calibri"/>
                <a:ea typeface="Meiryo UI"/>
                <a:cs typeface="+mn-cs"/>
              </a:rPr>
              <a:t>KPI</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27" name="角丸四角形 26"/>
          <p:cNvSpPr/>
          <p:nvPr/>
        </p:nvSpPr>
        <p:spPr>
          <a:xfrm>
            <a:off x="1240078" y="580761"/>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rPr>
              <a:t>計画で</a:t>
            </a:r>
            <a:r>
              <a:rPr lang="ja-JP" altLang="en-US" b="1" u="sng" dirty="0">
                <a:solidFill>
                  <a:schemeClr val="tx1"/>
                </a:solidFill>
              </a:rPr>
              <a:t>目指す</a:t>
            </a:r>
            <a:r>
              <a:rPr lang="ja-JP" altLang="en-US" b="1" u="sng" dirty="0" smtClean="0">
                <a:solidFill>
                  <a:schemeClr val="tx1"/>
                </a:solidFill>
              </a:rPr>
              <a:t>姿</a:t>
            </a:r>
            <a:r>
              <a:rPr lang="ja-JP" altLang="en-US" dirty="0" smtClean="0">
                <a:solidFill>
                  <a:schemeClr val="tx1"/>
                </a:solidFill>
              </a:rPr>
              <a:t>、</a:t>
            </a:r>
            <a:r>
              <a:rPr lang="ja-JP" altLang="en-US" u="sng" dirty="0" smtClean="0">
                <a:solidFill>
                  <a:schemeClr val="tx1"/>
                </a:solidFill>
              </a:rPr>
              <a:t>計画における</a:t>
            </a:r>
            <a:r>
              <a:rPr lang="ja-JP" altLang="en-US" b="1" u="sng" dirty="0" smtClean="0">
                <a:solidFill>
                  <a:schemeClr val="tx1"/>
                </a:solidFill>
              </a:rPr>
              <a:t>重要と考える点</a:t>
            </a:r>
            <a:r>
              <a:rPr lang="ja-JP" altLang="en-US" u="sng" dirty="0" smtClean="0">
                <a:solidFill>
                  <a:schemeClr val="tx1"/>
                </a:solidFill>
              </a:rPr>
              <a:t>について、</a:t>
            </a:r>
            <a:r>
              <a:rPr lang="ja-JP" altLang="en-US" dirty="0" smtClean="0">
                <a:solidFill>
                  <a:schemeClr val="tx1"/>
                </a:solidFill>
              </a:rPr>
              <a:t>簡潔に記載</a:t>
            </a:r>
            <a:r>
              <a:rPr lang="ja-JP" altLang="en-US" dirty="0">
                <a:solidFill>
                  <a:schemeClr val="tx1"/>
                </a:solidFill>
              </a:rPr>
              <a:t>ください。</a:t>
            </a:r>
            <a:endParaRPr kumimoji="1" lang="en-US" altLang="ja-JP" dirty="0" smtClean="0">
              <a:solidFill>
                <a:schemeClr val="tx1"/>
              </a:solidFill>
            </a:endParaRPr>
          </a:p>
        </p:txBody>
      </p:sp>
    </p:spTree>
    <p:extLst>
      <p:ext uri="{BB962C8B-B14F-4D97-AF65-F5344CB8AC3E}">
        <p14:creationId xmlns:p14="http://schemas.microsoft.com/office/powerpoint/2010/main" val="3984402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7188" y="1970940"/>
            <a:ext cx="8000823" cy="1995362"/>
          </a:xfrm>
        </p:spPr>
        <p:txBody>
          <a:bodyPr>
            <a:normAutofit/>
          </a:bodyPr>
          <a:lstStyle/>
          <a:p>
            <a:r>
              <a:rPr lang="ja-JP" altLang="en-US" dirty="0"/>
              <a:t>２</a:t>
            </a:r>
            <a:r>
              <a:rPr kumimoji="1" lang="ja-JP" altLang="en-US" dirty="0" smtClean="0"/>
              <a:t>．地域の現状と課題</a:t>
            </a:r>
            <a:endParaRPr kumimoji="1" lang="ja-JP" altLang="en-US" dirty="0"/>
          </a:p>
        </p:txBody>
      </p:sp>
    </p:spTree>
    <p:extLst>
      <p:ext uri="{BB962C8B-B14F-4D97-AF65-F5344CB8AC3E}">
        <p14:creationId xmlns:p14="http://schemas.microsoft.com/office/powerpoint/2010/main" val="3383204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２－１</a:t>
            </a:r>
            <a:r>
              <a:rPr kumimoji="1" lang="ja-JP" altLang="en-US" dirty="0" smtClean="0"/>
              <a:t>．計画</a:t>
            </a:r>
            <a:r>
              <a:rPr kumimoji="1" lang="ja-JP" altLang="en-US" dirty="0"/>
              <a:t>に関連するこれまで</a:t>
            </a:r>
            <a:r>
              <a:rPr kumimoji="1" lang="ja-JP" altLang="en-US" dirty="0" smtClean="0"/>
              <a:t>の取組</a:t>
            </a:r>
            <a:r>
              <a:rPr kumimoji="1" lang="ja-JP" altLang="en-US" dirty="0"/>
              <a:t>・</a:t>
            </a:r>
            <a:r>
              <a:rPr kumimoji="1" lang="ja-JP" altLang="en-US" dirty="0" smtClean="0"/>
              <a:t>実績</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7</a:t>
            </a:fld>
            <a:endParaRPr kumimoji="1" lang="ja-JP" altLang="en-US" dirty="0"/>
          </a:p>
        </p:txBody>
      </p:sp>
      <p:sp>
        <p:nvSpPr>
          <p:cNvPr id="5"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6" name="角丸四角形 5"/>
          <p:cNvSpPr/>
          <p:nvPr/>
        </p:nvSpPr>
        <p:spPr>
          <a:xfrm>
            <a:off x="835377" y="2826363"/>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endParaRPr lang="en-US" altLang="ja-JP" b="1" dirty="0">
              <a:solidFill>
                <a:sysClr val="windowText" lastClr="000000"/>
              </a:solidFill>
            </a:endParaRPr>
          </a:p>
          <a:p>
            <a:r>
              <a:rPr lang="ja-JP" altLang="en-US" dirty="0">
                <a:solidFill>
                  <a:sysClr val="windowText" lastClr="000000"/>
                </a:solidFill>
              </a:rPr>
              <a:t>以下の項目について、地域の特色や優位性も</a:t>
            </a:r>
            <a:r>
              <a:rPr lang="ja-JP" altLang="en-US" dirty="0" smtClean="0">
                <a:solidFill>
                  <a:sysClr val="windowText" lastClr="000000"/>
                </a:solidFill>
              </a:rPr>
              <a:t>示しながら、可能</a:t>
            </a:r>
            <a:r>
              <a:rPr lang="ja-JP" altLang="en-US" dirty="0">
                <a:solidFill>
                  <a:sysClr val="windowText" lastClr="000000"/>
                </a:solidFill>
              </a:rPr>
              <a:t>な</a:t>
            </a:r>
            <a:r>
              <a:rPr lang="ja-JP" altLang="en-US" dirty="0" smtClean="0">
                <a:solidFill>
                  <a:sysClr val="windowText" lastClr="000000"/>
                </a:solidFill>
              </a:rPr>
              <a:t>限り、具体的に記載</a:t>
            </a:r>
            <a:r>
              <a:rPr lang="ja-JP" altLang="en-US" dirty="0">
                <a:solidFill>
                  <a:sysClr val="windowText" lastClr="000000"/>
                </a:solidFill>
              </a:rPr>
              <a:t>ください</a:t>
            </a:r>
            <a:r>
              <a:rPr lang="ja-JP" altLang="en-US" dirty="0" smtClean="0">
                <a:solidFill>
                  <a:sysClr val="windowText" lastClr="000000"/>
                </a:solidFill>
              </a:rPr>
              <a:t>。</a:t>
            </a:r>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a:solidFill>
                <a:sysClr val="windowText" lastClr="000000"/>
              </a:solidFill>
            </a:endParaRPr>
          </a:p>
          <a:p>
            <a:r>
              <a:rPr lang="ja-JP" altLang="en-US" b="1" dirty="0">
                <a:solidFill>
                  <a:sysClr val="windowText" lastClr="000000"/>
                </a:solidFill>
              </a:rPr>
              <a:t>・</a:t>
            </a:r>
            <a:r>
              <a:rPr lang="ja-JP" altLang="en-US" b="1" dirty="0" smtClean="0">
                <a:solidFill>
                  <a:sysClr val="windowText" lastClr="000000"/>
                </a:solidFill>
              </a:rPr>
              <a:t>これ</a:t>
            </a:r>
            <a:r>
              <a:rPr lang="ja-JP" altLang="en-US" b="1" dirty="0">
                <a:solidFill>
                  <a:sysClr val="windowText" lastClr="000000"/>
                </a:solidFill>
              </a:rPr>
              <a:t>まで地域の産官学が連携して行ってきた</a:t>
            </a:r>
            <a:r>
              <a:rPr lang="ja-JP" altLang="en-US" b="1" dirty="0" smtClean="0">
                <a:solidFill>
                  <a:sysClr val="windowText" lastClr="000000"/>
                </a:solidFill>
              </a:rPr>
              <a:t>取組</a:t>
            </a:r>
            <a:endParaRPr lang="en-US" altLang="ja-JP" b="1" dirty="0" smtClean="0">
              <a:solidFill>
                <a:sysClr val="windowText" lastClr="000000"/>
              </a:solidFill>
            </a:endParaRPr>
          </a:p>
          <a:p>
            <a:r>
              <a:rPr lang="ja-JP" altLang="en-US" b="1" dirty="0" smtClean="0">
                <a:solidFill>
                  <a:sysClr val="windowText" lastClr="000000"/>
                </a:solidFill>
              </a:rPr>
              <a:t>・その</a:t>
            </a:r>
            <a:r>
              <a:rPr lang="ja-JP" altLang="en-US" b="1" dirty="0">
                <a:solidFill>
                  <a:sysClr val="windowText" lastClr="000000"/>
                </a:solidFill>
              </a:rPr>
              <a:t>取組により得られた</a:t>
            </a:r>
            <a:r>
              <a:rPr lang="ja-JP" altLang="en-US" b="1" dirty="0" smtClean="0">
                <a:solidFill>
                  <a:sysClr val="windowText" lastClr="000000"/>
                </a:solidFill>
              </a:rPr>
              <a:t>成果や地域の強み</a:t>
            </a:r>
            <a:endParaRPr lang="en-US" altLang="ja-JP" b="1" dirty="0" smtClean="0">
              <a:solidFill>
                <a:sysClr val="windowText" lastClr="000000"/>
              </a:solidFill>
            </a:endParaRPr>
          </a:p>
          <a:p>
            <a:r>
              <a:rPr lang="ja-JP" altLang="en-US" b="1" dirty="0" smtClean="0">
                <a:solidFill>
                  <a:sysClr val="windowText" lastClr="000000"/>
                </a:solidFill>
              </a:rPr>
              <a:t>・当該産業における大学の役割　　　等</a:t>
            </a:r>
            <a:endParaRPr lang="en-US" altLang="ja-JP" b="1" dirty="0" smtClean="0">
              <a:solidFill>
                <a:sysClr val="windowText" lastClr="000000"/>
              </a:solidFill>
            </a:endParaRPr>
          </a:p>
        </p:txBody>
      </p:sp>
    </p:spTree>
    <p:extLst>
      <p:ext uri="{BB962C8B-B14F-4D97-AF65-F5344CB8AC3E}">
        <p14:creationId xmlns:p14="http://schemas.microsoft.com/office/powerpoint/2010/main" val="1280741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２－２</a:t>
            </a:r>
            <a:r>
              <a:rPr kumimoji="1" lang="ja-JP" altLang="en-US" dirty="0" smtClean="0"/>
              <a:t>．これ</a:t>
            </a:r>
            <a:r>
              <a:rPr kumimoji="1" lang="ja-JP" altLang="en-US" dirty="0"/>
              <a:t>までの取組の</a:t>
            </a:r>
            <a:r>
              <a:rPr kumimoji="1" lang="ja-JP" altLang="en-US" dirty="0" smtClean="0"/>
              <a:t>課題</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8</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826363"/>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p>
          <a:p>
            <a:r>
              <a:rPr lang="ja-JP" altLang="en-US" dirty="0" smtClean="0">
                <a:solidFill>
                  <a:sysClr val="windowText" lastClr="000000"/>
                </a:solidFill>
              </a:rPr>
              <a:t>スライド</a:t>
            </a:r>
            <a:r>
              <a:rPr lang="ja-JP" altLang="en-US" dirty="0">
                <a:solidFill>
                  <a:sysClr val="windowText" lastClr="000000"/>
                </a:solidFill>
              </a:rPr>
              <a:t>２－１に記載のこれまでの取組について、</a:t>
            </a:r>
            <a:r>
              <a:rPr lang="ja-JP" altLang="en-US" u="sng" dirty="0">
                <a:solidFill>
                  <a:sysClr val="windowText" lastClr="000000"/>
                </a:solidFill>
              </a:rPr>
              <a:t>どのような課題があった（ある</a:t>
            </a:r>
            <a:r>
              <a:rPr lang="ja-JP" altLang="en-US" u="sng" dirty="0" smtClean="0">
                <a:solidFill>
                  <a:sysClr val="windowText" lastClr="000000"/>
                </a:solidFill>
              </a:rPr>
              <a:t>）のか、</a:t>
            </a:r>
            <a:r>
              <a:rPr lang="ja-JP" altLang="en-US" dirty="0" smtClean="0">
                <a:solidFill>
                  <a:sysClr val="windowText" lastClr="000000"/>
                </a:solidFill>
              </a:rPr>
              <a:t>可能</a:t>
            </a:r>
            <a:r>
              <a:rPr lang="ja-JP" altLang="en-US" dirty="0">
                <a:solidFill>
                  <a:sysClr val="windowText" lastClr="000000"/>
                </a:solidFill>
              </a:rPr>
              <a:t>な</a:t>
            </a:r>
            <a:r>
              <a:rPr lang="ja-JP" altLang="en-US" dirty="0" smtClean="0">
                <a:solidFill>
                  <a:sysClr val="windowText" lastClr="000000"/>
                </a:solidFill>
              </a:rPr>
              <a:t>限り、具体的</a:t>
            </a:r>
            <a:r>
              <a:rPr lang="ja-JP" altLang="en-US" dirty="0">
                <a:solidFill>
                  <a:sysClr val="windowText" lastClr="000000"/>
                </a:solidFill>
              </a:rPr>
              <a:t>に記載ください</a:t>
            </a:r>
            <a:r>
              <a:rPr lang="ja-JP" altLang="en-US" dirty="0" smtClean="0">
                <a:solidFill>
                  <a:sysClr val="windowText" lastClr="000000"/>
                </a:solidFill>
              </a:rPr>
              <a:t>。</a:t>
            </a:r>
            <a:endParaRPr lang="ja-JP" altLang="en-US" dirty="0">
              <a:solidFill>
                <a:sysClr val="windowText" lastClr="000000"/>
              </a:solidFill>
            </a:endParaRPr>
          </a:p>
          <a:p>
            <a:r>
              <a:rPr lang="ja-JP" altLang="en-US" dirty="0" smtClean="0">
                <a:solidFill>
                  <a:sysClr val="windowText" lastClr="000000"/>
                </a:solidFill>
              </a:rPr>
              <a:t>（</a:t>
            </a:r>
            <a:r>
              <a:rPr lang="ja-JP" altLang="en-US" dirty="0">
                <a:solidFill>
                  <a:sysClr val="windowText" lastClr="000000"/>
                </a:solidFill>
              </a:rPr>
              <a:t>既存の取組の単なる延長ではなく</a:t>
            </a:r>
            <a:r>
              <a:rPr lang="ja-JP" altLang="en-US" dirty="0" smtClean="0">
                <a:solidFill>
                  <a:sysClr val="windowText" lastClr="000000"/>
                </a:solidFill>
              </a:rPr>
              <a:t>、本交付</a:t>
            </a:r>
            <a:r>
              <a:rPr lang="ja-JP" altLang="en-US" dirty="0">
                <a:solidFill>
                  <a:sysClr val="windowText" lastClr="000000"/>
                </a:solidFill>
              </a:rPr>
              <a:t>金を活用</a:t>
            </a:r>
            <a:r>
              <a:rPr lang="ja-JP" altLang="en-US" dirty="0" smtClean="0">
                <a:solidFill>
                  <a:sysClr val="windowText" lastClr="000000"/>
                </a:solidFill>
              </a:rPr>
              <a:t>いただく理由も考慮し、既存</a:t>
            </a:r>
            <a:r>
              <a:rPr lang="ja-JP" altLang="en-US" dirty="0">
                <a:solidFill>
                  <a:sysClr val="windowText" lastClr="000000"/>
                </a:solidFill>
              </a:rPr>
              <a:t>の</a:t>
            </a:r>
            <a:r>
              <a:rPr lang="ja-JP" altLang="en-US" dirty="0" smtClean="0">
                <a:solidFill>
                  <a:sysClr val="windowText" lastClr="000000"/>
                </a:solidFill>
              </a:rPr>
              <a:t>取組に関する課題分析を行ってください。）</a:t>
            </a:r>
            <a:endParaRPr lang="en-US" altLang="ja-JP" dirty="0">
              <a:solidFill>
                <a:sysClr val="windowText" lastClr="000000"/>
              </a:solidFill>
            </a:endParaRPr>
          </a:p>
          <a:p>
            <a:endParaRPr kumimoji="1" lang="ja-JP" altLang="en-US" dirty="0">
              <a:solidFill>
                <a:sysClr val="windowText" lastClr="000000"/>
              </a:solidFill>
            </a:endParaRPr>
          </a:p>
        </p:txBody>
      </p:sp>
    </p:spTree>
    <p:extLst>
      <p:ext uri="{BB962C8B-B14F-4D97-AF65-F5344CB8AC3E}">
        <p14:creationId xmlns:p14="http://schemas.microsoft.com/office/powerpoint/2010/main" val="1240034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59"/>
          </a:xfrm>
        </p:spPr>
        <p:txBody>
          <a:bodyPr/>
          <a:lstStyle/>
          <a:p>
            <a:r>
              <a:rPr lang="ja-JP" altLang="en-US" sz="2000" dirty="0" smtClean="0"/>
              <a:t>２－３</a:t>
            </a:r>
            <a:r>
              <a:rPr lang="ja-JP" altLang="en-US" sz="2000" dirty="0"/>
              <a:t>．</a:t>
            </a:r>
            <a:r>
              <a:rPr kumimoji="1" lang="ja-JP" altLang="en-US" sz="2000" dirty="0" smtClean="0"/>
              <a:t>課題</a:t>
            </a:r>
            <a:r>
              <a:rPr kumimoji="1" lang="ja-JP" altLang="en-US" sz="2000" dirty="0"/>
              <a:t>に対する本計画の目標と</a:t>
            </a:r>
            <a:r>
              <a:rPr kumimoji="1" lang="ja-JP" altLang="en-US" sz="2000" dirty="0" smtClean="0"/>
              <a:t>方法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152073"/>
            <a:ext cx="7473245" cy="3739186"/>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endParaRPr lang="en-US" altLang="ja-JP" b="1" dirty="0">
              <a:solidFill>
                <a:schemeClr val="tx1"/>
              </a:solidFill>
            </a:endParaRPr>
          </a:p>
          <a:p>
            <a:r>
              <a:rPr kumimoji="1" lang="ja-JP" altLang="en-US" dirty="0">
                <a:solidFill>
                  <a:schemeClr val="tx1"/>
                </a:solidFill>
              </a:rPr>
              <a:t>スライド２－２</a:t>
            </a:r>
            <a:r>
              <a:rPr lang="ja-JP" altLang="en-US" dirty="0">
                <a:solidFill>
                  <a:schemeClr val="tx1"/>
                </a:solidFill>
              </a:rPr>
              <a:t>に</a:t>
            </a:r>
            <a:r>
              <a:rPr kumimoji="1" lang="ja-JP" altLang="en-US" dirty="0">
                <a:solidFill>
                  <a:schemeClr val="tx1"/>
                </a:solidFill>
              </a:rPr>
              <a:t>記載</a:t>
            </a:r>
            <a:r>
              <a:rPr lang="ja-JP" altLang="en-US" dirty="0">
                <a:solidFill>
                  <a:schemeClr val="tx1"/>
                </a:solidFill>
              </a:rPr>
              <a:t>の</a:t>
            </a:r>
            <a:r>
              <a:rPr kumimoji="1" lang="ja-JP" altLang="en-US" u="sng" dirty="0">
                <a:solidFill>
                  <a:schemeClr val="tx1"/>
                </a:solidFill>
              </a:rPr>
              <a:t>課題を解決する手段としての、本交付金の必要性</a:t>
            </a:r>
            <a:r>
              <a:rPr kumimoji="1" lang="ja-JP" altLang="en-US" dirty="0">
                <a:solidFill>
                  <a:schemeClr val="tx1"/>
                </a:solidFill>
              </a:rPr>
              <a:t>について</a:t>
            </a:r>
            <a:r>
              <a:rPr kumimoji="1" lang="ja-JP" altLang="en-US" dirty="0" smtClean="0">
                <a:solidFill>
                  <a:schemeClr val="tx1"/>
                </a:solidFill>
              </a:rPr>
              <a:t>、可能な限り、具体的</a:t>
            </a:r>
            <a:r>
              <a:rPr kumimoji="1" lang="ja-JP" altLang="en-US" dirty="0">
                <a:solidFill>
                  <a:schemeClr val="tx1"/>
                </a:solidFill>
              </a:rPr>
              <a:t>に</a:t>
            </a:r>
            <a:r>
              <a:rPr lang="ja-JP" altLang="en-US" dirty="0">
                <a:solidFill>
                  <a:schemeClr val="tx1"/>
                </a:solidFill>
              </a:rPr>
              <a:t>記載</a:t>
            </a:r>
            <a:r>
              <a:rPr kumimoji="1" lang="ja-JP" altLang="en-US" dirty="0">
                <a:solidFill>
                  <a:schemeClr val="tx1"/>
                </a:solidFill>
              </a:rPr>
              <a:t>ください。</a:t>
            </a:r>
            <a:endParaRPr kumimoji="1" lang="en-US" altLang="ja-JP" dirty="0">
              <a:solidFill>
                <a:schemeClr val="tx1"/>
              </a:solidFill>
            </a:endParaRPr>
          </a:p>
          <a:p>
            <a:r>
              <a:rPr lang="ja-JP" altLang="en-US" dirty="0">
                <a:solidFill>
                  <a:schemeClr val="tx1"/>
                </a:solidFill>
              </a:rPr>
              <a:t>また、</a:t>
            </a:r>
            <a:r>
              <a:rPr lang="ja-JP" altLang="en-US" u="sng" dirty="0">
                <a:solidFill>
                  <a:schemeClr val="tx1"/>
                </a:solidFill>
              </a:rPr>
              <a:t>本計画により実現を目指す目標について</a:t>
            </a:r>
            <a:r>
              <a:rPr lang="ja-JP" altLang="en-US" dirty="0">
                <a:solidFill>
                  <a:schemeClr val="tx1"/>
                </a:solidFill>
              </a:rPr>
              <a:t>、可能</a:t>
            </a:r>
            <a:r>
              <a:rPr lang="ja-JP" altLang="en-US">
                <a:solidFill>
                  <a:schemeClr val="tx1"/>
                </a:solidFill>
              </a:rPr>
              <a:t>な</a:t>
            </a:r>
            <a:r>
              <a:rPr lang="ja-JP" altLang="en-US" smtClean="0">
                <a:solidFill>
                  <a:schemeClr val="tx1"/>
                </a:solidFill>
              </a:rPr>
              <a:t>限り、具体的</a:t>
            </a:r>
            <a:r>
              <a:rPr lang="ja-JP" altLang="en-US" dirty="0">
                <a:solidFill>
                  <a:schemeClr val="tx1"/>
                </a:solidFill>
              </a:rPr>
              <a:t>かつ客観的に記載ください</a:t>
            </a:r>
            <a:r>
              <a:rPr lang="ja-JP" altLang="en-US" dirty="0" smtClean="0">
                <a:solidFill>
                  <a:schemeClr val="tx1"/>
                </a:solidFill>
              </a:rPr>
              <a:t>。</a:t>
            </a:r>
            <a:endParaRPr lang="en-US" altLang="ja-JP" dirty="0" smtClean="0">
              <a:solidFill>
                <a:schemeClr val="tx1"/>
              </a:solidFill>
            </a:endParaRPr>
          </a:p>
          <a:p>
            <a:r>
              <a:rPr lang="ja-JP" altLang="en-US" dirty="0" smtClean="0">
                <a:solidFill>
                  <a:schemeClr val="tx1"/>
                </a:solidFill>
              </a:rPr>
              <a:t>なお</a:t>
            </a:r>
            <a:r>
              <a:rPr lang="ja-JP" altLang="en-US" dirty="0">
                <a:solidFill>
                  <a:schemeClr val="tx1"/>
                </a:solidFill>
              </a:rPr>
              <a:t>、目標については、「現状の単なる延長線上のものを定めるのではなく、地域の見える化等を踏まえ、中長期的な地域の将来像を描き、それを実現するため、計画期間において地域の産官学の各主体が総力を挙げ、一丸となって達成を目指すような目標を立てることが望ましい。」 （地域における大学の振興及び若者の雇用機会の創出による若者の修学及び就業の促進に関する基本指針）とされていることを踏まえ、記載ください</a:t>
            </a:r>
            <a:r>
              <a:rPr lang="ja-JP" altLang="en-US" dirty="0" smtClean="0">
                <a:solidFill>
                  <a:schemeClr val="tx1"/>
                </a:solidFill>
              </a:rPr>
              <a:t>。</a:t>
            </a:r>
            <a:endParaRPr lang="en-US" altLang="ja-JP" dirty="0" smtClean="0">
              <a:solidFill>
                <a:schemeClr val="tx1"/>
              </a:solidFill>
            </a:endParaRPr>
          </a:p>
          <a:p>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p:txBody>
      </p:sp>
    </p:spTree>
    <p:extLst>
      <p:ext uri="{BB962C8B-B14F-4D97-AF65-F5344CB8AC3E}">
        <p14:creationId xmlns:p14="http://schemas.microsoft.com/office/powerpoint/2010/main" val="805689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1433638"/>
            <a:ext cx="8271756" cy="1995362"/>
          </a:xfrm>
        </p:spPr>
        <p:txBody>
          <a:bodyPr>
            <a:normAutofit/>
          </a:bodyPr>
          <a:lstStyle/>
          <a:p>
            <a:r>
              <a:rPr lang="ja-JP" altLang="en-US" dirty="0"/>
              <a:t>３</a:t>
            </a:r>
            <a:r>
              <a:rPr kumimoji="1" lang="ja-JP" altLang="en-US" dirty="0" smtClean="0"/>
              <a:t>．事業の実施体制</a:t>
            </a:r>
            <a:endParaRPr kumimoji="1" lang="ja-JP" altLang="en-US" dirty="0"/>
          </a:p>
        </p:txBody>
      </p:sp>
    </p:spTree>
    <p:extLst>
      <p:ext uri="{BB962C8B-B14F-4D97-AF65-F5344CB8AC3E}">
        <p14:creationId xmlns:p14="http://schemas.microsoft.com/office/powerpoint/2010/main" val="2798383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ja-JP" altLang="en-US" dirty="0" smtClean="0">
                <a:latin typeface="+mj-ea"/>
              </a:rPr>
              <a:t>３</a:t>
            </a:r>
            <a:r>
              <a:rPr kumimoji="1" lang="ja-JP" altLang="en-US" dirty="0" smtClean="0">
                <a:latin typeface="+mj-ea"/>
              </a:rPr>
              <a:t>．</a:t>
            </a:r>
            <a:r>
              <a:rPr lang="ja-JP" altLang="en-US" spc="-100" dirty="0"/>
              <a:t>事業実施の推進体制</a:t>
            </a:r>
            <a:endParaRPr kumimoji="1" lang="ja-JP" altLang="en-US" spc="-100" dirty="0">
              <a:latin typeface="+mj-ea"/>
            </a:endParaRPr>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11</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8" name="角丸四角形 7"/>
          <p:cNvSpPr/>
          <p:nvPr/>
        </p:nvSpPr>
        <p:spPr>
          <a:xfrm>
            <a:off x="642055" y="2521680"/>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記載のポイント</a:t>
            </a:r>
            <a:r>
              <a:rPr lang="en-US" altLang="ja-JP" b="1" dirty="0" smtClean="0">
                <a:solidFill>
                  <a:schemeClr val="tx1"/>
                </a:solidFill>
              </a:rPr>
              <a:t>】</a:t>
            </a:r>
          </a:p>
          <a:p>
            <a:r>
              <a:rPr lang="ja-JP" altLang="en-US" dirty="0" smtClean="0">
                <a:solidFill>
                  <a:schemeClr val="tx1"/>
                </a:solidFill>
              </a:rPr>
              <a:t>以下の項目を、可能</a:t>
            </a:r>
            <a:r>
              <a:rPr lang="ja-JP" altLang="en-US" dirty="0">
                <a:solidFill>
                  <a:schemeClr val="tx1"/>
                </a:solidFill>
              </a:rPr>
              <a:t>な</a:t>
            </a:r>
            <a:r>
              <a:rPr lang="ja-JP" altLang="en-US" dirty="0" smtClean="0">
                <a:solidFill>
                  <a:schemeClr val="tx1"/>
                </a:solidFill>
              </a:rPr>
              <a:t>限り、盛り込んだうえで、図示ください。</a:t>
            </a:r>
            <a:endParaRPr lang="en-US" altLang="ja-JP" dirty="0" smtClean="0">
              <a:solidFill>
                <a:schemeClr val="tx1"/>
              </a:solidFill>
            </a:endParaRPr>
          </a:p>
          <a:p>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smtClean="0">
              <a:solidFill>
                <a:schemeClr val="tx1"/>
              </a:solidFill>
            </a:endParaRPr>
          </a:p>
          <a:p>
            <a:r>
              <a:rPr lang="ja-JP" altLang="en-US" b="1" dirty="0">
                <a:solidFill>
                  <a:schemeClr val="tx1"/>
                </a:solidFill>
              </a:rPr>
              <a:t>・推進会議の構成員</a:t>
            </a:r>
          </a:p>
          <a:p>
            <a:r>
              <a:rPr lang="ja-JP" altLang="en-US" b="1" dirty="0">
                <a:solidFill>
                  <a:schemeClr val="tx1"/>
                </a:solidFill>
              </a:rPr>
              <a:t>・事業責任者に求める要件と候補者</a:t>
            </a:r>
          </a:p>
          <a:p>
            <a:r>
              <a:rPr lang="ja-JP" altLang="en-US" b="1" dirty="0">
                <a:solidFill>
                  <a:schemeClr val="tx1"/>
                </a:solidFill>
              </a:rPr>
              <a:t>・各構成員の役割</a:t>
            </a:r>
          </a:p>
          <a:p>
            <a:r>
              <a:rPr lang="ja-JP" altLang="en-US" b="1" dirty="0">
                <a:solidFill>
                  <a:schemeClr val="tx1"/>
                </a:solidFill>
              </a:rPr>
              <a:t>・首長や事業責任者などの事業</a:t>
            </a:r>
            <a:r>
              <a:rPr lang="ja-JP" altLang="en-US" b="1" dirty="0" smtClean="0">
                <a:solidFill>
                  <a:schemeClr val="tx1"/>
                </a:solidFill>
              </a:rPr>
              <a:t>マネジメント上の</a:t>
            </a:r>
            <a:r>
              <a:rPr lang="ja-JP" altLang="en-US" b="1" dirty="0">
                <a:solidFill>
                  <a:schemeClr val="tx1"/>
                </a:solidFill>
              </a:rPr>
              <a:t>権限　等</a:t>
            </a:r>
          </a:p>
          <a:p>
            <a:endParaRPr lang="en-US" altLang="ja-JP" b="1" dirty="0" smtClean="0">
              <a:solidFill>
                <a:schemeClr val="tx1"/>
              </a:solidFill>
            </a:endParaRPr>
          </a:p>
          <a:p>
            <a:r>
              <a:rPr lang="en-US" altLang="ja-JP" sz="1600" dirty="0" smtClean="0">
                <a:solidFill>
                  <a:schemeClr val="tx1"/>
                </a:solidFill>
              </a:rPr>
              <a:t>※</a:t>
            </a:r>
            <a:r>
              <a:rPr lang="ja-JP" altLang="en-US" sz="1600" u="sng" dirty="0" smtClean="0">
                <a:solidFill>
                  <a:schemeClr val="tx1"/>
                </a:solidFill>
              </a:rPr>
              <a:t>事業責任者は、事業の成否を握る重要な立場ですので、今後、評価委員会及び内閣府との協議事項となる点ご留意ください。</a:t>
            </a:r>
            <a:endParaRPr lang="ja-JP" altLang="en-US" sz="1600" dirty="0">
              <a:solidFill>
                <a:schemeClr val="tx1"/>
              </a:solidFill>
            </a:endParaRPr>
          </a:p>
        </p:txBody>
      </p:sp>
    </p:spTree>
    <p:extLst>
      <p:ext uri="{BB962C8B-B14F-4D97-AF65-F5344CB8AC3E}">
        <p14:creationId xmlns:p14="http://schemas.microsoft.com/office/powerpoint/2010/main" val="1208964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1433638"/>
            <a:ext cx="8271756" cy="1995362"/>
          </a:xfrm>
        </p:spPr>
        <p:txBody>
          <a:bodyPr>
            <a:normAutofit/>
          </a:bodyPr>
          <a:lstStyle/>
          <a:p>
            <a:r>
              <a:rPr kumimoji="1" lang="ja-JP" altLang="en-US" dirty="0" smtClean="0"/>
              <a:t>４．事業の実施内容</a:t>
            </a:r>
            <a:endParaRPr kumimoji="1" lang="ja-JP" altLang="en-US" dirty="0"/>
          </a:p>
        </p:txBody>
      </p:sp>
    </p:spTree>
    <p:extLst>
      <p:ext uri="{BB962C8B-B14F-4D97-AF65-F5344CB8AC3E}">
        <p14:creationId xmlns:p14="http://schemas.microsoft.com/office/powerpoint/2010/main" val="3945470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４－１．実施内容の全体図</a:t>
            </a:r>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13</a:t>
            </a:fld>
            <a:endParaRPr kumimoji="1" lang="ja-JP" altLang="en-US" dirty="0"/>
          </a:p>
        </p:txBody>
      </p:sp>
      <p:sp>
        <p:nvSpPr>
          <p:cNvPr id="8" name="角丸四角形 7"/>
          <p:cNvSpPr/>
          <p:nvPr/>
        </p:nvSpPr>
        <p:spPr>
          <a:xfrm>
            <a:off x="601250" y="1996789"/>
            <a:ext cx="7707372"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p>
          <a:p>
            <a:r>
              <a:rPr lang="ja-JP" altLang="en-US" dirty="0" smtClean="0">
                <a:solidFill>
                  <a:sysClr val="windowText" lastClr="000000"/>
                </a:solidFill>
              </a:rPr>
              <a:t>地域産業創生の駆動力となる「</a:t>
            </a:r>
            <a:r>
              <a:rPr lang="ja-JP" altLang="en-US" dirty="0">
                <a:solidFill>
                  <a:sysClr val="windowText" lastClr="000000"/>
                </a:solidFill>
              </a:rPr>
              <a:t>キラリと光る地方</a:t>
            </a:r>
            <a:r>
              <a:rPr lang="ja-JP" altLang="en-US" dirty="0" smtClean="0">
                <a:solidFill>
                  <a:sysClr val="windowText" lastClr="000000"/>
                </a:solidFill>
              </a:rPr>
              <a:t>大学づくり」に向けた事業の全体図を、以下の項目を、</a:t>
            </a:r>
            <a:r>
              <a:rPr lang="ja-JP" altLang="en-US" dirty="0" smtClean="0">
                <a:solidFill>
                  <a:schemeClr val="tx1"/>
                </a:solidFill>
              </a:rPr>
              <a:t>可能</a:t>
            </a:r>
            <a:r>
              <a:rPr lang="ja-JP" altLang="en-US" dirty="0">
                <a:solidFill>
                  <a:schemeClr val="tx1"/>
                </a:solidFill>
              </a:rPr>
              <a:t>な</a:t>
            </a:r>
            <a:r>
              <a:rPr lang="ja-JP" altLang="en-US" dirty="0" smtClean="0">
                <a:solidFill>
                  <a:schemeClr val="tx1"/>
                </a:solidFill>
              </a:rPr>
              <a:t>限り、</a:t>
            </a:r>
            <a:r>
              <a:rPr lang="ja-JP" altLang="en-US" dirty="0" smtClean="0">
                <a:solidFill>
                  <a:sysClr val="windowText" lastClr="000000"/>
                </a:solidFill>
              </a:rPr>
              <a:t>盛り込んだうえで、図示ください。</a:t>
            </a:r>
            <a:endParaRPr lang="en-US" altLang="ja-JP" dirty="0" smtClean="0">
              <a:solidFill>
                <a:sysClr val="windowText" lastClr="000000"/>
              </a:solidFill>
            </a:endParaRPr>
          </a:p>
          <a:p>
            <a:endParaRPr lang="en-US" altLang="ja-JP" dirty="0">
              <a:solidFill>
                <a:sysClr val="windowText" lastClr="000000"/>
              </a:solidFill>
            </a:endParaRPr>
          </a:p>
          <a:p>
            <a:r>
              <a:rPr lang="ja-JP" altLang="en-US" b="1" dirty="0">
                <a:solidFill>
                  <a:sysClr val="windowText" lastClr="000000"/>
                </a:solidFill>
              </a:rPr>
              <a:t>・実施内容（大学改革、研究開発、専門人材育成）の概要とそれぞれの関連性</a:t>
            </a:r>
          </a:p>
          <a:p>
            <a:r>
              <a:rPr lang="ja-JP" altLang="en-US" b="1" dirty="0">
                <a:solidFill>
                  <a:sysClr val="windowText" lastClr="000000"/>
                </a:solidFill>
              </a:rPr>
              <a:t>・各参画実施主体の役割</a:t>
            </a:r>
          </a:p>
          <a:p>
            <a:r>
              <a:rPr lang="ja-JP" altLang="en-US" b="1" dirty="0">
                <a:solidFill>
                  <a:sysClr val="windowText" lastClr="000000"/>
                </a:solidFill>
              </a:rPr>
              <a:t>・今回の計画内容が地域産業へ裨益する道筋</a:t>
            </a:r>
          </a:p>
        </p:txBody>
      </p:sp>
    </p:spTree>
    <p:extLst>
      <p:ext uri="{BB962C8B-B14F-4D97-AF65-F5344CB8AC3E}">
        <p14:creationId xmlns:p14="http://schemas.microsoft.com/office/powerpoint/2010/main" val="481990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en-US" altLang="ja-JP" dirty="0" smtClean="0">
                <a:latin typeface="+mj-ea"/>
              </a:rPr>
              <a:t>【</a:t>
            </a:r>
            <a:r>
              <a:rPr lang="ja-JP" altLang="en-US" dirty="0">
                <a:latin typeface="+mj-ea"/>
              </a:rPr>
              <a:t>補足</a:t>
            </a:r>
            <a:r>
              <a:rPr lang="en-US" altLang="ja-JP" dirty="0" smtClean="0">
                <a:latin typeface="+mj-ea"/>
              </a:rPr>
              <a:t>】</a:t>
            </a:r>
            <a:r>
              <a:rPr lang="ja-JP" altLang="en-US" dirty="0" smtClean="0">
                <a:latin typeface="+mj-ea"/>
              </a:rPr>
              <a:t>４－１．実施</a:t>
            </a:r>
            <a:r>
              <a:rPr lang="ja-JP" altLang="en-US" dirty="0">
                <a:latin typeface="+mj-ea"/>
              </a:rPr>
              <a:t>箇所の位置関係図</a:t>
            </a:r>
            <a:endParaRPr kumimoji="1" lang="ja-JP" altLang="en-US" spc="-100" dirty="0">
              <a:latin typeface="+mj-ea"/>
            </a:endParaRPr>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14</a:t>
            </a:fld>
            <a:endParaRPr kumimoji="1" lang="ja-JP" altLang="en-US"/>
          </a:p>
        </p:txBody>
      </p:sp>
      <p:sp>
        <p:nvSpPr>
          <p:cNvPr id="7" name="角丸四角形 6"/>
          <p:cNvSpPr/>
          <p:nvPr/>
        </p:nvSpPr>
        <p:spPr>
          <a:xfrm>
            <a:off x="642055" y="1639372"/>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p>
          <a:p>
            <a:r>
              <a:rPr lang="ja-JP" altLang="en-US" dirty="0" smtClean="0">
                <a:solidFill>
                  <a:schemeClr val="tx1"/>
                </a:solidFill>
              </a:rPr>
              <a:t>事業の柱ごとに、</a:t>
            </a:r>
            <a:r>
              <a:rPr lang="ja-JP" altLang="en-US" u="sng" dirty="0" smtClean="0">
                <a:solidFill>
                  <a:schemeClr val="tx1"/>
                </a:solidFill>
              </a:rPr>
              <a:t>その事業の実施箇所</a:t>
            </a:r>
            <a:r>
              <a:rPr lang="ja-JP" altLang="en-US" dirty="0" smtClean="0">
                <a:solidFill>
                  <a:schemeClr val="tx1"/>
                </a:solidFill>
              </a:rPr>
              <a:t>や</a:t>
            </a:r>
            <a:r>
              <a:rPr lang="ja-JP" altLang="en-US" u="sng" dirty="0" smtClean="0">
                <a:solidFill>
                  <a:schemeClr val="tx1"/>
                </a:solidFill>
              </a:rPr>
              <a:t>参画機関の所在箇所</a:t>
            </a:r>
            <a:r>
              <a:rPr lang="ja-JP" altLang="en-US" dirty="0" smtClean="0">
                <a:solidFill>
                  <a:schemeClr val="tx1"/>
                </a:solidFill>
              </a:rPr>
              <a:t>について地図上に図示してください。</a:t>
            </a:r>
            <a:endParaRPr lang="en-US" altLang="ja-JP" dirty="0" smtClean="0">
              <a:solidFill>
                <a:schemeClr val="tx1"/>
              </a:solidFill>
            </a:endParaRPr>
          </a:p>
          <a:p>
            <a:r>
              <a:rPr lang="en-US" altLang="ja-JP" dirty="0" smtClean="0">
                <a:solidFill>
                  <a:schemeClr val="tx1"/>
                </a:solidFill>
              </a:rPr>
              <a:t>※</a:t>
            </a:r>
            <a:r>
              <a:rPr lang="ja-JP" altLang="en-US" dirty="0" smtClean="0">
                <a:solidFill>
                  <a:schemeClr val="tx1"/>
                </a:solidFill>
              </a:rPr>
              <a:t>縮尺がわかるようにしてください。</a:t>
            </a:r>
            <a:endParaRPr lang="en-US" altLang="ja-JP" dirty="0">
              <a:solidFill>
                <a:schemeClr val="tx1"/>
              </a:solidFill>
            </a:endParaRPr>
          </a:p>
        </p:txBody>
      </p:sp>
    </p:spTree>
    <p:extLst>
      <p:ext uri="{BB962C8B-B14F-4D97-AF65-F5344CB8AC3E}">
        <p14:creationId xmlns:p14="http://schemas.microsoft.com/office/powerpoint/2010/main" val="2010049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４－２</a:t>
            </a:r>
            <a:r>
              <a:rPr kumimoji="1" lang="ja-JP" altLang="en-US" dirty="0" smtClean="0"/>
              <a:t>．</a:t>
            </a:r>
            <a:r>
              <a:rPr lang="ja-JP" altLang="en-US" dirty="0"/>
              <a:t>「キラリと光る地方大学づくり」</a:t>
            </a:r>
            <a:r>
              <a:rPr lang="ja-JP" altLang="en-US" dirty="0" smtClean="0"/>
              <a:t>の実施内容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15</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8"/>
            <a:ext cx="8252179" cy="377472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b="1" dirty="0">
              <a:solidFill>
                <a:schemeClr val="tx1"/>
              </a:solidFill>
            </a:endParaRPr>
          </a:p>
          <a:p>
            <a:r>
              <a:rPr lang="en-US" altLang="ja-JP" b="1" dirty="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a:solidFill>
                  <a:schemeClr val="tx1"/>
                </a:solidFill>
              </a:rPr>
              <a:t>客観的な根拠を踏まえつつ</a:t>
            </a:r>
            <a:r>
              <a:rPr lang="ja-JP" altLang="en-US" dirty="0" smtClean="0">
                <a:solidFill>
                  <a:schemeClr val="tx1"/>
                </a:solidFill>
              </a:rPr>
              <a:t>、以下</a:t>
            </a:r>
            <a:r>
              <a:rPr lang="ja-JP" altLang="en-US" dirty="0">
                <a:solidFill>
                  <a:schemeClr val="tx1"/>
                </a:solidFill>
              </a:rPr>
              <a:t>の項目</a:t>
            </a:r>
            <a:r>
              <a:rPr lang="ja-JP" altLang="en-US" dirty="0" smtClean="0">
                <a:solidFill>
                  <a:schemeClr val="tx1"/>
                </a:solidFill>
              </a:rPr>
              <a:t>を、可能</a:t>
            </a:r>
            <a:r>
              <a:rPr lang="ja-JP" altLang="en-US" dirty="0">
                <a:solidFill>
                  <a:schemeClr val="tx1"/>
                </a:solidFill>
              </a:rPr>
              <a:t>な</a:t>
            </a:r>
            <a:r>
              <a:rPr lang="ja-JP" altLang="en-US" dirty="0" smtClean="0">
                <a:solidFill>
                  <a:schemeClr val="tx1"/>
                </a:solidFill>
              </a:rPr>
              <a:t>限り、盛り込んだ</a:t>
            </a:r>
            <a:r>
              <a:rPr lang="ja-JP" altLang="en-US" dirty="0">
                <a:solidFill>
                  <a:schemeClr val="tx1"/>
                </a:solidFill>
              </a:rPr>
              <a:t>うえで</a:t>
            </a:r>
            <a:r>
              <a:rPr lang="ja-JP" altLang="en-US" dirty="0" smtClean="0">
                <a:solidFill>
                  <a:schemeClr val="tx1"/>
                </a:solidFill>
              </a:rPr>
              <a:t>、記載</a:t>
            </a:r>
            <a:r>
              <a:rPr lang="ja-JP" altLang="en-US" dirty="0">
                <a:solidFill>
                  <a:schemeClr val="tx1"/>
                </a:solidFill>
              </a:rPr>
              <a:t>ください</a:t>
            </a:r>
            <a:r>
              <a:rPr lang="ja-JP" altLang="en-US" dirty="0" smtClean="0">
                <a:solidFill>
                  <a:schemeClr val="tx1"/>
                </a:solidFill>
              </a:rPr>
              <a:t>。（</a:t>
            </a:r>
            <a:r>
              <a:rPr lang="en-US" altLang="ja-JP" dirty="0" smtClean="0">
                <a:solidFill>
                  <a:schemeClr val="tx1"/>
                </a:solidFill>
              </a:rPr>
              <a:t>※</a:t>
            </a:r>
            <a:r>
              <a:rPr lang="ja-JP" altLang="en-US" dirty="0" smtClean="0">
                <a:solidFill>
                  <a:schemeClr val="tx1"/>
                </a:solidFill>
              </a:rPr>
              <a:t>複数ページ作成いただいて構いません。）</a:t>
            </a:r>
            <a:endParaRPr lang="en-US" altLang="ja-JP" dirty="0" smtClean="0">
              <a:solidFill>
                <a:schemeClr val="tx1"/>
              </a:solidFill>
            </a:endParaRPr>
          </a:p>
          <a:p>
            <a:endParaRPr lang="en-US" altLang="ja-JP" dirty="0" smtClean="0">
              <a:solidFill>
                <a:schemeClr val="tx1"/>
              </a:solidFill>
            </a:endParaRPr>
          </a:p>
          <a:p>
            <a:r>
              <a:rPr lang="ja-JP" altLang="en-US" b="1" dirty="0">
                <a:solidFill>
                  <a:schemeClr val="tx1"/>
                </a:solidFill>
              </a:rPr>
              <a:t>・ 「キラリと光る地方大学づくり」の具体的な戦略（計画、目標など）</a:t>
            </a:r>
          </a:p>
          <a:p>
            <a:r>
              <a:rPr lang="ja-JP" altLang="en-US" b="1" dirty="0">
                <a:solidFill>
                  <a:schemeClr val="tx1"/>
                </a:solidFill>
              </a:rPr>
              <a:t>・大学改革の内容（</a:t>
            </a:r>
            <a:r>
              <a:rPr lang="ja-JP" altLang="en-US" b="1">
                <a:solidFill>
                  <a:schemeClr val="tx1"/>
                </a:solidFill>
              </a:rPr>
              <a:t>組織</a:t>
            </a:r>
            <a:r>
              <a:rPr lang="ja-JP" altLang="en-US" b="1" smtClean="0">
                <a:solidFill>
                  <a:schemeClr val="tx1"/>
                </a:solidFill>
              </a:rPr>
              <a:t>改革を</a:t>
            </a:r>
            <a:r>
              <a:rPr lang="ja-JP" altLang="en-US" b="1" dirty="0">
                <a:solidFill>
                  <a:schemeClr val="tx1"/>
                </a:solidFill>
              </a:rPr>
              <a:t>含む）</a:t>
            </a: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本</a:t>
            </a:r>
            <a:r>
              <a:rPr lang="ja-JP" altLang="en-US" b="1" dirty="0">
                <a:solidFill>
                  <a:schemeClr val="tx1"/>
                </a:solidFill>
              </a:rPr>
              <a:t>事業により強化を図る研究機能</a:t>
            </a:r>
          </a:p>
          <a:p>
            <a:r>
              <a:rPr lang="ja-JP" altLang="en-US" b="1" dirty="0">
                <a:solidFill>
                  <a:schemeClr val="tx1"/>
                </a:solidFill>
              </a:rPr>
              <a:t>　</a:t>
            </a:r>
            <a:r>
              <a:rPr lang="en-US" altLang="ja-JP" b="1" dirty="0" smtClean="0">
                <a:solidFill>
                  <a:schemeClr val="tx1"/>
                </a:solidFill>
              </a:rPr>
              <a:t>―</a:t>
            </a:r>
            <a:r>
              <a:rPr lang="ja-JP" altLang="en-US" b="1" dirty="0" smtClean="0">
                <a:solidFill>
                  <a:schemeClr val="tx1"/>
                </a:solidFill>
              </a:rPr>
              <a:t>強化</a:t>
            </a:r>
            <a:r>
              <a:rPr lang="ja-JP" altLang="en-US" b="1" dirty="0">
                <a:solidFill>
                  <a:schemeClr val="tx1"/>
                </a:solidFill>
              </a:rPr>
              <a:t>の対象となる大学内の組織</a:t>
            </a: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当該</a:t>
            </a:r>
            <a:r>
              <a:rPr lang="ja-JP" altLang="en-US" b="1" dirty="0">
                <a:solidFill>
                  <a:schemeClr val="tx1"/>
                </a:solidFill>
              </a:rPr>
              <a:t>組織における取組の方向性</a:t>
            </a:r>
          </a:p>
          <a:p>
            <a:r>
              <a:rPr lang="ja-JP" altLang="en-US" b="1" dirty="0">
                <a:solidFill>
                  <a:schemeClr val="tx1"/>
                </a:solidFill>
              </a:rPr>
              <a:t>　</a:t>
            </a:r>
            <a:r>
              <a:rPr lang="ja-JP" altLang="en-US" b="1" dirty="0" err="1" smtClean="0">
                <a:solidFill>
                  <a:schemeClr val="tx1"/>
                </a:solidFill>
              </a:rPr>
              <a:t>ー大学</a:t>
            </a:r>
            <a:r>
              <a:rPr lang="ja-JP" altLang="en-US" b="1" dirty="0">
                <a:solidFill>
                  <a:schemeClr val="tx1"/>
                </a:solidFill>
              </a:rPr>
              <a:t>改革へのトップレベル人材の関わる方　等</a:t>
            </a:r>
          </a:p>
          <a:p>
            <a:endParaRPr lang="ja-JP" altLang="en-US" dirty="0">
              <a:solidFill>
                <a:schemeClr val="tx1"/>
              </a:solidFill>
            </a:endParaRPr>
          </a:p>
        </p:txBody>
      </p:sp>
    </p:spTree>
    <p:extLst>
      <p:ext uri="{BB962C8B-B14F-4D97-AF65-F5344CB8AC3E}">
        <p14:creationId xmlns:p14="http://schemas.microsoft.com/office/powerpoint/2010/main" val="2167698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４－３</a:t>
            </a:r>
            <a:r>
              <a:rPr kumimoji="1" lang="ja-JP" altLang="en-US" dirty="0" smtClean="0"/>
              <a:t>．研究開発</a:t>
            </a:r>
            <a:r>
              <a:rPr lang="ja-JP" altLang="en-US" dirty="0" smtClean="0"/>
              <a:t>の実施内容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16</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726510" y="2931089"/>
            <a:ext cx="7294478" cy="301288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smtClean="0">
                <a:solidFill>
                  <a:schemeClr val="tx1"/>
                </a:solidFill>
              </a:rPr>
              <a:t>客観的な根拠を踏まえつつ、</a:t>
            </a:r>
            <a:r>
              <a:rPr lang="ja-JP" altLang="en-US" dirty="0">
                <a:solidFill>
                  <a:schemeClr val="tx1"/>
                </a:solidFill>
              </a:rPr>
              <a:t>以下</a:t>
            </a:r>
            <a:r>
              <a:rPr lang="ja-JP" altLang="en-US" dirty="0" smtClean="0">
                <a:solidFill>
                  <a:schemeClr val="tx1"/>
                </a:solidFill>
              </a:rPr>
              <a:t>の</a:t>
            </a:r>
            <a:r>
              <a:rPr lang="ja-JP" altLang="en-US" dirty="0">
                <a:solidFill>
                  <a:schemeClr val="tx1"/>
                </a:solidFill>
              </a:rPr>
              <a:t>項目</a:t>
            </a:r>
            <a:r>
              <a:rPr lang="ja-JP" altLang="en-US" dirty="0" smtClean="0">
                <a:solidFill>
                  <a:schemeClr val="tx1"/>
                </a:solidFill>
              </a:rPr>
              <a:t>を、可能</a:t>
            </a:r>
            <a:r>
              <a:rPr lang="ja-JP" altLang="en-US" dirty="0">
                <a:solidFill>
                  <a:schemeClr val="tx1"/>
                </a:solidFill>
              </a:rPr>
              <a:t>な</a:t>
            </a:r>
            <a:r>
              <a:rPr lang="ja-JP" altLang="en-US" dirty="0" smtClean="0">
                <a:solidFill>
                  <a:schemeClr val="tx1"/>
                </a:solidFill>
              </a:rPr>
              <a:t>限り、盛り込んだうえで、記載</a:t>
            </a:r>
            <a:r>
              <a:rPr lang="ja-JP" altLang="en-US" dirty="0">
                <a:solidFill>
                  <a:schemeClr val="tx1"/>
                </a:solidFill>
              </a:rPr>
              <a:t>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ja-JP" altLang="en-US" dirty="0">
              <a:solidFill>
                <a:schemeClr val="tx1"/>
              </a:solidFill>
            </a:endParaRPr>
          </a:p>
          <a:p>
            <a:r>
              <a:rPr lang="ja-JP" altLang="en-US" b="1" dirty="0">
                <a:solidFill>
                  <a:schemeClr val="tx1"/>
                </a:solidFill>
              </a:rPr>
              <a:t>・研究テーマの計画と目標</a:t>
            </a:r>
            <a:endParaRPr lang="en-US" altLang="ja-JP" b="1" dirty="0">
              <a:solidFill>
                <a:schemeClr val="tx1"/>
              </a:solidFill>
            </a:endParaRPr>
          </a:p>
          <a:p>
            <a:r>
              <a:rPr lang="ja-JP" altLang="en-US" b="1" dirty="0">
                <a:solidFill>
                  <a:schemeClr val="tx1"/>
                </a:solidFill>
              </a:rPr>
              <a:t>・研究マネジメント体制</a:t>
            </a:r>
            <a:endParaRPr lang="en-US" altLang="ja-JP" b="1" dirty="0">
              <a:solidFill>
                <a:schemeClr val="tx1"/>
              </a:solidFill>
            </a:endParaRPr>
          </a:p>
          <a:p>
            <a:r>
              <a:rPr lang="ja-JP" altLang="en-US" b="1" dirty="0">
                <a:solidFill>
                  <a:schemeClr val="tx1"/>
                </a:solidFill>
              </a:rPr>
              <a:t>・実施内容</a:t>
            </a:r>
            <a:endParaRPr lang="en-US" altLang="ja-JP" b="1" dirty="0">
              <a:solidFill>
                <a:schemeClr val="tx1"/>
              </a:solidFill>
            </a:endParaRPr>
          </a:p>
          <a:p>
            <a:r>
              <a:rPr lang="ja-JP" altLang="en-US" b="1" dirty="0">
                <a:solidFill>
                  <a:schemeClr val="tx1"/>
                </a:solidFill>
              </a:rPr>
              <a:t>　</a:t>
            </a:r>
            <a:r>
              <a:rPr lang="ja-JP" altLang="en-US" b="1" dirty="0" err="1">
                <a:solidFill>
                  <a:schemeClr val="tx1"/>
                </a:solidFill>
              </a:rPr>
              <a:t>ー</a:t>
            </a:r>
            <a:r>
              <a:rPr lang="ja-JP" altLang="en-US" b="1" dirty="0">
                <a:solidFill>
                  <a:schemeClr val="tx1"/>
                </a:solidFill>
              </a:rPr>
              <a:t>研究テーマ</a:t>
            </a:r>
            <a:endParaRPr lang="en-US" altLang="ja-JP" b="1" dirty="0">
              <a:solidFill>
                <a:schemeClr val="tx1"/>
              </a:solidFill>
            </a:endParaRPr>
          </a:p>
          <a:p>
            <a:r>
              <a:rPr lang="ja-JP" altLang="en-US" b="1" dirty="0">
                <a:solidFill>
                  <a:schemeClr val="tx1"/>
                </a:solidFill>
              </a:rPr>
              <a:t>　</a:t>
            </a:r>
            <a:r>
              <a:rPr lang="ja-JP" altLang="en-US" b="1" dirty="0" err="1">
                <a:solidFill>
                  <a:schemeClr val="tx1"/>
                </a:solidFill>
              </a:rPr>
              <a:t>ー</a:t>
            </a:r>
            <a:r>
              <a:rPr lang="ja-JP" altLang="en-US" b="1" dirty="0">
                <a:solidFill>
                  <a:schemeClr val="tx1"/>
                </a:solidFill>
              </a:rPr>
              <a:t>実施体制</a:t>
            </a:r>
            <a:endParaRPr lang="en-US" altLang="ja-JP" b="1" dirty="0">
              <a:solidFill>
                <a:schemeClr val="tx1"/>
              </a:solidFill>
            </a:endParaRPr>
          </a:p>
          <a:p>
            <a:r>
              <a:rPr lang="ja-JP" altLang="en-US" b="1" dirty="0">
                <a:solidFill>
                  <a:schemeClr val="tx1"/>
                </a:solidFill>
              </a:rPr>
              <a:t>　</a:t>
            </a:r>
            <a:r>
              <a:rPr lang="ja-JP" altLang="en-US" b="1" dirty="0" err="1">
                <a:solidFill>
                  <a:schemeClr val="tx1"/>
                </a:solidFill>
              </a:rPr>
              <a:t>ー</a:t>
            </a:r>
            <a:r>
              <a:rPr lang="ja-JP" altLang="en-US" b="1" dirty="0">
                <a:solidFill>
                  <a:schemeClr val="tx1"/>
                </a:solidFill>
              </a:rPr>
              <a:t>トップレベル人材の各研究テーマに対しての関わり方　等</a:t>
            </a:r>
            <a:endParaRPr lang="en-US" altLang="ja-JP" b="1" dirty="0">
              <a:solidFill>
                <a:schemeClr val="tx1"/>
              </a:solidFill>
            </a:endParaRPr>
          </a:p>
        </p:txBody>
      </p:sp>
    </p:spTree>
    <p:extLst>
      <p:ext uri="{BB962C8B-B14F-4D97-AF65-F5344CB8AC3E}">
        <p14:creationId xmlns:p14="http://schemas.microsoft.com/office/powerpoint/2010/main" val="3490825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４－４</a:t>
            </a:r>
            <a:r>
              <a:rPr kumimoji="1" lang="ja-JP" altLang="en-US" dirty="0" smtClean="0"/>
              <a:t>．専門人材育成の実施内容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17</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8" name="角丸四角形 7"/>
          <p:cNvSpPr/>
          <p:nvPr/>
        </p:nvSpPr>
        <p:spPr>
          <a:xfrm>
            <a:off x="1182957" y="2342112"/>
            <a:ext cx="6686157" cy="3429000"/>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記載のポイント</a:t>
            </a:r>
            <a:r>
              <a:rPr lang="en-US" altLang="ja-JP" b="1" dirty="0" smtClean="0">
                <a:solidFill>
                  <a:schemeClr val="tx1"/>
                </a:solidFill>
              </a:rPr>
              <a:t>】</a:t>
            </a:r>
          </a:p>
          <a:p>
            <a:r>
              <a:rPr lang="ja-JP" altLang="en-US" dirty="0" smtClean="0">
                <a:solidFill>
                  <a:schemeClr val="tx1"/>
                </a:solidFill>
              </a:rPr>
              <a:t>客観的な根拠を踏まえつつ、以下の項目を、可能</a:t>
            </a:r>
            <a:r>
              <a:rPr lang="ja-JP" altLang="en-US" dirty="0">
                <a:solidFill>
                  <a:schemeClr val="tx1"/>
                </a:solidFill>
              </a:rPr>
              <a:t>な</a:t>
            </a:r>
            <a:r>
              <a:rPr lang="ja-JP" altLang="en-US" dirty="0" smtClean="0">
                <a:solidFill>
                  <a:schemeClr val="tx1"/>
                </a:solidFill>
              </a:rPr>
              <a:t>限り、盛り込んだうえで、記載</a:t>
            </a:r>
            <a:r>
              <a:rPr lang="ja-JP" altLang="en-US" dirty="0">
                <a:solidFill>
                  <a:schemeClr val="tx1"/>
                </a:solidFill>
              </a:rPr>
              <a:t>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a:solidFill>
                <a:schemeClr val="tx1"/>
              </a:solidFill>
            </a:endParaRPr>
          </a:p>
          <a:p>
            <a:r>
              <a:rPr lang="ja-JP" altLang="en-US" b="1" dirty="0" smtClean="0">
                <a:solidFill>
                  <a:schemeClr val="tx1"/>
                </a:solidFill>
              </a:rPr>
              <a:t>・人材育成</a:t>
            </a:r>
            <a:r>
              <a:rPr lang="ja-JP" altLang="en-US" b="1" dirty="0">
                <a:solidFill>
                  <a:schemeClr val="tx1"/>
                </a:solidFill>
              </a:rPr>
              <a:t>の</a:t>
            </a:r>
            <a:r>
              <a:rPr lang="ja-JP" altLang="en-US" b="1" dirty="0" smtClean="0">
                <a:solidFill>
                  <a:schemeClr val="tx1"/>
                </a:solidFill>
              </a:rPr>
              <a:t>計画と目標</a:t>
            </a:r>
            <a:endParaRPr lang="en-US" altLang="ja-JP" b="1" dirty="0" smtClean="0">
              <a:solidFill>
                <a:schemeClr val="tx1"/>
              </a:solidFill>
            </a:endParaRPr>
          </a:p>
          <a:p>
            <a:r>
              <a:rPr lang="ja-JP" altLang="en-US" b="1" dirty="0">
                <a:solidFill>
                  <a:schemeClr val="tx1"/>
                </a:solidFill>
              </a:rPr>
              <a:t>・実施内容（人材育成プログラムなど）</a:t>
            </a:r>
            <a:endParaRPr lang="en-US" altLang="ja-JP" b="1" dirty="0">
              <a:solidFill>
                <a:schemeClr val="tx1"/>
              </a:solidFill>
            </a:endParaRPr>
          </a:p>
        </p:txBody>
      </p:sp>
    </p:spTree>
    <p:extLst>
      <p:ext uri="{BB962C8B-B14F-4D97-AF65-F5344CB8AC3E}">
        <p14:creationId xmlns:p14="http://schemas.microsoft.com/office/powerpoint/2010/main" val="3387191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４－５</a:t>
            </a:r>
            <a:r>
              <a:rPr kumimoji="1" lang="ja-JP" altLang="en-US" dirty="0" smtClean="0"/>
              <a:t>．その他事業の実施内容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18</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8" name="角丸四角形 7"/>
          <p:cNvSpPr/>
          <p:nvPr/>
        </p:nvSpPr>
        <p:spPr>
          <a:xfrm>
            <a:off x="1009582" y="2169251"/>
            <a:ext cx="6640690" cy="377472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r>
              <a:rPr lang="en-US" altLang="ja-JP" b="1" dirty="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a:solidFill>
                  <a:schemeClr val="tx1"/>
                </a:solidFill>
              </a:rPr>
              <a:t>客観的な根拠を踏まえつつ、以下の項目</a:t>
            </a:r>
            <a:r>
              <a:rPr lang="ja-JP" altLang="en-US" dirty="0" smtClean="0">
                <a:solidFill>
                  <a:schemeClr val="tx1"/>
                </a:solidFill>
              </a:rPr>
              <a:t>を、可能な限り、盛り込んだ</a:t>
            </a:r>
            <a:r>
              <a:rPr lang="ja-JP" altLang="en-US" dirty="0">
                <a:solidFill>
                  <a:schemeClr val="tx1"/>
                </a:solidFill>
              </a:rPr>
              <a:t>うえで</a:t>
            </a:r>
            <a:r>
              <a:rPr lang="ja-JP" altLang="en-US" dirty="0" smtClean="0">
                <a:solidFill>
                  <a:schemeClr val="tx1"/>
                </a:solidFill>
              </a:rPr>
              <a:t>、記載</a:t>
            </a:r>
            <a:r>
              <a:rPr lang="ja-JP" altLang="en-US" dirty="0">
                <a:solidFill>
                  <a:schemeClr val="tx1"/>
                </a:solidFill>
              </a:rPr>
              <a:t>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b="1" dirty="0" smtClean="0">
              <a:solidFill>
                <a:schemeClr val="tx1"/>
              </a:solidFill>
            </a:endParaRPr>
          </a:p>
          <a:p>
            <a:r>
              <a:rPr lang="ja-JP" altLang="en-US" b="1" dirty="0" smtClean="0">
                <a:solidFill>
                  <a:schemeClr val="tx1"/>
                </a:solidFill>
              </a:rPr>
              <a:t>・当該事業における計画と目標</a:t>
            </a:r>
            <a:endParaRPr lang="en-US" altLang="ja-JP" b="1" dirty="0" smtClean="0">
              <a:solidFill>
                <a:schemeClr val="tx1"/>
              </a:solidFill>
            </a:endParaRPr>
          </a:p>
          <a:p>
            <a:r>
              <a:rPr lang="ja-JP" altLang="en-US" b="1" dirty="0">
                <a:solidFill>
                  <a:schemeClr val="tx1"/>
                </a:solidFill>
              </a:rPr>
              <a:t>・実施</a:t>
            </a:r>
            <a:r>
              <a:rPr lang="ja-JP" altLang="en-US" b="1" dirty="0" smtClean="0">
                <a:solidFill>
                  <a:schemeClr val="tx1"/>
                </a:solidFill>
              </a:rPr>
              <a:t>内容</a:t>
            </a:r>
            <a:endParaRPr lang="en-US" altLang="ja-JP" dirty="0">
              <a:solidFill>
                <a:schemeClr val="tx1"/>
              </a:solidFill>
            </a:endParaRPr>
          </a:p>
          <a:p>
            <a:endParaRPr lang="ja-JP" altLang="en-US" dirty="0">
              <a:solidFill>
                <a:schemeClr val="tx1"/>
              </a:solidFill>
            </a:endParaRPr>
          </a:p>
        </p:txBody>
      </p:sp>
    </p:spTree>
    <p:extLst>
      <p:ext uri="{BB962C8B-B14F-4D97-AF65-F5344CB8AC3E}">
        <p14:creationId xmlns:p14="http://schemas.microsoft.com/office/powerpoint/2010/main" val="1732269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93" name="直線矢印コネクタ 53"/>
          <p:cNvCxnSpPr/>
          <p:nvPr/>
        </p:nvCxnSpPr>
        <p:spPr>
          <a:xfrm flipV="1">
            <a:off x="1671698" y="1915417"/>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496" name="正方形/長方形 63"/>
          <p:cNvSpPr/>
          <p:nvPr/>
        </p:nvSpPr>
        <p:spPr>
          <a:xfrm>
            <a:off x="269474" y="1328598"/>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自治体名</a:t>
            </a:r>
            <a:endPar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497" name="正方形/長方形 66"/>
          <p:cNvSpPr/>
          <p:nvPr/>
        </p:nvSpPr>
        <p:spPr>
          <a:xfrm>
            <a:off x="3715700"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○○大学</a:t>
            </a:r>
            <a:endParaRPr kumimoji="1" lang="ja-JP"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01" name="正方形/長方形 59"/>
          <p:cNvSpPr/>
          <p:nvPr/>
        </p:nvSpPr>
        <p:spPr>
          <a:xfrm>
            <a:off x="1835451" y="1497866"/>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a:t>
            </a: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504" name="正方形/長方形 85"/>
          <p:cNvSpPr/>
          <p:nvPr/>
        </p:nvSpPr>
        <p:spPr>
          <a:xfrm>
            <a:off x="3729203" y="3026339"/>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事業者等</a:t>
            </a:r>
            <a:endParaRPr kumimoji="1" lang="en-US" altLang="ja-JP"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1520" name="直線矢印コネクタ 81"/>
          <p:cNvCxnSpPr/>
          <p:nvPr/>
        </p:nvCxnSpPr>
        <p:spPr>
          <a:xfrm>
            <a:off x="1787700"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29" name="正方形/長方形 84"/>
          <p:cNvSpPr/>
          <p:nvPr/>
        </p:nvSpPr>
        <p:spPr>
          <a:xfrm>
            <a:off x="1845358" y="3095212"/>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p:cNvGrpSpPr/>
          <p:nvPr/>
        </p:nvGrpSpPr>
        <p:grpSpPr>
          <a:xfrm>
            <a:off x="5292102" y="1195337"/>
            <a:ext cx="1974329" cy="1432493"/>
            <a:chOff x="5292102" y="556214"/>
            <a:chExt cx="1974329" cy="1432493"/>
          </a:xfrm>
        </p:grpSpPr>
        <p:sp>
          <p:nvSpPr>
            <p:cNvPr id="69"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・事業③「○○○」</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65"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6" name="グループ化 5"/>
          <p:cNvGrpSpPr/>
          <p:nvPr/>
        </p:nvGrpSpPr>
        <p:grpSpPr>
          <a:xfrm>
            <a:off x="7343699" y="1205588"/>
            <a:ext cx="1698344" cy="1411978"/>
            <a:chOff x="7343699" y="566465"/>
            <a:chExt cx="1698344" cy="1411978"/>
          </a:xfrm>
        </p:grpSpPr>
        <p:sp>
          <p:nvSpPr>
            <p:cNvPr id="7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71"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77" name="グループ化 76"/>
          <p:cNvGrpSpPr/>
          <p:nvPr/>
        </p:nvGrpSpPr>
        <p:grpSpPr>
          <a:xfrm>
            <a:off x="5298496" y="2712151"/>
            <a:ext cx="1974329" cy="1432493"/>
            <a:chOff x="5292102" y="556214"/>
            <a:chExt cx="1974329" cy="1432493"/>
          </a:xfrm>
        </p:grpSpPr>
        <p:sp>
          <p:nvSpPr>
            <p:cNvPr id="78"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③</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事業⑤「</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79"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80" name="グループ化 79"/>
          <p:cNvGrpSpPr/>
          <p:nvPr/>
        </p:nvGrpSpPr>
        <p:grpSpPr>
          <a:xfrm>
            <a:off x="7350093" y="2722402"/>
            <a:ext cx="1698344" cy="1411978"/>
            <a:chOff x="7343699" y="566465"/>
            <a:chExt cx="1698344" cy="1411978"/>
          </a:xfrm>
        </p:grpSpPr>
        <p:sp>
          <p:nvSpPr>
            <p:cNvPr id="81"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82"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94" name="グループ化 93"/>
          <p:cNvGrpSpPr/>
          <p:nvPr/>
        </p:nvGrpSpPr>
        <p:grpSpPr>
          <a:xfrm>
            <a:off x="7360892" y="4244254"/>
            <a:ext cx="1698344" cy="1411978"/>
            <a:chOff x="7343699" y="566465"/>
            <a:chExt cx="1698344" cy="1411978"/>
          </a:xfrm>
        </p:grpSpPr>
        <p:sp>
          <p:nvSpPr>
            <p:cNvPr id="95"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96"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97" name="グループ化 96"/>
          <p:cNvGrpSpPr/>
          <p:nvPr/>
        </p:nvGrpSpPr>
        <p:grpSpPr>
          <a:xfrm>
            <a:off x="5298496" y="4223739"/>
            <a:ext cx="1974329" cy="1432493"/>
            <a:chOff x="5292102" y="556214"/>
            <a:chExt cx="1974329" cy="1432493"/>
          </a:xfrm>
        </p:grpSpPr>
        <p:sp>
          <p:nvSpPr>
            <p:cNvPr id="98"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④</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事業⑥「</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99" name="角丸四角形吹き出し 9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自治体の直執行分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cxnSp>
        <p:nvCxnSpPr>
          <p:cNvPr id="111" name="直線矢印コネクタ 81"/>
          <p:cNvCxnSpPr/>
          <p:nvPr/>
        </p:nvCxnSpPr>
        <p:spPr>
          <a:xfrm>
            <a:off x="1719659" y="4987797"/>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5" name="正方形/長方形 84"/>
          <p:cNvSpPr/>
          <p:nvPr/>
        </p:nvSpPr>
        <p:spPr>
          <a:xfrm>
            <a:off x="2648095" y="4410785"/>
            <a:ext cx="1605475" cy="49757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自治体における直執行分　</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21" name="角丸四角形吹き出し 55"/>
          <p:cNvSpPr/>
          <p:nvPr/>
        </p:nvSpPr>
        <p:spPr>
          <a:xfrm>
            <a:off x="5436096" y="697163"/>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交付金対象事業費</a:t>
            </a: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（総額）○○千円</a:t>
            </a:r>
            <a:endParaRPr kumimoji="1" lang="en-US" altLang="ja-JP"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31" name="スライド番号プレースホルダー 3"/>
          <p:cNvSpPr>
            <a:spLocks noGrp="1"/>
          </p:cNvSpPr>
          <p:nvPr>
            <p:ph type="sldNum" sz="quarter" idx="12"/>
          </p:nvPr>
        </p:nvSpPr>
        <p:spPr>
          <a:xfrm>
            <a:off x="7075570" y="6413306"/>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2400" b="0" i="0" u="none" strike="noStrike" kern="1200" cap="none" spc="0" normalizeH="0" baseline="0" noProof="0" smtClean="0">
                <a:ln>
                  <a:noFill/>
                </a:ln>
                <a:solidFill>
                  <a:prstClr val="black"/>
                </a:solidFill>
                <a:effectLst/>
                <a:uLnTx/>
                <a:uFillTx/>
                <a:latin typeface="Calibr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24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32" name="角丸四角形 31"/>
          <p:cNvSpPr/>
          <p:nvPr/>
        </p:nvSpPr>
        <p:spPr>
          <a:xfrm>
            <a:off x="1051990" y="5477516"/>
            <a:ext cx="7406732" cy="128052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chemeClr val="tx1"/>
                </a:solidFill>
                <a:effectLst/>
                <a:uLnTx/>
                <a:uFillTx/>
                <a:latin typeface="Calibri"/>
                <a:ea typeface="Meiryo UI"/>
                <a:cs typeface="+mn-cs"/>
              </a:rPr>
              <a:t>【</a:t>
            </a:r>
            <a:r>
              <a:rPr kumimoji="1" lang="ja-JP" altLang="en-US" sz="1800" b="1" i="0" u="none" strike="noStrike" kern="1200" cap="none" spc="0" normalizeH="0" baseline="0" noProof="0" dirty="0" smtClean="0">
                <a:ln>
                  <a:noFill/>
                </a:ln>
                <a:solidFill>
                  <a:schemeClr val="tx1"/>
                </a:solidFill>
                <a:effectLst/>
                <a:uLnTx/>
                <a:uFillTx/>
                <a:latin typeface="Calibri"/>
                <a:ea typeface="Meiryo UI"/>
                <a:cs typeface="+mn-cs"/>
              </a:rPr>
              <a:t>記載の</a:t>
            </a:r>
            <a:r>
              <a:rPr kumimoji="1" lang="ja-JP" altLang="en-US" sz="1800" b="1" i="0" u="none" strike="noStrike" kern="1200" cap="none" spc="0" normalizeH="0" baseline="0" noProof="0" dirty="0">
                <a:ln>
                  <a:noFill/>
                </a:ln>
                <a:solidFill>
                  <a:schemeClr val="tx1"/>
                </a:solidFill>
                <a:effectLst/>
                <a:uLnTx/>
                <a:uFillTx/>
                <a:latin typeface="Calibri"/>
                <a:ea typeface="Meiryo UI"/>
                <a:cs typeface="+mn-cs"/>
              </a:rPr>
              <a:t>ポイント</a:t>
            </a:r>
            <a:r>
              <a:rPr kumimoji="1" lang="en-US" altLang="ja-JP" sz="1800" b="1" i="0" u="none" strike="noStrike" kern="1200" cap="none" spc="0" normalizeH="0" baseline="0" noProof="0" dirty="0" smtClean="0">
                <a:ln>
                  <a:noFill/>
                </a:ln>
                <a:solidFill>
                  <a:schemeClr val="tx1"/>
                </a:solidFill>
                <a:effectLst/>
                <a:uLnTx/>
                <a:uFillTx/>
                <a:latin typeface="Calibri"/>
                <a:ea typeface="Meiryo UI"/>
                <a:cs typeface="+mn-cs"/>
              </a:rPr>
              <a:t>】</a:t>
            </a:r>
          </a:p>
          <a:p>
            <a:r>
              <a:rPr lang="ja-JP" altLang="en-US" noProof="0" dirty="0" smtClean="0">
                <a:solidFill>
                  <a:schemeClr val="tx1"/>
                </a:solidFill>
                <a:latin typeface="Calibri"/>
                <a:ea typeface="Meiryo UI"/>
              </a:rPr>
              <a:t>初年</a:t>
            </a:r>
            <a:r>
              <a:rPr kumimoji="1" lang="ja-JP" altLang="en-US" sz="1800" b="0" i="0" u="none" strike="noStrike" kern="1200" cap="none" spc="0" normalizeH="0" baseline="0" noProof="0" dirty="0" smtClean="0">
                <a:ln>
                  <a:noFill/>
                </a:ln>
                <a:solidFill>
                  <a:schemeClr val="tx1"/>
                </a:solidFill>
                <a:effectLst/>
                <a:uLnTx/>
                <a:uFillTx/>
                <a:latin typeface="Calibri"/>
                <a:ea typeface="Meiryo UI"/>
                <a:cs typeface="+mn-cs"/>
              </a:rPr>
              <a:t>度における資金の流れについて、</a:t>
            </a:r>
            <a:r>
              <a:rPr lang="ja-JP" altLang="en-US" u="sng" dirty="0">
                <a:solidFill>
                  <a:schemeClr val="tx1"/>
                </a:solidFill>
              </a:rPr>
              <a:t>各事業の交付対象事業費（うち交付金分）</a:t>
            </a:r>
            <a:r>
              <a:rPr lang="ja-JP" altLang="en-US" dirty="0">
                <a:solidFill>
                  <a:schemeClr val="tx1"/>
                </a:solidFill>
              </a:rPr>
              <a:t>と</a:t>
            </a:r>
            <a:r>
              <a:rPr lang="ja-JP" altLang="en-US" u="sng" dirty="0">
                <a:solidFill>
                  <a:schemeClr val="tx1"/>
                </a:solidFill>
              </a:rPr>
              <a:t>本交付金事業における自己</a:t>
            </a:r>
            <a:r>
              <a:rPr lang="ja-JP" altLang="en-US" u="sng">
                <a:solidFill>
                  <a:schemeClr val="tx1"/>
                </a:solidFill>
              </a:rPr>
              <a:t>負担分</a:t>
            </a:r>
            <a:r>
              <a:rPr lang="ja-JP" altLang="en-US" smtClean="0">
                <a:solidFill>
                  <a:schemeClr val="tx1"/>
                </a:solidFill>
              </a:rPr>
              <a:t>を記載</a:t>
            </a:r>
            <a:r>
              <a:rPr lang="ja-JP" altLang="en-US" dirty="0">
                <a:solidFill>
                  <a:schemeClr val="tx1"/>
                </a:solidFill>
              </a:rPr>
              <a:t>ください。</a:t>
            </a:r>
            <a:endParaRPr lang="en-US" altLang="ja-JP" dirty="0">
              <a:solidFill>
                <a:schemeClr val="tx1"/>
              </a:solidFill>
            </a:endParaRPr>
          </a:p>
          <a:p>
            <a:r>
              <a:rPr lang="en-US" altLang="ja-JP" sz="1600" dirty="0">
                <a:solidFill>
                  <a:schemeClr val="tx1"/>
                </a:solidFill>
              </a:rPr>
              <a:t>※</a:t>
            </a:r>
            <a:r>
              <a:rPr lang="ja-JP" altLang="en-US" sz="1600" dirty="0">
                <a:solidFill>
                  <a:schemeClr val="tx1"/>
                </a:solidFill>
              </a:rPr>
              <a:t>必要に応じて、記載欄を加除するなど調整をしてください。</a:t>
            </a:r>
            <a:endParaRPr lang="en-US" altLang="ja-JP" sz="1600" dirty="0">
              <a:solidFill>
                <a:schemeClr val="tx1"/>
              </a:solidFill>
            </a:endParaRPr>
          </a:p>
        </p:txBody>
      </p:sp>
      <p:sp>
        <p:nvSpPr>
          <p:cNvPr id="45" name="タイトル 1"/>
          <p:cNvSpPr>
            <a:spLocks noGrp="1"/>
          </p:cNvSpPr>
          <p:nvPr>
            <p:ph type="title"/>
          </p:nvPr>
        </p:nvSpPr>
        <p:spPr>
          <a:xfrm>
            <a:off x="0" y="0"/>
            <a:ext cx="9144000" cy="438150"/>
          </a:xfrm>
          <a:solidFill>
            <a:srgbClr val="002060"/>
          </a:solidFill>
        </p:spPr>
        <p:txBody>
          <a:bodyPr>
            <a:normAutofit/>
          </a:bodyPr>
          <a:lstStyle/>
          <a:p>
            <a:r>
              <a:rPr lang="ja-JP" altLang="en-US" sz="2400" dirty="0" smtClean="0">
                <a:solidFill>
                  <a:schemeClr val="bg1"/>
                </a:solidFill>
              </a:rPr>
              <a:t>４－６．</a:t>
            </a:r>
            <a:r>
              <a:rPr lang="ja-JP" altLang="en-US" sz="2400" dirty="0">
                <a:solidFill>
                  <a:schemeClr val="bg1"/>
                </a:solidFill>
              </a:rPr>
              <a:t>初年度における経費の構造</a:t>
            </a:r>
            <a:endParaRPr kumimoji="1" lang="ja-JP" altLang="en-US" sz="2400" dirty="0">
              <a:solidFill>
                <a:schemeClr val="bg1"/>
              </a:solidFill>
            </a:endParaRPr>
          </a:p>
        </p:txBody>
      </p:sp>
    </p:spTree>
    <p:extLst>
      <p:ext uri="{BB962C8B-B14F-4D97-AF65-F5344CB8AC3E}">
        <p14:creationId xmlns:p14="http://schemas.microsoft.com/office/powerpoint/2010/main" val="1787775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４－７．自走に向けた資金計画</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20</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713474"/>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endParaRPr lang="en-US" altLang="ja-JP" b="1" dirty="0">
              <a:solidFill>
                <a:schemeClr val="tx1"/>
              </a:solidFill>
            </a:endParaRPr>
          </a:p>
          <a:p>
            <a:r>
              <a:rPr lang="ja-JP" altLang="en-US" dirty="0">
                <a:solidFill>
                  <a:schemeClr val="tx1"/>
                </a:solidFill>
              </a:rPr>
              <a:t>地域が本交付金によらず</a:t>
            </a:r>
            <a:r>
              <a:rPr lang="ja-JP" altLang="en-US" u="sng" dirty="0">
                <a:solidFill>
                  <a:schemeClr val="tx1"/>
                </a:solidFill>
              </a:rPr>
              <a:t>自走する期間（６年目以降）の開始前後</a:t>
            </a:r>
            <a:r>
              <a:rPr lang="ja-JP" altLang="en-US" dirty="0">
                <a:solidFill>
                  <a:schemeClr val="tx1"/>
                </a:solidFill>
              </a:rPr>
              <a:t>において、取組の自走に向け、適切な事業規模を確保しつつ、金融機関を</a:t>
            </a:r>
            <a:r>
              <a:rPr lang="ja-JP" altLang="en-US" u="sng" dirty="0">
                <a:solidFill>
                  <a:schemeClr val="tx1"/>
                </a:solidFill>
              </a:rPr>
              <a:t>含めて地域の産官学の各主体がどのように費用負担を行うのか</a:t>
            </a:r>
            <a:r>
              <a:rPr lang="ja-JP" altLang="en-US" dirty="0">
                <a:solidFill>
                  <a:schemeClr val="tx1"/>
                </a:solidFill>
              </a:rPr>
              <a:t>（または、取組の自走のための資金を域外からどのように確保するのか）、その見通しに</a:t>
            </a:r>
            <a:r>
              <a:rPr lang="ja-JP" altLang="en-US" dirty="0" smtClean="0">
                <a:solidFill>
                  <a:schemeClr val="tx1"/>
                </a:solidFill>
              </a:rPr>
              <a:t>ついて、可能な限り、記載</a:t>
            </a:r>
            <a:r>
              <a:rPr lang="ja-JP" altLang="en-US" dirty="0">
                <a:solidFill>
                  <a:schemeClr val="tx1"/>
                </a:solidFill>
              </a:rPr>
              <a:t>ください。</a:t>
            </a:r>
            <a:endParaRPr lang="en-US" altLang="ja-JP" dirty="0">
              <a:solidFill>
                <a:schemeClr val="tx1"/>
              </a:solidFill>
            </a:endParaRPr>
          </a:p>
        </p:txBody>
      </p:sp>
    </p:spTree>
    <p:extLst>
      <p:ext uri="{BB962C8B-B14F-4D97-AF65-F5344CB8AC3E}">
        <p14:creationId xmlns:p14="http://schemas.microsoft.com/office/powerpoint/2010/main" val="1491516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2578</Words>
  <Application>Microsoft Office PowerPoint</Application>
  <PresentationFormat>画面に合わせる (4:3)</PresentationFormat>
  <Paragraphs>224</Paragraphs>
  <Slides>20</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20</vt:i4>
      </vt:variant>
    </vt:vector>
  </HeadingPairs>
  <TitlesOfParts>
    <vt:vector size="28" baseType="lpstr">
      <vt:lpstr>Meiryo UI</vt:lpstr>
      <vt:lpstr>ＭＳ Ｐゴシック</vt:lpstr>
      <vt:lpstr>Arial</vt:lpstr>
      <vt:lpstr>Calibri</vt:lpstr>
      <vt:lpstr>Calibri Light</vt:lpstr>
      <vt:lpstr>Wingdings</vt:lpstr>
      <vt:lpstr>Office テーマ</vt:lpstr>
      <vt:lpstr>1_Office テーマ</vt:lpstr>
      <vt:lpstr>【タイトル】 </vt:lpstr>
      <vt:lpstr>PowerPoint プレゼンテーション</vt:lpstr>
      <vt:lpstr>PowerPoint プレゼンテーション</vt:lpstr>
      <vt:lpstr>１．計画の概要</vt:lpstr>
      <vt:lpstr>PowerPoint プレゼンテーション</vt:lpstr>
      <vt:lpstr>２．地域の現状と課題</vt:lpstr>
      <vt:lpstr>２－１．計画に関連するこれまでの取組・実績</vt:lpstr>
      <vt:lpstr>２－２．これまでの取組の課題</vt:lpstr>
      <vt:lpstr>２－３．課題に対する本計画の目標と方法</vt:lpstr>
      <vt:lpstr>３．事業の実施体制</vt:lpstr>
      <vt:lpstr>３．事業実施の推進体制</vt:lpstr>
      <vt:lpstr>４．事業の実施内容</vt:lpstr>
      <vt:lpstr>４－１．実施内容の全体図</vt:lpstr>
      <vt:lpstr>【補足】４－１．実施箇所の位置関係図</vt:lpstr>
      <vt:lpstr>４－２．「キラリと光る地方大学づくり」の実施内容</vt:lpstr>
      <vt:lpstr>４－３．研究開発の実施内容</vt:lpstr>
      <vt:lpstr>４－４．専門人材育成の実施内容</vt:lpstr>
      <vt:lpstr>４－５．その他事業の実施内容</vt:lpstr>
      <vt:lpstr>４－６．初年度における経費の構造</vt:lpstr>
      <vt:lpstr>４－７．自走に向けた資金計画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2020-12-23T11:04:16Z</dcterms:created>
  <dcterms:modified xsi:type="dcterms:W3CDTF">2020-12-23T11:04:24Z</dcterms:modified>
</cp:coreProperties>
</file>