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7"/>
  </p:notesMasterIdLst>
  <p:handoutMasterIdLst>
    <p:handoutMasterId r:id="rId18"/>
  </p:handoutMasterIdLst>
  <p:sldIdLst>
    <p:sldId id="256" r:id="rId2"/>
    <p:sldId id="268" r:id="rId3"/>
    <p:sldId id="264" r:id="rId4"/>
    <p:sldId id="257" r:id="rId5"/>
    <p:sldId id="265" r:id="rId6"/>
    <p:sldId id="258" r:id="rId7"/>
    <p:sldId id="259" r:id="rId8"/>
    <p:sldId id="260" r:id="rId9"/>
    <p:sldId id="267" r:id="rId10"/>
    <p:sldId id="275" r:id="rId11"/>
    <p:sldId id="269" r:id="rId12"/>
    <p:sldId id="261" r:id="rId13"/>
    <p:sldId id="272" r:id="rId14"/>
    <p:sldId id="273" r:id="rId15"/>
    <p:sldId id="263"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4631" autoAdjust="0"/>
  </p:normalViewPr>
  <p:slideViewPr>
    <p:cSldViewPr snapToGrid="0">
      <p:cViewPr varScale="1">
        <p:scale>
          <a:sx n="84" d="100"/>
          <a:sy n="84" d="100"/>
        </p:scale>
        <p:origin x="1440"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3" d="100"/>
          <a:sy n="63" d="100"/>
        </p:scale>
        <p:origin x="272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29"/>
          </a:xfrm>
          <a:prstGeom prst="rect">
            <a:avLst/>
          </a:prstGeom>
        </p:spPr>
        <p:txBody>
          <a:bodyPr vert="horz" lIns="90763" tIns="45382" rIns="90763" bIns="4538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5" y="0"/>
            <a:ext cx="2918830" cy="495029"/>
          </a:xfrm>
          <a:prstGeom prst="rect">
            <a:avLst/>
          </a:prstGeom>
        </p:spPr>
        <p:txBody>
          <a:bodyPr vert="horz" lIns="90763" tIns="45382" rIns="90763" bIns="45382" rtlCol="0"/>
          <a:lstStyle>
            <a:lvl1pPr algn="r">
              <a:defRPr sz="1200"/>
            </a:lvl1pPr>
          </a:lstStyle>
          <a:p>
            <a:fld id="{872F1A84-A268-4F93-9D19-62796C79DD2F}" type="datetimeFigureOut">
              <a:rPr kumimoji="1" lang="ja-JP" altLang="en-US" smtClean="0"/>
              <a:t>2019/4/20</a:t>
            </a:fld>
            <a:endParaRPr kumimoji="1" lang="ja-JP" altLang="en-US"/>
          </a:p>
        </p:txBody>
      </p:sp>
      <p:sp>
        <p:nvSpPr>
          <p:cNvPr id="4" name="フッター プレースホルダー 3"/>
          <p:cNvSpPr>
            <a:spLocks noGrp="1"/>
          </p:cNvSpPr>
          <p:nvPr>
            <p:ph type="ftr" sz="quarter" idx="2"/>
          </p:nvPr>
        </p:nvSpPr>
        <p:spPr>
          <a:xfrm>
            <a:off x="1" y="9371286"/>
            <a:ext cx="2918830" cy="495028"/>
          </a:xfrm>
          <a:prstGeom prst="rect">
            <a:avLst/>
          </a:prstGeom>
        </p:spPr>
        <p:txBody>
          <a:bodyPr vert="horz" lIns="90763" tIns="45382" rIns="90763" bIns="4538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5" y="9371286"/>
            <a:ext cx="2918830" cy="495028"/>
          </a:xfrm>
          <a:prstGeom prst="rect">
            <a:avLst/>
          </a:prstGeom>
        </p:spPr>
        <p:txBody>
          <a:bodyPr vert="horz" lIns="90763" tIns="45382" rIns="90763" bIns="45382" rtlCol="0" anchor="b"/>
          <a:lstStyle>
            <a:lvl1pPr algn="r">
              <a:defRPr sz="1200"/>
            </a:lvl1pPr>
          </a:lstStyle>
          <a:p>
            <a:fld id="{69602B12-4146-4885-BDB6-9667B0E86F60}" type="slidenum">
              <a:rPr kumimoji="1" lang="ja-JP" altLang="en-US" smtClean="0"/>
              <a:t>‹#›</a:t>
            </a:fld>
            <a:endParaRPr kumimoji="1" lang="ja-JP" altLang="en-US"/>
          </a:p>
        </p:txBody>
      </p:sp>
    </p:spTree>
    <p:extLst>
      <p:ext uri="{BB962C8B-B14F-4D97-AF65-F5344CB8AC3E}">
        <p14:creationId xmlns:p14="http://schemas.microsoft.com/office/powerpoint/2010/main" val="1083117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29"/>
          </a:xfrm>
          <a:prstGeom prst="rect">
            <a:avLst/>
          </a:prstGeom>
        </p:spPr>
        <p:txBody>
          <a:bodyPr vert="horz" lIns="90763" tIns="45382" rIns="90763" bIns="4538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5" y="0"/>
            <a:ext cx="2918830" cy="495029"/>
          </a:xfrm>
          <a:prstGeom prst="rect">
            <a:avLst/>
          </a:prstGeom>
        </p:spPr>
        <p:txBody>
          <a:bodyPr vert="horz" lIns="90763" tIns="45382" rIns="90763" bIns="45382" rtlCol="0"/>
          <a:lstStyle>
            <a:lvl1pPr algn="r">
              <a:defRPr sz="1200"/>
            </a:lvl1pPr>
          </a:lstStyle>
          <a:p>
            <a:fld id="{E9245374-BF2D-4693-832B-520167D0D881}" type="datetimeFigureOut">
              <a:rPr kumimoji="1" lang="ja-JP" altLang="en-US" smtClean="0"/>
              <a:t>2019/4/20</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0763" tIns="45382" rIns="90763" bIns="45382"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0763" tIns="45382" rIns="90763" bIns="4538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286"/>
            <a:ext cx="2918830" cy="495028"/>
          </a:xfrm>
          <a:prstGeom prst="rect">
            <a:avLst/>
          </a:prstGeom>
        </p:spPr>
        <p:txBody>
          <a:bodyPr vert="horz" lIns="90763" tIns="45382" rIns="90763" bIns="4538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5" y="9371286"/>
            <a:ext cx="2918830" cy="495028"/>
          </a:xfrm>
          <a:prstGeom prst="rect">
            <a:avLst/>
          </a:prstGeom>
        </p:spPr>
        <p:txBody>
          <a:bodyPr vert="horz" lIns="90763" tIns="45382" rIns="90763" bIns="45382" rtlCol="0" anchor="b"/>
          <a:lstStyle>
            <a:lvl1pPr algn="r">
              <a:defRPr sz="1200"/>
            </a:lvl1pPr>
          </a:lstStyle>
          <a:p>
            <a:fld id="{7CF1BD7E-063F-4741-897D-B000EFE8EC96}" type="slidenum">
              <a:rPr kumimoji="1" lang="ja-JP" altLang="en-US" smtClean="0"/>
              <a:t>‹#›</a:t>
            </a:fld>
            <a:endParaRPr kumimoji="1" lang="ja-JP" altLang="en-US"/>
          </a:p>
        </p:txBody>
      </p:sp>
    </p:spTree>
    <p:extLst>
      <p:ext uri="{BB962C8B-B14F-4D97-AF65-F5344CB8AC3E}">
        <p14:creationId xmlns:p14="http://schemas.microsoft.com/office/powerpoint/2010/main" val="16775801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CF1BD7E-063F-4741-897D-B000EFE8EC96}" type="slidenum">
              <a:rPr kumimoji="1" lang="ja-JP" altLang="en-US" smtClean="0"/>
              <a:t>4</a:t>
            </a:fld>
            <a:endParaRPr kumimoji="1" lang="ja-JP" altLang="en-US"/>
          </a:p>
        </p:txBody>
      </p:sp>
    </p:spTree>
    <p:extLst>
      <p:ext uri="{BB962C8B-B14F-4D97-AF65-F5344CB8AC3E}">
        <p14:creationId xmlns:p14="http://schemas.microsoft.com/office/powerpoint/2010/main" val="2771896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2019/4/20</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5655880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本囲み内にポイントを記載</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2019/4/20</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スライド中下部に、ポイントの具体的内容を、客観的な根拠も含めて記載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40544140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2019/4/20</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32672392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2019/4/20</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5121570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2019/4/20</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992094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2019/4/20</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029907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2019/4/20</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3194198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2019/4/20</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803350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2019/4/20</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449554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2019/4/20</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299595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2019/4/20</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2891373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3339759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7000"/>
            <a:ext cx="7772400" cy="2387600"/>
          </a:xfrm>
        </p:spPr>
        <p:txBody>
          <a:bodyPr>
            <a:noAutofit/>
          </a:bodyPr>
          <a:lstStyle/>
          <a:p>
            <a:r>
              <a:rPr kumimoji="1" lang="en-US" altLang="ja-JP" sz="5400" dirty="0" smtClean="0"/>
              <a:t>【</a:t>
            </a:r>
            <a:r>
              <a:rPr kumimoji="1" lang="ja-JP" altLang="en-US" sz="5400" dirty="0" smtClean="0"/>
              <a:t>タイトル</a:t>
            </a:r>
            <a:r>
              <a:rPr kumimoji="1" lang="en-US" altLang="ja-JP" sz="5400" dirty="0" smtClean="0"/>
              <a:t>】</a:t>
            </a:r>
            <a:br>
              <a:rPr kumimoji="1" lang="en-US" altLang="ja-JP" sz="5400" dirty="0" smtClean="0"/>
            </a:br>
            <a:endParaRPr kumimoji="1" lang="ja-JP" altLang="en-US" sz="5400" dirty="0"/>
          </a:p>
        </p:txBody>
      </p:sp>
      <p:sp>
        <p:nvSpPr>
          <p:cNvPr id="3" name="サブタイトル 2"/>
          <p:cNvSpPr>
            <a:spLocks noGrp="1"/>
          </p:cNvSpPr>
          <p:nvPr>
            <p:ph type="subTitle" idx="1"/>
          </p:nvPr>
        </p:nvSpPr>
        <p:spPr>
          <a:xfrm>
            <a:off x="1143000" y="3784600"/>
            <a:ext cx="6858000" cy="2781300"/>
          </a:xfrm>
        </p:spPr>
        <p:txBody>
          <a:bodyPr>
            <a:normAutofit fontScale="70000" lnSpcReduction="20000"/>
          </a:bodyPr>
          <a:lstStyle/>
          <a:p>
            <a:endParaRPr kumimoji="1" lang="en-US" altLang="ja-JP" dirty="0" smtClean="0"/>
          </a:p>
          <a:p>
            <a:endParaRPr lang="en-US" altLang="ja-JP" sz="3900" dirty="0" smtClean="0"/>
          </a:p>
          <a:p>
            <a:pPr>
              <a:lnSpc>
                <a:spcPct val="120000"/>
              </a:lnSpc>
            </a:pPr>
            <a:r>
              <a:rPr lang="en-US" altLang="ja-JP" sz="3900" dirty="0" smtClean="0"/>
              <a:t>2019</a:t>
            </a:r>
            <a:r>
              <a:rPr lang="ja-JP" altLang="en-US" sz="3900" dirty="0" smtClean="0"/>
              <a:t>年度地方</a:t>
            </a:r>
            <a:r>
              <a:rPr lang="ja-JP" altLang="en-US" sz="3900" dirty="0"/>
              <a:t>大学・地域産業創生交付金</a:t>
            </a:r>
            <a:br>
              <a:rPr lang="ja-JP" altLang="en-US" sz="3900" dirty="0"/>
            </a:br>
            <a:r>
              <a:rPr lang="ja-JP" altLang="en-US" sz="3900" dirty="0" smtClean="0"/>
              <a:t>概要説明資料</a:t>
            </a:r>
            <a:r>
              <a:rPr lang="ja-JP" altLang="en-US" sz="3900" dirty="0"/>
              <a:t>（</a:t>
            </a:r>
            <a:r>
              <a:rPr lang="ja-JP" altLang="en-US" sz="3900" dirty="0" smtClean="0"/>
              <a:t>新規申請（第２回））</a:t>
            </a:r>
            <a:r>
              <a:rPr lang="ja-JP" altLang="en-US" sz="3900" dirty="0"/>
              <a:t/>
            </a:r>
            <a:br>
              <a:rPr lang="ja-JP" altLang="en-US" sz="3900" dirty="0"/>
            </a:br>
            <a:endParaRPr lang="en-US" altLang="ja-JP" sz="3900" dirty="0"/>
          </a:p>
          <a:p>
            <a:r>
              <a:rPr lang="en-US" altLang="ja-JP" sz="3900" dirty="0" smtClean="0"/>
              <a:t>【</a:t>
            </a:r>
            <a:r>
              <a:rPr lang="ja-JP" altLang="en-US" sz="3900" dirty="0" smtClean="0"/>
              <a:t>申請地方公共団体名</a:t>
            </a:r>
            <a:r>
              <a:rPr lang="en-US" altLang="ja-JP" sz="3900" dirty="0" smtClean="0"/>
              <a:t>】</a:t>
            </a:r>
          </a:p>
        </p:txBody>
      </p:sp>
      <p:sp>
        <p:nvSpPr>
          <p:cNvPr id="4" name="テキスト ボックス 3"/>
          <p:cNvSpPr txBox="1"/>
          <p:nvPr/>
        </p:nvSpPr>
        <p:spPr>
          <a:xfrm>
            <a:off x="8099628" y="171450"/>
            <a:ext cx="877163" cy="369332"/>
          </a:xfrm>
          <a:prstGeom prst="rect">
            <a:avLst/>
          </a:prstGeom>
          <a:noFill/>
          <a:ln>
            <a:solidFill>
              <a:schemeClr val="tx1"/>
            </a:solidFill>
          </a:ln>
        </p:spPr>
        <p:txBody>
          <a:bodyPr wrap="none" rtlCol="0">
            <a:spAutoFit/>
          </a:bodyPr>
          <a:lstStyle/>
          <a:p>
            <a:r>
              <a:rPr kumimoji="1" lang="ja-JP" altLang="en-US" dirty="0" smtClean="0"/>
              <a:t>別紙２</a:t>
            </a:r>
            <a:endParaRPr kumimoji="1" lang="ja-JP" altLang="en-US" dirty="0"/>
          </a:p>
        </p:txBody>
      </p:sp>
    </p:spTree>
    <p:extLst>
      <p:ext uri="{BB962C8B-B14F-4D97-AF65-F5344CB8AC3E}">
        <p14:creationId xmlns:p14="http://schemas.microsoft.com/office/powerpoint/2010/main" val="3926126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98777" y="699429"/>
            <a:ext cx="8906495" cy="1215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smtClean="0">
                <a:latin typeface="+mn-ea"/>
              </a:rPr>
              <a:t>評価委員会における評価等に</a:t>
            </a:r>
            <a:r>
              <a:rPr lang="ja-JP" altLang="en-US" sz="1600" dirty="0">
                <a:latin typeface="+mn-ea"/>
              </a:rPr>
              <a:t>当たり</a:t>
            </a:r>
            <a:r>
              <a:rPr lang="ja-JP" altLang="en-US" sz="1600" dirty="0" smtClean="0">
                <a:latin typeface="+mn-ea"/>
              </a:rPr>
              <a:t>、</a:t>
            </a:r>
            <a:r>
              <a:rPr lang="ja-JP" altLang="en-US" sz="1600" b="1" u="sng" dirty="0" smtClean="0">
                <a:latin typeface="+mn-ea"/>
              </a:rPr>
              <a:t>ポイントとなる事項を各地域で共通した形で示していただくための概要説明資料のフォーマット</a:t>
            </a:r>
            <a:r>
              <a:rPr lang="ja-JP" altLang="en-US" sz="1600" dirty="0" smtClean="0">
                <a:latin typeface="+mn-ea"/>
              </a:rPr>
              <a:t>です。</a:t>
            </a:r>
            <a:endParaRPr lang="en-US" altLang="ja-JP" sz="1600" dirty="0" smtClean="0">
              <a:latin typeface="+mn-ea"/>
            </a:endParaRPr>
          </a:p>
        </p:txBody>
      </p:sp>
      <p:sp>
        <p:nvSpPr>
          <p:cNvPr id="4" name="タイトル 1"/>
          <p:cNvSpPr txBox="1">
            <a:spLocks/>
          </p:cNvSpPr>
          <p:nvPr/>
        </p:nvSpPr>
        <p:spPr>
          <a:xfrm>
            <a:off x="0" y="0"/>
            <a:ext cx="9144000" cy="411100"/>
          </a:xfrm>
          <a:prstGeom prst="rect">
            <a:avLst/>
          </a:prstGeom>
          <a:solidFill>
            <a:srgbClr val="7030A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dirty="0" smtClean="0">
                <a:solidFill>
                  <a:schemeClr val="bg1"/>
                </a:solidFill>
              </a:rPr>
              <a:t>　本フォーマットについて（</a:t>
            </a:r>
            <a:r>
              <a:rPr lang="en-US" altLang="ja-JP" sz="2400" dirty="0" smtClean="0">
                <a:solidFill>
                  <a:schemeClr val="bg1"/>
                </a:solidFill>
              </a:rPr>
              <a:t>※</a:t>
            </a:r>
            <a:r>
              <a:rPr lang="ja-JP" altLang="en-US" sz="2400" dirty="0" smtClean="0">
                <a:solidFill>
                  <a:schemeClr val="bg1"/>
                </a:solidFill>
              </a:rPr>
              <a:t>提出に当たり</a:t>
            </a:r>
            <a:r>
              <a:rPr lang="ja-JP" altLang="en-US" sz="2400" dirty="0">
                <a:solidFill>
                  <a:schemeClr val="bg1"/>
                </a:solidFill>
              </a:rPr>
              <a:t>、</a:t>
            </a:r>
            <a:r>
              <a:rPr lang="ja-JP" altLang="en-US" sz="2400" dirty="0" smtClean="0">
                <a:solidFill>
                  <a:schemeClr val="bg1"/>
                </a:solidFill>
              </a:rPr>
              <a:t>本スライドは削除ください）</a:t>
            </a:r>
            <a:endParaRPr lang="ja-JP" altLang="en-US" sz="2400" dirty="0">
              <a:solidFill>
                <a:schemeClr val="bg1"/>
              </a:solidFill>
            </a:endParaRPr>
          </a:p>
        </p:txBody>
      </p:sp>
      <p:sp>
        <p:nvSpPr>
          <p:cNvPr id="6" name="正方形/長方形 5"/>
          <p:cNvSpPr/>
          <p:nvPr/>
        </p:nvSpPr>
        <p:spPr>
          <a:xfrm>
            <a:off x="124178" y="564445"/>
            <a:ext cx="8906933" cy="75741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24178" y="1686821"/>
            <a:ext cx="8906933" cy="311151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24178" y="5024842"/>
            <a:ext cx="8906933" cy="1593241"/>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2"/>
          <p:cNvSpPr txBox="1">
            <a:spLocks/>
          </p:cNvSpPr>
          <p:nvPr/>
        </p:nvSpPr>
        <p:spPr>
          <a:xfrm>
            <a:off x="124178" y="1977735"/>
            <a:ext cx="8906495" cy="26576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b="1" u="sng" dirty="0" smtClean="0">
                <a:latin typeface="+mn-ea"/>
              </a:rPr>
              <a:t>本フォーマットのＰ４、</a:t>
            </a:r>
            <a:r>
              <a:rPr lang="en-US" altLang="ja-JP" sz="1600" b="1" u="sng" dirty="0" smtClean="0">
                <a:latin typeface="+mn-ea"/>
              </a:rPr>
              <a:t>P</a:t>
            </a:r>
            <a:r>
              <a:rPr lang="ja-JP" altLang="en-US" sz="1600" b="1" u="sng" dirty="0">
                <a:latin typeface="+mn-ea"/>
              </a:rPr>
              <a:t>６</a:t>
            </a:r>
            <a:r>
              <a:rPr lang="ja-JP" altLang="en-US" sz="1600" b="1" u="sng" dirty="0" smtClean="0">
                <a:latin typeface="+mn-ea"/>
              </a:rPr>
              <a:t>～</a:t>
            </a:r>
            <a:r>
              <a:rPr lang="en-US" altLang="ja-JP" sz="1600" b="1" u="sng" dirty="0" smtClean="0">
                <a:latin typeface="+mn-ea"/>
              </a:rPr>
              <a:t>P10</a:t>
            </a:r>
            <a:r>
              <a:rPr lang="ja-JP" altLang="en-US" sz="1600" b="1" u="sng" dirty="0" err="1" smtClean="0">
                <a:latin typeface="+mn-ea"/>
              </a:rPr>
              <a:t>、</a:t>
            </a:r>
            <a:r>
              <a:rPr lang="en-US" altLang="ja-JP" sz="1600" b="1" u="sng" dirty="0" smtClean="0">
                <a:latin typeface="+mn-ea"/>
              </a:rPr>
              <a:t>P12</a:t>
            </a:r>
            <a:r>
              <a:rPr lang="ja-JP" altLang="en-US" sz="1600" b="1" u="sng" dirty="0" smtClean="0">
                <a:latin typeface="+mn-ea"/>
              </a:rPr>
              <a:t>～</a:t>
            </a:r>
            <a:r>
              <a:rPr lang="en-US" altLang="ja-JP" sz="1600" b="1" u="sng" dirty="0" smtClean="0">
                <a:latin typeface="+mn-ea"/>
              </a:rPr>
              <a:t>P15</a:t>
            </a:r>
            <a:r>
              <a:rPr lang="ja-JP" altLang="en-US" sz="1600" b="1" u="sng" dirty="0" smtClean="0">
                <a:latin typeface="+mn-ea"/>
              </a:rPr>
              <a:t>の</a:t>
            </a:r>
            <a:r>
              <a:rPr lang="en-US" altLang="ja-JP" sz="1600" b="1" u="sng" dirty="0" smtClean="0">
                <a:latin typeface="+mn-ea"/>
              </a:rPr>
              <a:t>10</a:t>
            </a:r>
            <a:r>
              <a:rPr lang="ja-JP" altLang="en-US" sz="1600" b="1" u="sng" dirty="0" smtClean="0">
                <a:latin typeface="+mn-ea"/>
              </a:rPr>
              <a:t>枚のスライド</a:t>
            </a:r>
            <a:r>
              <a:rPr lang="ja-JP" altLang="en-US" sz="1600" dirty="0" smtClean="0">
                <a:latin typeface="+mn-ea"/>
              </a:rPr>
              <a:t>（</a:t>
            </a:r>
            <a:r>
              <a:rPr lang="en-US" altLang="ja-JP" sz="1600" dirty="0" smtClean="0">
                <a:latin typeface="+mn-ea"/>
              </a:rPr>
              <a:t>【</a:t>
            </a:r>
            <a:r>
              <a:rPr lang="ja-JP" altLang="en-US" sz="1600" dirty="0" smtClean="0">
                <a:latin typeface="+mn-ea"/>
              </a:rPr>
              <a:t>★</a:t>
            </a:r>
            <a:r>
              <a:rPr lang="en-US" altLang="ja-JP" sz="1600" dirty="0" smtClean="0">
                <a:latin typeface="+mn-ea"/>
              </a:rPr>
              <a:t>】</a:t>
            </a:r>
            <a:r>
              <a:rPr lang="ja-JP" altLang="en-US" sz="1600" dirty="0" smtClean="0">
                <a:latin typeface="+mn-ea"/>
              </a:rPr>
              <a:t>付きのスライド。以下、</a:t>
            </a:r>
            <a:r>
              <a:rPr lang="ja-JP" altLang="en-US" sz="1600" b="1" u="sng" dirty="0" smtClean="0">
                <a:latin typeface="+mn-ea"/>
              </a:rPr>
              <a:t>「必須スライド」</a:t>
            </a:r>
            <a:r>
              <a:rPr lang="ja-JP" altLang="en-US" sz="1600" dirty="0" smtClean="0">
                <a:latin typeface="+mn-ea"/>
              </a:rPr>
              <a:t>という。）は、特に評価のポイントとなる事項ですので、</a:t>
            </a:r>
            <a:r>
              <a:rPr lang="ja-JP" altLang="en-US" sz="1600" b="1" u="sng" dirty="0" smtClean="0">
                <a:latin typeface="+mn-ea"/>
              </a:rPr>
              <a:t>必ず含めてください</a:t>
            </a:r>
            <a:r>
              <a:rPr lang="ja-JP" altLang="en-US" sz="1600" dirty="0" smtClean="0">
                <a:latin typeface="+mn-ea"/>
              </a:rPr>
              <a:t>。</a:t>
            </a:r>
            <a:endParaRPr lang="en-US" altLang="ja-JP" sz="1600" dirty="0" smtClean="0">
              <a:latin typeface="+mn-ea"/>
            </a:endParaRPr>
          </a:p>
          <a:p>
            <a:pPr lvl="1">
              <a:lnSpc>
                <a:spcPts val="1600"/>
              </a:lnSpc>
              <a:spcBef>
                <a:spcPts val="1200"/>
              </a:spcBef>
              <a:buFont typeface="Wingdings" panose="05000000000000000000" pitchFamily="2" charset="2"/>
              <a:buChar char="Ø"/>
            </a:pPr>
            <a:r>
              <a:rPr lang="ja-JP" altLang="en-US" sz="1400" dirty="0" smtClean="0">
                <a:latin typeface="+mn-ea"/>
              </a:rPr>
              <a:t>必須スライドのタイトル名については、原則として本フォーマットのとおりと</a:t>
            </a:r>
            <a:r>
              <a:rPr lang="ja-JP" altLang="en-US" sz="1400" dirty="0">
                <a:latin typeface="+mn-ea"/>
              </a:rPr>
              <a:t>する</a:t>
            </a:r>
            <a:r>
              <a:rPr lang="ja-JP" altLang="en-US" sz="1400" dirty="0" smtClean="0">
                <a:latin typeface="+mn-ea"/>
              </a:rPr>
              <a:t>ことが望ましいです。</a:t>
            </a:r>
            <a:endParaRPr lang="en-US" altLang="ja-JP" sz="1400" dirty="0" smtClean="0">
              <a:latin typeface="+mn-ea"/>
            </a:endParaRPr>
          </a:p>
          <a:p>
            <a:pPr lvl="1">
              <a:lnSpc>
                <a:spcPts val="1600"/>
              </a:lnSpc>
              <a:spcBef>
                <a:spcPts val="1200"/>
              </a:spcBef>
              <a:buFont typeface="Wingdings" panose="05000000000000000000" pitchFamily="2" charset="2"/>
              <a:buChar char="Ø"/>
            </a:pPr>
            <a:r>
              <a:rPr lang="ja-JP" altLang="en-US" sz="1400" dirty="0" smtClean="0">
                <a:latin typeface="+mn-ea"/>
              </a:rPr>
              <a:t>必須スライドについては、スライド上部の囲み内にポイントを記載した上で、スライド中下部にポイントの具体的内容を、客観的な根拠も含めて記載ください。</a:t>
            </a:r>
            <a:endParaRPr lang="en-US" altLang="ja-JP" sz="1400" dirty="0" smtClean="0">
              <a:latin typeface="+mn-ea"/>
            </a:endParaRPr>
          </a:p>
          <a:p>
            <a:pPr>
              <a:lnSpc>
                <a:spcPct val="100000"/>
              </a:lnSpc>
              <a:spcBef>
                <a:spcPts val="1200"/>
              </a:spcBef>
            </a:pPr>
            <a:r>
              <a:rPr lang="ja-JP" altLang="en-US" sz="1600" dirty="0">
                <a:latin typeface="+mn-ea"/>
              </a:rPr>
              <a:t>本</a:t>
            </a:r>
            <a:r>
              <a:rPr lang="ja-JP" altLang="en-US" sz="1600" dirty="0" smtClean="0">
                <a:latin typeface="+mn-ea"/>
              </a:rPr>
              <a:t>資料については、</a:t>
            </a:r>
            <a:r>
              <a:rPr lang="ja-JP" altLang="en-US" sz="1600" b="1" u="sng" dirty="0" smtClean="0">
                <a:latin typeface="+mn-ea"/>
              </a:rPr>
              <a:t>客観的な根拠となるデータや事実を含めつつ</a:t>
            </a:r>
            <a:r>
              <a:rPr lang="ja-JP" altLang="en-US" sz="1600" u="sng" dirty="0" smtClean="0">
                <a:latin typeface="+mn-ea"/>
              </a:rPr>
              <a:t>、</a:t>
            </a:r>
            <a:r>
              <a:rPr lang="ja-JP" altLang="en-US" sz="1600" b="1" u="sng" dirty="0" smtClean="0">
                <a:latin typeface="+mn-ea"/>
              </a:rPr>
              <a:t>本交付金の必要性や、計画の評価基準への適合性を具体的に示す内容</a:t>
            </a:r>
            <a:r>
              <a:rPr lang="ja-JP" altLang="en-US" sz="1600" b="1" u="sng" dirty="0">
                <a:latin typeface="+mn-ea"/>
              </a:rPr>
              <a:t>に</a:t>
            </a:r>
            <a:r>
              <a:rPr lang="ja-JP" altLang="en-US" sz="1600" b="1" u="sng" dirty="0" smtClean="0">
                <a:latin typeface="+mn-ea"/>
              </a:rPr>
              <a:t>なるよう</a:t>
            </a:r>
            <a:r>
              <a:rPr lang="ja-JP" altLang="en-US" sz="1600" dirty="0" smtClean="0">
                <a:latin typeface="+mn-ea"/>
              </a:rPr>
              <a:t>、留意ください。</a:t>
            </a:r>
            <a:endParaRPr lang="en-US" altLang="ja-JP" sz="1600" dirty="0" smtClean="0">
              <a:latin typeface="+mn-ea"/>
            </a:endParaRPr>
          </a:p>
          <a:p>
            <a:pPr>
              <a:lnSpc>
                <a:spcPct val="100000"/>
              </a:lnSpc>
              <a:spcBef>
                <a:spcPts val="1200"/>
              </a:spcBef>
            </a:pPr>
            <a:r>
              <a:rPr lang="ja-JP" altLang="en-US" sz="1600" dirty="0" smtClean="0">
                <a:latin typeface="+mn-ea"/>
              </a:rPr>
              <a:t>あわせて提出いただく</a:t>
            </a:r>
            <a:r>
              <a:rPr lang="ja-JP" altLang="en-US" sz="1600" b="1" u="sng" dirty="0" smtClean="0">
                <a:latin typeface="+mn-ea"/>
              </a:rPr>
              <a:t>実施計画等の単純な転記とならないよう、分かりやすい資料作成</a:t>
            </a:r>
            <a:r>
              <a:rPr lang="ja-JP" altLang="en-US" sz="1600" dirty="0" smtClean="0">
                <a:latin typeface="+mn-ea"/>
              </a:rPr>
              <a:t>に留意ください。</a:t>
            </a:r>
            <a:endParaRPr lang="en-US" altLang="ja-JP" sz="1600" dirty="0" smtClean="0">
              <a:latin typeface="+mn-ea"/>
            </a:endParaRPr>
          </a:p>
        </p:txBody>
      </p:sp>
      <p:sp>
        <p:nvSpPr>
          <p:cNvPr id="5" name="テキスト ボックス 4"/>
          <p:cNvSpPr txBox="1"/>
          <p:nvPr/>
        </p:nvSpPr>
        <p:spPr>
          <a:xfrm>
            <a:off x="124178" y="438407"/>
            <a:ext cx="543739" cy="307777"/>
          </a:xfrm>
          <a:prstGeom prst="rect">
            <a:avLst/>
          </a:prstGeom>
          <a:solidFill>
            <a:srgbClr val="7030A0"/>
          </a:solidFill>
        </p:spPr>
        <p:txBody>
          <a:bodyPr wrap="none" rtlCol="0">
            <a:spAutoFit/>
          </a:bodyPr>
          <a:lstStyle/>
          <a:p>
            <a:r>
              <a:rPr kumimoji="1" lang="ja-JP" altLang="en-US" sz="1400" dirty="0" smtClean="0">
                <a:solidFill>
                  <a:schemeClr val="bg1"/>
                </a:solidFill>
              </a:rPr>
              <a:t>概要</a:t>
            </a:r>
            <a:endParaRPr kumimoji="1" lang="ja-JP" altLang="en-US" sz="1400" dirty="0">
              <a:solidFill>
                <a:schemeClr val="bg1"/>
              </a:solidFill>
            </a:endParaRPr>
          </a:p>
        </p:txBody>
      </p:sp>
      <p:sp>
        <p:nvSpPr>
          <p:cNvPr id="7" name="テキスト ボックス 6"/>
          <p:cNvSpPr txBox="1"/>
          <p:nvPr/>
        </p:nvSpPr>
        <p:spPr>
          <a:xfrm>
            <a:off x="124178" y="1514843"/>
            <a:ext cx="543739" cy="307777"/>
          </a:xfrm>
          <a:prstGeom prst="rect">
            <a:avLst/>
          </a:prstGeom>
          <a:solidFill>
            <a:srgbClr val="7030A0"/>
          </a:solidFill>
        </p:spPr>
        <p:txBody>
          <a:bodyPr wrap="none" rtlCol="0">
            <a:spAutoFit/>
          </a:bodyPr>
          <a:lstStyle/>
          <a:p>
            <a:r>
              <a:rPr lang="ja-JP" altLang="en-US" sz="1400" dirty="0">
                <a:solidFill>
                  <a:schemeClr val="bg1"/>
                </a:solidFill>
              </a:rPr>
              <a:t>内容</a:t>
            </a:r>
            <a:endParaRPr kumimoji="1" lang="ja-JP" altLang="en-US" sz="1400" dirty="0">
              <a:solidFill>
                <a:schemeClr val="bg1"/>
              </a:solidFill>
            </a:endParaRPr>
          </a:p>
        </p:txBody>
      </p:sp>
      <p:sp>
        <p:nvSpPr>
          <p:cNvPr id="9" name="テキスト ボックス 8"/>
          <p:cNvSpPr txBox="1"/>
          <p:nvPr/>
        </p:nvSpPr>
        <p:spPr>
          <a:xfrm>
            <a:off x="116883" y="4879990"/>
            <a:ext cx="543739" cy="307777"/>
          </a:xfrm>
          <a:prstGeom prst="rect">
            <a:avLst/>
          </a:prstGeom>
          <a:solidFill>
            <a:srgbClr val="7030A0"/>
          </a:solidFill>
        </p:spPr>
        <p:txBody>
          <a:bodyPr wrap="none" rtlCol="0">
            <a:spAutoFit/>
          </a:bodyPr>
          <a:lstStyle/>
          <a:p>
            <a:r>
              <a:rPr lang="ja-JP" altLang="en-US" sz="1400" dirty="0">
                <a:solidFill>
                  <a:schemeClr val="bg1"/>
                </a:solidFill>
              </a:rPr>
              <a:t>体裁</a:t>
            </a:r>
            <a:endParaRPr kumimoji="1" lang="ja-JP" altLang="en-US" sz="1400" dirty="0">
              <a:solidFill>
                <a:schemeClr val="bg1"/>
              </a:solidFill>
            </a:endParaRPr>
          </a:p>
        </p:txBody>
      </p:sp>
      <p:sp>
        <p:nvSpPr>
          <p:cNvPr id="14" name="コンテンツ プレースホルダー 2"/>
          <p:cNvSpPr txBox="1">
            <a:spLocks/>
          </p:cNvSpPr>
          <p:nvPr/>
        </p:nvSpPr>
        <p:spPr>
          <a:xfrm>
            <a:off x="98776" y="5251138"/>
            <a:ext cx="8906495" cy="11858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52000">
              <a:lnSpc>
                <a:spcPct val="100000"/>
              </a:lnSpc>
              <a:spcBef>
                <a:spcPts val="1200"/>
              </a:spcBef>
            </a:pPr>
            <a:r>
              <a:rPr lang="ja-JP" altLang="en-US" sz="1600" dirty="0" smtClean="0">
                <a:latin typeface="+mn-ea"/>
              </a:rPr>
              <a:t>必須スライド以外の</a:t>
            </a:r>
            <a:r>
              <a:rPr lang="ja-JP" altLang="en-US" sz="1600" u="sng" dirty="0" smtClean="0">
                <a:latin typeface="+mn-ea"/>
              </a:rPr>
              <a:t>スライドの追加は任意</a:t>
            </a:r>
            <a:r>
              <a:rPr lang="ja-JP" altLang="en-US" sz="1600" dirty="0" smtClean="0">
                <a:latin typeface="+mn-ea"/>
              </a:rPr>
              <a:t>としますが、</a:t>
            </a:r>
            <a:r>
              <a:rPr lang="ja-JP" altLang="en-US" sz="1600" b="1" u="sng" dirty="0" smtClean="0">
                <a:latin typeface="+mn-ea"/>
              </a:rPr>
              <a:t>（タイトルや扉のページを含め）</a:t>
            </a:r>
            <a:r>
              <a:rPr lang="ja-JP" altLang="en-US" sz="1600" b="1" u="sng" dirty="0">
                <a:latin typeface="+mn-ea"/>
              </a:rPr>
              <a:t>原則として</a:t>
            </a:r>
            <a:r>
              <a:rPr lang="en-US" altLang="ja-JP" sz="1600" b="1" u="sng" dirty="0" smtClean="0">
                <a:latin typeface="+mn-ea"/>
              </a:rPr>
              <a:t>25</a:t>
            </a:r>
            <a:r>
              <a:rPr lang="ja-JP" altLang="en-US" sz="1600" b="1" u="sng" dirty="0" smtClean="0">
                <a:latin typeface="+mn-ea"/>
              </a:rPr>
              <a:t>枚以内で作成ください</a:t>
            </a:r>
            <a:r>
              <a:rPr lang="ja-JP" altLang="en-US" sz="1600" dirty="0" smtClean="0">
                <a:latin typeface="+mn-ea"/>
              </a:rPr>
              <a:t>。</a:t>
            </a:r>
            <a:endParaRPr lang="en-US" altLang="ja-JP" sz="1600" dirty="0" smtClean="0">
              <a:latin typeface="+mn-ea"/>
            </a:endParaRPr>
          </a:p>
          <a:p>
            <a:pPr marL="252000">
              <a:lnSpc>
                <a:spcPct val="100000"/>
              </a:lnSpc>
              <a:spcBef>
                <a:spcPts val="1200"/>
              </a:spcBef>
            </a:pPr>
            <a:r>
              <a:rPr lang="ja-JP" altLang="en-US" sz="1600" dirty="0" smtClean="0">
                <a:latin typeface="+mn-ea"/>
              </a:rPr>
              <a:t>（必須スライドも含め、）</a:t>
            </a:r>
            <a:r>
              <a:rPr lang="ja-JP" altLang="en-US" sz="1600" u="sng" dirty="0" smtClean="0">
                <a:latin typeface="+mn-ea"/>
              </a:rPr>
              <a:t>資料のフォントや色については任意</a:t>
            </a:r>
            <a:r>
              <a:rPr lang="ja-JP" altLang="en-US" sz="1600" dirty="0" smtClean="0">
                <a:latin typeface="+mn-ea"/>
              </a:rPr>
              <a:t>とします。また、</a:t>
            </a:r>
            <a:r>
              <a:rPr lang="ja-JP" altLang="en-US" sz="1600" u="sng" dirty="0" smtClean="0">
                <a:latin typeface="+mn-ea"/>
              </a:rPr>
              <a:t>スライドへの図表や画像等の追加についても任意</a:t>
            </a:r>
            <a:r>
              <a:rPr lang="ja-JP" altLang="en-US" sz="1600" dirty="0" smtClean="0">
                <a:latin typeface="+mn-ea"/>
              </a:rPr>
              <a:t>とします。</a:t>
            </a:r>
            <a:endParaRPr lang="en-US" altLang="ja-JP" sz="1600" dirty="0" smtClean="0">
              <a:latin typeface="+mn-ea"/>
            </a:endParaRPr>
          </a:p>
        </p:txBody>
      </p:sp>
    </p:spTree>
    <p:extLst>
      <p:ext uri="{BB962C8B-B14F-4D97-AF65-F5344CB8AC3E}">
        <p14:creationId xmlns:p14="http://schemas.microsoft.com/office/powerpoint/2010/main" val="2455815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698781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１</a:t>
            </a:r>
            <a:r>
              <a:rPr lang="ja-JP" altLang="en-US" dirty="0" smtClean="0"/>
              <a:t>．本</a:t>
            </a:r>
            <a:r>
              <a:rPr kumimoji="1" lang="ja-JP" altLang="en-US" dirty="0" smtClean="0"/>
              <a:t>計画の概要</a:t>
            </a:r>
            <a:r>
              <a:rPr kumimoji="1" lang="en-US" altLang="ja-JP" dirty="0" smtClean="0"/>
              <a:t>【</a:t>
            </a:r>
            <a:r>
              <a:rPr lang="ja-JP" altLang="en-US" dirty="0"/>
              <a:t>★</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109681" y="519050"/>
            <a:ext cx="8920019" cy="1004949"/>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4</a:t>
            </a:fld>
            <a:endParaRPr kumimoji="1" lang="ja-JP" altLang="en-US"/>
          </a:p>
        </p:txBody>
      </p:sp>
      <p:sp>
        <p:nvSpPr>
          <p:cNvPr id="5" name="コンテンツ プレースホルダー 4"/>
          <p:cNvSpPr>
            <a:spLocks noGrp="1"/>
          </p:cNvSpPr>
          <p:nvPr>
            <p:ph sz="quarter" idx="13"/>
          </p:nvPr>
        </p:nvSpPr>
        <p:spPr>
          <a:xfrm>
            <a:off x="114300" y="1595437"/>
            <a:ext cx="8915400" cy="4928967"/>
          </a:xfrm>
        </p:spPr>
        <p:txBody>
          <a:bodyPr/>
          <a:lstStyle/>
          <a:p>
            <a:endParaRPr kumimoji="1" lang="ja-JP" altLang="en-US" dirty="0"/>
          </a:p>
        </p:txBody>
      </p:sp>
    </p:spTree>
    <p:extLst>
      <p:ext uri="{BB962C8B-B14F-4D97-AF65-F5344CB8AC3E}">
        <p14:creationId xmlns:p14="http://schemas.microsoft.com/office/powerpoint/2010/main" val="3207303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2360009"/>
            <a:ext cx="8000823" cy="1995362"/>
          </a:xfrm>
        </p:spPr>
        <p:txBody>
          <a:bodyPr>
            <a:normAutofit/>
          </a:bodyPr>
          <a:lstStyle/>
          <a:p>
            <a:r>
              <a:rPr kumimoji="1" lang="ja-JP" altLang="en-US" dirty="0" smtClean="0"/>
              <a:t>２．これまでの取組の実績・</a:t>
            </a:r>
            <a:r>
              <a:rPr lang="en-US" altLang="ja-JP" dirty="0"/>
              <a:t/>
            </a:r>
            <a:br>
              <a:rPr lang="en-US" altLang="ja-JP" dirty="0"/>
            </a:br>
            <a:r>
              <a:rPr lang="ja-JP" altLang="en-US" dirty="0" smtClean="0"/>
              <a:t>　</a:t>
            </a:r>
            <a:r>
              <a:rPr kumimoji="1" lang="ja-JP" altLang="en-US" dirty="0" smtClean="0"/>
              <a:t>課題と、本計画の必要性</a:t>
            </a:r>
            <a:endParaRPr kumimoji="1" lang="ja-JP" altLang="en-US" dirty="0"/>
          </a:p>
        </p:txBody>
      </p:sp>
      <p:sp>
        <p:nvSpPr>
          <p:cNvPr id="3" name="角丸四角形 2"/>
          <p:cNvSpPr/>
          <p:nvPr/>
        </p:nvSpPr>
        <p:spPr>
          <a:xfrm>
            <a:off x="778227" y="4355371"/>
            <a:ext cx="7473245" cy="2136869"/>
          </a:xfrm>
          <a:prstGeom prst="roundRect">
            <a:avLst>
              <a:gd name="adj" fmla="val 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smtClean="0"/>
              <a:t>【</a:t>
            </a:r>
            <a:r>
              <a:rPr lang="ja-JP" altLang="en-US" dirty="0" smtClean="0"/>
              <a:t>２．について</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kumimoji="1" lang="en-US" altLang="ja-JP" dirty="0" smtClean="0"/>
          </a:p>
          <a:p>
            <a:r>
              <a:rPr kumimoji="1" lang="ja-JP" altLang="en-US" dirty="0" smtClean="0"/>
              <a:t>スライド２－１～２－５については、これまでの地域の取組や、その課題を</a:t>
            </a:r>
            <a:r>
              <a:rPr lang="ja-JP" altLang="en-US" dirty="0" smtClean="0"/>
              <a:t>整理</a:t>
            </a:r>
            <a:r>
              <a:rPr lang="ja-JP" altLang="en-US" dirty="0"/>
              <a:t>し</a:t>
            </a:r>
            <a:r>
              <a:rPr lang="ja-JP" altLang="en-US" dirty="0" smtClean="0"/>
              <a:t>た上で、課題解決の手段としての本交付金の必要性を具体的に記載いただき、その上で、「具体的な目標を設定しているか」、「他の地域と比較したときの優位性が現にあり、また、今後も優位性の強化が見込まれるか」という、本交付金の期待される効果に関する事項について記載ください</a:t>
            </a:r>
            <a:r>
              <a:rPr lang="ja-JP" altLang="en-US" dirty="0"/>
              <a:t>。</a:t>
            </a:r>
            <a:endParaRPr kumimoji="1" lang="ja-JP" altLang="en-US" dirty="0"/>
          </a:p>
        </p:txBody>
      </p:sp>
    </p:spTree>
    <p:extLst>
      <p:ext uri="{BB962C8B-B14F-4D97-AF65-F5344CB8AC3E}">
        <p14:creationId xmlns:p14="http://schemas.microsoft.com/office/powerpoint/2010/main" val="3383204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２－１</a:t>
            </a:r>
            <a:r>
              <a:rPr kumimoji="1" lang="ja-JP" altLang="en-US" dirty="0" smtClean="0"/>
              <a:t>．計画に関連するこれまでの地域の取組・実績</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6</a:t>
            </a:fld>
            <a:endParaRPr kumimoji="1" lang="ja-JP" altLang="en-US"/>
          </a:p>
        </p:txBody>
      </p:sp>
      <p:sp>
        <p:nvSpPr>
          <p:cNvPr id="5"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6" name="角丸四角形 5"/>
          <p:cNvSpPr/>
          <p:nvPr/>
        </p:nvSpPr>
        <p:spPr>
          <a:xfrm>
            <a:off x="835377" y="2826363"/>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smtClean="0"/>
              <a:t>【</a:t>
            </a:r>
            <a:r>
              <a:rPr lang="ja-JP" altLang="en-US" dirty="0" smtClean="0"/>
              <a:t>記載のポイント</a:t>
            </a:r>
            <a:r>
              <a:rPr lang="en-US" altLang="ja-JP" dirty="0" smtClean="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a:p>
          <a:p>
            <a:endParaRPr lang="en-US" altLang="ja-JP" dirty="0" smtClean="0"/>
          </a:p>
          <a:p>
            <a:r>
              <a:rPr lang="ja-JP" altLang="en-US" dirty="0" smtClean="0"/>
              <a:t>本計画に</a:t>
            </a:r>
            <a:r>
              <a:rPr lang="ja-JP" altLang="en-US" dirty="0"/>
              <a:t>関連</a:t>
            </a:r>
            <a:r>
              <a:rPr lang="ja-JP" altLang="en-US" dirty="0" smtClean="0"/>
              <a:t>し、これまで地域の産官学が連携して行ってきた取組や、その取組により得られた成果等について</a:t>
            </a:r>
            <a:r>
              <a:rPr lang="ja-JP" altLang="en-US" dirty="0"/>
              <a:t>、いつから、どのような主体が</a:t>
            </a:r>
            <a:r>
              <a:rPr lang="ja-JP" altLang="en-US" dirty="0" smtClean="0"/>
              <a:t>、いくら費用分担し合い</a:t>
            </a:r>
            <a:r>
              <a:rPr lang="ja-JP" altLang="en-US" dirty="0"/>
              <a:t>、どのような成果を残してきたかを</a:t>
            </a:r>
            <a:r>
              <a:rPr lang="ja-JP" altLang="en-US" dirty="0" smtClean="0"/>
              <a:t>含めつつ、具体的に記載ください。</a:t>
            </a:r>
          </a:p>
        </p:txBody>
      </p:sp>
    </p:spTree>
    <p:extLst>
      <p:ext uri="{BB962C8B-B14F-4D97-AF65-F5344CB8AC3E}">
        <p14:creationId xmlns:p14="http://schemas.microsoft.com/office/powerpoint/2010/main" val="1280741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２－２</a:t>
            </a:r>
            <a:r>
              <a:rPr kumimoji="1" lang="ja-JP" altLang="en-US" dirty="0" smtClean="0"/>
              <a:t>．これまでの取組の課題</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7</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826363"/>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a:p>
          <a:p>
            <a:endParaRPr kumimoji="1" lang="en-US" altLang="ja-JP" dirty="0" smtClean="0"/>
          </a:p>
          <a:p>
            <a:r>
              <a:rPr kumimoji="1" lang="ja-JP" altLang="en-US" dirty="0" smtClean="0"/>
              <a:t>スライド２－１</a:t>
            </a:r>
            <a:r>
              <a:rPr lang="ja-JP" altLang="en-US" dirty="0" smtClean="0"/>
              <a:t>に記載の</a:t>
            </a:r>
            <a:r>
              <a:rPr kumimoji="1" lang="ja-JP" altLang="en-US" dirty="0" smtClean="0"/>
              <a:t>これまでの取組について、どのような課題があった（ある）のか、具体的に記載ください。</a:t>
            </a:r>
            <a:endParaRPr kumimoji="1" lang="en-US" altLang="ja-JP" dirty="0" smtClean="0"/>
          </a:p>
          <a:p>
            <a:r>
              <a:rPr lang="ja-JP" altLang="en-US" dirty="0" smtClean="0"/>
              <a:t>（既存の取組の単なる延長ではなく、先進的な取組を行うために本交付金を活用いただくに</a:t>
            </a:r>
            <a:r>
              <a:rPr lang="ja-JP" altLang="en-US" dirty="0"/>
              <a:t>当たり</a:t>
            </a:r>
            <a:r>
              <a:rPr lang="ja-JP" altLang="en-US" dirty="0" smtClean="0"/>
              <a:t>、</a:t>
            </a:r>
            <a:r>
              <a:rPr lang="ja-JP" altLang="en-US" dirty="0"/>
              <a:t>既存</a:t>
            </a:r>
            <a:r>
              <a:rPr lang="ja-JP" altLang="en-US" dirty="0" smtClean="0"/>
              <a:t>の取組の課題分析は不可欠であると考えています。）</a:t>
            </a:r>
            <a:endParaRPr lang="en-US" altLang="ja-JP" dirty="0" smtClean="0"/>
          </a:p>
          <a:p>
            <a:endParaRPr kumimoji="1" lang="ja-JP" altLang="en-US" dirty="0"/>
          </a:p>
        </p:txBody>
      </p:sp>
    </p:spTree>
    <p:extLst>
      <p:ext uri="{BB962C8B-B14F-4D97-AF65-F5344CB8AC3E}">
        <p14:creationId xmlns:p14="http://schemas.microsoft.com/office/powerpoint/2010/main" val="1240034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59"/>
          </a:xfrm>
        </p:spPr>
        <p:txBody>
          <a:bodyPr/>
          <a:lstStyle/>
          <a:p>
            <a:r>
              <a:rPr lang="ja-JP" altLang="en-US" dirty="0"/>
              <a:t>２－３</a:t>
            </a:r>
            <a:r>
              <a:rPr kumimoji="1" lang="ja-JP" altLang="en-US" dirty="0" smtClean="0"/>
              <a:t>．課題に対する本計画のアプローチ</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8</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616528"/>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kumimoji="1" lang="ja-JP" altLang="en-US" dirty="0" smtClean="0"/>
              <a:t>スライド２－２</a:t>
            </a:r>
            <a:r>
              <a:rPr lang="ja-JP" altLang="en-US" dirty="0"/>
              <a:t>に</a:t>
            </a:r>
            <a:r>
              <a:rPr kumimoji="1" lang="ja-JP" altLang="en-US" dirty="0" smtClean="0"/>
              <a:t>記載</a:t>
            </a:r>
            <a:r>
              <a:rPr lang="ja-JP" altLang="en-US" dirty="0"/>
              <a:t>の</a:t>
            </a:r>
            <a:r>
              <a:rPr kumimoji="1" lang="ja-JP" altLang="en-US" dirty="0" smtClean="0"/>
              <a:t>課題を解決する手段としての、本交付金の必要性について、具体的に</a:t>
            </a:r>
            <a:r>
              <a:rPr lang="ja-JP" altLang="en-US" dirty="0"/>
              <a:t>記載</a:t>
            </a:r>
            <a:r>
              <a:rPr kumimoji="1" lang="ja-JP" altLang="en-US" dirty="0" smtClean="0"/>
              <a:t>ください。</a:t>
            </a:r>
            <a:endParaRPr kumimoji="1" lang="en-US" altLang="ja-JP" dirty="0" smtClean="0"/>
          </a:p>
        </p:txBody>
      </p:sp>
    </p:spTree>
    <p:extLst>
      <p:ext uri="{BB962C8B-B14F-4D97-AF65-F5344CB8AC3E}">
        <p14:creationId xmlns:p14="http://schemas.microsoft.com/office/powerpoint/2010/main" val="15859933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２－４．本計画により目指す目標</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572124"/>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smtClean="0"/>
          </a:p>
          <a:p>
            <a:r>
              <a:rPr lang="ja-JP" altLang="en-US" dirty="0" smtClean="0"/>
              <a:t>本計画により実現を目指す目標について、具体的かつ客観的に記載ください。なお</a:t>
            </a:r>
            <a:r>
              <a:rPr lang="ja-JP" altLang="en-US" dirty="0"/>
              <a:t>、目標については、「現状の単なる延長線上</a:t>
            </a:r>
            <a:r>
              <a:rPr lang="ja-JP" altLang="en-US" dirty="0" smtClean="0"/>
              <a:t>のものを定めるのではなく、地域の見える化等を踏まえ、中長期的な地域の将来像を描き、それを実現するため、計画期間において地域の産官学の各主体が総力を挙げ、一丸となって達成を目指すような目標を立てることが望ましい。」 （地域における大学の振興及び若者の雇用機会の創出による若者の修学及び就業の促進に</a:t>
            </a:r>
            <a:r>
              <a:rPr lang="ja-JP" altLang="en-US" dirty="0"/>
              <a:t>関する基本指針）と</a:t>
            </a:r>
            <a:r>
              <a:rPr lang="ja-JP" altLang="en-US" dirty="0" smtClean="0"/>
              <a:t>されていることを踏まえ、記載ください。</a:t>
            </a:r>
            <a:endParaRPr lang="en-US" altLang="ja-JP" dirty="0"/>
          </a:p>
        </p:txBody>
      </p:sp>
    </p:spTree>
    <p:extLst>
      <p:ext uri="{BB962C8B-B14F-4D97-AF65-F5344CB8AC3E}">
        <p14:creationId xmlns:p14="http://schemas.microsoft.com/office/powerpoint/2010/main" val="3636766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２－５．本計画に関する地域の優位性</a:t>
            </a:r>
            <a:r>
              <a:rPr lang="en-US" altLang="ja-JP" dirty="0"/>
              <a:t>【</a:t>
            </a:r>
            <a:r>
              <a:rPr lang="ja-JP" altLang="en-US" dirty="0"/>
              <a:t>★</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10</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404758"/>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lang="ja-JP" altLang="en-US" dirty="0" smtClean="0"/>
              <a:t>２－４で記載した目標の達成を実現</a:t>
            </a:r>
            <a:r>
              <a:rPr lang="ja-JP" altLang="en-US" dirty="0" err="1" smtClean="0"/>
              <a:t>たら</a:t>
            </a:r>
            <a:r>
              <a:rPr lang="ja-JP" altLang="en-US" dirty="0" smtClean="0"/>
              <a:t>しめる、地域の産業、大学等の（他の地域と比較した）優位性について、具体的に記載ください。あわせて、本計画の推進により、どのように優位性が増すのか、具体的に記載ください。</a:t>
            </a:r>
            <a:endParaRPr lang="en-US" altLang="ja-JP" dirty="0" smtClean="0"/>
          </a:p>
        </p:txBody>
      </p:sp>
    </p:spTree>
    <p:extLst>
      <p:ext uri="{BB962C8B-B14F-4D97-AF65-F5344CB8AC3E}">
        <p14:creationId xmlns:p14="http://schemas.microsoft.com/office/powerpoint/2010/main" val="4183355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2360009"/>
            <a:ext cx="8271756" cy="1995362"/>
          </a:xfrm>
        </p:spPr>
        <p:txBody>
          <a:bodyPr>
            <a:normAutofit/>
          </a:bodyPr>
          <a:lstStyle/>
          <a:p>
            <a:r>
              <a:rPr lang="ja-JP" altLang="en-US" dirty="0"/>
              <a:t>３</a:t>
            </a:r>
            <a:r>
              <a:rPr kumimoji="1" lang="ja-JP" altLang="en-US" dirty="0" smtClean="0"/>
              <a:t>．「地域が一丸となって本気で改革に取り組む」姿の見える化</a:t>
            </a:r>
            <a:endParaRPr kumimoji="1" lang="ja-JP" altLang="en-US" dirty="0"/>
          </a:p>
        </p:txBody>
      </p:sp>
      <p:sp>
        <p:nvSpPr>
          <p:cNvPr id="3" name="角丸四角形 2"/>
          <p:cNvSpPr/>
          <p:nvPr/>
        </p:nvSpPr>
        <p:spPr>
          <a:xfrm>
            <a:off x="1023143" y="4355912"/>
            <a:ext cx="7473245" cy="2353498"/>
          </a:xfrm>
          <a:prstGeom prst="roundRect">
            <a:avLst>
              <a:gd name="adj" fmla="val 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smtClean="0"/>
              <a:t>【</a:t>
            </a:r>
            <a:r>
              <a:rPr lang="ja-JP" altLang="en-US" dirty="0"/>
              <a:t>３</a:t>
            </a:r>
            <a:r>
              <a:rPr lang="ja-JP" altLang="en-US" dirty="0" smtClean="0"/>
              <a:t>．について</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lang="ja-JP" altLang="en-US" dirty="0"/>
              <a:t>本交付金</a:t>
            </a:r>
            <a:r>
              <a:rPr lang="ja-JP" altLang="en-US" dirty="0" smtClean="0"/>
              <a:t>は</a:t>
            </a:r>
            <a:r>
              <a:rPr lang="ja-JP" altLang="en-US" dirty="0"/>
              <a:t>、「各地方公共団体を一律に支援するのではなく、地域が一丸となって本気で改革に取り組む優れたものに限り、重点的に支援する」</a:t>
            </a:r>
            <a:r>
              <a:rPr lang="ja-JP" altLang="en-US" dirty="0" smtClean="0"/>
              <a:t>（地域</a:t>
            </a:r>
            <a:r>
              <a:rPr lang="ja-JP" altLang="en-US" dirty="0"/>
              <a:t>における大学の振興及び若者の雇用機会の創出による若者の修学及び就業の促進に関する基本</a:t>
            </a:r>
            <a:r>
              <a:rPr lang="ja-JP" altLang="en-US" dirty="0" smtClean="0"/>
              <a:t>指針）ものとしています。「地域が一丸となって本気」で取り組む計画であるか否かが比較的表れやすいと考えられる、次の４点の項目について、具体的に記載</a:t>
            </a:r>
            <a:r>
              <a:rPr lang="ja-JP" altLang="en-US" dirty="0"/>
              <a:t>ください</a:t>
            </a:r>
            <a:r>
              <a:rPr lang="ja-JP" altLang="en-US" dirty="0" smtClean="0"/>
              <a:t>。</a:t>
            </a:r>
            <a:endParaRPr kumimoji="1" lang="en-US" altLang="ja-JP" dirty="0" smtClean="0"/>
          </a:p>
        </p:txBody>
      </p:sp>
    </p:spTree>
    <p:extLst>
      <p:ext uri="{BB962C8B-B14F-4D97-AF65-F5344CB8AC3E}">
        <p14:creationId xmlns:p14="http://schemas.microsoft.com/office/powerpoint/2010/main" val="2798383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ja-JP" altLang="en-US" sz="2000" dirty="0" smtClean="0"/>
              <a:t>３－１</a:t>
            </a:r>
            <a:r>
              <a:rPr kumimoji="1" lang="ja-JP" altLang="en-US" sz="2000" dirty="0" smtClean="0"/>
              <a:t>．</a:t>
            </a:r>
            <a:r>
              <a:rPr lang="ja-JP" altLang="en-US" sz="2000" spc="-100" dirty="0" smtClean="0"/>
              <a:t>実効的な産</a:t>
            </a:r>
            <a:r>
              <a:rPr lang="ja-JP" altLang="en-US" sz="2000" spc="-100" dirty="0"/>
              <a:t>官学連携の構築に</a:t>
            </a:r>
            <a:r>
              <a:rPr lang="ja-JP" altLang="en-US" sz="2000" spc="-100" dirty="0" smtClean="0"/>
              <a:t>向けた、首長、事業責任者の</a:t>
            </a:r>
            <a:r>
              <a:rPr kumimoji="1" lang="ja-JP" altLang="en-US" sz="2000" spc="-100" dirty="0" smtClean="0"/>
              <a:t>マネジメント方針</a:t>
            </a:r>
            <a:r>
              <a:rPr lang="en-US" altLang="ja-JP" sz="2000" spc="-100" dirty="0"/>
              <a:t>【</a:t>
            </a:r>
            <a:r>
              <a:rPr lang="ja-JP" altLang="en-US" sz="2000" spc="-100" dirty="0"/>
              <a:t>★</a:t>
            </a:r>
            <a:r>
              <a:rPr lang="en-US" altLang="ja-JP" sz="2000" spc="-100" dirty="0"/>
              <a:t>】</a:t>
            </a:r>
            <a:endParaRPr kumimoji="1" lang="ja-JP" altLang="en-US" sz="2000" spc="-1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12</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370892"/>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lang="ja-JP" altLang="en-US" dirty="0" smtClean="0"/>
              <a:t>計画</a:t>
            </a:r>
            <a:r>
              <a:rPr lang="ja-JP" altLang="en-US" dirty="0"/>
              <a:t>期間を</a:t>
            </a:r>
            <a:r>
              <a:rPr lang="ja-JP" altLang="en-US" dirty="0" smtClean="0"/>
              <a:t>通じ、産官学の緊密な連携による円滑かつ確実な事業の実施を図るための、首長及び事業責任者のマネジメントの方針について、具体的に記載ください。特に、自走に向け、金融機関を含め、地域の産官学の各主体から資金を確保するための具体的なマネジメントの方針について、記載ください。</a:t>
            </a:r>
            <a:endParaRPr lang="en-US" altLang="ja-JP" dirty="0" smtClean="0"/>
          </a:p>
        </p:txBody>
      </p:sp>
    </p:spTree>
    <p:extLst>
      <p:ext uri="{BB962C8B-B14F-4D97-AF65-F5344CB8AC3E}">
        <p14:creationId xmlns:p14="http://schemas.microsoft.com/office/powerpoint/2010/main" val="1352403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３－２</a:t>
            </a:r>
            <a:r>
              <a:rPr kumimoji="1" lang="ja-JP" altLang="en-US" sz="2000" dirty="0" smtClean="0"/>
              <a:t>．自走に向けた、地域の産官学の費用負担の見通し（特に自走期間）</a:t>
            </a:r>
            <a:r>
              <a:rPr lang="en-US" altLang="ja-JP" sz="2000" dirty="0"/>
              <a:t>【</a:t>
            </a:r>
            <a:r>
              <a:rPr lang="ja-JP" altLang="en-US" sz="2000" dirty="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13</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713474"/>
            <a:ext cx="7473245" cy="2968977"/>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t>【</a:t>
            </a:r>
            <a:r>
              <a:rPr lang="ja-JP" altLang="en-US" dirty="0" smtClean="0"/>
              <a:t>記載の</a:t>
            </a:r>
            <a:r>
              <a:rPr lang="ja-JP" altLang="en-US" dirty="0"/>
              <a:t>ポイント</a:t>
            </a:r>
            <a:r>
              <a:rPr lang="en-US" altLang="ja-JP" dirty="0" smtClean="0"/>
              <a:t>】</a:t>
            </a:r>
            <a:r>
              <a:rPr lang="ja-JP" altLang="en-US" dirty="0"/>
              <a:t>（</a:t>
            </a:r>
            <a:r>
              <a:rPr lang="en-US" altLang="ja-JP" dirty="0" smtClean="0"/>
              <a:t>※</a:t>
            </a:r>
            <a:r>
              <a:rPr lang="ja-JP" altLang="en-US" dirty="0"/>
              <a:t>提出に当たり、本コメントは削除ください）</a:t>
            </a:r>
            <a:endParaRPr lang="en-US" altLang="ja-JP" dirty="0"/>
          </a:p>
          <a:p>
            <a:endParaRPr lang="en-US" altLang="ja-JP" dirty="0"/>
          </a:p>
          <a:p>
            <a:r>
              <a:rPr lang="ja-JP" altLang="en-US" dirty="0" smtClean="0"/>
              <a:t>地域が本交付金によらず自走する期間（６年目以降）の開始前後において、取組の自走に向け、適切な事業規模を確保しつつ、金融機関を含めて地域</a:t>
            </a:r>
            <a:r>
              <a:rPr lang="ja-JP" altLang="en-US" dirty="0"/>
              <a:t>の産官学の</a:t>
            </a:r>
            <a:r>
              <a:rPr lang="ja-JP" altLang="en-US" dirty="0" smtClean="0"/>
              <a:t>各主体がどのように費用負担を行うのか（または、取組の自走のための資金を域外からどのように確保するのか）、</a:t>
            </a:r>
            <a:r>
              <a:rPr lang="ja-JP" altLang="en-US" dirty="0"/>
              <a:t>その</a:t>
            </a:r>
            <a:r>
              <a:rPr lang="ja-JP" altLang="en-US" dirty="0" smtClean="0"/>
              <a:t>見通しについて具体的に記載ください。</a:t>
            </a:r>
            <a:endParaRPr lang="en-US" altLang="ja-JP" dirty="0" smtClean="0"/>
          </a:p>
        </p:txBody>
      </p:sp>
    </p:spTree>
    <p:extLst>
      <p:ext uri="{BB962C8B-B14F-4D97-AF65-F5344CB8AC3E}">
        <p14:creationId xmlns:p14="http://schemas.microsoft.com/office/powerpoint/2010/main" val="1491516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a:t>３－３</a:t>
            </a:r>
            <a:r>
              <a:rPr kumimoji="1" lang="ja-JP" altLang="en-US" sz="2000" dirty="0" smtClean="0"/>
              <a:t>．</a:t>
            </a:r>
            <a:r>
              <a:rPr lang="ja-JP" altLang="en-US" sz="2000" dirty="0" smtClean="0"/>
              <a:t>「キラリと光る地方大学」となるための具体的戦略</a:t>
            </a:r>
            <a:r>
              <a:rPr lang="en-US" altLang="ja-JP" sz="2000" dirty="0"/>
              <a:t>【</a:t>
            </a:r>
            <a:r>
              <a:rPr lang="ja-JP" altLang="en-US" sz="2000" dirty="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14</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8"/>
            <a:ext cx="8252179" cy="3774722"/>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p>
          <a:p>
            <a:r>
              <a:rPr lang="en-US" altLang="ja-JP" dirty="0"/>
              <a:t>【</a:t>
            </a:r>
            <a:r>
              <a:rPr lang="ja-JP" altLang="en-US" dirty="0" smtClean="0"/>
              <a:t>記載の</a:t>
            </a:r>
            <a:r>
              <a:rPr lang="ja-JP" altLang="en-US" dirty="0"/>
              <a:t>ポイント</a:t>
            </a:r>
            <a:r>
              <a:rPr lang="en-US" altLang="ja-JP" dirty="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smtClean="0"/>
          </a:p>
          <a:p>
            <a:endParaRPr lang="ja-JP" altLang="en-US" dirty="0"/>
          </a:p>
          <a:p>
            <a:r>
              <a:rPr lang="ja-JP" altLang="en-US" dirty="0"/>
              <a:t>「地域における大学振興に当たっては、</a:t>
            </a:r>
            <a:r>
              <a:rPr lang="en-US" altLang="ja-JP" dirty="0"/>
              <a:t>『</a:t>
            </a:r>
            <a:r>
              <a:rPr lang="ja-JP" altLang="en-US" dirty="0"/>
              <a:t>総花主義</a:t>
            </a:r>
            <a:r>
              <a:rPr lang="en-US" altLang="ja-JP" dirty="0"/>
              <a:t>』</a:t>
            </a:r>
            <a:r>
              <a:rPr lang="ja-JP" altLang="en-US" dirty="0"/>
              <a:t>ではなく、地方公共団体、大学、事業者等が連携して地域産業の特性等を踏まえつつ各大学の強みのある学問領域や研究分野の更なる強化に取り組むとともに、特定分野においてグローバルに競争力を有する拠点を構築することが重要である</a:t>
            </a:r>
            <a:r>
              <a:rPr lang="ja-JP" altLang="en-US" dirty="0" smtClean="0"/>
              <a:t>。」（地域</a:t>
            </a:r>
            <a:r>
              <a:rPr lang="ja-JP" altLang="en-US" dirty="0"/>
              <a:t>における大学の振興及び若者の雇用機会の創出による若者の修学及び就業の促進</a:t>
            </a:r>
            <a:r>
              <a:rPr lang="ja-JP" altLang="en-US" dirty="0" smtClean="0"/>
              <a:t>に関する基本指針）とされていることを踏まえ、国内外のトップレベル人材の</a:t>
            </a:r>
            <a:r>
              <a:rPr lang="ja-JP" altLang="en-US" dirty="0" err="1" smtClean="0"/>
              <a:t>招へい</a:t>
            </a:r>
            <a:r>
              <a:rPr lang="ja-JP" altLang="en-US" dirty="0" smtClean="0"/>
              <a:t>等を通じて特定分野においてグローバルな競争力を有し、日本全国や世界中から学生が集まるような「キラリと光る地方大学づくり」をどのように進めるのか、具体的な戦略について記載いただくとともに、どのような点でグローバルな競争力を有し、学生を引きつける大学となるのか、具体的に記載ください。</a:t>
            </a:r>
            <a:endParaRPr lang="en-US" altLang="ja-JP" dirty="0"/>
          </a:p>
        </p:txBody>
      </p:sp>
    </p:spTree>
    <p:extLst>
      <p:ext uri="{BB962C8B-B14F-4D97-AF65-F5344CB8AC3E}">
        <p14:creationId xmlns:p14="http://schemas.microsoft.com/office/powerpoint/2010/main" val="35396339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３－４</a:t>
            </a:r>
            <a:r>
              <a:rPr kumimoji="1" lang="ja-JP" altLang="en-US" sz="2000" dirty="0" smtClean="0"/>
              <a:t>．</a:t>
            </a:r>
            <a:r>
              <a:rPr kumimoji="1" lang="ja-JP" altLang="en-US" sz="2000" dirty="0" err="1" smtClean="0"/>
              <a:t>招へい</a:t>
            </a:r>
            <a:r>
              <a:rPr kumimoji="1" lang="ja-JP" altLang="en-US" sz="2000" dirty="0" smtClean="0"/>
              <a:t>トップレベル人材の本計画へのコミットメント</a:t>
            </a:r>
            <a:r>
              <a:rPr lang="en-US" altLang="ja-JP" sz="2000" dirty="0"/>
              <a:t>【</a:t>
            </a:r>
            <a:r>
              <a:rPr lang="ja-JP" altLang="en-US" sz="2000" dirty="0"/>
              <a:t>★</a:t>
            </a:r>
            <a:r>
              <a:rPr lang="en-US" altLang="ja-JP" sz="2000" dirty="0"/>
              <a:t>】</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15</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8"/>
            <a:ext cx="8252179" cy="2791742"/>
          </a:xfrm>
          <a:prstGeom prst="roundRect">
            <a:avLst>
              <a:gd name="adj"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smtClean="0"/>
              <a:t>【</a:t>
            </a:r>
            <a:r>
              <a:rPr lang="ja-JP" altLang="en-US" dirty="0" smtClean="0"/>
              <a:t>記載の</a:t>
            </a:r>
            <a:r>
              <a:rPr lang="ja-JP" altLang="en-US" dirty="0"/>
              <a:t>ポイント</a:t>
            </a:r>
            <a:r>
              <a:rPr lang="en-US" altLang="ja-JP" dirty="0"/>
              <a:t>】</a:t>
            </a:r>
            <a:r>
              <a:rPr lang="ja-JP" altLang="en-US" dirty="0"/>
              <a:t>（</a:t>
            </a:r>
            <a:r>
              <a:rPr lang="en-US" altLang="ja-JP" dirty="0" smtClean="0"/>
              <a:t>※</a:t>
            </a:r>
            <a:r>
              <a:rPr lang="ja-JP" altLang="en-US" dirty="0"/>
              <a:t>提出に当たり、本コメントは削除ください</a:t>
            </a:r>
            <a:r>
              <a:rPr lang="ja-JP" altLang="en-US" dirty="0" smtClean="0"/>
              <a:t>）</a:t>
            </a:r>
            <a:endParaRPr lang="en-US" altLang="ja-JP" dirty="0" smtClean="0"/>
          </a:p>
          <a:p>
            <a:endParaRPr lang="ja-JP" altLang="en-US" dirty="0"/>
          </a:p>
          <a:p>
            <a:r>
              <a:rPr lang="ja-JP" altLang="en-US" dirty="0" smtClean="0"/>
              <a:t>本計画においては、「キラリと光る地方大学づくり」の一環として、トップレベル人材の招へいが行われることを想定していますが、当該トップレベル人材が、本計画に対して、どのようにコミットするのか、具体的にお示しください。</a:t>
            </a:r>
            <a:endParaRPr lang="en-US" altLang="ja-JP" dirty="0" smtClean="0"/>
          </a:p>
          <a:p>
            <a:r>
              <a:rPr lang="ja-JP" altLang="en-US" dirty="0" smtClean="0"/>
              <a:t>（当該トップレベル人材が行う人材育成や研究の取組内容や、これらの取組が計画全体にどのように関連しているのかについて、当該人材の強みや、招へいの形態・期間等を含めつつ、具体的に記載ください。）</a:t>
            </a:r>
            <a:endParaRPr lang="ja-JP" altLang="en-US" dirty="0"/>
          </a:p>
        </p:txBody>
      </p:sp>
    </p:spTree>
    <p:extLst>
      <p:ext uri="{BB962C8B-B14F-4D97-AF65-F5344CB8AC3E}">
        <p14:creationId xmlns:p14="http://schemas.microsoft.com/office/powerpoint/2010/main" val="692862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592</TotalTime>
  <Words>1661</Words>
  <Application>Microsoft Office PowerPoint</Application>
  <PresentationFormat>画面に合わせる (4:3)</PresentationFormat>
  <Paragraphs>78</Paragraphs>
  <Slides>15</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Meiryo UI</vt:lpstr>
      <vt:lpstr>ＭＳ Ｐゴシック</vt:lpstr>
      <vt:lpstr>Arial</vt:lpstr>
      <vt:lpstr>Calibri</vt:lpstr>
      <vt:lpstr>Calibri Light</vt:lpstr>
      <vt:lpstr>Wingdings</vt:lpstr>
      <vt:lpstr>Office テーマ</vt:lpstr>
      <vt:lpstr>【タイトル】 </vt:lpstr>
      <vt:lpstr>PowerPoint プレゼンテーション</vt:lpstr>
      <vt:lpstr>１．計画の概要</vt:lpstr>
      <vt:lpstr>１．本計画の概要【★】</vt:lpstr>
      <vt:lpstr>２．これまでの取組の実績・ 　課題と、本計画の必要性</vt:lpstr>
      <vt:lpstr>２－１．計画に関連するこれまでの地域の取組・実績【★】</vt:lpstr>
      <vt:lpstr>２－２．これまでの取組の課題【★】</vt:lpstr>
      <vt:lpstr>２－３．課題に対する本計画のアプローチ【★】</vt:lpstr>
      <vt:lpstr>２－４．本計画により目指す目標【★】</vt:lpstr>
      <vt:lpstr>２－５．本計画に関する地域の優位性【★】</vt:lpstr>
      <vt:lpstr>３．「地域が一丸となって本気で改革に取り組む」姿の見える化</vt:lpstr>
      <vt:lpstr>３－１．実効的な産官学連携の構築に向けた、首長、事業責任者のマネジメント方針【★】</vt:lpstr>
      <vt:lpstr>３－２．自走に向けた、地域の産官学の費用負担の見通し（特に自走期間）【★】</vt:lpstr>
      <vt:lpstr>３－３．「キラリと光る地方大学」となるための具体的戦略【★】</vt:lpstr>
      <vt:lpstr>３－４．招へいトップレベル人材の本計画へのコミットメント【★】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【タイトル】 </dc:title>
  <cp:lastModifiedBy>鈴木 悟司（創生本部事務局）</cp:lastModifiedBy>
  <cp:revision>7</cp:revision>
  <cp:lastPrinted>2018-12-20T06:28:44Z</cp:lastPrinted>
  <dcterms:created xsi:type="dcterms:W3CDTF">2018-08-01T12:24:58Z</dcterms:created>
  <dcterms:modified xsi:type="dcterms:W3CDTF">2019-04-20T08:29:21Z</dcterms:modified>
</cp:coreProperties>
</file>