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4" r:id="rId22"/>
    <p:sldId id="285" r:id="rId23"/>
    <p:sldId id="286" r:id="rId24"/>
    <p:sldId id="280" r:id="rId25"/>
    <p:sldId id="281" r:id="rId26"/>
    <p:sldId id="282" r:id="rId27"/>
    <p:sldId id="283" r:id="rId28"/>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25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2022/2/24</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a:t>
            </a:r>
            <a:r>
              <a:rPr lang="ja-JP" altLang="en-US" dirty="0"/>
              <a:t>計画</a:t>
            </a:r>
            <a:r>
              <a:rPr lang="ja-JP" altLang="en-US" dirty="0" smtClean="0"/>
              <a:t>の</a:t>
            </a:r>
            <a:r>
              <a:rPr lang="ja-JP" altLang="en-US" dirty="0"/>
              <a:t>タイトル</a:t>
            </a:r>
            <a:r>
              <a:rPr kumimoji="1" lang="en-US" altLang="ja-JP" dirty="0" smtClean="0"/>
              <a:t>】</a:t>
            </a:r>
            <a:endParaRPr kumimoji="1" lang="ja-JP" altLang="en-US" dirty="0"/>
          </a:p>
        </p:txBody>
      </p:sp>
      <p:sp>
        <p:nvSpPr>
          <p:cNvPr id="3" name="サブタイトル 2"/>
          <p:cNvSpPr>
            <a:spLocks noGrp="1"/>
          </p:cNvSpPr>
          <p:nvPr>
            <p:ph type="subTitle" idx="1"/>
          </p:nvPr>
        </p:nvSpPr>
        <p:spPr/>
        <p:txBody>
          <a:bodyPr>
            <a:normAutofit/>
          </a:bodyPr>
          <a:lstStyle/>
          <a:p>
            <a:r>
              <a:rPr lang="ja-JP" altLang="en-US" dirty="0" smtClean="0"/>
              <a:t>令和</a:t>
            </a:r>
            <a:r>
              <a:rPr lang="ja-JP" altLang="en-US" dirty="0"/>
              <a:t>４年度地方大学・地域産業創生交付金</a:t>
            </a:r>
            <a:br>
              <a:rPr lang="ja-JP" altLang="en-US" dirty="0"/>
            </a:br>
            <a:r>
              <a:rPr lang="ja-JP" altLang="en-US" dirty="0" smtClean="0"/>
              <a:t>概要説明資料</a:t>
            </a:r>
            <a:r>
              <a:rPr lang="ja-JP" altLang="en-US" dirty="0"/>
              <a:t/>
            </a:r>
            <a:br>
              <a:rPr lang="ja-JP" altLang="en-US" dirty="0"/>
            </a:br>
            <a:endParaRPr lang="ja-JP" altLang="en-US" dirty="0"/>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smtClean="0"/>
              <a:t>（様式</a:t>
            </a:r>
            <a:r>
              <a:rPr lang="en-US" altLang="ja-JP" sz="1200" dirty="0" smtClean="0"/>
              <a:t>1-1-1</a:t>
            </a:r>
            <a:r>
              <a:rPr lang="ja-JP" altLang="en-US" sz="1200" dirty="0" smtClean="0"/>
              <a:t>）</a:t>
            </a:r>
            <a:endParaRPr lang="ja-JP" altLang="en-US" sz="1200" dirty="0"/>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75039029"/>
              </p:ext>
            </p:extLst>
          </p:nvPr>
        </p:nvGraphicFramePr>
        <p:xfrm>
          <a:off x="93306" y="438411"/>
          <a:ext cx="9694506" cy="635000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概要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smtClean="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面接評価は、</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内容</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smtClean="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smtClean="0">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dirty="0" smtClean="0">
                          <a:solidFill>
                            <a:schemeClr val="tx1"/>
                          </a:solidFill>
                          <a:latin typeface="Meiryo UI" panose="020B0604030504040204" pitchFamily="50" charset="-128"/>
                          <a:ea typeface="Meiryo UI" panose="020B0604030504040204" pitchFamily="50" charset="-128"/>
                        </a:rPr>
                        <a:t>にしてください。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533397" lvl="1" indent="-285748">
                        <a:buFont typeface="Wingdings" panose="05000000000000000000" pitchFamily="2" charset="2"/>
                        <a:buChar char="ü"/>
                      </a:pPr>
                      <a:r>
                        <a:rPr lang="ja-JP" altLang="en-US" sz="1600" dirty="0" smtClean="0">
                          <a:solidFill>
                            <a:srgbClr val="00B0F0"/>
                          </a:solidFill>
                          <a:latin typeface="Meiryo UI" panose="020B0604030504040204" pitchFamily="50" charset="-128"/>
                          <a:ea typeface="Meiryo UI" panose="020B0604030504040204" pitchFamily="50" charset="-128"/>
                        </a:rPr>
                        <a:t>計画作成支援枠においては、評価委員会・事務局による計画作成支援を通じ具体的に作っていくものですので、現時点で可能な限り作成ください。</a:t>
                      </a:r>
                      <a:endParaRPr lang="en-US" altLang="ja-JP" sz="1600" dirty="0" smtClean="0">
                        <a:solidFill>
                          <a:srgbClr val="00B0F0"/>
                        </a:solidFill>
                        <a:latin typeface="Meiryo UI" panose="020B0604030504040204" pitchFamily="50" charset="-128"/>
                        <a:ea typeface="Meiryo UI" panose="020B0604030504040204" pitchFamily="50" charset="-128"/>
                      </a:endParaRPr>
                    </a:p>
                    <a:p>
                      <a:pPr marL="228598" indent="-228598">
                        <a:spcBef>
                          <a:spcPts val="6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実施計画等の単純な転記とならないよう、分かりやすい資料</a:t>
                      </a:r>
                      <a:r>
                        <a:rPr lang="ja-JP" altLang="en-US" sz="1600" dirty="0" smtClean="0">
                          <a:solidFill>
                            <a:schemeClr val="tx1"/>
                          </a:solidFill>
                          <a:latin typeface="Meiryo UI" panose="020B0604030504040204" pitchFamily="50" charset="-128"/>
                          <a:ea typeface="Meiryo UI" panose="020B0604030504040204" pitchFamily="50" charset="-128"/>
                        </a:rPr>
                        <a:t>にしてください（本申請枠のみ）。</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評価基準の各項目</a:t>
                      </a:r>
                      <a:r>
                        <a:rPr lang="ja-JP" altLang="en-US" sz="1600" dirty="0" smtClean="0">
                          <a:solidFill>
                            <a:schemeClr val="tx1"/>
                          </a:solidFill>
                          <a:latin typeface="Meiryo UI" panose="020B0604030504040204" pitchFamily="50" charset="-128"/>
                          <a:ea typeface="Meiryo UI" panose="020B0604030504040204" pitchFamily="50" charset="-128"/>
                        </a:rPr>
                        <a:t>に関する内容が明確になるようご記載ください。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体裁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smtClean="0">
                          <a:solidFill>
                            <a:schemeClr val="tx1"/>
                          </a:solidFill>
                          <a:latin typeface="Meiryo UI" panose="020B0604030504040204" pitchFamily="50" charset="-128"/>
                          <a:ea typeface="Meiryo UI" panose="020B0604030504040204" pitchFamily="50" charset="-128"/>
                        </a:rPr>
                        <a:t>スライドの追加は任意</a:t>
                      </a:r>
                      <a:r>
                        <a:rPr lang="ja-JP" altLang="en-US" sz="1600" dirty="0" smtClean="0">
                          <a:solidFill>
                            <a:schemeClr val="tx1"/>
                          </a:solidFill>
                          <a:latin typeface="Meiryo UI" panose="020B0604030504040204" pitchFamily="50" charset="-128"/>
                          <a:ea typeface="Meiryo UI" panose="020B0604030504040204" pitchFamily="50" charset="-128"/>
                        </a:rPr>
                        <a:t>としますが、</a:t>
                      </a:r>
                      <a:r>
                        <a:rPr lang="ja-JP" altLang="en-US" sz="1600" b="1" u="sng" dirty="0" smtClean="0">
                          <a:solidFill>
                            <a:schemeClr val="tx1"/>
                          </a:solidFill>
                          <a:latin typeface="Meiryo UI" panose="020B0604030504040204" pitchFamily="50" charset="-128"/>
                          <a:ea typeface="Meiryo UI" panose="020B0604030504040204" pitchFamily="50" charset="-128"/>
                        </a:rPr>
                        <a:t>原則として</a:t>
                      </a:r>
                      <a:r>
                        <a:rPr lang="en-US" altLang="ja-JP" sz="1600" b="1" u="sng" dirty="0" smtClean="0">
                          <a:solidFill>
                            <a:schemeClr val="tx1"/>
                          </a:solidFill>
                          <a:latin typeface="Meiryo UI" panose="020B0604030504040204" pitchFamily="50" charset="-128"/>
                          <a:ea typeface="Meiryo UI" panose="020B0604030504040204" pitchFamily="50" charset="-128"/>
                        </a:rPr>
                        <a:t>30</a:t>
                      </a:r>
                      <a:r>
                        <a:rPr lang="ja-JP" altLang="en-US" sz="1600" b="1" u="sng" dirty="0" smtClean="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smtClean="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smtClean="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１．計画の概要</a:t>
            </a:r>
            <a:endParaRPr kumimoji="1" lang="ja-JP" altLang="en-US" dirty="0"/>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１－１</a:t>
            </a:r>
            <a:r>
              <a:rPr lang="ja-JP" altLang="en-US" dirty="0" smtClean="0"/>
              <a:t>．計画の全体像</a:t>
            </a:r>
            <a:endParaRPr kumimoji="1" lang="ja-JP" altLang="en-US" dirty="0"/>
          </a:p>
        </p:txBody>
      </p:sp>
      <p:sp>
        <p:nvSpPr>
          <p:cNvPr id="4" name="テキスト プレースホルダー 3"/>
          <p:cNvSpPr>
            <a:spLocks noGrp="1"/>
          </p:cNvSpPr>
          <p:nvPr>
            <p:ph type="body" sz="quarter" idx="13"/>
          </p:nvPr>
        </p:nvSpPr>
        <p:spPr/>
        <p:txBody>
          <a:bodyPr/>
          <a:lstStyle/>
          <a:p>
            <a:endParaRPr lang="ja-JP" altLang="en-US" dirty="0"/>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4</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latin typeface="Meiryo UI" panose="020B0604030504040204" pitchFamily="50" charset="-128"/>
                <a:ea typeface="Meiryo UI" panose="020B0604030504040204" pitchFamily="50" charset="-128"/>
              </a:rPr>
              <a:t>計画で</a:t>
            </a:r>
            <a:r>
              <a:rPr lang="ja-JP" altLang="en-US" b="1" u="sng" dirty="0">
                <a:solidFill>
                  <a:schemeClr val="tx1"/>
                </a:solidFill>
                <a:latin typeface="Meiryo UI" panose="020B0604030504040204" pitchFamily="50" charset="-128"/>
                <a:ea typeface="Meiryo UI" panose="020B0604030504040204" pitchFamily="50" charset="-128"/>
              </a:rPr>
              <a:t>目指す姿</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計画における</a:t>
            </a:r>
            <a:r>
              <a:rPr lang="ja-JP" altLang="en-US" b="1" u="sng" dirty="0" smtClean="0">
                <a:solidFill>
                  <a:schemeClr val="tx1"/>
                </a:solidFill>
                <a:latin typeface="Meiryo UI" panose="020B0604030504040204" pitchFamily="50" charset="-128"/>
                <a:ea typeface="Meiryo UI" panose="020B0604030504040204" pitchFamily="50" charset="-128"/>
              </a:rPr>
              <a:t>重要な点</a:t>
            </a:r>
            <a:r>
              <a:rPr lang="ja-JP" altLang="en-US" u="sng" dirty="0">
                <a:solidFill>
                  <a:schemeClr val="tx1"/>
                </a:solidFill>
                <a:latin typeface="Meiryo UI" panose="020B0604030504040204" pitchFamily="50" charset="-128"/>
                <a:ea typeface="Meiryo UI" panose="020B0604030504040204" pitchFamily="50" charset="-128"/>
              </a:rPr>
              <a:t>について、</a:t>
            </a:r>
            <a:r>
              <a:rPr lang="ja-JP" altLang="en-US" dirty="0">
                <a:solidFill>
                  <a:schemeClr val="tx1"/>
                </a:solidFill>
                <a:latin typeface="Meiryo UI" panose="020B0604030504040204" pitchFamily="50" charset="-128"/>
                <a:ea typeface="Meiryo UI" panose="020B0604030504040204" pitchFamily="50" charset="-128"/>
              </a:rPr>
              <a:t>簡潔に</a:t>
            </a:r>
            <a:r>
              <a:rPr lang="ja-JP" altLang="en-US" dirty="0" smtClean="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dirty="0">
                <a:solidFill>
                  <a:prstClr val="black"/>
                </a:solidFill>
                <a:latin typeface="Meiryo UI" panose="020B0604030504040204" pitchFamily="50" charset="-128"/>
                <a:ea typeface="Meiryo UI" panose="020B0604030504040204" pitchFamily="50" charset="-128"/>
              </a:rPr>
              <a:t>①○○事業：～～～～～～～～～～～～～～～～～～～～～～～～～～～～～～～～～～～～～～～～～～～～～～～～～～～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②○○事業：～～～～～～～～～～～～～～～～～～～～～～～～～～～～～～～～～～～～～～～～～～～～～～～～～～～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③○○事業：～～～～～～～～～～～～～～～～～～～～～～～～～～～～～～～～～～～～～～～～～～～～～～～～～～～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④○○事業：～～～～～～～～～～～～～～～～～～～～～～～～～～～～～～～～～～～～～～～～～～～～～～～～～～～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114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必須</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smtClean="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smtClean="0">
              <a:solidFill>
                <a:prstClr val="black"/>
              </a:solidFill>
              <a:latin typeface="Meiryo UI" panose="020B0604030504040204" pitchFamily="50" charset="-128"/>
              <a:ea typeface="Meiryo UI" panose="020B0604030504040204" pitchFamily="50" charset="-128"/>
            </a:endParaRPr>
          </a:p>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任意</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dirty="0" smtClean="0">
                <a:solidFill>
                  <a:prstClr val="white"/>
                </a:solidFill>
                <a:latin typeface="Meiryo UI" panose="020B0604030504040204" pitchFamily="50" charset="-128"/>
                <a:ea typeface="Meiryo UI" panose="020B0604030504040204" pitchFamily="50" charset="-128"/>
              </a:rPr>
              <a:t>KPI</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事業概要</a:t>
            </a:r>
            <a:endParaRPr lang="en-US" altLang="ja-JP" sz="1200" dirty="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dirty="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2153900464"/>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交付対象事業費</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自己財源分</a:t>
                      </a:r>
                      <a:endParaRPr lang="zh-TW" altLang="en-US" sz="800" b="0" i="0" u="none" strike="noStrike" dirty="0" smtClean="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a:t>
                      </a:r>
                      <a:r>
                        <a:rPr lang="ja-JP" altLang="en-US" sz="800" b="0" i="0" u="none" strike="noStrike" dirty="0" smtClean="0">
                          <a:solidFill>
                            <a:srgbClr val="000000"/>
                          </a:solidFill>
                          <a:effectLst/>
                          <a:latin typeface="+mj-ea"/>
                          <a:ea typeface="+mj-ea"/>
                        </a:rPr>
                        <a:t>年度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地方大学・地域産業</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創生交付金</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（補助裏）</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合計</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smtClean="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dirty="0" smtClean="0">
                          <a:solidFill>
                            <a:srgbClr val="000000"/>
                          </a:solidFill>
                          <a:effectLst/>
                          <a:latin typeface="+mj-ea"/>
                          <a:ea typeface="+mj-ea"/>
                        </a:rPr>
                        <a:t>（</a:t>
                      </a:r>
                      <a:r>
                        <a:rPr kumimoji="1" lang="ja-JP" altLang="en-US" sz="800" b="0" i="0" u="none" strike="noStrike" kern="1200" cap="none" spc="0" normalizeH="0" baseline="0" noProof="0" dirty="0" smtClean="0">
                          <a:ln>
                            <a:noFill/>
                          </a:ln>
                          <a:solidFill>
                            <a:prstClr val="black"/>
                          </a:solidFill>
                          <a:effectLst/>
                          <a:uLnTx/>
                          <a:uFillTx/>
                          <a:latin typeface="+mn-lt"/>
                          <a:ea typeface="+mn-ea"/>
                          <a:cs typeface="+mn-cs"/>
                        </a:rPr>
                        <a:t>補助裏除く</a:t>
                      </a:r>
                      <a:r>
                        <a:rPr lang="zh-TW" altLang="en-US" sz="800" b="0" i="0" u="none" strike="noStrike" dirty="0" smtClean="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大学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a:t>
                      </a:r>
                      <a:r>
                        <a:rPr lang="zh-TW" altLang="en-US" sz="800" b="0" i="0" u="none" strike="noStrike" dirty="0" smtClean="0">
                          <a:solidFill>
                            <a:srgbClr val="000000"/>
                          </a:solidFill>
                          <a:effectLst/>
                          <a:latin typeface="+mj-ea"/>
                          <a:ea typeface="+mj-ea"/>
                        </a:rPr>
                        <a:t>業者</a:t>
                      </a:r>
                      <a:r>
                        <a:rPr lang="ja-JP" altLang="en-US" sz="800" b="0" i="0" u="none" strike="noStrike" dirty="0" smtClean="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2022</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691,683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321,200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2023</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699,200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357,000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2024</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697,000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2025</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573,242</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281,000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2026</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416,033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2027</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2028</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2029</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2030</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120,500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2031</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3,077,158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1,966,342</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5,043,500</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2,230,200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1,676,750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9,048,240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smtClean="0">
                <a:solidFill>
                  <a:prstClr val="white"/>
                </a:solidFill>
                <a:latin typeface="Meiryo UI" panose="020B0604030504040204" pitchFamily="50" charset="-128"/>
                <a:ea typeface="Meiryo UI" panose="020B0604030504040204" pitchFamily="50" charset="-128"/>
              </a:rPr>
              <a:t>提案内容要旨</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概要説明</a:t>
            </a:r>
            <a:r>
              <a:rPr lang="ja-JP" altLang="en-US" dirty="0" smtClean="0">
                <a:solidFill>
                  <a:sysClr val="windowText" lastClr="000000"/>
                </a:solidFill>
                <a:latin typeface="Meiryo UI" panose="020B0604030504040204" pitchFamily="50" charset="-128"/>
                <a:ea typeface="Meiryo UI" panose="020B0604030504040204" pitchFamily="50" charset="-128"/>
              </a:rPr>
              <a:t>様式特有の内容。</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b="1"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１－２．申請内容の骨子</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5</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評価基準</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申請内容の骨子</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-1</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a:t>
                      </a:r>
                      <a:r>
                        <a:rPr kumimoji="1" lang="en-US" altLang="ja-JP" sz="1200" b="0" dirty="0" smtClean="0">
                          <a:solidFill>
                            <a:schemeClr val="tx1"/>
                          </a:solidFill>
                          <a:latin typeface="Meiryo UI" panose="020B0604030504040204" pitchFamily="50" charset="-128"/>
                          <a:ea typeface="Meiryo UI" panose="020B0604030504040204" pitchFamily="50" charset="-128"/>
                        </a:rPr>
                        <a:t/>
                      </a:r>
                      <a:br>
                        <a:rPr kumimoji="1" lang="en-US" altLang="ja-JP" sz="1200" b="0" dirty="0" smtClean="0">
                          <a:solidFill>
                            <a:schemeClr val="tx1"/>
                          </a:solidFill>
                          <a:latin typeface="Meiryo UI" panose="020B0604030504040204" pitchFamily="50" charset="-128"/>
                          <a:ea typeface="Meiryo UI" panose="020B0604030504040204" pitchFamily="50" charset="-128"/>
                        </a:rPr>
                      </a:br>
                      <a:r>
                        <a:rPr kumimoji="1" lang="en-US" altLang="ja-JP" sz="1200" b="0" dirty="0" smtClean="0">
                          <a:solidFill>
                            <a:schemeClr val="tx1"/>
                          </a:solidFill>
                          <a:latin typeface="Meiryo UI" panose="020B0604030504040204" pitchFamily="50" charset="-128"/>
                          <a:ea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r>
                        <a:rPr kumimoji="1" lang="ja-JP" altLang="en-US" sz="1200" b="0" dirty="0" smtClean="0">
                          <a:solidFill>
                            <a:schemeClr val="tx1"/>
                          </a:solidFill>
                          <a:latin typeface="Meiryo UI" panose="020B0604030504040204" pitchFamily="50" charset="-128"/>
                          <a:ea typeface="Meiryo UI" panose="020B0604030504040204" pitchFamily="50" charset="-128"/>
                        </a:rPr>
                        <a:t>を除く</a:t>
                      </a:r>
                      <a:r>
                        <a:rPr kumimoji="1" lang="en-US" altLang="ja-JP" sz="1200" b="0" dirty="0" smtClean="0">
                          <a:solidFill>
                            <a:schemeClr val="tx1"/>
                          </a:solidFill>
                          <a:latin typeface="Meiryo UI" panose="020B0604030504040204" pitchFamily="50" charset="-128"/>
                          <a:ea typeface="Meiryo UI" panose="020B0604030504040204" pitchFamily="50" charset="-128"/>
                        </a:rPr>
                        <a:t>)</a:t>
                      </a:r>
                      <a:endParaRPr kumimoji="1" lang="ja-JP" altLang="en-US" sz="1200" b="0" dirty="0" smtClean="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産業創生・雇用創出におけるデジタル技術活用</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②</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実施体制・自走性</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③</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研究開発</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④</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人材育成</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⑤</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大学改革</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概要説明様式特有の内容。</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b="1"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spcAft>
                <a:spcPts val="600"/>
              </a:spcAft>
              <a:defRPr/>
            </a:pPr>
            <a:r>
              <a:rPr lang="ja-JP" altLang="en-US" dirty="0" smtClean="0">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○実施計画中「６．評価基準」のうち「評価基準を満たす理由」そのものではないことに注意。</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２．地域の現状と課題</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２－１．地域・市場を取り巻く状況とその動向</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○実施計画中「２．地域の現状と課題」のうち「地域・市場を取り巻く状況とその動向」の内容を中心に分かりやすく記載。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70375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２－２．計画に関連するこれまでの取組・実績</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○実施計画中「２．地域の現状と課題」のうち「計画に関連するこれまでの取組・実績」の内容を中心に分かりやすく記載。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45813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２－３．地域として取り組むべき課題</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○実施計画中「２．地域の現状と課題」のうち「地域として取り組むべき課題」の内容を中心に分かりやすく記載。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06667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３．目指す姿と目標</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10</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３－１．地域が目指す姿</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a:t>
            </a:r>
            <a:r>
              <a:rPr lang="ja-JP" altLang="en-US" dirty="0">
                <a:solidFill>
                  <a:sysClr val="windowText" lastClr="000000"/>
                </a:solidFill>
                <a:latin typeface="Meiryo UI" panose="020B0604030504040204" pitchFamily="50" charset="-128"/>
                <a:ea typeface="Meiryo UI" panose="020B0604030504040204" pitchFamily="50" charset="-128"/>
              </a:rPr>
              <a:t>計画を通じて地域が</a:t>
            </a:r>
            <a:r>
              <a:rPr lang="ja-JP" altLang="en-US" dirty="0" smtClean="0">
                <a:solidFill>
                  <a:sysClr val="windowText" lastClr="000000"/>
                </a:solidFill>
                <a:latin typeface="Meiryo UI" panose="020B0604030504040204" pitchFamily="50" charset="-128"/>
                <a:ea typeface="Meiryo UI" panose="020B0604030504040204" pitchFamily="50" charset="-128"/>
              </a:rPr>
              <a:t>目指す姿」の内容を中心に分かりやすく記載。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22067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３－２</a:t>
            </a:r>
            <a:r>
              <a:rPr lang="ja-JP" altLang="en-US" dirty="0" smtClean="0"/>
              <a:t>．産業</a:t>
            </a:r>
            <a:r>
              <a:rPr lang="ja-JP" altLang="en-US" dirty="0"/>
              <a:t>創生・雇用創出で目指す姿</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○実施計画中「３．目指す姿と目標」のうち「本計画における産業創生・雇用創出が目指す姿」及び「産業創生・雇用創出におけるデジタル技術活用」の内容を中心に分かりやすく記載。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31391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３－３．</a:t>
            </a:r>
            <a:r>
              <a:rPr lang="ja-JP" altLang="en-US" dirty="0" smtClean="0"/>
              <a:t>大学</a:t>
            </a:r>
            <a:r>
              <a:rPr lang="ja-JP" altLang="en-US" dirty="0"/>
              <a:t>改革により大学が目指す姿</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○実施計画中「３．目指す姿と目標」のうち「本計画における大学改革により大学が目指す姿」の内容を中心に分かりやすく記載。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31236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３－４．</a:t>
            </a:r>
            <a:r>
              <a:rPr kumimoji="1" lang="en-US" altLang="ja-JP" dirty="0" smtClean="0"/>
              <a:t>KPI</a:t>
            </a:r>
            <a:r>
              <a:rPr kumimoji="1" lang="ja-JP" altLang="en-US" dirty="0" smtClean="0"/>
              <a:t>の考え方</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○実施計画中「３．目指す姿と目標」のうち「本計画における</a:t>
            </a:r>
            <a:r>
              <a:rPr lang="en-US" altLang="ja-JP" dirty="0" smtClean="0">
                <a:solidFill>
                  <a:sysClr val="windowText" lastClr="000000"/>
                </a:solidFill>
                <a:latin typeface="Meiryo UI" panose="020B0604030504040204" pitchFamily="50" charset="-128"/>
                <a:ea typeface="Meiryo UI" panose="020B0604030504040204" pitchFamily="50" charset="-128"/>
              </a:rPr>
              <a:t>KPI</a:t>
            </a:r>
            <a:r>
              <a:rPr lang="ja-JP" altLang="en-US" dirty="0" smtClean="0">
                <a:solidFill>
                  <a:sysClr val="windowText" lastClr="000000"/>
                </a:solidFill>
                <a:latin typeface="Meiryo UI" panose="020B0604030504040204" pitchFamily="50" charset="-128"/>
                <a:ea typeface="Meiryo UI" panose="020B0604030504040204" pitchFamily="50" charset="-128"/>
              </a:rPr>
              <a:t>」の内容を中心に分かりやすく記載。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37186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３－５．事業全体のスケジュール</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3522349484"/>
              </p:ext>
            </p:extLst>
          </p:nvPr>
        </p:nvGraphicFramePr>
        <p:xfrm>
          <a:off x="574011" y="1863717"/>
          <a:ext cx="8757978" cy="2601680"/>
        </p:xfrm>
        <a:graphic>
          <a:graphicData uri="http://schemas.openxmlformats.org/drawingml/2006/table">
            <a:tbl>
              <a:tblPr/>
              <a:tblGrid>
                <a:gridCol w="2940948">
                  <a:extLst>
                    <a:ext uri="{9D8B030D-6E8A-4147-A177-3AD203B41FA5}">
                      <a16:colId xmlns:a16="http://schemas.microsoft.com/office/drawing/2014/main" val="20000"/>
                    </a:ext>
                  </a:extLst>
                </a:gridCol>
                <a:gridCol w="1170944">
                  <a:extLst>
                    <a:ext uri="{9D8B030D-6E8A-4147-A177-3AD203B41FA5}">
                      <a16:colId xmlns:a16="http://schemas.microsoft.com/office/drawing/2014/main" val="20002"/>
                    </a:ext>
                  </a:extLst>
                </a:gridCol>
                <a:gridCol w="1086584">
                  <a:extLst>
                    <a:ext uri="{9D8B030D-6E8A-4147-A177-3AD203B41FA5}">
                      <a16:colId xmlns:a16="http://schemas.microsoft.com/office/drawing/2014/main" val="20003"/>
                    </a:ext>
                  </a:extLst>
                </a:gridCol>
                <a:gridCol w="1061605">
                  <a:extLst>
                    <a:ext uri="{9D8B030D-6E8A-4147-A177-3AD203B41FA5}">
                      <a16:colId xmlns:a16="http://schemas.microsoft.com/office/drawing/2014/main" val="20004"/>
                    </a:ext>
                  </a:extLst>
                </a:gridCol>
                <a:gridCol w="1261438">
                  <a:extLst>
                    <a:ext uri="{9D8B030D-6E8A-4147-A177-3AD203B41FA5}">
                      <a16:colId xmlns:a16="http://schemas.microsoft.com/office/drawing/2014/main" val="20005"/>
                    </a:ext>
                  </a:extLst>
                </a:gridCol>
                <a:gridCol w="1236459">
                  <a:extLst>
                    <a:ext uri="{9D8B030D-6E8A-4147-A177-3AD203B41FA5}">
                      <a16:colId xmlns:a16="http://schemas.microsoft.com/office/drawing/2014/main" val="20006"/>
                    </a:ext>
                  </a:extLst>
                </a:gridCol>
              </a:tblGrid>
              <a:tr h="256027">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2021</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2022</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2023</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2024</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eiryo UI" panose="020B0604030504040204" pitchFamily="50" charset="-128"/>
                          <a:ea typeface="Meiryo UI" panose="020B0604030504040204" pitchFamily="50" charset="-128"/>
                        </a:rPr>
                        <a:t>2025</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257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259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73619">
                <a:tc>
                  <a:txBody>
                    <a:bodyPr/>
                    <a:lstStyle/>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66834">
                <a:tc>
                  <a:txBody>
                    <a:bodyPr/>
                    <a:lstStyle/>
                    <a:p>
                      <a:pPr algn="l" fontAlgn="ct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94538818"/>
                  </a:ext>
                </a:extLst>
              </a:tr>
              <a:tr h="366834">
                <a:tc>
                  <a:txBody>
                    <a:bodyPr/>
                    <a:lstStyle/>
                    <a:p>
                      <a:pPr algn="l" fontAlgn="ct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517222"/>
                  </a:ext>
                </a:extLst>
              </a:tr>
            </a:tbl>
          </a:graphicData>
        </a:graphic>
      </p:graphicFrame>
      <p:sp>
        <p:nvSpPr>
          <p:cNvPr id="7" name="角丸四角形 6"/>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○実施計画中「３．目指す姿と目標」のうち「事業全体のスケジュール」の内容を中心に分かりやすく記載。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4916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４．事業の実施体制・実施内容</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４－１．事業実施の推進体制</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17</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○実施計画中「４．事業の実施体制・内容」のうち「事業実施の推進体制」の内容を中心に分かりやすく記載。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60572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４－２</a:t>
            </a:r>
            <a:r>
              <a:rPr lang="ja-JP" altLang="en-US" dirty="0" smtClean="0"/>
              <a:t>．実施箇所の位置関係図</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18</a:t>
            </a:fld>
            <a:endParaRPr lang="ja-JP" altLang="en-US"/>
          </a:p>
        </p:txBody>
      </p:sp>
      <p:sp>
        <p:nvSpPr>
          <p:cNvPr id="7" name="角丸四角形 6"/>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概要説明様式特有の内容。</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b="1"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○事業の柱ごとに、その事業の実施箇所や参画機関の所在箇所について地図上に</a:t>
            </a:r>
            <a:r>
              <a:rPr lang="ja-JP" altLang="en-US" dirty="0" smtClean="0">
                <a:solidFill>
                  <a:sysClr val="windowText" lastClr="000000"/>
                </a:solidFill>
                <a:latin typeface="Meiryo UI" panose="020B0604030504040204" pitchFamily="50" charset="-128"/>
                <a:ea typeface="Meiryo UI" panose="020B0604030504040204" pitchFamily="50" charset="-128"/>
              </a:rPr>
              <a:t>図示。</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縮尺も明示。</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392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４－３．実施内容の全体像</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19</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54198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４－４．事業番号①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20</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○実施計画中「４．事業の実施体制・内容」のうち「事業の実施内容」の内容を中心に事業毎に分かりやすく記載。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169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４－５．事業番号②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21</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a:t>
            </a:r>
            <a:r>
              <a:rPr lang="ja-JP" altLang="en-US" dirty="0">
                <a:solidFill>
                  <a:sysClr val="windowText" lastClr="000000"/>
                </a:solidFill>
                <a:latin typeface="Meiryo UI" panose="020B0604030504040204" pitchFamily="50" charset="-128"/>
                <a:ea typeface="Meiryo UI" panose="020B0604030504040204" pitchFamily="50" charset="-128"/>
              </a:rPr>
              <a:t>事業毎に</a:t>
            </a:r>
            <a:r>
              <a:rPr lang="ja-JP" altLang="en-US" dirty="0" smtClean="0">
                <a:solidFill>
                  <a:sysClr val="windowText" lastClr="000000"/>
                </a:solidFill>
                <a:latin typeface="Meiryo UI" panose="020B0604030504040204" pitchFamily="50" charset="-128"/>
                <a:ea typeface="Meiryo UI" panose="020B0604030504040204" pitchFamily="50" charset="-128"/>
              </a:rPr>
              <a:t>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93889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４－６．事業番号③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a:t>
            </a:r>
            <a:r>
              <a:rPr lang="ja-JP" altLang="en-US" dirty="0">
                <a:solidFill>
                  <a:sysClr val="windowText" lastClr="000000"/>
                </a:solidFill>
                <a:latin typeface="Meiryo UI" panose="020B0604030504040204" pitchFamily="50" charset="-128"/>
                <a:ea typeface="Meiryo UI" panose="020B0604030504040204" pitchFamily="50" charset="-128"/>
              </a:rPr>
              <a:t>事業毎に</a:t>
            </a:r>
            <a:r>
              <a:rPr lang="ja-JP" altLang="en-US" dirty="0" smtClean="0">
                <a:solidFill>
                  <a:sysClr val="windowText" lastClr="000000"/>
                </a:solidFill>
                <a:latin typeface="Meiryo UI" panose="020B0604030504040204" pitchFamily="50" charset="-128"/>
                <a:ea typeface="Meiryo UI" panose="020B0604030504040204" pitchFamily="50" charset="-128"/>
              </a:rPr>
              <a:t>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83507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４－７．事業番号④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○実施計画中「４．事業の実施体制・内容」のうち「事業の実施内容」の内容を中心に</a:t>
            </a:r>
            <a:r>
              <a:rPr lang="ja-JP" altLang="en-US" dirty="0">
                <a:solidFill>
                  <a:sysClr val="windowText" lastClr="000000"/>
                </a:solidFill>
                <a:latin typeface="Meiryo UI" panose="020B0604030504040204" pitchFamily="50" charset="-128"/>
                <a:ea typeface="Meiryo UI" panose="020B0604030504040204" pitchFamily="50" charset="-128"/>
              </a:rPr>
              <a:t>事業毎に</a:t>
            </a:r>
            <a:r>
              <a:rPr lang="ja-JP" altLang="en-US" dirty="0" smtClean="0">
                <a:solidFill>
                  <a:sysClr val="windowText" lastClr="000000"/>
                </a:solidFill>
                <a:latin typeface="Meiryo UI" panose="020B0604030504040204" pitchFamily="50" charset="-128"/>
                <a:ea typeface="Meiryo UI" panose="020B0604030504040204" pitchFamily="50" charset="-128"/>
              </a:rPr>
              <a:t>分かりやすく記載。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4991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５．資金計画</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24</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５－１．初年度における事業費の内訳（見込み）</a:t>
            </a:r>
            <a:endParaRPr kumimoji="1"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213756329"/>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①○○事業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395674378"/>
              </p:ext>
            </p:extLst>
          </p:nvPr>
        </p:nvGraphicFramePr>
        <p:xfrm>
          <a:off x="5032825"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④○○事業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②○○事業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826466912"/>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⑤○○事業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③○○事業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3226001232"/>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⑥○○事業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zh-TW" altLang="en-US" dirty="0">
                <a:solidFill>
                  <a:sysClr val="windowText" lastClr="000000"/>
                </a:solidFill>
                <a:latin typeface="Meiryo UI" panose="020B0604030504040204" pitchFamily="50" charset="-128"/>
                <a:ea typeface="Meiryo UI" panose="020B0604030504040204" pitchFamily="50" charset="-128"/>
              </a:rPr>
              <a:t>様式</a:t>
            </a:r>
            <a:r>
              <a:rPr lang="en-US" altLang="zh-TW" dirty="0" smtClean="0">
                <a:solidFill>
                  <a:sysClr val="windowText" lastClr="000000"/>
                </a:solidFill>
                <a:latin typeface="Meiryo UI" panose="020B0604030504040204" pitchFamily="50" charset="-128"/>
                <a:ea typeface="Meiryo UI" panose="020B0604030504040204" pitchFamily="50" charset="-128"/>
              </a:rPr>
              <a:t>2-3</a:t>
            </a: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zh-TW" altLang="en-US" dirty="0" smtClean="0">
                <a:solidFill>
                  <a:sysClr val="windowText" lastClr="000000"/>
                </a:solidFill>
                <a:latin typeface="Meiryo UI" panose="020B0604030504040204" pitchFamily="50" charset="-128"/>
                <a:ea typeface="Meiryo UI" panose="020B0604030504040204" pitchFamily="50" charset="-128"/>
              </a:rPr>
              <a:t>事業費</a:t>
            </a:r>
            <a:r>
              <a:rPr lang="zh-TW" altLang="en-US" dirty="0">
                <a:solidFill>
                  <a:sysClr val="windowText" lastClr="000000"/>
                </a:solidFill>
                <a:latin typeface="Meiryo UI" panose="020B0604030504040204" pitchFamily="50" charset="-128"/>
                <a:ea typeface="Meiryo UI" panose="020B0604030504040204" pitchFamily="50" charset="-128"/>
              </a:rPr>
              <a:t>整理表（事業別）</a:t>
            </a: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のうち</a:t>
            </a: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ja-JP" altLang="en-US" u="sng" dirty="0" smtClean="0">
                <a:solidFill>
                  <a:schemeClr val="tx1"/>
                </a:solidFill>
                <a:latin typeface="Meiryo UI" panose="020B0604030504040204" pitchFamily="50" charset="-128"/>
                <a:ea typeface="Meiryo UI" panose="020B0604030504040204" pitchFamily="50" charset="-128"/>
              </a:rPr>
              <a:t>各事業</a:t>
            </a:r>
            <a:r>
              <a:rPr lang="ja-JP" altLang="en-US" u="sng" dirty="0">
                <a:solidFill>
                  <a:schemeClr val="tx1"/>
                </a:solidFill>
                <a:latin typeface="Meiryo UI" panose="020B0604030504040204" pitchFamily="50" charset="-128"/>
                <a:ea typeface="Meiryo UI" panose="020B0604030504040204" pitchFamily="50" charset="-128"/>
              </a:rPr>
              <a:t>の</a:t>
            </a:r>
            <a:r>
              <a:rPr lang="ja-JP" altLang="en-US" u="sng" dirty="0" smtClean="0">
                <a:solidFill>
                  <a:schemeClr val="tx1"/>
                </a:solidFill>
                <a:latin typeface="Meiryo UI" panose="020B0604030504040204" pitchFamily="50" charset="-128"/>
                <a:ea typeface="Meiryo UI" panose="020B0604030504040204" pitchFamily="50" charset="-128"/>
              </a:rPr>
              <a:t>費用（交付対象事業費）と、それ</a:t>
            </a:r>
            <a:r>
              <a:rPr lang="ja-JP" altLang="en-US" u="sng" dirty="0">
                <a:solidFill>
                  <a:schemeClr val="tx1"/>
                </a:solidFill>
                <a:latin typeface="Meiryo UI" panose="020B0604030504040204" pitchFamily="50" charset="-128"/>
                <a:ea typeface="Meiryo UI" panose="020B0604030504040204" pitchFamily="50" charset="-128"/>
              </a:rPr>
              <a:t>に応じた交付</a:t>
            </a:r>
            <a:r>
              <a:rPr lang="ja-JP" altLang="en-US" u="sng" dirty="0" smtClean="0">
                <a:solidFill>
                  <a:schemeClr val="tx1"/>
                </a:solidFill>
                <a:latin typeface="Meiryo UI" panose="020B0604030504040204" pitchFamily="50" charset="-128"/>
                <a:ea typeface="Meiryo UI" panose="020B0604030504040204" pitchFamily="50" charset="-128"/>
              </a:rPr>
              <a:t>金額（交付申請額）</a:t>
            </a:r>
            <a:r>
              <a:rPr lang="ja-JP" altLang="en-US" dirty="0" smtClean="0">
                <a:solidFill>
                  <a:schemeClr val="tx1"/>
                </a:solidFill>
                <a:latin typeface="Meiryo UI" panose="020B0604030504040204" pitchFamily="50" charset="-128"/>
                <a:ea typeface="Meiryo UI" panose="020B0604030504040204" pitchFamily="50" charset="-128"/>
              </a:rPr>
              <a:t>を</a:t>
            </a:r>
            <a:r>
              <a:rPr lang="ja-JP" altLang="en-US" dirty="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dirty="0" smtClean="0">
                <a:solidFill>
                  <a:schemeClr val="tx1"/>
                </a:solidFill>
                <a:latin typeface="Meiryo UI" panose="020B0604030504040204" pitchFamily="50" charset="-128"/>
                <a:ea typeface="Meiryo UI" panose="020B0604030504040204" pitchFamily="50" charset="-128"/>
              </a:rPr>
              <a:t>○あわせて、</a:t>
            </a:r>
            <a:r>
              <a:rPr lang="ja-JP" altLang="en-US" u="sng" dirty="0" smtClean="0">
                <a:solidFill>
                  <a:schemeClr val="tx1"/>
                </a:solidFill>
                <a:latin typeface="Meiryo UI" panose="020B0604030504040204" pitchFamily="50" charset="-128"/>
                <a:ea typeface="Meiryo UI" panose="020B0604030504040204" pitchFamily="50" charset="-128"/>
              </a:rPr>
              <a:t>各事業</a:t>
            </a:r>
            <a:r>
              <a:rPr lang="ja-JP" altLang="en-US" u="sng" dirty="0">
                <a:solidFill>
                  <a:schemeClr val="tx1"/>
                </a:solidFill>
                <a:latin typeface="Meiryo UI" panose="020B0604030504040204" pitchFamily="50" charset="-128"/>
                <a:ea typeface="Meiryo UI" panose="020B0604030504040204" pitchFamily="50" charset="-128"/>
              </a:rPr>
              <a:t>で支出する主な経費</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事業の数に応じて、記載欄を加除するなど調整</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5243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５－２．初年度における経費の構造</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26</a:t>
            </a:fld>
            <a:endParaRPr lang="ja-JP" altLang="en-US"/>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○○大学</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　○○千円）</a:t>
            </a:r>
            <a:endParaRPr lang="ja-JP" altLang="en-US" sz="700" dirty="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事業者等</a:t>
            </a:r>
            <a:endParaRPr lang="en-US" altLang="ja-JP" b="1" dirty="0">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ja-JP" altLang="en-US" sz="700" dirty="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・事業③「○○○」</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・事業③「○○○○」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・事業⑤「○○○○」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31" name="グループ化 30"/>
          <p:cNvGrpSpPr/>
          <p:nvPr/>
        </p:nvGrpSpPr>
        <p:grpSpPr>
          <a:xfrm>
            <a:off x="7598637" y="4244255"/>
            <a:ext cx="1698344" cy="1411978"/>
            <a:chOff x="7343699" y="566465"/>
            <a:chExt cx="1698344" cy="1411978"/>
          </a:xfrm>
        </p:grpSpPr>
        <p:sp>
          <p:nvSpPr>
            <p:cNvPr id="32"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3"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a:t>
              </a:r>
              <a:r>
                <a:rPr lang="ja-JP" altLang="en-US" sz="900" dirty="0" smtClean="0">
                  <a:solidFill>
                    <a:sysClr val="windowText" lastClr="000000"/>
                  </a:solidFill>
                  <a:latin typeface="Meiryo UI" panose="020B0604030504040204" pitchFamily="50" charset="-128"/>
                  <a:ea typeface="Meiryo UI" panose="020B0604030504040204" pitchFamily="50" charset="-128"/>
                </a:rPr>
                <a:t>負担分</a:t>
              </a:r>
              <a:endParaRPr lang="en-US" altLang="ja-JP" sz="900" dirty="0" smtClean="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dirty="0" smtClean="0">
                  <a:solidFill>
                    <a:sysClr val="windowText" lastClr="000000"/>
                  </a:solidFill>
                  <a:latin typeface="Meiryo UI" panose="020B0604030504040204" pitchFamily="50" charset="-128"/>
                  <a:ea typeface="Meiryo UI" panose="020B0604030504040204" pitchFamily="50" charset="-128"/>
                </a:rPr>
                <a:t>※</a:t>
              </a:r>
              <a:r>
                <a:rPr lang="ja-JP" altLang="en-US" sz="600" dirty="0" smtClean="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・事業④「○○○○」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・事業⑥「○○○○」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自治体における直執行分　</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defRPr/>
            </a:pPr>
            <a:r>
              <a:rPr lang="ja-JP" altLang="en-US" sz="900" dirty="0">
                <a:solidFill>
                  <a:prstClr val="black"/>
                </a:solidFill>
                <a:latin typeface="Meiryo UI" panose="020B0604030504040204" pitchFamily="50" charset="-128"/>
                <a:ea typeface="Meiryo UI" panose="020B0604030504040204" pitchFamily="50" charset="-128"/>
              </a:rPr>
              <a:t>○○千円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en-US" altLang="ja-JP" sz="700" dirty="0">
              <a:solidFill>
                <a:prstClr val="black"/>
              </a:solidFill>
              <a:latin typeface="Meiryo UI" panose="020B0604030504040204" pitchFamily="50" charset="-128"/>
              <a:ea typeface="Meiryo UI" panose="020B0604030504040204" pitchFamily="50" charset="-128"/>
            </a:endParaRPr>
          </a:p>
          <a:p>
            <a:pPr lvl="0">
              <a:defRPr/>
            </a:pPr>
            <a:endParaRPr lang="en-US" altLang="ja-JP" sz="900" dirty="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dirty="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p:txBody>
      </p:sp>
      <p:sp>
        <p:nvSpPr>
          <p:cNvPr id="40" name="角丸四角形 39"/>
          <p:cNvSpPr/>
          <p:nvPr/>
        </p:nvSpPr>
        <p:spPr>
          <a:xfrm>
            <a:off x="1216377" y="2874886"/>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smtClean="0">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dirty="0" smtClean="0">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dirty="0" smtClean="0">
                <a:solidFill>
                  <a:schemeClr val="tx1"/>
                </a:solidFill>
                <a:latin typeface="Meiryo UI" panose="020B0604030504040204" pitchFamily="50" charset="-128"/>
                <a:ea typeface="Meiryo UI" panose="020B0604030504040204" pitchFamily="50" charset="-128"/>
              </a:rPr>
              <a:t>と</a:t>
            </a:r>
            <a:r>
              <a:rPr lang="ja-JP" altLang="en-US" u="sng" dirty="0" smtClean="0">
                <a:solidFill>
                  <a:schemeClr val="tx1"/>
                </a:solidFill>
                <a:latin typeface="Meiryo UI" panose="020B0604030504040204" pitchFamily="50" charset="-128"/>
                <a:ea typeface="Meiryo UI" panose="020B0604030504040204" pitchFamily="50" charset="-128"/>
              </a:rPr>
              <a:t>本交付金事業における自己負担分</a:t>
            </a:r>
            <a:r>
              <a:rPr lang="ja-JP" altLang="en-US" dirty="0" smtClean="0">
                <a:solidFill>
                  <a:schemeClr val="tx1"/>
                </a:solidFill>
                <a:latin typeface="Meiryo UI" panose="020B0604030504040204" pitchFamily="50" charset="-128"/>
                <a:ea typeface="Meiryo UI" panose="020B0604030504040204" pitchFamily="50" charset="-128"/>
              </a:rPr>
              <a:t>を具体的に記載。</a:t>
            </a:r>
            <a:endParaRPr lang="en-US" altLang="ja-JP" dirty="0" smtClean="0">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dirty="0" smtClean="0">
                <a:solidFill>
                  <a:schemeClr val="tx1"/>
                </a:solidFill>
                <a:latin typeface="Meiryo UI" panose="020B0604030504040204" pitchFamily="50" charset="-128"/>
                <a:ea typeface="Meiryo UI" panose="020B0604030504040204" pitchFamily="50" charset="-128"/>
              </a:rPr>
              <a:t>　</a:t>
            </a:r>
            <a:r>
              <a:rPr lang="en-US" altLang="ja-JP" sz="1600" dirty="0" smtClean="0">
                <a:solidFill>
                  <a:schemeClr val="tx1"/>
                </a:solidFill>
                <a:latin typeface="Meiryo UI" panose="020B0604030504040204" pitchFamily="50" charset="-128"/>
                <a:ea typeface="Meiryo UI" panose="020B0604030504040204" pitchFamily="50" charset="-128"/>
              </a:rPr>
              <a:t>※</a:t>
            </a:r>
            <a:r>
              <a:rPr lang="ja-JP" altLang="en-US" sz="1600" dirty="0" smtClean="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○様式２－３の</a:t>
            </a:r>
            <a:r>
              <a:rPr lang="ja-JP" altLang="en-US" u="sng" dirty="0" smtClean="0">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dirty="0" smtClean="0">
                <a:solidFill>
                  <a:sysClr val="windowText" lastClr="000000"/>
                </a:solidFill>
                <a:latin typeface="Meiryo UI" panose="020B0604030504040204" pitchFamily="50" charset="-128"/>
                <a:ea typeface="Meiryo UI" panose="020B0604030504040204" pitchFamily="50" charset="-128"/>
              </a:rPr>
              <a:t>、様式２－２の</a:t>
            </a:r>
            <a:r>
              <a:rPr lang="ja-JP" altLang="en-US" u="sng" dirty="0" smtClean="0">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dirty="0" smtClean="0">
                <a:solidFill>
                  <a:sysClr val="windowText" lastClr="000000"/>
                </a:solidFill>
                <a:latin typeface="Meiryo UI" panose="020B0604030504040204" pitchFamily="50" charset="-128"/>
                <a:ea typeface="Meiryo UI" panose="020B0604030504040204" pitchFamily="50" charset="-128"/>
              </a:rPr>
              <a:t>の内容を記載。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en-US" altLang="ja-JP" sz="1600" dirty="0" smtClean="0">
                <a:solidFill>
                  <a:sysClr val="windowText" lastClr="000000"/>
                </a:solidFill>
                <a:latin typeface="Meiryo UI" panose="020B0604030504040204" pitchFamily="50" charset="-128"/>
                <a:ea typeface="Meiryo UI" panose="020B0604030504040204" pitchFamily="50" charset="-128"/>
              </a:rPr>
              <a:t>※</a:t>
            </a:r>
            <a:r>
              <a:rPr lang="ja-JP" altLang="en-US" sz="1600" dirty="0" smtClean="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dirty="0" smtClean="0">
                <a:solidFill>
                  <a:sysClr val="windowText" lastClr="000000"/>
                </a:solidFill>
                <a:latin typeface="Meiryo UI" panose="020B0604030504040204" pitchFamily="50" charset="-128"/>
                <a:ea typeface="Meiryo UI" panose="020B0604030504040204" pitchFamily="50" charset="-128"/>
              </a:rPr>
              <a:t>関連</a:t>
            </a:r>
            <a:r>
              <a:rPr lang="zh-TW" altLang="en-US" sz="1600" dirty="0">
                <a:solidFill>
                  <a:sysClr val="windowText" lastClr="000000"/>
                </a:solidFill>
                <a:latin typeface="Meiryo UI" panose="020B0604030504040204" pitchFamily="50" charset="-128"/>
                <a:ea typeface="Meiryo UI" panose="020B0604030504040204" pitchFamily="50" charset="-128"/>
              </a:rPr>
              <a:t>単独</a:t>
            </a:r>
            <a:r>
              <a:rPr lang="zh-TW" altLang="en-US" sz="1600" dirty="0" smtClean="0">
                <a:solidFill>
                  <a:sysClr val="windowText" lastClr="000000"/>
                </a:solidFill>
                <a:latin typeface="Meiryo UI" panose="020B0604030504040204" pitchFamily="50" charset="-128"/>
                <a:ea typeface="Meiryo UI" panose="020B0604030504040204" pitchFamily="50" charset="-128"/>
              </a:rPr>
              <a:t>事業</a:t>
            </a:r>
            <a:r>
              <a:rPr lang="ja-JP" altLang="en-US" sz="1600" dirty="0" smtClean="0">
                <a:solidFill>
                  <a:sysClr val="windowText" lastClr="000000"/>
                </a:solidFill>
                <a:latin typeface="Meiryo UI" panose="020B0604030504040204" pitchFamily="50" charset="-128"/>
                <a:ea typeface="Meiryo UI" panose="020B0604030504040204" pitchFamily="50" charset="-128"/>
              </a:rPr>
              <a:t>分を記載。</a:t>
            </a:r>
            <a:endParaRPr lang="en-US" altLang="ja-JP" sz="1600" dirty="0" smtClean="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５－３．自走に向けた資金計画</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概要説明様式特有の内容。</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b="1"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地域が本交付金によらず</a:t>
            </a:r>
            <a:r>
              <a:rPr lang="ja-JP" altLang="en-US" u="sng" dirty="0">
                <a:solidFill>
                  <a:schemeClr val="tx1"/>
                </a:solidFill>
                <a:latin typeface="Meiryo UI" panose="020B0604030504040204" pitchFamily="50" charset="-128"/>
                <a:ea typeface="Meiryo UI" panose="020B0604030504040204" pitchFamily="50" charset="-128"/>
              </a:rPr>
              <a:t>自走する期間（６年目以降）の開始前後</a:t>
            </a:r>
            <a:r>
              <a:rPr lang="ja-JP" altLang="en-US" dirty="0">
                <a:solidFill>
                  <a:schemeClr val="tx1"/>
                </a:solidFill>
                <a:latin typeface="Meiryo UI" panose="020B0604030504040204" pitchFamily="50" charset="-128"/>
                <a:ea typeface="Meiryo UI" panose="020B0604030504040204" pitchFamily="50" charset="-128"/>
              </a:rPr>
              <a:t>において、取組の自走に向け、適切な事業規模を確保しつつ、金融機関を含めて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地域の産官学の各主体がどのように費用負担を行うのか</a:t>
            </a:r>
            <a:r>
              <a:rPr lang="ja-JP" altLang="en-US" dirty="0">
                <a:solidFill>
                  <a:schemeClr val="tx1"/>
                </a:solidFill>
                <a:latin typeface="Meiryo UI" panose="020B0604030504040204" pitchFamily="50" charset="-128"/>
                <a:ea typeface="Meiryo UI" panose="020B0604030504040204" pitchFamily="50" charset="-128"/>
              </a:rPr>
              <a:t>（または、取組の自走のための資金を域外からどのように確保するのか）、その見通しについて可能な限り、具体的に</a:t>
            </a:r>
            <a:r>
              <a:rPr lang="ja-JP" altLang="en-US" dirty="0" smtClean="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856938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4695</Words>
  <Application>Microsoft Office PowerPoint</Application>
  <PresentationFormat>A4 210 x 297 mm</PresentationFormat>
  <Paragraphs>398</Paragraphs>
  <Slides>27</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27</vt:i4>
      </vt:variant>
    </vt:vector>
  </HeadingPairs>
  <TitlesOfParts>
    <vt:vector size="34" baseType="lpstr">
      <vt:lpstr>Meiryo UI</vt:lpstr>
      <vt:lpstr>ＭＳ Ｐゴシック</vt:lpstr>
      <vt:lpstr>游ゴシック</vt:lpstr>
      <vt:lpstr>游ゴシック Light</vt:lpstr>
      <vt:lpstr>Arial</vt:lpstr>
      <vt:lpstr>Wingdings</vt:lpstr>
      <vt:lpstr>Office テーマ</vt:lpstr>
      <vt:lpstr>【計画のタイトル】</vt:lpstr>
      <vt:lpstr>本フォーマットについて（※提出に当たり、本スライドは削除ください）</vt:lpstr>
      <vt:lpstr>１．計画の概要</vt:lpstr>
      <vt:lpstr>１－１．計画の全体像</vt:lpstr>
      <vt:lpstr>１－２．申請内容の骨子</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５－１．初年度における事業費の内訳（見込み）</vt:lpstr>
      <vt:lpstr>５－２．初年度における経費の構造</vt:lpstr>
      <vt:lpstr>５－３．自走に向けた資金計画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2022-02-24T06:07:40Z</dcterms:created>
  <dcterms:modified xsi:type="dcterms:W3CDTF">2022-02-24T06:07:45Z</dcterms:modified>
</cp:coreProperties>
</file>