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7"/>
  </p:notesMasterIdLst>
  <p:sldIdLst>
    <p:sldId id="256" r:id="rId2"/>
    <p:sldId id="258" r:id="rId3"/>
    <p:sldId id="287" r:id="rId4"/>
    <p:sldId id="257" r:id="rId5"/>
    <p:sldId id="259"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84" r:id="rId22"/>
    <p:sldId id="285" r:id="rId23"/>
    <p:sldId id="280" r:id="rId24"/>
    <p:sldId id="281" r:id="rId25"/>
    <p:sldId id="282" r:id="rId26"/>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1253" y="62"/>
      </p:cViewPr>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4DC2462-283C-440C-A533-76A58E6876F6}" type="datetimeFigureOut">
              <a:rPr kumimoji="1" lang="ja-JP" altLang="en-US" smtClean="0"/>
              <a:t>2022/3/7</a:t>
            </a:fld>
            <a:endParaRPr kumimoji="1" lang="ja-JP" altLang="en-US"/>
          </a:p>
        </p:txBody>
      </p:sp>
      <p:sp>
        <p:nvSpPr>
          <p:cNvPr id="4" name="スライド イメージ プレースホルダー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59193FB-9998-4D0E-B624-A144BE9ADFDA}" type="slidenum">
              <a:rPr kumimoji="1" lang="ja-JP" altLang="en-US" smtClean="0"/>
              <a:t>‹#›</a:t>
            </a:fld>
            <a:endParaRPr kumimoji="1" lang="ja-JP" altLang="en-US"/>
          </a:p>
        </p:txBody>
      </p:sp>
    </p:spTree>
    <p:extLst>
      <p:ext uri="{BB962C8B-B14F-4D97-AF65-F5344CB8AC3E}">
        <p14:creationId xmlns:p14="http://schemas.microsoft.com/office/powerpoint/2010/main" val="31909260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1038" y="1122363"/>
            <a:ext cx="8543925" cy="2387600"/>
          </a:xfrm>
        </p:spPr>
        <p:txBody>
          <a:bodyPr anchor="ctr">
            <a:normAutofit/>
          </a:bodyPr>
          <a:lstStyle>
            <a:lvl1pPr algn="ctr">
              <a:defRPr sz="4800">
                <a:latin typeface="Meiryo UI" panose="020B0604030504040204" pitchFamily="50" charset="-128"/>
                <a:ea typeface="Meiryo UI" panose="020B0604030504040204" pitchFamily="50" charset="-128"/>
              </a:defRPr>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238250" y="3923584"/>
            <a:ext cx="7429500" cy="2610779"/>
          </a:xfrm>
        </p:spPr>
        <p:txBody>
          <a:bodyPr>
            <a:normAutofit/>
          </a:bodyPr>
          <a:lstStyle>
            <a:lvl1pPr marL="0" indent="0" algn="ctr">
              <a:buNone/>
              <a:defRPr sz="2400">
                <a:latin typeface="Meiryo UI" panose="020B0604030504040204" pitchFamily="50" charset="-128"/>
                <a:ea typeface="Meiryo UI" panose="020B0604030504040204" pitchFamily="50" charset="-128"/>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dirty="0" smtClean="0"/>
              <a:t>マスター サブタイトルの書式設定</a:t>
            </a:r>
            <a:endParaRPr kumimoji="1" lang="ja-JP" altLang="en-US" dirty="0"/>
          </a:p>
        </p:txBody>
      </p:sp>
    </p:spTree>
    <p:extLst>
      <p:ext uri="{BB962C8B-B14F-4D97-AF65-F5344CB8AC3E}">
        <p14:creationId xmlns:p14="http://schemas.microsoft.com/office/powerpoint/2010/main" val="184079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9"/>
            <a:ext cx="8543925" cy="2852737"/>
          </a:xfrm>
        </p:spPr>
        <p:txBody>
          <a:bodyPr anchor="ctr">
            <a:normAutofit/>
          </a:bodyPr>
          <a:lstStyle>
            <a:lvl1pPr>
              <a:defRPr sz="4000">
                <a:latin typeface="Meiryo UI" panose="020B0604030504040204" pitchFamily="50" charset="-128"/>
                <a:ea typeface="Meiryo UI" panose="020B0604030504040204" pitchFamily="50" charset="-128"/>
              </a:defRPr>
            </a:lvl1pPr>
          </a:lstStyle>
          <a:p>
            <a:r>
              <a:rPr kumimoji="1" lang="ja-JP" altLang="en-US" smtClean="0"/>
              <a:t>マスター タイトルの書式設定</a:t>
            </a:r>
            <a:endParaRPr kumimoji="1" lang="ja-JP" altLang="en-US"/>
          </a:p>
        </p:txBody>
      </p:sp>
    </p:spTree>
    <p:extLst>
      <p:ext uri="{BB962C8B-B14F-4D97-AF65-F5344CB8AC3E}">
        <p14:creationId xmlns:p14="http://schemas.microsoft.com/office/powerpoint/2010/main" val="421580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5" y="478342"/>
            <a:ext cx="9785350" cy="936000"/>
          </a:xfrm>
          <a:ln w="12700">
            <a:solidFill>
              <a:schemeClr val="tx1"/>
            </a:solidFill>
            <a:prstDash val="solid"/>
          </a:ln>
        </p:spPr>
        <p:txBody>
          <a:bodyPr>
            <a:noAutofit/>
          </a:bodyPr>
          <a:lstStyle>
            <a:lvl1pPr>
              <a:defRPr sz="1600">
                <a:latin typeface="Meiryo UI" panose="020B0604030504040204" pitchFamily="50" charset="-128"/>
                <a:ea typeface="Meiryo UI" panose="020B0604030504040204" pitchFamily="50" charset="-128"/>
              </a:defRPr>
            </a:lvl1pPr>
            <a:lvl2pPr>
              <a:defRPr sz="2000"/>
            </a:lvl2pPr>
            <a:lvl3pPr>
              <a:defRPr sz="1800"/>
            </a:lvl3pPr>
            <a:lvl4pPr>
              <a:defRPr sz="1600"/>
            </a:lvl4pPr>
            <a:lvl5pPr>
              <a:defRPr sz="1600"/>
            </a:lvl5pPr>
          </a:lstStyle>
          <a:p>
            <a:pPr lvl="0"/>
            <a:r>
              <a:rPr kumimoji="1" lang="en-US" altLang="ja-JP" dirty="0" smtClean="0"/>
              <a:t>【</a:t>
            </a:r>
            <a:r>
              <a:rPr kumimoji="1" lang="ja-JP" altLang="en-US" dirty="0" smtClean="0"/>
              <a:t>このスライドのポイントを記載</a:t>
            </a:r>
            <a:r>
              <a:rPr kumimoji="1" lang="en-US" altLang="ja-JP" dirty="0" smtClean="0"/>
              <a:t>】</a:t>
            </a:r>
          </a:p>
          <a:p>
            <a:pPr lvl="0"/>
            <a:endParaRPr kumimoji="1" lang="en-US" altLang="ja-JP" dirty="0" smtClean="0"/>
          </a:p>
          <a:p>
            <a:pPr lvl="0"/>
            <a:endParaRPr kumimoji="1" lang="ja-JP" altLang="en-US" dirty="0" smtClean="0"/>
          </a:p>
        </p:txBody>
      </p:sp>
    </p:spTree>
    <p:extLst>
      <p:ext uri="{BB962C8B-B14F-4D97-AF65-F5344CB8AC3E}">
        <p14:creationId xmlns:p14="http://schemas.microsoft.com/office/powerpoint/2010/main" val="3059600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Tree>
    <p:extLst>
      <p:ext uri="{BB962C8B-B14F-4D97-AF65-F5344CB8AC3E}">
        <p14:creationId xmlns:p14="http://schemas.microsoft.com/office/powerpoint/2010/main" val="2969307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FFC000"/>
          </a:solidFill>
        </p:spPr>
        <p:txBody>
          <a:bodyPr>
            <a:normAutofit/>
          </a:bodyPr>
          <a:lstStyle>
            <a:lvl1pPr>
              <a:defRPr sz="2400">
                <a:solidFill>
                  <a:sysClr val="windowText" lastClr="000000"/>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Tree>
    <p:extLst>
      <p:ext uri="{BB962C8B-B14F-4D97-AF65-F5344CB8AC3E}">
        <p14:creationId xmlns:p14="http://schemas.microsoft.com/office/powerpoint/2010/main" val="23797394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2C05932C-F660-46D9-BCAC-BA474BACF4CC}" type="slidenum">
              <a:rPr kumimoji="1" lang="ja-JP" altLang="en-US" smtClean="0"/>
              <a:t>‹#›</a:t>
            </a:fld>
            <a:endParaRPr kumimoji="1" lang="ja-JP" altLang="en-US"/>
          </a:p>
        </p:txBody>
      </p:sp>
    </p:spTree>
    <p:extLst>
      <p:ext uri="{BB962C8B-B14F-4D97-AF65-F5344CB8AC3E}">
        <p14:creationId xmlns:p14="http://schemas.microsoft.com/office/powerpoint/2010/main" val="30140824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 id="2147483657" r:id="rId4"/>
    <p:sldLayoutId id="2147483655" r:id="rId5"/>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a:t>
            </a:r>
            <a:r>
              <a:rPr lang="ja-JP" altLang="en-US" dirty="0"/>
              <a:t>計画</a:t>
            </a:r>
            <a:r>
              <a:rPr lang="ja-JP" altLang="en-US" dirty="0" smtClean="0"/>
              <a:t>の</a:t>
            </a:r>
            <a:r>
              <a:rPr lang="ja-JP" altLang="en-US" dirty="0"/>
              <a:t>タイトル</a:t>
            </a:r>
            <a:r>
              <a:rPr kumimoji="1" lang="en-US" altLang="ja-JP" dirty="0" smtClean="0"/>
              <a:t>】</a:t>
            </a:r>
            <a:endParaRPr kumimoji="1" lang="ja-JP" altLang="en-US" dirty="0"/>
          </a:p>
        </p:txBody>
      </p:sp>
      <p:sp>
        <p:nvSpPr>
          <p:cNvPr id="3" name="サブタイトル 2"/>
          <p:cNvSpPr>
            <a:spLocks noGrp="1"/>
          </p:cNvSpPr>
          <p:nvPr>
            <p:ph type="subTitle" idx="1"/>
          </p:nvPr>
        </p:nvSpPr>
        <p:spPr/>
        <p:txBody>
          <a:bodyPr>
            <a:normAutofit fontScale="85000" lnSpcReduction="10000"/>
          </a:bodyPr>
          <a:lstStyle/>
          <a:p>
            <a:pPr>
              <a:lnSpc>
                <a:spcPct val="120000"/>
              </a:lnSpc>
            </a:pPr>
            <a:r>
              <a:rPr lang="ja-JP" altLang="en-US" dirty="0" smtClean="0"/>
              <a:t>令和</a:t>
            </a:r>
            <a:r>
              <a:rPr lang="ja-JP" altLang="en-US" dirty="0"/>
              <a:t>４年度地方大学・地域産業創生交付金</a:t>
            </a:r>
            <a:br>
              <a:rPr lang="ja-JP" altLang="en-US" dirty="0"/>
            </a:br>
            <a:r>
              <a:rPr lang="ja-JP" altLang="en-US" dirty="0" smtClean="0"/>
              <a:t>概要説明資料（展開枠）</a:t>
            </a:r>
            <a:r>
              <a:rPr lang="ja-JP" altLang="en-US" dirty="0"/>
              <a:t/>
            </a:r>
            <a:br>
              <a:rPr lang="ja-JP" altLang="en-US" dirty="0"/>
            </a:br>
            <a:endParaRPr lang="ja-JP" altLang="en-US" dirty="0"/>
          </a:p>
          <a:p>
            <a:pPr>
              <a:lnSpc>
                <a:spcPct val="120000"/>
              </a:lnSpc>
            </a:pPr>
            <a:r>
              <a:rPr lang="en-US" altLang="ja-JP" dirty="0"/>
              <a:t>【</a:t>
            </a:r>
            <a:r>
              <a:rPr lang="ja-JP" altLang="en-US" dirty="0"/>
              <a:t>申請地方公共団体名</a:t>
            </a:r>
            <a:r>
              <a:rPr lang="en-US" altLang="ja-JP" dirty="0" smtClean="0"/>
              <a:t>】</a:t>
            </a:r>
          </a:p>
          <a:p>
            <a:pPr>
              <a:lnSpc>
                <a:spcPct val="120000"/>
              </a:lnSpc>
            </a:pPr>
            <a:endParaRPr lang="en-US" altLang="ja-JP" dirty="0"/>
          </a:p>
          <a:p>
            <a:pPr algn="r">
              <a:lnSpc>
                <a:spcPct val="120000"/>
              </a:lnSpc>
            </a:pPr>
            <a:r>
              <a:rPr lang="en-US" altLang="ja-JP" dirty="0" smtClean="0"/>
              <a:t>※</a:t>
            </a:r>
            <a:r>
              <a:rPr lang="ja-JP" altLang="en-US" dirty="0"/>
              <a:t>原則として既存の計画から発展・変更した部分を下線により明示</a:t>
            </a:r>
            <a:r>
              <a:rPr lang="ja-JP" altLang="en-US" dirty="0" smtClean="0"/>
              <a:t>。</a:t>
            </a:r>
            <a:endParaRPr kumimoji="1" lang="ja-JP" altLang="en-US" dirty="0"/>
          </a:p>
        </p:txBody>
      </p:sp>
      <p:sp>
        <p:nvSpPr>
          <p:cNvPr id="4" name="サブタイトル 2"/>
          <p:cNvSpPr txBox="1">
            <a:spLocks/>
          </p:cNvSpPr>
          <p:nvPr/>
        </p:nvSpPr>
        <p:spPr>
          <a:xfrm>
            <a:off x="267242" y="152986"/>
            <a:ext cx="1300301" cy="265026"/>
          </a:xfrm>
          <a:prstGeom prst="rect">
            <a:avLst/>
          </a:prstGeom>
        </p:spPr>
        <p:txBody>
          <a:bodyPr vert="horz" lIns="91440" tIns="45720" rIns="91440" bIns="45720" rtlCol="0">
            <a:normAutofit/>
          </a:bodyPr>
          <a:lstStyle>
            <a:lvl1pPr marL="0" indent="0" algn="ctr" defTabSz="742950" rtl="0" eaLnBrk="1" latinLnBrk="0" hangingPunct="1">
              <a:lnSpc>
                <a:spcPct val="90000"/>
              </a:lnSpc>
              <a:spcBef>
                <a:spcPts val="813"/>
              </a:spcBef>
              <a:buFont typeface="Arial" panose="020B0604020202020204" pitchFamily="34" charset="0"/>
              <a:buNone/>
              <a:defRPr kumimoji="1" sz="2400" kern="1200">
                <a:solidFill>
                  <a:schemeClr val="tx1"/>
                </a:solidFill>
                <a:latin typeface="Meiryo UI" panose="020B0604030504040204" pitchFamily="50" charset="-128"/>
                <a:ea typeface="Meiryo UI" panose="020B0604030504040204" pitchFamily="50" charset="-128"/>
                <a:cs typeface="+mn-cs"/>
              </a:defRPr>
            </a:lvl1pPr>
            <a:lvl2pPr marL="371475" indent="0" algn="ctr" defTabSz="742950" rtl="0" eaLnBrk="1" latinLnBrk="0" hangingPunct="1">
              <a:lnSpc>
                <a:spcPct val="90000"/>
              </a:lnSpc>
              <a:spcBef>
                <a:spcPts val="406"/>
              </a:spcBef>
              <a:buFont typeface="Arial" panose="020B0604020202020204" pitchFamily="34" charset="0"/>
              <a:buNone/>
              <a:defRPr kumimoji="1" sz="162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Arial" panose="020B0604020202020204" pitchFamily="34" charset="0"/>
              <a:buNone/>
              <a:defRPr kumimoji="1" sz="1463"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5pPr>
            <a:lvl6pPr marL="185737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6pPr>
            <a:lvl7pPr marL="222885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7pPr>
            <a:lvl8pPr marL="26003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8pPr>
            <a:lvl9pPr marL="29718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9pPr>
          </a:lstStyle>
          <a:p>
            <a:r>
              <a:rPr lang="ja-JP" altLang="en-US" sz="1200" dirty="0" smtClean="0"/>
              <a:t>（様式</a:t>
            </a:r>
            <a:r>
              <a:rPr lang="en-US" altLang="ja-JP" sz="1200" dirty="0" smtClean="0"/>
              <a:t>1-1-2</a:t>
            </a:r>
            <a:r>
              <a:rPr lang="ja-JP" altLang="en-US" sz="1200" dirty="0" smtClean="0"/>
              <a:t>）</a:t>
            </a:r>
            <a:endParaRPr lang="ja-JP" altLang="en-US" sz="1200" dirty="0"/>
          </a:p>
        </p:txBody>
      </p:sp>
    </p:spTree>
    <p:extLst>
      <p:ext uri="{BB962C8B-B14F-4D97-AF65-F5344CB8AC3E}">
        <p14:creationId xmlns:p14="http://schemas.microsoft.com/office/powerpoint/2010/main" val="233639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本フォーマットについて（</a:t>
            </a:r>
            <a:r>
              <a:rPr lang="en-US" altLang="ja-JP" dirty="0"/>
              <a:t>※</a:t>
            </a:r>
            <a:r>
              <a:rPr lang="ja-JP" altLang="en-US" dirty="0"/>
              <a:t>提出に当たり、本スライドは削除ください）</a:t>
            </a:r>
            <a:endParaRPr kumimoji="1" lang="ja-JP" altLang="en-US" dirty="0"/>
          </a:p>
        </p:txBody>
      </p:sp>
      <p:graphicFrame>
        <p:nvGraphicFramePr>
          <p:cNvPr id="10" name="表 9"/>
          <p:cNvGraphicFramePr>
            <a:graphicFrameLocks noGrp="1"/>
          </p:cNvGraphicFramePr>
          <p:nvPr>
            <p:extLst>
              <p:ext uri="{D42A27DB-BD31-4B8C-83A1-F6EECF244321}">
                <p14:modId xmlns:p14="http://schemas.microsoft.com/office/powerpoint/2010/main" val="3246917440"/>
              </p:ext>
            </p:extLst>
          </p:nvPr>
        </p:nvGraphicFramePr>
        <p:xfrm>
          <a:off x="93306" y="438411"/>
          <a:ext cx="9694506" cy="6258560"/>
        </p:xfrm>
        <a:graphic>
          <a:graphicData uri="http://schemas.openxmlformats.org/drawingml/2006/table">
            <a:tbl>
              <a:tblPr firstRow="1" bandRow="1">
                <a:tableStyleId>{5C22544A-7EE6-4342-B048-85BDC9FD1C3A}</a:tableStyleId>
              </a:tblPr>
              <a:tblGrid>
                <a:gridCol w="606490">
                  <a:extLst>
                    <a:ext uri="{9D8B030D-6E8A-4147-A177-3AD203B41FA5}">
                      <a16:colId xmlns:a16="http://schemas.microsoft.com/office/drawing/2014/main" val="3772080884"/>
                    </a:ext>
                  </a:extLst>
                </a:gridCol>
                <a:gridCol w="9088016">
                  <a:extLst>
                    <a:ext uri="{9D8B030D-6E8A-4147-A177-3AD203B41FA5}">
                      <a16:colId xmlns:a16="http://schemas.microsoft.com/office/drawing/2014/main" val="2877891760"/>
                    </a:ext>
                  </a:extLst>
                </a:gridCol>
              </a:tblGrid>
              <a:tr h="0">
                <a:tc>
                  <a:txBody>
                    <a:bodyPr/>
                    <a:lstStyle/>
                    <a:p>
                      <a:r>
                        <a:rPr kumimoji="1" lang="ja-JP" altLang="en-US" sz="1600" b="0" dirty="0" smtClean="0">
                          <a:solidFill>
                            <a:sysClr val="windowText" lastClr="000000"/>
                          </a:solidFill>
                          <a:latin typeface="Meiryo UI" panose="020B0604030504040204" pitchFamily="50" charset="-128"/>
                          <a:ea typeface="Meiryo UI" panose="020B0604030504040204" pitchFamily="50" charset="-128"/>
                        </a:rPr>
                        <a:t>概要</a:t>
                      </a:r>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328934"/>
                  </a:ext>
                </a:extLst>
              </a:tr>
              <a:tr h="769339">
                <a:tc gridSpan="2">
                  <a:txBody>
                    <a:bodyPr/>
                    <a:lstStyle/>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評価委員会における評価等に当たり、</a:t>
                      </a:r>
                      <a:r>
                        <a:rPr lang="ja-JP" altLang="en-US" sz="1600" b="1" u="sng" dirty="0" smtClean="0">
                          <a:solidFill>
                            <a:schemeClr val="tx1"/>
                          </a:solidFill>
                          <a:latin typeface="Meiryo UI" panose="020B0604030504040204" pitchFamily="50" charset="-128"/>
                          <a:ea typeface="Meiryo UI" panose="020B0604030504040204" pitchFamily="50" charset="-128"/>
                        </a:rPr>
                        <a:t>ポイントとなる事項を各地域で共通した形で示していただくための提出資料のフォーマット</a:t>
                      </a:r>
                      <a:r>
                        <a:rPr lang="ja-JP" altLang="en-US" sz="1600" dirty="0" smtClean="0">
                          <a:solidFill>
                            <a:schemeClr val="tx1"/>
                          </a:solidFill>
                          <a:latin typeface="Meiryo UI" panose="020B0604030504040204" pitchFamily="50" charset="-128"/>
                          <a:ea typeface="Meiryo UI" panose="020B0604030504040204" pitchFamily="50" charset="-128"/>
                        </a:rPr>
                        <a:t>です。</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面接評価は、</a:t>
                      </a:r>
                      <a:r>
                        <a:rPr lang="ja-JP" altLang="en-US" sz="1600" b="1" u="sng" dirty="0" smtClean="0">
                          <a:solidFill>
                            <a:schemeClr val="tx1"/>
                          </a:solidFill>
                          <a:latin typeface="Meiryo UI" panose="020B0604030504040204" pitchFamily="50" charset="-128"/>
                          <a:ea typeface="Meiryo UI" panose="020B0604030504040204" pitchFamily="50" charset="-128"/>
                        </a:rPr>
                        <a:t>本フォーマットに基づいて行う必要はありません</a:t>
                      </a:r>
                      <a:r>
                        <a:rPr lang="ja-JP" altLang="en-US" sz="1600" dirty="0" smtClean="0">
                          <a:solidFill>
                            <a:schemeClr val="tx1"/>
                          </a:solidFill>
                          <a:latin typeface="Meiryo UI" panose="020B0604030504040204" pitchFamily="50" charset="-128"/>
                          <a:ea typeface="Meiryo UI" panose="020B0604030504040204" pitchFamily="50" charset="-128"/>
                        </a:rPr>
                        <a: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4973265"/>
                  </a:ext>
                </a:extLst>
              </a:tr>
              <a:tr h="0">
                <a:tc gridSpan="2">
                  <a:txBody>
                    <a:bodyPr/>
                    <a:lstStyle/>
                    <a:p>
                      <a:endParaRPr kumimoji="1" lang="ja-JP" altLang="en-US" sz="1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303264"/>
                  </a:ext>
                </a:extLst>
              </a:tr>
              <a:tr h="0">
                <a:tc>
                  <a:txBody>
                    <a:bodyPr/>
                    <a:lstStyle/>
                    <a:p>
                      <a:r>
                        <a:rPr kumimoji="1" lang="ja-JP" altLang="en-US" sz="1600" b="0" dirty="0" smtClean="0">
                          <a:solidFill>
                            <a:sysClr val="windowText" lastClr="000000"/>
                          </a:solidFill>
                          <a:latin typeface="Meiryo UI" panose="020B0604030504040204" pitchFamily="50" charset="-128"/>
                          <a:ea typeface="Meiryo UI" panose="020B0604030504040204" pitchFamily="50" charset="-128"/>
                        </a:rPr>
                        <a:t>内容</a:t>
                      </a:r>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5513452"/>
                  </a:ext>
                </a:extLst>
              </a:tr>
              <a:tr h="769339">
                <a:tc gridSpan="2">
                  <a:txBody>
                    <a:bodyPr/>
                    <a:lstStyle/>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本フォーマットの</a:t>
                      </a:r>
                      <a:r>
                        <a:rPr lang="ja-JP" altLang="en-US" sz="1600" b="1" u="sng" dirty="0" smtClean="0">
                          <a:solidFill>
                            <a:schemeClr val="tx1"/>
                          </a:solidFill>
                          <a:latin typeface="Meiryo UI" panose="020B0604030504040204" pitchFamily="50" charset="-128"/>
                          <a:ea typeface="Meiryo UI" panose="020B0604030504040204" pitchFamily="50" charset="-128"/>
                        </a:rPr>
                        <a:t>全スライドが必須スライド</a:t>
                      </a:r>
                      <a:r>
                        <a:rPr lang="ja-JP" altLang="en-US" sz="1600" dirty="0" smtClean="0">
                          <a:solidFill>
                            <a:schemeClr val="tx1"/>
                          </a:solidFill>
                          <a:latin typeface="Meiryo UI" panose="020B0604030504040204" pitchFamily="50" charset="-128"/>
                          <a:ea typeface="Meiryo UI" panose="020B0604030504040204" pitchFamily="50" charset="-128"/>
                        </a:rPr>
                        <a:t>です。</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本資料については、</a:t>
                      </a:r>
                      <a:r>
                        <a:rPr lang="ja-JP" altLang="en-US" sz="1600" b="1" u="sng" dirty="0" smtClean="0">
                          <a:solidFill>
                            <a:schemeClr val="tx1"/>
                          </a:solidFill>
                          <a:latin typeface="Meiryo UI" panose="020B0604030504040204" pitchFamily="50" charset="-128"/>
                          <a:ea typeface="Meiryo UI" panose="020B0604030504040204" pitchFamily="50" charset="-128"/>
                        </a:rPr>
                        <a:t>客観的な根拠となるデータや事実を含めつつ、本交付金の必要性や、計画の評価基準への適合性を具体的に示す内容になるよう</a:t>
                      </a:r>
                      <a:r>
                        <a:rPr lang="ja-JP" altLang="en-US" sz="1600" dirty="0" smtClean="0">
                          <a:solidFill>
                            <a:schemeClr val="tx1"/>
                          </a:solidFill>
                          <a:latin typeface="Meiryo UI" panose="020B0604030504040204" pitchFamily="50" charset="-128"/>
                          <a:ea typeface="Meiryo UI" panose="020B0604030504040204" pitchFamily="50" charset="-128"/>
                        </a:rPr>
                        <a:t>にしてください。</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indent="-228598">
                        <a:spcBef>
                          <a:spcPts val="600"/>
                        </a:spcBef>
                        <a:buFont typeface="Arial" panose="020B0604020202020204" pitchFamily="34" charset="0"/>
                        <a:buChar char="•"/>
                      </a:pPr>
                      <a:r>
                        <a:rPr lang="ja-JP" altLang="en-US" sz="1600" b="1" u="sng" dirty="0" smtClean="0">
                          <a:solidFill>
                            <a:schemeClr val="tx1"/>
                          </a:solidFill>
                          <a:latin typeface="Meiryo UI" panose="020B0604030504040204" pitchFamily="50" charset="-128"/>
                          <a:ea typeface="Meiryo UI" panose="020B0604030504040204" pitchFamily="50" charset="-128"/>
                        </a:rPr>
                        <a:t>実施計画等の単純な転記とならないよう、分かりやすい資料</a:t>
                      </a:r>
                      <a:r>
                        <a:rPr lang="ja-JP" altLang="en-US" sz="1600" dirty="0" smtClean="0">
                          <a:solidFill>
                            <a:schemeClr val="tx1"/>
                          </a:solidFill>
                          <a:latin typeface="Meiryo UI" panose="020B0604030504040204" pitchFamily="50" charset="-128"/>
                          <a:ea typeface="Meiryo UI" panose="020B0604030504040204" pitchFamily="50" charset="-128"/>
                        </a:rPr>
                        <a:t>にしてください。</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b="0" u="none" dirty="0" smtClean="0">
                          <a:solidFill>
                            <a:schemeClr val="tx1"/>
                          </a:solidFill>
                          <a:latin typeface="Meiryo UI" panose="020B0604030504040204" pitchFamily="50" charset="-128"/>
                          <a:ea typeface="Meiryo UI" panose="020B0604030504040204" pitchFamily="50" charset="-128"/>
                        </a:rPr>
                        <a:t>次頁の「計画に盛り込むべきポイント」及び</a:t>
                      </a:r>
                      <a:r>
                        <a:rPr lang="ja-JP" altLang="en-US" sz="1600" b="1" u="sng" dirty="0" smtClean="0">
                          <a:solidFill>
                            <a:schemeClr val="tx1"/>
                          </a:solidFill>
                          <a:latin typeface="Meiryo UI" panose="020B0604030504040204" pitchFamily="50" charset="-128"/>
                          <a:ea typeface="Meiryo UI" panose="020B0604030504040204" pitchFamily="50" charset="-128"/>
                        </a:rPr>
                        <a:t>評価基準の各項目</a:t>
                      </a:r>
                      <a:r>
                        <a:rPr lang="ja-JP" altLang="en-US" sz="1600" dirty="0" smtClean="0">
                          <a:solidFill>
                            <a:schemeClr val="tx1"/>
                          </a:solidFill>
                          <a:latin typeface="Meiryo UI" panose="020B0604030504040204" pitchFamily="50" charset="-128"/>
                          <a:ea typeface="Meiryo UI" panose="020B0604030504040204" pitchFamily="50" charset="-128"/>
                        </a:rPr>
                        <a:t>に関する内容が明確になるようご記載ください。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1972970"/>
                  </a:ext>
                </a:extLst>
              </a:tr>
              <a:tr h="0">
                <a:tc gridSpan="2">
                  <a:txBody>
                    <a:bodyPr/>
                    <a:lstStyle/>
                    <a:p>
                      <a:endParaRPr kumimoji="1" lang="ja-JP" altLang="en-US" sz="4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1946275"/>
                  </a:ext>
                </a:extLst>
              </a:tr>
              <a:tr h="0">
                <a:tc>
                  <a:txBody>
                    <a:bodyPr/>
                    <a:lstStyle/>
                    <a:p>
                      <a:r>
                        <a:rPr kumimoji="1" lang="ja-JP" altLang="en-US" sz="1600" b="0" dirty="0" smtClean="0">
                          <a:solidFill>
                            <a:sysClr val="windowText" lastClr="000000"/>
                          </a:solidFill>
                          <a:latin typeface="Meiryo UI" panose="020B0604030504040204" pitchFamily="50" charset="-128"/>
                          <a:ea typeface="Meiryo UI" panose="020B0604030504040204" pitchFamily="50" charset="-128"/>
                        </a:rPr>
                        <a:t>体裁</a:t>
                      </a:r>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6972047"/>
                  </a:ext>
                </a:extLst>
              </a:tr>
              <a:tr h="769339">
                <a:tc gridSpan="2">
                  <a:txBody>
                    <a:bodyPr/>
                    <a:lstStyle/>
                    <a:p>
                      <a:pPr marL="251999" indent="-228598">
                        <a:spcBef>
                          <a:spcPts val="1200"/>
                        </a:spcBef>
                        <a:buFont typeface="Arial" panose="020B0604020202020204" pitchFamily="34" charset="0"/>
                        <a:buChar char="•"/>
                      </a:pPr>
                      <a:r>
                        <a:rPr lang="ja-JP" altLang="en-US" sz="1600" u="sng" dirty="0" smtClean="0">
                          <a:solidFill>
                            <a:schemeClr val="tx1"/>
                          </a:solidFill>
                          <a:latin typeface="Meiryo UI" panose="020B0604030504040204" pitchFamily="50" charset="-128"/>
                          <a:ea typeface="Meiryo UI" panose="020B0604030504040204" pitchFamily="50" charset="-128"/>
                        </a:rPr>
                        <a:t>スライドの追加は任意</a:t>
                      </a:r>
                      <a:r>
                        <a:rPr lang="ja-JP" altLang="en-US" sz="1600" dirty="0" smtClean="0">
                          <a:solidFill>
                            <a:schemeClr val="tx1"/>
                          </a:solidFill>
                          <a:latin typeface="Meiryo UI" panose="020B0604030504040204" pitchFamily="50" charset="-128"/>
                          <a:ea typeface="Meiryo UI" panose="020B0604030504040204" pitchFamily="50" charset="-128"/>
                        </a:rPr>
                        <a:t>としますが、</a:t>
                      </a:r>
                      <a:r>
                        <a:rPr lang="ja-JP" altLang="en-US" sz="1600" b="1" u="sng" dirty="0" smtClean="0">
                          <a:solidFill>
                            <a:schemeClr val="tx1"/>
                          </a:solidFill>
                          <a:latin typeface="Meiryo UI" panose="020B0604030504040204" pitchFamily="50" charset="-128"/>
                          <a:ea typeface="Meiryo UI" panose="020B0604030504040204" pitchFamily="50" charset="-128"/>
                        </a:rPr>
                        <a:t>原則として</a:t>
                      </a:r>
                      <a:r>
                        <a:rPr lang="en-US" altLang="ja-JP" sz="1600" b="1" u="sng" dirty="0" smtClean="0">
                          <a:solidFill>
                            <a:srgbClr val="FF0000"/>
                          </a:solidFill>
                          <a:latin typeface="Meiryo UI" panose="020B0604030504040204" pitchFamily="50" charset="-128"/>
                          <a:ea typeface="Meiryo UI" panose="020B0604030504040204" pitchFamily="50" charset="-128"/>
                        </a:rPr>
                        <a:t>25</a:t>
                      </a:r>
                      <a:r>
                        <a:rPr lang="ja-JP" altLang="en-US" sz="1600" b="1" u="sng" dirty="0" smtClean="0">
                          <a:solidFill>
                            <a:srgbClr val="FF0000"/>
                          </a:solidFill>
                          <a:latin typeface="Meiryo UI" panose="020B0604030504040204" pitchFamily="50" charset="-128"/>
                          <a:ea typeface="Meiryo UI" panose="020B0604030504040204" pitchFamily="50" charset="-128"/>
                        </a:rPr>
                        <a:t>枚以内</a:t>
                      </a:r>
                      <a:r>
                        <a:rPr lang="ja-JP" altLang="en-US" sz="1600" b="1" u="sng" dirty="0" smtClean="0">
                          <a:solidFill>
                            <a:schemeClr val="tx1"/>
                          </a:solidFill>
                          <a:latin typeface="Meiryo UI" panose="020B0604030504040204" pitchFamily="50" charset="-128"/>
                          <a:ea typeface="Meiryo UI" panose="020B0604030504040204" pitchFamily="50" charset="-128"/>
                        </a:rPr>
                        <a:t>で作成ください（タイトルや扉のページを除く）</a:t>
                      </a:r>
                      <a:r>
                        <a:rPr lang="ja-JP" altLang="en-US" sz="1600" dirty="0" smtClean="0">
                          <a:solidFill>
                            <a:schemeClr val="tx1"/>
                          </a:solidFill>
                          <a:latin typeface="Meiryo UI" panose="020B0604030504040204" pitchFamily="50" charset="-128"/>
                          <a:ea typeface="Meiryo UI" panose="020B0604030504040204" pitchFamily="50" charset="-128"/>
                        </a:rPr>
                        <a:t>。</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各スライドについては、指定がない場合には複数枚に渡り作成も可能ですが、必要最小限度としてください。</a:t>
                      </a:r>
                    </a:p>
                    <a:p>
                      <a:pPr marL="251999"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スライドのタイトル名については、原則として</a:t>
                      </a:r>
                      <a:r>
                        <a:rPr lang="ja-JP" altLang="en-US" sz="1600" b="1" u="sng" dirty="0" smtClean="0">
                          <a:solidFill>
                            <a:schemeClr val="tx1"/>
                          </a:solidFill>
                          <a:latin typeface="Meiryo UI" panose="020B0604030504040204" pitchFamily="50" charset="-128"/>
                          <a:ea typeface="Meiryo UI" panose="020B0604030504040204" pitchFamily="50" charset="-128"/>
                        </a:rPr>
                        <a:t>本フォーマットの通りとすることが望ましい</a:t>
                      </a:r>
                      <a:r>
                        <a:rPr lang="ja-JP" altLang="en-US" sz="1600" dirty="0" smtClean="0">
                          <a:solidFill>
                            <a:schemeClr val="tx1"/>
                          </a:solidFill>
                          <a:latin typeface="Meiryo UI" panose="020B0604030504040204" pitchFamily="50" charset="-128"/>
                          <a:ea typeface="Meiryo UI" panose="020B0604030504040204" pitchFamily="50" charset="-128"/>
                        </a:rPr>
                        <a:t>です。</a:t>
                      </a:r>
                    </a:p>
                    <a:p>
                      <a:pPr marL="251999"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必須スライド、追加したスライドともに、</a:t>
                      </a:r>
                      <a:r>
                        <a:rPr lang="ja-JP" altLang="en-US" sz="1600" b="1" u="sng" dirty="0" smtClean="0">
                          <a:solidFill>
                            <a:schemeClr val="tx1"/>
                          </a:solidFill>
                          <a:latin typeface="Meiryo UI" panose="020B0604030504040204" pitchFamily="50" charset="-128"/>
                          <a:ea typeface="Meiryo UI" panose="020B0604030504040204" pitchFamily="50" charset="-128"/>
                        </a:rPr>
                        <a:t>資料のフォントや色については任意</a:t>
                      </a:r>
                      <a:r>
                        <a:rPr lang="ja-JP" altLang="en-US" sz="1600" dirty="0" smtClean="0">
                          <a:solidFill>
                            <a:schemeClr val="tx1"/>
                          </a:solidFill>
                          <a:latin typeface="Meiryo UI" panose="020B0604030504040204" pitchFamily="50" charset="-128"/>
                          <a:ea typeface="Meiryo UI" panose="020B0604030504040204" pitchFamily="50" charset="-128"/>
                        </a:rPr>
                        <a:t>とします。</a:t>
                      </a:r>
                    </a:p>
                    <a:p>
                      <a:pPr marL="251999" indent="-228598">
                        <a:spcBef>
                          <a:spcPts val="1200"/>
                        </a:spcBef>
                        <a:buFont typeface="Arial" panose="020B0604020202020204" pitchFamily="34" charset="0"/>
                        <a:buChar char="•"/>
                      </a:pPr>
                      <a:r>
                        <a:rPr lang="ja-JP" altLang="en-US" sz="1600" b="1" u="sng" dirty="0" smtClean="0">
                          <a:solidFill>
                            <a:schemeClr val="tx1"/>
                          </a:solidFill>
                          <a:latin typeface="Meiryo UI" panose="020B0604030504040204" pitchFamily="50" charset="-128"/>
                          <a:ea typeface="Meiryo UI" panose="020B0604030504040204" pitchFamily="50" charset="-128"/>
                        </a:rPr>
                        <a:t>スライドへの図表や画像等の追加についても任意</a:t>
                      </a:r>
                      <a:r>
                        <a:rPr lang="ja-JP" altLang="en-US" sz="1600" dirty="0" smtClean="0">
                          <a:solidFill>
                            <a:schemeClr val="tx1"/>
                          </a:solidFill>
                          <a:latin typeface="Meiryo UI" panose="020B0604030504040204" pitchFamily="50" charset="-128"/>
                          <a:ea typeface="Meiryo UI" panose="020B0604030504040204" pitchFamily="50" charset="-128"/>
                        </a:rPr>
                        <a:t>とします。</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kumimoji="1" lang="ja-JP" altLang="en-US" sz="1600" b="1" u="sng" kern="1200" dirty="0" smtClean="0">
                          <a:solidFill>
                            <a:schemeClr val="tx1"/>
                          </a:solidFill>
                          <a:latin typeface="Meiryo UI" panose="020B0604030504040204" pitchFamily="50" charset="-128"/>
                          <a:ea typeface="Meiryo UI" panose="020B0604030504040204" pitchFamily="50" charset="-128"/>
                          <a:cs typeface="+mn-cs"/>
                        </a:rPr>
                        <a:t>当初計画からの差分に当たる部分を下線により明示</a:t>
                      </a:r>
                      <a:r>
                        <a:rPr lang="ja-JP" altLang="en-US" sz="1600" dirty="0" smtClean="0">
                          <a:solidFill>
                            <a:schemeClr val="tx1"/>
                          </a:solidFill>
                          <a:latin typeface="Meiryo UI" panose="020B0604030504040204" pitchFamily="50" charset="-128"/>
                          <a:ea typeface="Meiryo UI" panose="020B0604030504040204" pitchFamily="50" charset="-128"/>
                        </a:rPr>
                        <a:t>してください。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7505024"/>
                  </a:ext>
                </a:extLst>
              </a:tr>
            </a:tbl>
          </a:graphicData>
        </a:graphic>
      </p:graphicFrame>
    </p:spTree>
    <p:extLst>
      <p:ext uri="{BB962C8B-B14F-4D97-AF65-F5344CB8AC3E}">
        <p14:creationId xmlns:p14="http://schemas.microsoft.com/office/powerpoint/2010/main" val="418200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smtClean="0"/>
              <a:t>計画</a:t>
            </a:r>
            <a:r>
              <a:rPr lang="ja-JP" altLang="en-US" dirty="0"/>
              <a:t>に盛り込むべきポイント（</a:t>
            </a:r>
            <a:r>
              <a:rPr lang="en-US" altLang="ja-JP" dirty="0"/>
              <a:t>※</a:t>
            </a:r>
            <a:r>
              <a:rPr lang="ja-JP" altLang="en-US" dirty="0"/>
              <a:t>提出に当たり、本スライドは削除ください）</a:t>
            </a:r>
          </a:p>
        </p:txBody>
      </p:sp>
      <p:graphicFrame>
        <p:nvGraphicFramePr>
          <p:cNvPr id="10" name="表 9"/>
          <p:cNvGraphicFramePr>
            <a:graphicFrameLocks noGrp="1"/>
          </p:cNvGraphicFramePr>
          <p:nvPr>
            <p:extLst>
              <p:ext uri="{D42A27DB-BD31-4B8C-83A1-F6EECF244321}">
                <p14:modId xmlns:p14="http://schemas.microsoft.com/office/powerpoint/2010/main" val="2758486170"/>
              </p:ext>
            </p:extLst>
          </p:nvPr>
        </p:nvGraphicFramePr>
        <p:xfrm>
          <a:off x="93306" y="438411"/>
          <a:ext cx="9694506" cy="6416040"/>
        </p:xfrm>
        <a:graphic>
          <a:graphicData uri="http://schemas.openxmlformats.org/drawingml/2006/table">
            <a:tbl>
              <a:tblPr firstRow="1" bandRow="1">
                <a:tableStyleId>{5C22544A-7EE6-4342-B048-85BDC9FD1C3A}</a:tableStyleId>
              </a:tblPr>
              <a:tblGrid>
                <a:gridCol w="9694506">
                  <a:extLst>
                    <a:ext uri="{9D8B030D-6E8A-4147-A177-3AD203B41FA5}">
                      <a16:colId xmlns:a16="http://schemas.microsoft.com/office/drawing/2014/main" val="3772080884"/>
                    </a:ext>
                  </a:extLst>
                </a:gridCol>
              </a:tblGrid>
              <a:tr h="769339">
                <a:tc>
                  <a:txBody>
                    <a:bodyPr/>
                    <a:lstStyle/>
                    <a:p>
                      <a:pPr marL="0" indent="0" hangingPunct="0">
                        <a:lnSpc>
                          <a:spcPct val="150000"/>
                        </a:lnSpc>
                        <a:buNone/>
                      </a:pPr>
                      <a:r>
                        <a:rPr lang="en-US" altLang="ja-JP" sz="1800" b="1" dirty="0" smtClean="0">
                          <a:solidFill>
                            <a:schemeClr val="tx1"/>
                          </a:solidFill>
                          <a:latin typeface="Meiryo UI" panose="020B0604030504040204" pitchFamily="50" charset="-128"/>
                          <a:ea typeface="Meiryo UI" panose="020B0604030504040204" pitchFamily="50" charset="-128"/>
                        </a:rPr>
                        <a:t>【</a:t>
                      </a:r>
                      <a:r>
                        <a:rPr lang="ja-JP" altLang="en-US" sz="1800" b="1" dirty="0" smtClean="0">
                          <a:solidFill>
                            <a:schemeClr val="tx1"/>
                          </a:solidFill>
                          <a:latin typeface="Meiryo UI" panose="020B0604030504040204" pitchFamily="50" charset="-128"/>
                          <a:ea typeface="Meiryo UI" panose="020B0604030504040204" pitchFamily="50" charset="-128"/>
                        </a:rPr>
                        <a:t>総論</a:t>
                      </a:r>
                      <a:r>
                        <a:rPr lang="en-US" altLang="ja-JP" sz="1800" b="1" dirty="0" smtClean="0">
                          <a:solidFill>
                            <a:schemeClr val="tx1"/>
                          </a:solidFill>
                          <a:latin typeface="Meiryo UI" panose="020B0604030504040204" pitchFamily="50" charset="-128"/>
                          <a:ea typeface="Meiryo UI" panose="020B0604030504040204" pitchFamily="50" charset="-128"/>
                        </a:rPr>
                        <a:t>】</a:t>
                      </a:r>
                    </a:p>
                    <a:p>
                      <a:pPr lvl="0" hangingPunct="0">
                        <a:lnSpc>
                          <a:spcPct val="150000"/>
                        </a:lnSpc>
                        <a:buFont typeface="Wingdings" panose="05000000000000000000" pitchFamily="2" charset="2"/>
                        <a:buChar char="ü"/>
                        <a:defRPr/>
                      </a:pPr>
                      <a:r>
                        <a:rPr lang="ja-JP" altLang="en-US" sz="1800" b="0" dirty="0" smtClean="0">
                          <a:solidFill>
                            <a:schemeClr val="tx1"/>
                          </a:solidFill>
                          <a:latin typeface="Meiryo UI" panose="020B0604030504040204" pitchFamily="50" charset="-128"/>
                          <a:ea typeface="Meiryo UI" panose="020B0604030504040204" pitchFamily="50" charset="-128"/>
                        </a:rPr>
                        <a:t>当初計画との差分の明確性</a:t>
                      </a:r>
                      <a:endParaRPr lang="en-US" altLang="ja-JP" sz="1800" b="0" dirty="0" smtClean="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endParaRPr lang="en-US" altLang="ja-JP" sz="1800" b="0" dirty="0" smtClean="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r>
                        <a:rPr lang="en-US" altLang="ja-JP" sz="1800" b="1" dirty="0" smtClean="0">
                          <a:solidFill>
                            <a:schemeClr val="tx1"/>
                          </a:solidFill>
                          <a:latin typeface="Meiryo UI" panose="020B0604030504040204" pitchFamily="50" charset="-128"/>
                          <a:ea typeface="Meiryo UI" panose="020B0604030504040204" pitchFamily="50" charset="-128"/>
                        </a:rPr>
                        <a:t>【</a:t>
                      </a:r>
                      <a:r>
                        <a:rPr lang="ja-JP" altLang="en-US" sz="1800" b="1" dirty="0" smtClean="0">
                          <a:solidFill>
                            <a:schemeClr val="tx1"/>
                          </a:solidFill>
                          <a:latin typeface="Meiryo UI" panose="020B0604030504040204" pitchFamily="50" charset="-128"/>
                          <a:ea typeface="Meiryo UI" panose="020B0604030504040204" pitchFamily="50" charset="-128"/>
                        </a:rPr>
                        <a:t>産業創生・雇用創出</a:t>
                      </a:r>
                      <a:r>
                        <a:rPr lang="en-US" altLang="ja-JP" sz="1800" b="1" dirty="0" smtClean="0">
                          <a:solidFill>
                            <a:schemeClr val="tx1"/>
                          </a:solidFill>
                          <a:latin typeface="Meiryo UI" panose="020B0604030504040204" pitchFamily="50" charset="-128"/>
                          <a:ea typeface="Meiryo UI" panose="020B0604030504040204" pitchFamily="50" charset="-128"/>
                        </a:rPr>
                        <a:t>】</a:t>
                      </a:r>
                    </a:p>
                    <a:p>
                      <a:pPr hangingPunct="0">
                        <a:lnSpc>
                          <a:spcPct val="150000"/>
                        </a:lnSpc>
                        <a:buFont typeface="Wingdings" panose="05000000000000000000" pitchFamily="2" charset="2"/>
                        <a:buChar char="ü"/>
                      </a:pPr>
                      <a:r>
                        <a:rPr lang="ja-JP" altLang="en-US" sz="1800" b="0" dirty="0" smtClean="0">
                          <a:solidFill>
                            <a:schemeClr val="tx1"/>
                          </a:solidFill>
                          <a:latin typeface="Meiryo UI" panose="020B0604030504040204" pitchFamily="50" charset="-128"/>
                          <a:ea typeface="Meiryo UI" panose="020B0604030504040204" pitchFamily="50" charset="-128"/>
                        </a:rPr>
                        <a:t>産業創生・雇用創出の成果目標の高度化の妥当性・蓋然性</a:t>
                      </a:r>
                      <a:endParaRPr lang="en-US" altLang="ja-JP" sz="1800" b="0" dirty="0" smtClean="0">
                        <a:solidFill>
                          <a:schemeClr val="tx1"/>
                        </a:solidFill>
                        <a:latin typeface="Meiryo UI" panose="020B0604030504040204" pitchFamily="50" charset="-128"/>
                        <a:ea typeface="Meiryo UI" panose="020B0604030504040204" pitchFamily="50" charset="-128"/>
                      </a:endParaRPr>
                    </a:p>
                    <a:p>
                      <a:pPr lvl="0" hangingPunct="0">
                        <a:lnSpc>
                          <a:spcPct val="150000"/>
                        </a:lnSpc>
                        <a:buFont typeface="Wingdings" panose="05000000000000000000" pitchFamily="2" charset="2"/>
                        <a:buChar char="ü"/>
                        <a:defRPr/>
                      </a:pPr>
                      <a:r>
                        <a:rPr lang="ja-JP" altLang="en-US" sz="1800" b="0" dirty="0" smtClean="0">
                          <a:solidFill>
                            <a:schemeClr val="tx1"/>
                          </a:solidFill>
                          <a:latin typeface="Meiryo UI" panose="020B0604030504040204" pitchFamily="50" charset="-128"/>
                          <a:ea typeface="Meiryo UI" panose="020B0604030504040204" pitchFamily="50" charset="-128"/>
                        </a:rPr>
                        <a:t>目標達成までの実行計画、</a:t>
                      </a:r>
                      <a:r>
                        <a:rPr lang="en-US" altLang="ja-JP" sz="1800" b="0" dirty="0" smtClean="0">
                          <a:solidFill>
                            <a:schemeClr val="tx1"/>
                          </a:solidFill>
                          <a:latin typeface="Meiryo UI" panose="020B0604030504040204" pitchFamily="50" charset="-128"/>
                          <a:ea typeface="Meiryo UI" panose="020B0604030504040204" pitchFamily="50" charset="-128"/>
                        </a:rPr>
                        <a:t>KPI</a:t>
                      </a:r>
                      <a:r>
                        <a:rPr lang="ja-JP" altLang="en-US" sz="1800" b="0" dirty="0" smtClean="0">
                          <a:solidFill>
                            <a:schemeClr val="tx1"/>
                          </a:solidFill>
                          <a:latin typeface="Meiryo UI" panose="020B0604030504040204" pitchFamily="50" charset="-128"/>
                          <a:ea typeface="Meiryo UI" panose="020B0604030504040204" pitchFamily="50" charset="-128"/>
                        </a:rPr>
                        <a:t>設計の妥当性・蓋然性</a:t>
                      </a:r>
                      <a:endParaRPr lang="en-US" altLang="ja-JP" sz="1800" b="0" dirty="0" smtClean="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endParaRPr lang="en-US" altLang="ja-JP" sz="1800" b="0" dirty="0" smtClean="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r>
                        <a:rPr lang="en-US" altLang="ja-JP" sz="1800" b="1" dirty="0" smtClean="0">
                          <a:solidFill>
                            <a:schemeClr val="tx1"/>
                          </a:solidFill>
                          <a:latin typeface="Meiryo UI" panose="020B0604030504040204" pitchFamily="50" charset="-128"/>
                          <a:ea typeface="Meiryo UI" panose="020B0604030504040204" pitchFamily="50" charset="-128"/>
                        </a:rPr>
                        <a:t>【</a:t>
                      </a:r>
                      <a:r>
                        <a:rPr lang="ja-JP" altLang="en-US" sz="1800" b="1" dirty="0" smtClean="0">
                          <a:solidFill>
                            <a:schemeClr val="tx1"/>
                          </a:solidFill>
                          <a:latin typeface="Meiryo UI" panose="020B0604030504040204" pitchFamily="50" charset="-128"/>
                          <a:ea typeface="Meiryo UI" panose="020B0604030504040204" pitchFamily="50" charset="-128"/>
                        </a:rPr>
                        <a:t>実施体制</a:t>
                      </a:r>
                      <a:r>
                        <a:rPr lang="en-US" altLang="ja-JP" sz="1800" b="1" dirty="0" smtClean="0">
                          <a:solidFill>
                            <a:schemeClr val="tx1"/>
                          </a:solidFill>
                          <a:latin typeface="Meiryo UI" panose="020B0604030504040204" pitchFamily="50" charset="-128"/>
                          <a:ea typeface="Meiryo UI" panose="020B0604030504040204" pitchFamily="50" charset="-128"/>
                        </a:rPr>
                        <a:t>】</a:t>
                      </a:r>
                    </a:p>
                    <a:p>
                      <a:pPr lvl="0" hangingPunct="0">
                        <a:lnSpc>
                          <a:spcPct val="150000"/>
                        </a:lnSpc>
                        <a:buFont typeface="Wingdings" panose="05000000000000000000" pitchFamily="2" charset="2"/>
                        <a:buChar char="ü"/>
                        <a:defRPr/>
                      </a:pPr>
                      <a:r>
                        <a:rPr lang="ja-JP" altLang="en-US" sz="1800" b="0" dirty="0" smtClean="0">
                          <a:solidFill>
                            <a:schemeClr val="tx1"/>
                          </a:solidFill>
                          <a:latin typeface="Meiryo UI" panose="020B0604030504040204" pitchFamily="50" charset="-128"/>
                          <a:ea typeface="Meiryo UI" panose="020B0604030504040204" pitchFamily="50" charset="-128"/>
                        </a:rPr>
                        <a:t>産業界のニーズの強さ、投資・資金提供の状況・見込み</a:t>
                      </a:r>
                      <a:endParaRPr lang="en-US" altLang="ja-JP" sz="1800" b="0" dirty="0" smtClean="0">
                        <a:solidFill>
                          <a:schemeClr val="tx1"/>
                        </a:solidFill>
                        <a:latin typeface="Meiryo UI" panose="020B0604030504040204" pitchFamily="50" charset="-128"/>
                        <a:ea typeface="Meiryo UI" panose="020B0604030504040204" pitchFamily="50" charset="-128"/>
                      </a:endParaRPr>
                    </a:p>
                    <a:p>
                      <a:pPr lvl="0" hangingPunct="0">
                        <a:lnSpc>
                          <a:spcPct val="150000"/>
                        </a:lnSpc>
                        <a:buFont typeface="Wingdings" panose="05000000000000000000" pitchFamily="2" charset="2"/>
                        <a:buChar char="ü"/>
                        <a:defRPr/>
                      </a:pPr>
                      <a:r>
                        <a:rPr lang="ja-JP" altLang="en-US" sz="1800" b="0" dirty="0" smtClean="0">
                          <a:solidFill>
                            <a:schemeClr val="tx1"/>
                          </a:solidFill>
                          <a:latin typeface="Meiryo UI" panose="020B0604030504040204" pitchFamily="50" charset="-128"/>
                          <a:ea typeface="Meiryo UI" panose="020B0604030504040204" pitchFamily="50" charset="-128"/>
                        </a:rPr>
                        <a:t>自走に加え展開枠の活動を推進できる産学官連携の体制</a:t>
                      </a:r>
                      <a:endParaRPr lang="en-US" altLang="ja-JP" sz="1800" b="0" dirty="0" smtClean="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defRPr/>
                      </a:pPr>
                      <a:endParaRPr lang="en-US" altLang="ja-JP" sz="1800" b="0" dirty="0" smtClean="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defRPr/>
                      </a:pPr>
                      <a:r>
                        <a:rPr lang="en-US" altLang="ja-JP" sz="1800" b="1" dirty="0" smtClean="0">
                          <a:solidFill>
                            <a:schemeClr val="tx1"/>
                          </a:solidFill>
                          <a:latin typeface="Meiryo UI" panose="020B0604030504040204" pitchFamily="50" charset="-128"/>
                          <a:ea typeface="Meiryo UI" panose="020B0604030504040204" pitchFamily="50" charset="-128"/>
                        </a:rPr>
                        <a:t>【</a:t>
                      </a:r>
                      <a:r>
                        <a:rPr lang="ja-JP" altLang="en-US" sz="1800" b="1" dirty="0" smtClean="0">
                          <a:solidFill>
                            <a:schemeClr val="tx1"/>
                          </a:solidFill>
                          <a:latin typeface="Meiryo UI" panose="020B0604030504040204" pitchFamily="50" charset="-128"/>
                          <a:ea typeface="Meiryo UI" panose="020B0604030504040204" pitchFamily="50" charset="-128"/>
                        </a:rPr>
                        <a:t>主な活動</a:t>
                      </a:r>
                      <a:r>
                        <a:rPr lang="en-US" altLang="ja-JP" sz="1800" b="1" dirty="0" smtClean="0">
                          <a:solidFill>
                            <a:schemeClr val="tx1"/>
                          </a:solidFill>
                          <a:latin typeface="Meiryo UI" panose="020B0604030504040204" pitchFamily="50" charset="-128"/>
                          <a:ea typeface="Meiryo UI" panose="020B0604030504040204" pitchFamily="50" charset="-128"/>
                        </a:rPr>
                        <a:t>】</a:t>
                      </a:r>
                    </a:p>
                    <a:p>
                      <a:pPr lvl="0" hangingPunct="0">
                        <a:lnSpc>
                          <a:spcPct val="150000"/>
                        </a:lnSpc>
                        <a:buFont typeface="Wingdings" panose="05000000000000000000" pitchFamily="2" charset="2"/>
                        <a:buChar char="ü"/>
                        <a:defRPr/>
                      </a:pPr>
                      <a:r>
                        <a:rPr lang="ja-JP" altLang="en-US" sz="1800" b="0" dirty="0" smtClean="0">
                          <a:solidFill>
                            <a:schemeClr val="tx1"/>
                          </a:solidFill>
                          <a:latin typeface="Meiryo UI" panose="020B0604030504040204" pitchFamily="50" charset="-128"/>
                          <a:ea typeface="Meiryo UI" panose="020B0604030504040204" pitchFamily="50" charset="-128"/>
                        </a:rPr>
                        <a:t>取組内容の妥当性・蓋然性</a:t>
                      </a:r>
                      <a:endParaRPr lang="en-US" altLang="ja-JP" sz="1800" b="0" dirty="0" smtClean="0">
                        <a:solidFill>
                          <a:schemeClr val="tx1"/>
                        </a:solidFill>
                        <a:latin typeface="Meiryo UI" panose="020B0604030504040204" pitchFamily="50" charset="-128"/>
                        <a:ea typeface="Meiryo UI" panose="020B0604030504040204" pitchFamily="50" charset="-128"/>
                      </a:endParaRPr>
                    </a:p>
                    <a:p>
                      <a:pPr marL="180975" lvl="0" indent="-180975">
                        <a:lnSpc>
                          <a:spcPct val="150000"/>
                        </a:lnSpc>
                        <a:spcBef>
                          <a:spcPts val="600"/>
                        </a:spcBef>
                        <a:buNone/>
                        <a:defRPr/>
                      </a:pPr>
                      <a:endParaRPr lang="en-US" altLang="ja-JP" sz="1800" b="0" dirty="0" smtClean="0">
                        <a:solidFill>
                          <a:schemeClr val="tx1"/>
                        </a:solidFill>
                        <a:latin typeface="Meiryo UI" panose="020B0604030504040204" pitchFamily="50" charset="-128"/>
                        <a:ea typeface="Meiryo UI" panose="020B0604030504040204" pitchFamily="50" charset="-128"/>
                      </a:endParaRPr>
                    </a:p>
                    <a:p>
                      <a:pPr marL="180975" lvl="0" indent="-180975">
                        <a:lnSpc>
                          <a:spcPct val="150000"/>
                        </a:lnSpc>
                        <a:spcBef>
                          <a:spcPts val="600"/>
                        </a:spcBef>
                        <a:buNone/>
                        <a:defRPr/>
                      </a:pPr>
                      <a:r>
                        <a:rPr lang="en-US" altLang="ja-JP" sz="1800" b="0" dirty="0" smtClean="0">
                          <a:solidFill>
                            <a:schemeClr val="tx1"/>
                          </a:solidFill>
                          <a:latin typeface="Meiryo UI" panose="020B0604030504040204" pitchFamily="50" charset="-128"/>
                          <a:ea typeface="Meiryo UI" panose="020B0604030504040204" pitchFamily="50" charset="-128"/>
                        </a:rPr>
                        <a:t>※</a:t>
                      </a:r>
                      <a:r>
                        <a:rPr lang="ja-JP" altLang="en-US" sz="1800" b="0" dirty="0" smtClean="0">
                          <a:solidFill>
                            <a:schemeClr val="tx1"/>
                          </a:solidFill>
                          <a:latin typeface="Meiryo UI" panose="020B0604030504040204" pitchFamily="50" charset="-128"/>
                          <a:ea typeface="Meiryo UI" panose="020B0604030504040204" pitchFamily="50" charset="-128"/>
                        </a:rPr>
                        <a:t>その他、評価基準全般について</a:t>
                      </a:r>
                      <a:endParaRPr lang="ja-JP" altLang="ja-JP" sz="1800" b="0" dirty="0">
                        <a:solidFill>
                          <a:schemeClr val="tx1"/>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4973265"/>
                  </a:ext>
                </a:extLst>
              </a:tr>
            </a:tbl>
          </a:graphicData>
        </a:graphic>
      </p:graphicFrame>
    </p:spTree>
    <p:extLst>
      <p:ext uri="{BB962C8B-B14F-4D97-AF65-F5344CB8AC3E}">
        <p14:creationId xmlns:p14="http://schemas.microsoft.com/office/powerpoint/2010/main" val="1348929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１．計画の概要</a:t>
            </a:r>
            <a:endParaRPr kumimoji="1" lang="ja-JP" altLang="en-US" dirty="0"/>
          </a:p>
        </p:txBody>
      </p:sp>
    </p:spTree>
    <p:extLst>
      <p:ext uri="{BB962C8B-B14F-4D97-AF65-F5344CB8AC3E}">
        <p14:creationId xmlns:p14="http://schemas.microsoft.com/office/powerpoint/2010/main" val="827569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１－１</a:t>
            </a:r>
            <a:r>
              <a:rPr lang="ja-JP" altLang="en-US" dirty="0" smtClean="0"/>
              <a:t>．計画の全体像</a:t>
            </a:r>
            <a:endParaRPr kumimoji="1" lang="ja-JP" altLang="en-US" dirty="0"/>
          </a:p>
        </p:txBody>
      </p:sp>
      <p:sp>
        <p:nvSpPr>
          <p:cNvPr id="4" name="テキスト プレースホルダー 3"/>
          <p:cNvSpPr>
            <a:spLocks noGrp="1"/>
          </p:cNvSpPr>
          <p:nvPr>
            <p:ph type="body" sz="quarter" idx="13"/>
          </p:nvPr>
        </p:nvSpPr>
        <p:spPr/>
        <p:txBody>
          <a:bodyPr/>
          <a:lstStyle/>
          <a:p>
            <a:endParaRPr lang="ja-JP" altLang="en-US" dirty="0"/>
          </a:p>
        </p:txBody>
      </p:sp>
      <p:sp>
        <p:nvSpPr>
          <p:cNvPr id="6" name="スライド番号プレースホルダー 5"/>
          <p:cNvSpPr>
            <a:spLocks noGrp="1"/>
          </p:cNvSpPr>
          <p:nvPr>
            <p:ph type="sldNum" sz="quarter" idx="12"/>
          </p:nvPr>
        </p:nvSpPr>
        <p:spPr/>
        <p:txBody>
          <a:bodyPr/>
          <a:lstStyle/>
          <a:p>
            <a:fld id="{2C05932C-F660-46D9-BCAC-BA474BACF4CC}" type="slidenum">
              <a:rPr lang="ja-JP" altLang="en-US" smtClean="0"/>
              <a:pPr/>
              <a:t>5</a:t>
            </a:fld>
            <a:endParaRPr lang="ja-JP" altLang="en-US"/>
          </a:p>
        </p:txBody>
      </p:sp>
      <p:sp>
        <p:nvSpPr>
          <p:cNvPr id="7" name="角丸四角形 6"/>
          <p:cNvSpPr/>
          <p:nvPr/>
        </p:nvSpPr>
        <p:spPr>
          <a:xfrm>
            <a:off x="1276611" y="680134"/>
            <a:ext cx="7352778" cy="532415"/>
          </a:xfrm>
          <a:prstGeom prst="roundRect">
            <a:avLst>
              <a:gd name="adj" fmla="val 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u="sng" dirty="0">
                <a:solidFill>
                  <a:schemeClr val="tx1"/>
                </a:solidFill>
                <a:latin typeface="Meiryo UI" panose="020B0604030504040204" pitchFamily="50" charset="-128"/>
                <a:ea typeface="Meiryo UI" panose="020B0604030504040204" pitchFamily="50" charset="-128"/>
              </a:rPr>
              <a:t>計画で</a:t>
            </a:r>
            <a:r>
              <a:rPr lang="ja-JP" altLang="en-US" b="1" u="sng" dirty="0">
                <a:solidFill>
                  <a:schemeClr val="tx1"/>
                </a:solidFill>
                <a:latin typeface="Meiryo UI" panose="020B0604030504040204" pitchFamily="50" charset="-128"/>
                <a:ea typeface="Meiryo UI" panose="020B0604030504040204" pitchFamily="50" charset="-128"/>
              </a:rPr>
              <a:t>目指す姿</a:t>
            </a:r>
            <a:r>
              <a:rPr lang="ja-JP" altLang="en-US" dirty="0">
                <a:solidFill>
                  <a:schemeClr val="tx1"/>
                </a:solidFill>
                <a:latin typeface="Meiryo UI" panose="020B0604030504040204" pitchFamily="50" charset="-128"/>
                <a:ea typeface="Meiryo UI" panose="020B0604030504040204" pitchFamily="50" charset="-128"/>
              </a:rPr>
              <a:t>、</a:t>
            </a:r>
            <a:r>
              <a:rPr lang="ja-JP" altLang="en-US" u="sng" dirty="0">
                <a:solidFill>
                  <a:schemeClr val="tx1"/>
                </a:solidFill>
                <a:latin typeface="Meiryo UI" panose="020B0604030504040204" pitchFamily="50" charset="-128"/>
                <a:ea typeface="Meiryo UI" panose="020B0604030504040204" pitchFamily="50" charset="-128"/>
              </a:rPr>
              <a:t>計画における</a:t>
            </a:r>
            <a:r>
              <a:rPr lang="ja-JP" altLang="en-US" b="1" u="sng" dirty="0" smtClean="0">
                <a:solidFill>
                  <a:schemeClr val="tx1"/>
                </a:solidFill>
                <a:latin typeface="Meiryo UI" panose="020B0604030504040204" pitchFamily="50" charset="-128"/>
                <a:ea typeface="Meiryo UI" panose="020B0604030504040204" pitchFamily="50" charset="-128"/>
              </a:rPr>
              <a:t>重要な点</a:t>
            </a:r>
            <a:r>
              <a:rPr lang="ja-JP" altLang="en-US" u="sng" dirty="0">
                <a:solidFill>
                  <a:schemeClr val="tx1"/>
                </a:solidFill>
                <a:latin typeface="Meiryo UI" panose="020B0604030504040204" pitchFamily="50" charset="-128"/>
                <a:ea typeface="Meiryo UI" panose="020B0604030504040204" pitchFamily="50" charset="-128"/>
              </a:rPr>
              <a:t>について、</a:t>
            </a:r>
            <a:r>
              <a:rPr lang="ja-JP" altLang="en-US" dirty="0">
                <a:solidFill>
                  <a:schemeClr val="tx1"/>
                </a:solidFill>
                <a:latin typeface="Meiryo UI" panose="020B0604030504040204" pitchFamily="50" charset="-128"/>
                <a:ea typeface="Meiryo UI" panose="020B0604030504040204" pitchFamily="50" charset="-128"/>
              </a:rPr>
              <a:t>簡潔に</a:t>
            </a:r>
            <a:r>
              <a:rPr lang="ja-JP" altLang="en-US" dirty="0" smtClean="0">
                <a:solidFill>
                  <a:schemeClr val="tx1"/>
                </a:solidFill>
                <a:latin typeface="Meiryo UI" panose="020B0604030504040204" pitchFamily="50" charset="-128"/>
                <a:ea typeface="Meiryo UI" panose="020B0604030504040204" pitchFamily="50" charset="-128"/>
              </a:rPr>
              <a:t>記載。</a:t>
            </a:r>
            <a:endParaRPr lang="en-US" altLang="ja-JP" dirty="0">
              <a:solidFill>
                <a:schemeClr val="tx1"/>
              </a:solidFill>
              <a:latin typeface="Meiryo UI" panose="020B0604030504040204" pitchFamily="50" charset="-128"/>
              <a:ea typeface="Meiryo UI" panose="020B0604030504040204" pitchFamily="50" charset="-128"/>
            </a:endParaRPr>
          </a:p>
        </p:txBody>
      </p:sp>
      <p:sp>
        <p:nvSpPr>
          <p:cNvPr id="8" name="正方形/長方形 7"/>
          <p:cNvSpPr/>
          <p:nvPr/>
        </p:nvSpPr>
        <p:spPr>
          <a:xfrm>
            <a:off x="60325" y="3812490"/>
            <a:ext cx="4773818" cy="25922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pPr marL="92075" indent="-92075"/>
            <a:r>
              <a:rPr lang="ja-JP" altLang="en-US" sz="1200" dirty="0">
                <a:solidFill>
                  <a:prstClr val="black"/>
                </a:solidFill>
                <a:latin typeface="Meiryo UI" panose="020B0604030504040204" pitchFamily="50" charset="-128"/>
                <a:ea typeface="Meiryo UI" panose="020B0604030504040204" pitchFamily="50" charset="-128"/>
              </a:rPr>
              <a:t>①○○事業：～～～～～～～～～～～～～～～～～～～～～～～～～～～～～～～～～～～～～～～～～～～～～～～～～～～</a:t>
            </a:r>
            <a:r>
              <a:rPr lang="ja-JP" altLang="en-US" sz="1200" dirty="0" smtClean="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②○○事業：～～～～～～～～～～～～～～～～～～～～～～～～～～～～～～～～～～～～～～～～～～～～～～～～～～～</a:t>
            </a:r>
            <a:r>
              <a:rPr lang="ja-JP" altLang="en-US" sz="1200" dirty="0" smtClean="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③○○事業：～～～～～～～～～～～～～～～～～～～～～～～～～～～～～～～～～～～～～～～～～～～～～～～～～～～</a:t>
            </a:r>
            <a:r>
              <a:rPr lang="ja-JP" altLang="en-US" sz="1200" dirty="0" smtClean="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④○○事業：～～～～～～～～～～～～～～～～～～～～～～～～～～～～～～～～～～～～～～～～～～～～～～～～～～～</a:t>
            </a:r>
            <a:r>
              <a:rPr lang="ja-JP" altLang="en-US" sz="1200" dirty="0" smtClean="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p:txBody>
      </p:sp>
      <p:sp>
        <p:nvSpPr>
          <p:cNvPr id="9" name="正方形/長方形 8"/>
          <p:cNvSpPr/>
          <p:nvPr/>
        </p:nvSpPr>
        <p:spPr>
          <a:xfrm>
            <a:off x="4952462" y="2515405"/>
            <a:ext cx="4823173" cy="111490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en-US" altLang="ja-JP" sz="1200" dirty="0" smtClean="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必須</a:t>
            </a:r>
            <a:r>
              <a:rPr lang="en-US" altLang="ja-JP" sz="1200" dirty="0" smtClean="0">
                <a:solidFill>
                  <a:prstClr val="black"/>
                </a:solidFill>
                <a:latin typeface="Meiryo UI" panose="020B0604030504040204" pitchFamily="50" charset="-128"/>
                <a:ea typeface="Meiryo UI" panose="020B0604030504040204" pitchFamily="50" charset="-128"/>
              </a:rPr>
              <a:t>KPI】</a:t>
            </a:r>
          </a:p>
          <a:p>
            <a:r>
              <a:rPr lang="ja-JP" altLang="en-US" sz="1200" dirty="0" smtClean="0">
                <a:solidFill>
                  <a:prstClr val="black"/>
                </a:solidFill>
                <a:latin typeface="Meiryo UI" panose="020B0604030504040204" pitchFamily="50" charset="-128"/>
                <a:ea typeface="Meiryo UI" panose="020B0604030504040204" pitchFamily="50" charset="-128"/>
              </a:rPr>
              <a:t>○○産業の○○額の増、○○産業の新規雇用者数の増、地元就職・起業数、大学組織改革の実現、・</a:t>
            </a:r>
            <a:r>
              <a:rPr lang="ja-JP" altLang="en-US" sz="1200" dirty="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a:t>
            </a:r>
            <a:endParaRPr lang="en-US" altLang="ja-JP" sz="1200" dirty="0" smtClean="0">
              <a:solidFill>
                <a:prstClr val="black"/>
              </a:solidFill>
              <a:latin typeface="Meiryo UI" panose="020B0604030504040204" pitchFamily="50" charset="-128"/>
              <a:ea typeface="Meiryo UI" panose="020B0604030504040204" pitchFamily="50" charset="-128"/>
            </a:endParaRPr>
          </a:p>
          <a:p>
            <a:r>
              <a:rPr lang="en-US" altLang="ja-JP" sz="1200" dirty="0" smtClean="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任意</a:t>
            </a:r>
            <a:r>
              <a:rPr lang="en-US" altLang="ja-JP" sz="1200" dirty="0" smtClean="0">
                <a:solidFill>
                  <a:prstClr val="black"/>
                </a:solidFill>
                <a:latin typeface="Meiryo UI" panose="020B0604030504040204" pitchFamily="50" charset="-128"/>
                <a:ea typeface="Meiryo UI" panose="020B0604030504040204" pitchFamily="50" charset="-128"/>
              </a:rPr>
              <a:t>KPI】</a:t>
            </a:r>
          </a:p>
          <a:p>
            <a:r>
              <a:rPr lang="ja-JP" altLang="en-US" sz="1200" dirty="0">
                <a:solidFill>
                  <a:prstClr val="black"/>
                </a:solidFill>
                <a:latin typeface="Meiryo UI" panose="020B0604030504040204" pitchFamily="50" charset="-128"/>
                <a:ea typeface="Meiryo UI" panose="020B0604030504040204" pitchFamily="50" charset="-128"/>
              </a:rPr>
              <a:t>・・・・・・・・</a:t>
            </a:r>
          </a:p>
        </p:txBody>
      </p:sp>
      <p:sp>
        <p:nvSpPr>
          <p:cNvPr id="10" name="正方形/長方形 9"/>
          <p:cNvSpPr/>
          <p:nvPr/>
        </p:nvSpPr>
        <p:spPr>
          <a:xfrm>
            <a:off x="4952462" y="243393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en-US" altLang="ja-JP" sz="1200" dirty="0" smtClean="0">
                <a:solidFill>
                  <a:prstClr val="white"/>
                </a:solidFill>
                <a:latin typeface="Meiryo UI" panose="020B0604030504040204" pitchFamily="50" charset="-128"/>
                <a:ea typeface="Meiryo UI" panose="020B0604030504040204" pitchFamily="50" charset="-128"/>
              </a:rPr>
              <a:t>KPI</a:t>
            </a:r>
            <a:endParaRPr lang="ja-JP" altLang="en-US" sz="1200" dirty="0">
              <a:solidFill>
                <a:prstClr val="white"/>
              </a:solidFill>
              <a:latin typeface="Meiryo UI" panose="020B0604030504040204" pitchFamily="50" charset="-128"/>
              <a:ea typeface="Meiryo UI" panose="020B0604030504040204" pitchFamily="50" charset="-128"/>
            </a:endParaRPr>
          </a:p>
        </p:txBody>
      </p:sp>
      <p:sp>
        <p:nvSpPr>
          <p:cNvPr id="11" name="正方形/長方形 10"/>
          <p:cNvSpPr/>
          <p:nvPr/>
        </p:nvSpPr>
        <p:spPr>
          <a:xfrm>
            <a:off x="60328" y="3697360"/>
            <a:ext cx="815175"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事業概要</a:t>
            </a:r>
            <a:endParaRPr lang="en-US" altLang="ja-JP" sz="1200" dirty="0">
              <a:solidFill>
                <a:prstClr val="white"/>
              </a:solidFill>
              <a:latin typeface="Meiryo UI" panose="020B0604030504040204" pitchFamily="50" charset="-128"/>
              <a:ea typeface="Meiryo UI" panose="020B0604030504040204" pitchFamily="50" charset="-128"/>
            </a:endParaRPr>
          </a:p>
        </p:txBody>
      </p:sp>
      <p:sp>
        <p:nvSpPr>
          <p:cNvPr id="14" name="正方形/長方形 13"/>
          <p:cNvSpPr/>
          <p:nvPr/>
        </p:nvSpPr>
        <p:spPr>
          <a:xfrm>
            <a:off x="4991721" y="4020743"/>
            <a:ext cx="1789210" cy="21563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財源構成（概算計画）</a:t>
            </a:r>
          </a:p>
        </p:txBody>
      </p:sp>
      <p:sp>
        <p:nvSpPr>
          <p:cNvPr id="15" name="テキスト ボックス 14"/>
          <p:cNvSpPr txBox="1"/>
          <p:nvPr/>
        </p:nvSpPr>
        <p:spPr>
          <a:xfrm>
            <a:off x="9143190" y="4072321"/>
            <a:ext cx="697627" cy="215444"/>
          </a:xfrm>
          <a:prstGeom prst="rect">
            <a:avLst/>
          </a:prstGeom>
          <a:noFill/>
        </p:spPr>
        <p:txBody>
          <a:bodyPr wrap="none" rtlCol="0">
            <a:spAutoFit/>
          </a:bodyPr>
          <a:lstStyle/>
          <a:p>
            <a:pPr defTabSz="914395">
              <a:defRPr/>
            </a:pPr>
            <a:r>
              <a:rPr lang="ja-JP" altLang="en-US" sz="800" dirty="0">
                <a:solidFill>
                  <a:prstClr val="black"/>
                </a:solidFill>
                <a:latin typeface="Meiryo UI" panose="020B0604030504040204" pitchFamily="50" charset="-128"/>
                <a:ea typeface="Meiryo UI" panose="020B0604030504040204" pitchFamily="50" charset="-128"/>
              </a:rPr>
              <a:t>単位：千円</a:t>
            </a:r>
          </a:p>
        </p:txBody>
      </p:sp>
      <p:graphicFrame>
        <p:nvGraphicFramePr>
          <p:cNvPr id="18" name="表 17"/>
          <p:cNvGraphicFramePr>
            <a:graphicFrameLocks noGrp="1"/>
          </p:cNvGraphicFramePr>
          <p:nvPr>
            <p:extLst>
              <p:ext uri="{D42A27DB-BD31-4B8C-83A1-F6EECF244321}">
                <p14:modId xmlns:p14="http://schemas.microsoft.com/office/powerpoint/2010/main" val="2153900464"/>
              </p:ext>
            </p:extLst>
          </p:nvPr>
        </p:nvGraphicFramePr>
        <p:xfrm>
          <a:off x="5033170" y="4268368"/>
          <a:ext cx="4742465" cy="2307575"/>
        </p:xfrm>
        <a:graphic>
          <a:graphicData uri="http://schemas.openxmlformats.org/drawingml/2006/table">
            <a:tbl>
              <a:tblPr/>
              <a:tblGrid>
                <a:gridCol w="347690">
                  <a:extLst>
                    <a:ext uri="{9D8B030D-6E8A-4147-A177-3AD203B41FA5}">
                      <a16:colId xmlns:a16="http://schemas.microsoft.com/office/drawing/2014/main" val="20000"/>
                    </a:ext>
                  </a:extLst>
                </a:gridCol>
                <a:gridCol w="1032960">
                  <a:extLst>
                    <a:ext uri="{9D8B030D-6E8A-4147-A177-3AD203B41FA5}">
                      <a16:colId xmlns:a16="http://schemas.microsoft.com/office/drawing/2014/main" val="20001"/>
                    </a:ext>
                  </a:extLst>
                </a:gridCol>
                <a:gridCol w="741853">
                  <a:extLst>
                    <a:ext uri="{9D8B030D-6E8A-4147-A177-3AD203B41FA5}">
                      <a16:colId xmlns:a16="http://schemas.microsoft.com/office/drawing/2014/main" val="20005"/>
                    </a:ext>
                  </a:extLst>
                </a:gridCol>
                <a:gridCol w="626037">
                  <a:extLst>
                    <a:ext uri="{9D8B030D-6E8A-4147-A177-3AD203B41FA5}">
                      <a16:colId xmlns:a16="http://schemas.microsoft.com/office/drawing/2014/main" val="166467471"/>
                    </a:ext>
                  </a:extLst>
                </a:gridCol>
                <a:gridCol w="763765">
                  <a:extLst>
                    <a:ext uri="{9D8B030D-6E8A-4147-A177-3AD203B41FA5}">
                      <a16:colId xmlns:a16="http://schemas.microsoft.com/office/drawing/2014/main" val="3673136398"/>
                    </a:ext>
                  </a:extLst>
                </a:gridCol>
                <a:gridCol w="629166">
                  <a:extLst>
                    <a:ext uri="{9D8B030D-6E8A-4147-A177-3AD203B41FA5}">
                      <a16:colId xmlns:a16="http://schemas.microsoft.com/office/drawing/2014/main" val="20006"/>
                    </a:ext>
                  </a:extLst>
                </a:gridCol>
                <a:gridCol w="600994">
                  <a:extLst>
                    <a:ext uri="{9D8B030D-6E8A-4147-A177-3AD203B41FA5}">
                      <a16:colId xmlns:a16="http://schemas.microsoft.com/office/drawing/2014/main" val="20007"/>
                    </a:ext>
                  </a:extLst>
                </a:gridCol>
              </a:tblGrid>
              <a:tr h="155588">
                <a:tc>
                  <a:txBody>
                    <a:bodyPr/>
                    <a:lstStyle/>
                    <a:p>
                      <a:pPr algn="l" fontAlgn="ct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gridSpan="3">
                  <a:txBody>
                    <a:bodyPr/>
                    <a:lstStyle/>
                    <a:p>
                      <a:pPr algn="ctr" fontAlgn="ctr"/>
                      <a:r>
                        <a:rPr lang="ja-JP" altLang="en-US" sz="800" b="0" i="0" u="none" strike="noStrike" dirty="0" smtClean="0">
                          <a:solidFill>
                            <a:srgbClr val="000000"/>
                          </a:solidFill>
                          <a:effectLst/>
                          <a:latin typeface="+mj-ea"/>
                          <a:ea typeface="+mj-ea"/>
                        </a:rPr>
                        <a:t>交付対象事業費</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800" b="0" i="0" u="none" strike="noStrike" dirty="0" smtClean="0">
                          <a:solidFill>
                            <a:srgbClr val="000000"/>
                          </a:solidFill>
                          <a:effectLst/>
                          <a:latin typeface="+mj-ea"/>
                          <a:ea typeface="+mj-ea"/>
                        </a:rPr>
                        <a:t>自己財源分</a:t>
                      </a:r>
                      <a:endParaRPr lang="zh-TW" altLang="en-US" sz="800" b="0" i="0" u="none" strike="noStrike" dirty="0" smtClean="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zh-TW"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5978032"/>
                  </a:ext>
                </a:extLst>
              </a:tr>
              <a:tr h="502743">
                <a:tc>
                  <a:txBody>
                    <a:bodyPr/>
                    <a:lstStyle/>
                    <a:p>
                      <a:pPr algn="l" fontAlgn="ctr"/>
                      <a:r>
                        <a:rPr lang="ja-JP" altLang="en-US" sz="800" b="0" i="0" u="none" strike="noStrike" dirty="0">
                          <a:solidFill>
                            <a:srgbClr val="000000"/>
                          </a:solidFill>
                          <a:effectLst/>
                          <a:latin typeface="+mj-ea"/>
                          <a:ea typeface="+mj-ea"/>
                        </a:rPr>
                        <a:t>　</a:t>
                      </a:r>
                      <a:r>
                        <a:rPr lang="ja-JP" altLang="en-US" sz="800" b="0" i="0" u="none" strike="noStrike" dirty="0" smtClean="0">
                          <a:solidFill>
                            <a:srgbClr val="000000"/>
                          </a:solidFill>
                          <a:effectLst/>
                          <a:latin typeface="+mj-ea"/>
                          <a:ea typeface="+mj-ea"/>
                        </a:rPr>
                        <a:t>年度</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smtClean="0">
                          <a:solidFill>
                            <a:srgbClr val="000000"/>
                          </a:solidFill>
                          <a:effectLst/>
                          <a:latin typeface="+mj-ea"/>
                          <a:ea typeface="+mj-ea"/>
                        </a:rPr>
                        <a:t>地方大学・地域産業</a:t>
                      </a:r>
                      <a:endParaRPr lang="en-US" altLang="ja-JP" sz="800" b="0" i="0" u="none" strike="noStrike" dirty="0" smtClean="0">
                        <a:solidFill>
                          <a:srgbClr val="000000"/>
                        </a:solidFill>
                        <a:effectLst/>
                        <a:latin typeface="+mj-ea"/>
                        <a:ea typeface="+mj-ea"/>
                      </a:endParaRPr>
                    </a:p>
                    <a:p>
                      <a:pPr algn="ctr" fontAlgn="ctr"/>
                      <a:r>
                        <a:rPr lang="ja-JP" altLang="en-US" sz="800" b="0" i="0" u="none" strike="noStrike" dirty="0" smtClean="0">
                          <a:solidFill>
                            <a:srgbClr val="000000"/>
                          </a:solidFill>
                          <a:effectLst/>
                          <a:latin typeface="+mj-ea"/>
                          <a:ea typeface="+mj-ea"/>
                        </a:rPr>
                        <a:t>創生交付金</a:t>
                      </a: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地方公共</a:t>
                      </a:r>
                      <a:r>
                        <a:rPr lang="ja-JP" altLang="en-US" sz="800" b="0" i="0" u="none" strike="noStrike" dirty="0" smtClean="0">
                          <a:solidFill>
                            <a:srgbClr val="000000"/>
                          </a:solidFill>
                          <a:effectLst/>
                          <a:latin typeface="+mj-ea"/>
                          <a:ea typeface="+mj-ea"/>
                        </a:rPr>
                        <a:t>団体</a:t>
                      </a:r>
                      <a:endParaRPr lang="en-US" altLang="ja-JP" sz="800" b="0" i="0" u="none" strike="noStrike" dirty="0" smtClean="0">
                        <a:solidFill>
                          <a:srgbClr val="000000"/>
                        </a:solidFill>
                        <a:effectLst/>
                        <a:latin typeface="+mj-ea"/>
                        <a:ea typeface="+mj-ea"/>
                      </a:endParaRPr>
                    </a:p>
                    <a:p>
                      <a:pPr algn="ctr" fontAlgn="ctr"/>
                      <a:r>
                        <a:rPr lang="ja-JP" altLang="en-US" sz="800" b="0" i="0" u="none" strike="noStrike" dirty="0" smtClean="0">
                          <a:solidFill>
                            <a:srgbClr val="000000"/>
                          </a:solidFill>
                          <a:effectLst/>
                          <a:latin typeface="+mj-ea"/>
                          <a:ea typeface="+mj-ea"/>
                        </a:rPr>
                        <a:t>（補助裏）</a:t>
                      </a: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smtClean="0">
                          <a:solidFill>
                            <a:srgbClr val="000000"/>
                          </a:solidFill>
                          <a:effectLst/>
                          <a:latin typeface="+mj-ea"/>
                          <a:ea typeface="+mj-ea"/>
                        </a:rPr>
                        <a:t>合計</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dirty="0" smtClean="0">
                          <a:solidFill>
                            <a:srgbClr val="000000"/>
                          </a:solidFill>
                          <a:effectLst/>
                          <a:latin typeface="+mj-ea"/>
                          <a:ea typeface="+mj-ea"/>
                        </a:rPr>
                        <a:t>地方公共</a:t>
                      </a:r>
                      <a:r>
                        <a:rPr lang="ja-JP" altLang="en-US" sz="800" b="0" i="0" u="none" strike="noStrike" dirty="0" smtClean="0">
                          <a:solidFill>
                            <a:srgbClr val="000000"/>
                          </a:solidFill>
                          <a:effectLst/>
                          <a:latin typeface="+mj-ea"/>
                          <a:ea typeface="+mj-ea"/>
                        </a:rPr>
                        <a:t>団体</a:t>
                      </a:r>
                      <a:endParaRPr lang="en-US" altLang="ja-JP" sz="800" b="0" i="0" u="none" strike="noStrike" dirty="0" smtClean="0">
                        <a:solidFill>
                          <a:srgbClr val="000000"/>
                        </a:solidFill>
                        <a:effectLst/>
                        <a:latin typeface="+mj-ea"/>
                        <a:ea typeface="+mj-ea"/>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zh-TW" altLang="en-US" sz="800" b="0" i="0" u="none" strike="noStrike" dirty="0" smtClean="0">
                          <a:solidFill>
                            <a:srgbClr val="000000"/>
                          </a:solidFill>
                          <a:effectLst/>
                          <a:latin typeface="+mj-ea"/>
                          <a:ea typeface="+mj-ea"/>
                        </a:rPr>
                        <a:t>（</a:t>
                      </a:r>
                      <a:r>
                        <a:rPr kumimoji="1" lang="ja-JP" altLang="en-US" sz="800" b="0" i="0" u="none" strike="noStrike" kern="1200" cap="none" spc="0" normalizeH="0" baseline="0" noProof="0" dirty="0" smtClean="0">
                          <a:ln>
                            <a:noFill/>
                          </a:ln>
                          <a:solidFill>
                            <a:prstClr val="black"/>
                          </a:solidFill>
                          <a:effectLst/>
                          <a:uLnTx/>
                          <a:uFillTx/>
                          <a:latin typeface="+mn-lt"/>
                          <a:ea typeface="+mn-ea"/>
                          <a:cs typeface="+mn-cs"/>
                        </a:rPr>
                        <a:t>補助裏除く</a:t>
                      </a:r>
                      <a:r>
                        <a:rPr lang="zh-TW" altLang="en-US" sz="800" b="0" i="0" u="none" strike="noStrike" dirty="0" smtClean="0">
                          <a:solidFill>
                            <a:srgbClr val="000000"/>
                          </a:solidFill>
                          <a:effectLst/>
                          <a:latin typeface="+mj-ea"/>
                          <a:ea typeface="+mj-ea"/>
                        </a:rPr>
                        <a:t>）</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smtClean="0">
                          <a:solidFill>
                            <a:srgbClr val="000000"/>
                          </a:solidFill>
                          <a:effectLst/>
                          <a:latin typeface="+mj-ea"/>
                          <a:ea typeface="+mj-ea"/>
                        </a:rPr>
                        <a:t>大学</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dirty="0">
                          <a:solidFill>
                            <a:srgbClr val="000000"/>
                          </a:solidFill>
                          <a:effectLst/>
                          <a:latin typeface="+mj-ea"/>
                          <a:ea typeface="+mj-ea"/>
                        </a:rPr>
                        <a:t>事</a:t>
                      </a:r>
                      <a:r>
                        <a:rPr lang="zh-TW" altLang="en-US" sz="800" b="0" i="0" u="none" strike="noStrike" dirty="0" smtClean="0">
                          <a:solidFill>
                            <a:srgbClr val="000000"/>
                          </a:solidFill>
                          <a:effectLst/>
                          <a:latin typeface="+mj-ea"/>
                          <a:ea typeface="+mj-ea"/>
                        </a:rPr>
                        <a:t>業者</a:t>
                      </a:r>
                      <a:r>
                        <a:rPr lang="ja-JP" altLang="en-US" sz="800" b="0" i="0" u="none" strike="noStrike" dirty="0" smtClean="0">
                          <a:solidFill>
                            <a:srgbClr val="000000"/>
                          </a:solidFill>
                          <a:effectLst/>
                          <a:latin typeface="+mj-ea"/>
                          <a:ea typeface="+mj-ea"/>
                        </a:rPr>
                        <a:t>等</a:t>
                      </a:r>
                      <a:endParaRPr lang="zh-TW"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2022</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691,683</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406,217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1,097,900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321,200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70,400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476,600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2023</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699,200</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423,800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1,123,000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357,000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127,650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593,120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2024</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697,000</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495,750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1,192,750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320,000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700,040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2025</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573,242</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360,558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933,800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281,000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677,800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2026</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416,033</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280,017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696,050</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280,000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650,440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2027</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150,000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1,155,360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2028</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150,000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1,161,960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2029</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150.000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1,174,560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36134">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2030</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120,500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1,206,680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2031</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100,500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1,251,680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51311">
                <a:tc>
                  <a:txBody>
                    <a:bodyPr/>
                    <a:lstStyle/>
                    <a:p>
                      <a:pPr algn="ctr" fontAlgn="ctr"/>
                      <a:r>
                        <a:rPr lang="ja-JP" altLang="en-US" sz="800" b="0" i="0" u="none" strike="noStrike" dirty="0">
                          <a:solidFill>
                            <a:srgbClr val="000000"/>
                          </a:solidFill>
                          <a:effectLst/>
                          <a:latin typeface="+mj-ea"/>
                          <a:ea typeface="+mj-ea"/>
                        </a:rPr>
                        <a:t>計</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3,077,158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smtClean="0">
                          <a:solidFill>
                            <a:srgbClr val="5B9BD5"/>
                          </a:solidFill>
                          <a:effectLst/>
                          <a:latin typeface="ＭＳ Ｐゴシック" panose="020B0600070205080204" pitchFamily="50" charset="-128"/>
                          <a:ea typeface="ＭＳ Ｐゴシック" panose="020B0600070205080204" pitchFamily="50" charset="-128"/>
                        </a:rPr>
                        <a:t>1,966,342</a:t>
                      </a:r>
                      <a:endPar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smtClean="0">
                          <a:solidFill>
                            <a:srgbClr val="5B9BD5"/>
                          </a:solidFill>
                          <a:effectLst/>
                          <a:latin typeface="ＭＳ Ｐゴシック" panose="020B0600070205080204" pitchFamily="50" charset="-128"/>
                          <a:ea typeface="ＭＳ Ｐゴシック" panose="020B0600070205080204" pitchFamily="50" charset="-128"/>
                        </a:rPr>
                        <a:t>5,043,500</a:t>
                      </a:r>
                      <a:endPar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2,230,200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1,676,750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9,048,240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19" name="正方形/長方形 18"/>
          <p:cNvSpPr/>
          <p:nvPr/>
        </p:nvSpPr>
        <p:spPr>
          <a:xfrm>
            <a:off x="60325" y="1593226"/>
            <a:ext cx="4823174" cy="20382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dirty="0">
                <a:solidFill>
                  <a:prstClr val="black"/>
                </a:solidFill>
                <a:latin typeface="Meiryo UI" panose="020B0604030504040204" pitchFamily="50" charset="-128"/>
                <a:ea typeface="Meiryo UI" panose="020B0604030504040204" pitchFamily="50" charset="-128"/>
              </a:rPr>
              <a:t>～～～～～～～～～～～～～～～～～～～～～～～～～～～～～～～～～～～～～～～～～～～～～～～～～～～～～～～～～～～～～～～～～～～～～～～～～～～～～～～～～～～～～～～～～～～～～～～～～～～～～～～～～～～～～～～～～～～～～～～～～～～～～～～～～～～～～～～～～～～～～～～～～～～～～～～～～～～～～～～～～～～～～～～～～～～～～～～～～～～～～～～～～～～～～～～～～～～～～～～～～～～～～～～～～～～～～～～～～～～～～～～～～～～～～～～～～～～～～～～～～～～～～～～～～～～～～～～～～～～～～～～～～～～～～～～～～～～～～～～～～～～～～～～～～～～～～～～～～～～。</a:t>
            </a:r>
          </a:p>
        </p:txBody>
      </p:sp>
      <p:sp>
        <p:nvSpPr>
          <p:cNvPr id="20" name="正方形/長方形 19"/>
          <p:cNvSpPr/>
          <p:nvPr/>
        </p:nvSpPr>
        <p:spPr>
          <a:xfrm>
            <a:off x="60325" y="1463387"/>
            <a:ext cx="1105284" cy="25968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smtClean="0">
                <a:solidFill>
                  <a:prstClr val="white"/>
                </a:solidFill>
                <a:latin typeface="Meiryo UI" panose="020B0604030504040204" pitchFamily="50" charset="-128"/>
                <a:ea typeface="Meiryo UI" panose="020B0604030504040204" pitchFamily="50" charset="-128"/>
              </a:rPr>
              <a:t>提案内容要旨</a:t>
            </a:r>
            <a:endParaRPr lang="ja-JP" altLang="en-US" sz="1200" dirty="0">
              <a:solidFill>
                <a:prstClr val="white"/>
              </a:solidFill>
              <a:latin typeface="Meiryo UI" panose="020B0604030504040204" pitchFamily="50" charset="-128"/>
              <a:ea typeface="Meiryo UI" panose="020B0604030504040204" pitchFamily="50" charset="-128"/>
            </a:endParaRPr>
          </a:p>
        </p:txBody>
      </p:sp>
      <p:sp>
        <p:nvSpPr>
          <p:cNvPr id="23" name="正方形/長方形 22"/>
          <p:cNvSpPr/>
          <p:nvPr/>
        </p:nvSpPr>
        <p:spPr>
          <a:xfrm>
            <a:off x="4952462" y="1553585"/>
            <a:ext cx="4823173" cy="56090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dirty="0">
                <a:solidFill>
                  <a:prstClr val="black"/>
                </a:solidFill>
                <a:latin typeface="Meiryo UI" panose="020B0604030504040204" pitchFamily="50" charset="-128"/>
                <a:ea typeface="Meiryo UI" panose="020B0604030504040204" pitchFamily="50" charset="-128"/>
              </a:rPr>
              <a:t>○○県、○○大学、○○大学、○○高専、（株）○○、○○連合会、○○銀行、・・・・・・・・</a:t>
            </a:r>
          </a:p>
        </p:txBody>
      </p:sp>
      <p:sp>
        <p:nvSpPr>
          <p:cNvPr id="24" name="正方形/長方形 23"/>
          <p:cNvSpPr/>
          <p:nvPr/>
        </p:nvSpPr>
        <p:spPr>
          <a:xfrm>
            <a:off x="4952462" y="147211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推進主体</a:t>
            </a:r>
          </a:p>
        </p:txBody>
      </p:sp>
      <p:sp>
        <p:nvSpPr>
          <p:cNvPr id="17" name="角丸四角形 16"/>
          <p:cNvSpPr/>
          <p:nvPr/>
        </p:nvSpPr>
        <p:spPr>
          <a:xfrm>
            <a:off x="1216378" y="2826368"/>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概要説明</a:t>
            </a:r>
            <a:r>
              <a:rPr lang="ja-JP" altLang="en-US" dirty="0" smtClean="0">
                <a:solidFill>
                  <a:sysClr val="windowText" lastClr="000000"/>
                </a:solidFill>
                <a:latin typeface="Meiryo UI" panose="020B0604030504040204" pitchFamily="50" charset="-128"/>
                <a:ea typeface="Meiryo UI" panose="020B0604030504040204" pitchFamily="50" charset="-128"/>
              </a:rPr>
              <a:t>様式特有の内容。</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endParaRPr lang="en-US" altLang="ja-JP" b="1"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en-US" altLang="ja-JP" dirty="0" smtClean="0">
                <a:solidFill>
                  <a:sysClr val="windowText" lastClr="000000"/>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73153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１－２．申請内容の骨子</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6</a:t>
            </a:fld>
            <a:endParaRPr lang="ja-JP" altLang="en-US"/>
          </a:p>
        </p:txBody>
      </p:sp>
      <p:graphicFrame>
        <p:nvGraphicFramePr>
          <p:cNvPr id="5" name="表 4"/>
          <p:cNvGraphicFramePr>
            <a:graphicFrameLocks noGrp="1"/>
          </p:cNvGraphicFramePr>
          <p:nvPr>
            <p:extLst>
              <p:ext uri="{D42A27DB-BD31-4B8C-83A1-F6EECF244321}">
                <p14:modId xmlns:p14="http://schemas.microsoft.com/office/powerpoint/2010/main" val="1738937845"/>
              </p:ext>
            </p:extLst>
          </p:nvPr>
        </p:nvGraphicFramePr>
        <p:xfrm>
          <a:off x="90432" y="486842"/>
          <a:ext cx="9696663" cy="6309360"/>
        </p:xfrm>
        <a:graphic>
          <a:graphicData uri="http://schemas.openxmlformats.org/drawingml/2006/table">
            <a:tbl>
              <a:tblPr firstRow="1" bandRow="1">
                <a:tableStyleId>{5C22544A-7EE6-4342-B048-85BDC9FD1C3A}</a:tableStyleId>
              </a:tblPr>
              <a:tblGrid>
                <a:gridCol w="421632">
                  <a:extLst>
                    <a:ext uri="{9D8B030D-6E8A-4147-A177-3AD203B41FA5}">
                      <a16:colId xmlns:a16="http://schemas.microsoft.com/office/drawing/2014/main" val="59926781"/>
                    </a:ext>
                  </a:extLst>
                </a:gridCol>
                <a:gridCol w="834416">
                  <a:extLst>
                    <a:ext uri="{9D8B030D-6E8A-4147-A177-3AD203B41FA5}">
                      <a16:colId xmlns:a16="http://schemas.microsoft.com/office/drawing/2014/main" val="2155562412"/>
                    </a:ext>
                  </a:extLst>
                </a:gridCol>
                <a:gridCol w="8440615">
                  <a:extLst>
                    <a:ext uri="{9D8B030D-6E8A-4147-A177-3AD203B41FA5}">
                      <a16:colId xmlns:a16="http://schemas.microsoft.com/office/drawing/2014/main" val="1840254087"/>
                    </a:ext>
                  </a:extLst>
                </a:gridCol>
              </a:tblGrid>
              <a:tr h="171526">
                <a:tc gridSpan="2">
                  <a:txBody>
                    <a:bodyPr/>
                    <a:lstStyle/>
                    <a:p>
                      <a:r>
                        <a:rPr kumimoji="1" lang="ja-JP" altLang="en-US" sz="1200" b="1" dirty="0" smtClean="0">
                          <a:solidFill>
                            <a:schemeClr val="bg1"/>
                          </a:solidFill>
                          <a:latin typeface="Meiryo UI" panose="020B0604030504040204" pitchFamily="50" charset="-128"/>
                          <a:ea typeface="Meiryo UI" panose="020B0604030504040204" pitchFamily="50" charset="-128"/>
                        </a:rPr>
                        <a:t>評価基準</a:t>
                      </a:r>
                      <a:endParaRPr kumimoji="1" lang="ja-JP" altLang="en-US" sz="1200" b="1" dirty="0">
                        <a:solidFill>
                          <a:schemeClr val="bg1"/>
                        </a:solidFill>
                        <a:latin typeface="Meiryo UI" panose="020B0604030504040204" pitchFamily="50" charset="-128"/>
                        <a:ea typeface="Meiryo UI" panose="020B0604030504040204" pitchFamily="50" charset="-128"/>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tc hMerge="1">
                  <a:txBody>
                    <a:bodyPr/>
                    <a:lstStyle/>
                    <a:p>
                      <a:endParaRPr kumimoji="1" lang="ja-JP" altLang="en-US"/>
                    </a:p>
                  </a:txBody>
                  <a:tcPr/>
                </a:tc>
                <a:tc>
                  <a:txBody>
                    <a:bodyPr/>
                    <a:lstStyle/>
                    <a:p>
                      <a:r>
                        <a:rPr kumimoji="1" lang="ja-JP" altLang="en-US" sz="1200" b="1" dirty="0" smtClean="0">
                          <a:solidFill>
                            <a:schemeClr val="bg1"/>
                          </a:solidFill>
                          <a:latin typeface="Meiryo UI" panose="020B0604030504040204" pitchFamily="50" charset="-128"/>
                          <a:ea typeface="Meiryo UI" panose="020B0604030504040204" pitchFamily="50" charset="-128"/>
                        </a:rPr>
                        <a:t>申請内容の骨子</a:t>
                      </a:r>
                      <a:endParaRPr kumimoji="1" lang="ja-JP" altLang="en-US" sz="1200" b="1" dirty="0">
                        <a:solidFill>
                          <a:schemeClr val="bg1"/>
                        </a:solidFill>
                        <a:latin typeface="Meiryo UI" panose="020B0604030504040204" pitchFamily="50" charset="-128"/>
                        <a:ea typeface="Meiryo UI" panose="020B0604030504040204" pitchFamily="50" charset="-128"/>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extLst>
                  <a:ext uri="{0D108BD9-81ED-4DB2-BD59-A6C34878D82A}">
                    <a16:rowId xmlns:a16="http://schemas.microsoft.com/office/drawing/2014/main" val="2676555495"/>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①</a:t>
                      </a:r>
                      <a:r>
                        <a:rPr kumimoji="1" lang="en-US" altLang="ja-JP" sz="1200" b="0" dirty="0" smtClean="0">
                          <a:solidFill>
                            <a:schemeClr val="tx1"/>
                          </a:solidFill>
                          <a:latin typeface="Meiryo UI" panose="020B0604030504040204" pitchFamily="50" charset="-128"/>
                          <a:ea typeface="Meiryo UI" panose="020B0604030504040204" pitchFamily="50" charset="-128"/>
                        </a:rPr>
                        <a:t>-1</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eiryo UI" panose="020B0604030504040204" pitchFamily="50" charset="-128"/>
                          <a:ea typeface="Meiryo UI" panose="020B0604030504040204" pitchFamily="50" charset="-128"/>
                        </a:rPr>
                        <a:t>産業創生・雇用創出</a:t>
                      </a:r>
                      <a:r>
                        <a:rPr kumimoji="1" lang="en-US" altLang="ja-JP" sz="1200" b="0" dirty="0" smtClean="0">
                          <a:solidFill>
                            <a:schemeClr val="tx1"/>
                          </a:solidFill>
                          <a:latin typeface="Meiryo UI" panose="020B0604030504040204" pitchFamily="50" charset="-128"/>
                          <a:ea typeface="Meiryo UI" panose="020B0604030504040204" pitchFamily="50" charset="-128"/>
                        </a:rPr>
                        <a:t/>
                      </a:r>
                      <a:br>
                        <a:rPr kumimoji="1" lang="en-US" altLang="ja-JP" sz="1200" b="0" dirty="0" smtClean="0">
                          <a:solidFill>
                            <a:schemeClr val="tx1"/>
                          </a:solidFill>
                          <a:latin typeface="Meiryo UI" panose="020B0604030504040204" pitchFamily="50" charset="-128"/>
                          <a:ea typeface="Meiryo UI" panose="020B0604030504040204" pitchFamily="50" charset="-128"/>
                        </a:rPr>
                      </a:br>
                      <a:r>
                        <a:rPr kumimoji="1" lang="en-US" altLang="ja-JP" sz="1200" b="0" dirty="0" smtClean="0">
                          <a:solidFill>
                            <a:schemeClr val="tx1"/>
                          </a:solidFill>
                          <a:latin typeface="Meiryo UI" panose="020B0604030504040204" pitchFamily="50" charset="-128"/>
                          <a:ea typeface="Meiryo UI" panose="020B0604030504040204" pitchFamily="50" charset="-128"/>
                        </a:rPr>
                        <a:t>(</a:t>
                      </a:r>
                      <a:r>
                        <a:rPr kumimoji="1" lang="ja-JP" altLang="en-US" sz="1200" b="0" dirty="0" smtClean="0">
                          <a:solidFill>
                            <a:schemeClr val="tx1"/>
                          </a:solidFill>
                          <a:latin typeface="Meiryo UI" panose="020B0604030504040204" pitchFamily="50" charset="-128"/>
                          <a:ea typeface="Meiryo UI" panose="020B0604030504040204" pitchFamily="50" charset="-128"/>
                        </a:rPr>
                        <a:t>①</a:t>
                      </a:r>
                      <a:r>
                        <a:rPr kumimoji="1" lang="en-US" altLang="ja-JP" sz="1200" b="0" dirty="0" smtClean="0">
                          <a:solidFill>
                            <a:schemeClr val="tx1"/>
                          </a:solidFill>
                          <a:latin typeface="Meiryo UI" panose="020B0604030504040204" pitchFamily="50" charset="-128"/>
                          <a:ea typeface="Meiryo UI" panose="020B0604030504040204" pitchFamily="50" charset="-128"/>
                        </a:rPr>
                        <a:t>-2</a:t>
                      </a:r>
                      <a:r>
                        <a:rPr kumimoji="1" lang="ja-JP" altLang="en-US" sz="1200" b="0" dirty="0" smtClean="0">
                          <a:solidFill>
                            <a:schemeClr val="tx1"/>
                          </a:solidFill>
                          <a:latin typeface="Meiryo UI" panose="020B0604030504040204" pitchFamily="50" charset="-128"/>
                          <a:ea typeface="Meiryo UI" panose="020B0604030504040204" pitchFamily="50" charset="-128"/>
                        </a:rPr>
                        <a:t>を除く</a:t>
                      </a:r>
                      <a:r>
                        <a:rPr kumimoji="1" lang="en-US" altLang="ja-JP" sz="1200" b="0" dirty="0" smtClean="0">
                          <a:solidFill>
                            <a:schemeClr val="tx1"/>
                          </a:solidFill>
                          <a:latin typeface="Meiryo UI" panose="020B0604030504040204" pitchFamily="50" charset="-128"/>
                          <a:ea typeface="Meiryo UI" panose="020B0604030504040204" pitchFamily="50" charset="-128"/>
                        </a:rPr>
                        <a:t>)</a:t>
                      </a:r>
                      <a:endParaRPr kumimoji="1" lang="ja-JP" altLang="en-US" sz="1200" b="0" dirty="0" smtClean="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059136071"/>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①</a:t>
                      </a:r>
                      <a:r>
                        <a:rPr kumimoji="1" lang="en-US" altLang="ja-JP" sz="1200" b="0" dirty="0" smtClean="0">
                          <a:solidFill>
                            <a:schemeClr val="tx1"/>
                          </a:solidFill>
                          <a:latin typeface="Meiryo UI" panose="020B0604030504040204" pitchFamily="50" charset="-128"/>
                          <a:ea typeface="Meiryo UI" panose="020B0604030504040204" pitchFamily="50" charset="-128"/>
                        </a:rPr>
                        <a:t>-2</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産業創生・雇用創出におけるデジタル技術活用</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130417396"/>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②</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実施体制・自走性</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677311322"/>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③</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研究開発</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841171565"/>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④</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人材育成</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516700322"/>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⑤</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大学改革</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286991984"/>
                  </a:ext>
                </a:extLst>
              </a:tr>
            </a:tbl>
          </a:graphicData>
        </a:graphic>
      </p:graphicFrame>
      <p:sp>
        <p:nvSpPr>
          <p:cNvPr id="6" name="角丸四角形 5"/>
          <p:cNvSpPr/>
          <p:nvPr/>
        </p:nvSpPr>
        <p:spPr>
          <a:xfrm>
            <a:off x="1216378" y="2826368"/>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概要説明様式特有の内容。</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endParaRPr lang="en-US" altLang="ja-JP" b="1"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○評価基準の項目毎に、目指す姿や実施内容について申請内容を網羅的・具体的かつ簡潔に記載。</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○実施計画中「６．評価基準」のうち「評価基準を満たす理由」そのものではないことに注意。</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dirty="0" smtClean="0">
                <a:solidFill>
                  <a:sysClr val="windowText" lastClr="000000"/>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96597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２．地域の現状と課題</a:t>
            </a:r>
            <a:endParaRPr kumimoji="1" lang="ja-JP" altLang="en-US" dirty="0"/>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7</a:t>
            </a:fld>
            <a:endParaRPr lang="ja-JP" altLang="en-US"/>
          </a:p>
        </p:txBody>
      </p:sp>
    </p:spTree>
    <p:extLst>
      <p:ext uri="{BB962C8B-B14F-4D97-AF65-F5344CB8AC3E}">
        <p14:creationId xmlns:p14="http://schemas.microsoft.com/office/powerpoint/2010/main" val="422917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２－１．地域・市場を取り巻く状況とその動向</a:t>
            </a:r>
            <a:endParaRPr kumimoji="1" lang="ja-JP" altLang="en-US" dirty="0"/>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○実施計画中「２．地域の現状と課題」のうち「地域・市場を取り巻く状況とその動向」の内容を中心に分かりやすく記載。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70375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２</a:t>
            </a:r>
            <a:r>
              <a:rPr kumimoji="1" lang="ja-JP" altLang="en-US" dirty="0" smtClean="0">
                <a:solidFill>
                  <a:srgbClr val="FF0000"/>
                </a:solidFill>
              </a:rPr>
              <a:t>－２</a:t>
            </a:r>
            <a:r>
              <a:rPr kumimoji="1" lang="ja-JP" altLang="en-US" dirty="0" smtClean="0"/>
              <a:t>．地域として取り組むべき課題</a:t>
            </a:r>
            <a:endParaRPr kumimoji="1" lang="ja-JP" altLang="en-US" dirty="0"/>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○実施計画中「２．地域の現状と課題」のうち「地域として取り組むべき課題」の内容を中心に分かりやすく記載。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06667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３．目指す姿と目標</a:t>
            </a:r>
            <a:endParaRPr kumimoji="1" lang="ja-JP" altLang="en-US" dirty="0"/>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10</a:t>
            </a:fld>
            <a:endParaRPr lang="ja-JP" altLang="en-US"/>
          </a:p>
        </p:txBody>
      </p:sp>
    </p:spTree>
    <p:extLst>
      <p:ext uri="{BB962C8B-B14F-4D97-AF65-F5344CB8AC3E}">
        <p14:creationId xmlns:p14="http://schemas.microsoft.com/office/powerpoint/2010/main" val="1656932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３－１．地域が目指す姿</a:t>
            </a:r>
            <a:endParaRPr kumimoji="1" lang="ja-JP" altLang="en-US" dirty="0"/>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○実施計画中「３．目指す姿と目標」のうち「本計画を通じて地域が目指す姿」の内容を中心に分かりやすく記載。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022067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３－２</a:t>
            </a:r>
            <a:r>
              <a:rPr lang="ja-JP" altLang="en-US" dirty="0" smtClean="0"/>
              <a:t>．産業</a:t>
            </a:r>
            <a:r>
              <a:rPr lang="ja-JP" altLang="en-US" dirty="0"/>
              <a:t>創生・雇用創出で目指す姿</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12</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○実施計画中「３．目指す姿と目標」のうち「本計画における産業創生・雇用創出が目指す姿」及び「産業創生・雇用創出におけるデジタル技術活用」の内容を中心に分かりやすく記載。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31391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３－３．</a:t>
            </a:r>
            <a:r>
              <a:rPr lang="ja-JP" altLang="en-US" dirty="0" smtClean="0"/>
              <a:t>大学</a:t>
            </a:r>
            <a:r>
              <a:rPr lang="ja-JP" altLang="en-US" dirty="0"/>
              <a:t>改革により大学が目指す姿</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13</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○実施計画中「３．目指す姿と目標」のうち「本計画における大学改革により大学が目指す姿」の内容を中心に分かりやすく記載。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031236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３－４．</a:t>
            </a:r>
            <a:r>
              <a:rPr kumimoji="1" lang="en-US" altLang="ja-JP" dirty="0" smtClean="0"/>
              <a:t>KPI</a:t>
            </a:r>
            <a:r>
              <a:rPr kumimoji="1" lang="ja-JP" altLang="en-US" dirty="0" smtClean="0"/>
              <a:t>の考え方</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14</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7" name="角丸四角形 6"/>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○実施計画中「３．目指す姿と目標」のうち「本計画における</a:t>
            </a:r>
            <a:r>
              <a:rPr lang="en-US" altLang="ja-JP" dirty="0" smtClean="0">
                <a:solidFill>
                  <a:sysClr val="windowText" lastClr="000000"/>
                </a:solidFill>
                <a:latin typeface="Meiryo UI" panose="020B0604030504040204" pitchFamily="50" charset="-128"/>
                <a:ea typeface="Meiryo UI" panose="020B0604030504040204" pitchFamily="50" charset="-128"/>
              </a:rPr>
              <a:t>KPI</a:t>
            </a:r>
            <a:r>
              <a:rPr lang="ja-JP" altLang="en-US" dirty="0" smtClean="0">
                <a:solidFill>
                  <a:sysClr val="windowText" lastClr="000000"/>
                </a:solidFill>
                <a:latin typeface="Meiryo UI" panose="020B0604030504040204" pitchFamily="50" charset="-128"/>
                <a:ea typeface="Meiryo UI" panose="020B0604030504040204" pitchFamily="50" charset="-128"/>
              </a:rPr>
              <a:t>」の内容を中心に分かりやすく記載。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737186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３－５．事業全体のスケジュール</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15</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graphicFrame>
        <p:nvGraphicFramePr>
          <p:cNvPr id="5" name="表 4"/>
          <p:cNvGraphicFramePr>
            <a:graphicFrameLocks noGrp="1"/>
          </p:cNvGraphicFramePr>
          <p:nvPr>
            <p:extLst>
              <p:ext uri="{D42A27DB-BD31-4B8C-83A1-F6EECF244321}">
                <p14:modId xmlns:p14="http://schemas.microsoft.com/office/powerpoint/2010/main" val="510511503"/>
              </p:ext>
            </p:extLst>
          </p:nvPr>
        </p:nvGraphicFramePr>
        <p:xfrm>
          <a:off x="574011" y="1863717"/>
          <a:ext cx="8757978" cy="2601680"/>
        </p:xfrm>
        <a:graphic>
          <a:graphicData uri="http://schemas.openxmlformats.org/drawingml/2006/table">
            <a:tbl>
              <a:tblPr/>
              <a:tblGrid>
                <a:gridCol w="2940948">
                  <a:extLst>
                    <a:ext uri="{9D8B030D-6E8A-4147-A177-3AD203B41FA5}">
                      <a16:colId xmlns:a16="http://schemas.microsoft.com/office/drawing/2014/main" val="20000"/>
                    </a:ext>
                  </a:extLst>
                </a:gridCol>
                <a:gridCol w="1170944">
                  <a:extLst>
                    <a:ext uri="{9D8B030D-6E8A-4147-A177-3AD203B41FA5}">
                      <a16:colId xmlns:a16="http://schemas.microsoft.com/office/drawing/2014/main" val="20002"/>
                    </a:ext>
                  </a:extLst>
                </a:gridCol>
                <a:gridCol w="1086584">
                  <a:extLst>
                    <a:ext uri="{9D8B030D-6E8A-4147-A177-3AD203B41FA5}">
                      <a16:colId xmlns:a16="http://schemas.microsoft.com/office/drawing/2014/main" val="20003"/>
                    </a:ext>
                  </a:extLst>
                </a:gridCol>
                <a:gridCol w="1061605">
                  <a:extLst>
                    <a:ext uri="{9D8B030D-6E8A-4147-A177-3AD203B41FA5}">
                      <a16:colId xmlns:a16="http://schemas.microsoft.com/office/drawing/2014/main" val="20004"/>
                    </a:ext>
                  </a:extLst>
                </a:gridCol>
                <a:gridCol w="1261438">
                  <a:extLst>
                    <a:ext uri="{9D8B030D-6E8A-4147-A177-3AD203B41FA5}">
                      <a16:colId xmlns:a16="http://schemas.microsoft.com/office/drawing/2014/main" val="20005"/>
                    </a:ext>
                  </a:extLst>
                </a:gridCol>
                <a:gridCol w="1236459">
                  <a:extLst>
                    <a:ext uri="{9D8B030D-6E8A-4147-A177-3AD203B41FA5}">
                      <a16:colId xmlns:a16="http://schemas.microsoft.com/office/drawing/2014/main" val="20006"/>
                    </a:ext>
                  </a:extLst>
                </a:gridCol>
              </a:tblGrid>
              <a:tr h="256027">
                <a:tc>
                  <a:txBody>
                    <a:bodyPr/>
                    <a:lstStyle/>
                    <a:p>
                      <a:pPr algn="l"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smtClean="0">
                          <a:solidFill>
                            <a:srgbClr val="000000"/>
                          </a:solidFill>
                          <a:effectLst/>
                          <a:latin typeface="Meiryo UI" panose="020B0604030504040204" pitchFamily="50" charset="-128"/>
                          <a:ea typeface="Meiryo UI" panose="020B0604030504040204" pitchFamily="50" charset="-128"/>
                        </a:rPr>
                        <a:t>2023</a:t>
                      </a:r>
                      <a:endParaRPr 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smtClean="0">
                          <a:solidFill>
                            <a:srgbClr val="000000"/>
                          </a:solidFill>
                          <a:effectLst/>
                          <a:latin typeface="Meiryo UI" panose="020B0604030504040204" pitchFamily="50" charset="-128"/>
                          <a:ea typeface="Meiryo UI" panose="020B0604030504040204" pitchFamily="50" charset="-128"/>
                        </a:rPr>
                        <a:t>2024</a:t>
                      </a:r>
                      <a:endParaRPr 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smtClean="0">
                          <a:solidFill>
                            <a:srgbClr val="000000"/>
                          </a:solidFill>
                          <a:effectLst/>
                          <a:latin typeface="Meiryo UI" panose="020B0604030504040204" pitchFamily="50" charset="-128"/>
                          <a:ea typeface="Meiryo UI" panose="020B0604030504040204" pitchFamily="50" charset="-128"/>
                        </a:rPr>
                        <a:t>2025</a:t>
                      </a:r>
                      <a:endParaRPr 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smtClean="0">
                          <a:solidFill>
                            <a:srgbClr val="000000"/>
                          </a:solidFill>
                          <a:effectLst/>
                          <a:latin typeface="Meiryo UI" panose="020B0604030504040204" pitchFamily="50" charset="-128"/>
                          <a:ea typeface="Meiryo UI" panose="020B0604030504040204" pitchFamily="50" charset="-128"/>
                        </a:rPr>
                        <a:t>2026</a:t>
                      </a:r>
                      <a:endParaRPr 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smtClean="0">
                          <a:solidFill>
                            <a:srgbClr val="000000"/>
                          </a:solidFill>
                          <a:effectLst/>
                          <a:latin typeface="Meiryo UI" panose="020B0604030504040204" pitchFamily="50" charset="-128"/>
                          <a:ea typeface="Meiryo UI" panose="020B0604030504040204" pitchFamily="50" charset="-128"/>
                        </a:rPr>
                        <a:t>2027</a:t>
                      </a:r>
                      <a:endParaRPr 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2577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事業番号①</a:t>
                      </a:r>
                      <a:endParaRPr kumimoji="1" lang="en-US" altLang="ja-JP"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12595">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事業番号②</a:t>
                      </a:r>
                      <a:endParaRPr kumimoji="1" lang="en-US" altLang="ja-JP"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73619">
                <a:tc>
                  <a:txBody>
                    <a:bodyPr/>
                    <a:lstStyle/>
                    <a:p>
                      <a:pPr algn="l" fontAlgn="ctr"/>
                      <a:r>
                        <a:rPr kumimoji="1" lang="ja-JP" altLang="en-US"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rPr>
                        <a:t>事業番号③</a:t>
                      </a:r>
                      <a:endParaRPr kumimoji="1" lang="en-US" altLang="ja-JP"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endParaRPr>
                    </a:p>
                    <a:p>
                      <a:pPr algn="l" fontAlgn="ctr"/>
                      <a:r>
                        <a:rPr kumimoji="1" lang="ja-JP" altLang="en-US"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66834">
                <a:tc>
                  <a:txBody>
                    <a:bodyPr/>
                    <a:lstStyle/>
                    <a:p>
                      <a:pPr algn="l" fontAlgn="ctr"/>
                      <a:r>
                        <a:rPr lang="ja-JP" altLang="en-US" sz="800" b="0" i="0" u="none" strike="noStrike" dirty="0" smtClean="0">
                          <a:solidFill>
                            <a:srgbClr val="000000"/>
                          </a:solidFill>
                          <a:effectLst/>
                          <a:latin typeface="Meiryo UI" panose="020B0604030504040204" pitchFamily="50" charset="-128"/>
                          <a:ea typeface="Meiryo UI" panose="020B0604030504040204" pitchFamily="50" charset="-128"/>
                        </a:rPr>
                        <a:t>・・・</a:t>
                      </a: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94538818"/>
                  </a:ext>
                </a:extLst>
              </a:tr>
              <a:tr h="366834">
                <a:tc>
                  <a:txBody>
                    <a:bodyPr/>
                    <a:lstStyle/>
                    <a:p>
                      <a:pPr algn="l" fontAlgn="ctr"/>
                      <a:r>
                        <a:rPr lang="ja-JP" altLang="en-US" sz="800" b="0" i="0" u="none" strike="noStrike" dirty="0" smtClean="0">
                          <a:solidFill>
                            <a:srgbClr val="000000"/>
                          </a:solidFill>
                          <a:effectLst/>
                          <a:latin typeface="Meiryo UI" panose="020B0604030504040204" pitchFamily="50" charset="-128"/>
                          <a:ea typeface="Meiryo UI" panose="020B0604030504040204" pitchFamily="50" charset="-128"/>
                        </a:rPr>
                        <a:t>・・・</a:t>
                      </a: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98517222"/>
                  </a:ext>
                </a:extLst>
              </a:tr>
            </a:tbl>
          </a:graphicData>
        </a:graphic>
      </p:graphicFrame>
      <p:sp>
        <p:nvSpPr>
          <p:cNvPr id="7" name="角丸四角形 6"/>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○実施計画中「３．目指す姿と目標」のうち「事業全体のスケジュール」の内容を中心に分かりやすく記載。</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smtClean="0">
                <a:solidFill>
                  <a:srgbClr val="FF0000"/>
                </a:solidFill>
                <a:latin typeface="Meiryo UI" panose="020B0604030504040204" pitchFamily="50" charset="-128"/>
                <a:ea typeface="Meiryo UI" panose="020B0604030504040204" pitchFamily="50" charset="-128"/>
              </a:rPr>
              <a:t>○必要に応じて</a:t>
            </a:r>
            <a:r>
              <a:rPr lang="en-US" altLang="ja-JP" dirty="0" smtClean="0">
                <a:solidFill>
                  <a:srgbClr val="FF0000"/>
                </a:solidFill>
                <a:latin typeface="Meiryo UI" panose="020B0604030504040204" pitchFamily="50" charset="-128"/>
                <a:ea typeface="Meiryo UI" panose="020B0604030504040204" pitchFamily="50" charset="-128"/>
              </a:rPr>
              <a:t>2022</a:t>
            </a:r>
            <a:r>
              <a:rPr lang="ja-JP" altLang="en-US" dirty="0" smtClean="0">
                <a:solidFill>
                  <a:srgbClr val="FF0000"/>
                </a:solidFill>
                <a:latin typeface="Meiryo UI" panose="020B0604030504040204" pitchFamily="50" charset="-128"/>
                <a:ea typeface="Meiryo UI" panose="020B0604030504040204" pitchFamily="50" charset="-128"/>
              </a:rPr>
              <a:t>年以前を追記。</a:t>
            </a:r>
            <a:endParaRPr lang="en-US" altLang="ja-JP" dirty="0" smtClean="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749167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４．事業の実施体制・実施内容</a:t>
            </a:r>
            <a:endParaRPr kumimoji="1" lang="ja-JP" altLang="en-US" dirty="0"/>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16</a:t>
            </a:fld>
            <a:endParaRPr lang="ja-JP" altLang="en-US"/>
          </a:p>
        </p:txBody>
      </p:sp>
    </p:spTree>
    <p:extLst>
      <p:ext uri="{BB962C8B-B14F-4D97-AF65-F5344CB8AC3E}">
        <p14:creationId xmlns:p14="http://schemas.microsoft.com/office/powerpoint/2010/main" val="1097067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４－１．事業実施の推進体制</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17</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○実施計画中「４．事業の実施体制・内容」のうち「事業実施の推進体制」の内容を中心に分かりやすく記載。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60572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４－２</a:t>
            </a:r>
            <a:r>
              <a:rPr lang="ja-JP" altLang="en-US" dirty="0" smtClean="0"/>
              <a:t>．実施箇所の位置関係図</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18</a:t>
            </a:fld>
            <a:endParaRPr lang="ja-JP" altLang="en-US"/>
          </a:p>
        </p:txBody>
      </p:sp>
      <p:sp>
        <p:nvSpPr>
          <p:cNvPr id="7" name="角丸四角形 6"/>
          <p:cNvSpPr/>
          <p:nvPr/>
        </p:nvSpPr>
        <p:spPr>
          <a:xfrm>
            <a:off x="1216378" y="2826368"/>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概要説明様式特有の内容。</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endParaRPr lang="en-US" altLang="ja-JP" b="1"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endParaRPr lang="en-US" altLang="ja-JP"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○事業の柱ごとに、その事業の実施箇所や参画機関の所在箇所について地図上に</a:t>
            </a:r>
            <a:r>
              <a:rPr lang="ja-JP" altLang="en-US" dirty="0" smtClean="0">
                <a:solidFill>
                  <a:sysClr val="windowText" lastClr="000000"/>
                </a:solidFill>
                <a:latin typeface="Meiryo UI" panose="020B0604030504040204" pitchFamily="50" charset="-128"/>
                <a:ea typeface="Meiryo UI" panose="020B0604030504040204" pitchFamily="50" charset="-128"/>
              </a:rPr>
              <a:t>図示。</a:t>
            </a:r>
            <a:endParaRPr lang="en-US" altLang="ja-JP"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dirty="0">
                <a:solidFill>
                  <a:sysClr val="windowText" lastClr="000000"/>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縮尺も明示。</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9392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４－３．実施内容の全体像</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19</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7" name="角丸四角形 6"/>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○実施計画中「４．事業の実施体制・内容」のうち「事業の実施内容」の内容を中心に分かりやすく記載。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54198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４－４．事業番号①　</a:t>
            </a:r>
            <a:r>
              <a:rPr lang="en-US" altLang="ja-JP" dirty="0" smtClean="0"/>
              <a:t>【</a:t>
            </a:r>
            <a:r>
              <a:rPr lang="ja-JP" altLang="en-US" dirty="0" smtClean="0"/>
              <a:t>事業名</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20</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○実施計画中「４．事業の実施体制・内容」のうち「事業の実施内容」の内容を中心に事業毎に分かりやすく記載。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41696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４－５．事業番号②　</a:t>
            </a:r>
            <a:r>
              <a:rPr lang="en-US" altLang="ja-JP" dirty="0" smtClean="0"/>
              <a:t>【</a:t>
            </a:r>
            <a:r>
              <a:rPr lang="ja-JP" altLang="en-US" dirty="0" smtClean="0"/>
              <a:t>事業名</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21</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○実施計画中「４．事業の実施体制・内容」のうち「事業の実施内容」の内容を中心に</a:t>
            </a:r>
            <a:r>
              <a:rPr lang="ja-JP" altLang="en-US" dirty="0">
                <a:solidFill>
                  <a:sysClr val="windowText" lastClr="000000"/>
                </a:solidFill>
                <a:latin typeface="Meiryo UI" panose="020B0604030504040204" pitchFamily="50" charset="-128"/>
                <a:ea typeface="Meiryo UI" panose="020B0604030504040204" pitchFamily="50" charset="-128"/>
              </a:rPr>
              <a:t>事業毎に</a:t>
            </a:r>
            <a:r>
              <a:rPr lang="ja-JP" altLang="en-US" dirty="0" smtClean="0">
                <a:solidFill>
                  <a:sysClr val="windowText" lastClr="000000"/>
                </a:solidFill>
                <a:latin typeface="Meiryo UI" panose="020B0604030504040204" pitchFamily="50" charset="-128"/>
                <a:ea typeface="Meiryo UI" panose="020B0604030504040204" pitchFamily="50" charset="-128"/>
              </a:rPr>
              <a:t>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93889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４－６．事業番号③　</a:t>
            </a:r>
            <a:r>
              <a:rPr lang="en-US" altLang="ja-JP" dirty="0" smtClean="0"/>
              <a:t>【</a:t>
            </a:r>
            <a:r>
              <a:rPr lang="ja-JP" altLang="en-US" dirty="0" smtClean="0"/>
              <a:t>事業名</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22</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○実施計画中「４．事業の実施体制・内容」のうち「事業の実施内容」の内容を中心に</a:t>
            </a:r>
            <a:r>
              <a:rPr lang="ja-JP" altLang="en-US" dirty="0">
                <a:solidFill>
                  <a:sysClr val="windowText" lastClr="000000"/>
                </a:solidFill>
                <a:latin typeface="Meiryo UI" panose="020B0604030504040204" pitchFamily="50" charset="-128"/>
                <a:ea typeface="Meiryo UI" panose="020B0604030504040204" pitchFamily="50" charset="-128"/>
              </a:rPr>
              <a:t>事業毎に</a:t>
            </a:r>
            <a:r>
              <a:rPr lang="ja-JP" altLang="en-US" dirty="0" smtClean="0">
                <a:solidFill>
                  <a:sysClr val="windowText" lastClr="000000"/>
                </a:solidFill>
                <a:latin typeface="Meiryo UI" panose="020B0604030504040204" pitchFamily="50" charset="-128"/>
                <a:ea typeface="Meiryo UI" panose="020B0604030504040204" pitchFamily="50" charset="-128"/>
              </a:rPr>
              <a:t>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835072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５．資金計画</a:t>
            </a:r>
            <a:endParaRPr kumimoji="1" lang="ja-JP" altLang="en-US" dirty="0"/>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23</a:t>
            </a:fld>
            <a:endParaRPr lang="ja-JP" altLang="en-US"/>
          </a:p>
        </p:txBody>
      </p:sp>
    </p:spTree>
    <p:extLst>
      <p:ext uri="{BB962C8B-B14F-4D97-AF65-F5344CB8AC3E}">
        <p14:creationId xmlns:p14="http://schemas.microsoft.com/office/powerpoint/2010/main" val="5760005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５－１．６年度目における事業費の内訳（見込み）</a:t>
            </a:r>
            <a:endParaRPr kumimoji="1" lang="ja-JP" altLang="en-US" dirty="0"/>
          </a:p>
        </p:txBody>
      </p:sp>
      <p:graphicFrame>
        <p:nvGraphicFramePr>
          <p:cNvPr id="6" name="表 5"/>
          <p:cNvGraphicFramePr>
            <a:graphicFrameLocks noGrp="1"/>
          </p:cNvGraphicFramePr>
          <p:nvPr>
            <p:extLst>
              <p:ext uri="{D42A27DB-BD31-4B8C-83A1-F6EECF244321}">
                <p14:modId xmlns:p14="http://schemas.microsoft.com/office/powerpoint/2010/main" val="213756329"/>
              </p:ext>
            </p:extLst>
          </p:nvPr>
        </p:nvGraphicFramePr>
        <p:xfrm>
          <a:off x="159374" y="588222"/>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①○○事業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7" name="表 6"/>
          <p:cNvGraphicFramePr>
            <a:graphicFrameLocks noGrp="1"/>
          </p:cNvGraphicFramePr>
          <p:nvPr>
            <p:extLst>
              <p:ext uri="{D42A27DB-BD31-4B8C-83A1-F6EECF244321}">
                <p14:modId xmlns:p14="http://schemas.microsoft.com/office/powerpoint/2010/main" val="395674378"/>
              </p:ext>
            </p:extLst>
          </p:nvPr>
        </p:nvGraphicFramePr>
        <p:xfrm>
          <a:off x="5032825" y="588222"/>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④○○事業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1631534090"/>
              </p:ext>
            </p:extLst>
          </p:nvPr>
        </p:nvGraphicFramePr>
        <p:xfrm>
          <a:off x="159374"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②○○事業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3826466912"/>
              </p:ext>
            </p:extLst>
          </p:nvPr>
        </p:nvGraphicFramePr>
        <p:xfrm>
          <a:off x="5032825"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⑤○○事業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0" name="表 9"/>
          <p:cNvGraphicFramePr>
            <a:graphicFrameLocks noGrp="1"/>
          </p:cNvGraphicFramePr>
          <p:nvPr>
            <p:extLst>
              <p:ext uri="{D42A27DB-BD31-4B8C-83A1-F6EECF244321}">
                <p14:modId xmlns:p14="http://schemas.microsoft.com/office/powerpoint/2010/main" val="1755716069"/>
              </p:ext>
            </p:extLst>
          </p:nvPr>
        </p:nvGraphicFramePr>
        <p:xfrm>
          <a:off x="159374"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③○○事業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3226001232"/>
              </p:ext>
            </p:extLst>
          </p:nvPr>
        </p:nvGraphicFramePr>
        <p:xfrm>
          <a:off x="5032825"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⑥○○事業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sp>
        <p:nvSpPr>
          <p:cNvPr id="12" name="角丸四角形 11"/>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indent="-468000">
              <a:spcAft>
                <a:spcPts val="600"/>
              </a:spcAft>
            </a:pPr>
            <a:r>
              <a:rPr lang="ja-JP" altLang="en-US" dirty="0" smtClean="0">
                <a:solidFill>
                  <a:sysClr val="windowText" lastClr="000000"/>
                </a:solidFill>
                <a:latin typeface="Meiryo UI" panose="020B0604030504040204" pitchFamily="50" charset="-128"/>
                <a:ea typeface="Meiryo UI" panose="020B0604030504040204" pitchFamily="50" charset="-128"/>
              </a:rPr>
              <a:t>○</a:t>
            </a:r>
            <a:r>
              <a:rPr lang="zh-TW" altLang="en-US" dirty="0" smtClean="0">
                <a:solidFill>
                  <a:sysClr val="windowText" lastClr="000000"/>
                </a:solidFill>
                <a:latin typeface="Meiryo UI" panose="020B0604030504040204" pitchFamily="50" charset="-128"/>
                <a:ea typeface="Meiryo UI" panose="020B0604030504040204" pitchFamily="50" charset="-128"/>
              </a:rPr>
              <a:t>様式</a:t>
            </a:r>
            <a:r>
              <a:rPr lang="en-US" altLang="zh-TW" dirty="0">
                <a:solidFill>
                  <a:sysClr val="windowText" lastClr="000000"/>
                </a:solidFill>
                <a:latin typeface="Meiryo UI" panose="020B0604030504040204" pitchFamily="50" charset="-128"/>
                <a:ea typeface="Meiryo UI" panose="020B0604030504040204" pitchFamily="50" charset="-128"/>
              </a:rPr>
              <a:t>2-3</a:t>
            </a:r>
            <a:r>
              <a:rPr lang="ja-JP" altLang="en-US" dirty="0">
                <a:solidFill>
                  <a:sysClr val="windowText" lastClr="000000"/>
                </a:solidFill>
                <a:latin typeface="Meiryo UI" panose="020B0604030504040204" pitchFamily="50" charset="-128"/>
                <a:ea typeface="Meiryo UI" panose="020B0604030504040204" pitchFamily="50" charset="-128"/>
              </a:rPr>
              <a:t>「</a:t>
            </a:r>
            <a:r>
              <a:rPr lang="zh-TW" altLang="en-US" dirty="0">
                <a:solidFill>
                  <a:sysClr val="windowText" lastClr="000000"/>
                </a:solidFill>
                <a:latin typeface="Meiryo UI" panose="020B0604030504040204" pitchFamily="50" charset="-128"/>
                <a:ea typeface="Meiryo UI" panose="020B0604030504040204" pitchFamily="50" charset="-128"/>
              </a:rPr>
              <a:t>事業費整理表（事業別）</a:t>
            </a:r>
            <a:r>
              <a:rPr lang="ja-JP" altLang="en-US" dirty="0">
                <a:solidFill>
                  <a:sysClr val="windowText" lastClr="000000"/>
                </a:solidFill>
                <a:latin typeface="Meiryo UI" panose="020B0604030504040204" pitchFamily="50" charset="-128"/>
                <a:ea typeface="Meiryo UI" panose="020B0604030504040204" pitchFamily="50" charset="-128"/>
              </a:rPr>
              <a:t>」のうち、</a:t>
            </a:r>
            <a:r>
              <a:rPr lang="ja-JP" altLang="en-US" u="sng" dirty="0">
                <a:solidFill>
                  <a:schemeClr val="tx1"/>
                </a:solidFill>
                <a:latin typeface="Meiryo UI" panose="020B0604030504040204" pitchFamily="50" charset="-128"/>
                <a:ea typeface="Meiryo UI" panose="020B0604030504040204" pitchFamily="50" charset="-128"/>
              </a:rPr>
              <a:t>各事業の費用（交付対象事業費）と、それに応じた交付金額（交付申請額）</a:t>
            </a:r>
            <a:r>
              <a:rPr lang="ja-JP" altLang="en-US" dirty="0">
                <a:solidFill>
                  <a:schemeClr val="tx1"/>
                </a:solidFill>
                <a:latin typeface="Meiryo UI" panose="020B0604030504040204" pitchFamily="50" charset="-128"/>
                <a:ea typeface="Meiryo UI" panose="020B0604030504040204" pitchFamily="50" charset="-128"/>
              </a:rPr>
              <a:t>を記載。</a:t>
            </a:r>
            <a:endParaRPr lang="en-US" altLang="ja-JP" dirty="0">
              <a:solidFill>
                <a:schemeClr val="tx1"/>
              </a:solidFill>
              <a:latin typeface="Meiryo UI" panose="020B0604030504040204" pitchFamily="50" charset="-128"/>
              <a:ea typeface="Meiryo UI" panose="020B0604030504040204" pitchFamily="50" charset="-128"/>
            </a:endParaRPr>
          </a:p>
          <a:p>
            <a:r>
              <a:rPr lang="ja-JP" altLang="en-US" dirty="0" smtClean="0">
                <a:solidFill>
                  <a:schemeClr val="tx1"/>
                </a:solidFill>
                <a:latin typeface="Meiryo UI" panose="020B0604030504040204" pitchFamily="50" charset="-128"/>
                <a:ea typeface="Meiryo UI" panose="020B0604030504040204" pitchFamily="50" charset="-128"/>
              </a:rPr>
              <a:t>○あわせて</a:t>
            </a:r>
            <a:r>
              <a:rPr lang="ja-JP" altLang="en-US" dirty="0">
                <a:solidFill>
                  <a:schemeClr val="tx1"/>
                </a:solidFill>
                <a:latin typeface="Meiryo UI" panose="020B0604030504040204" pitchFamily="50" charset="-128"/>
                <a:ea typeface="Meiryo UI" panose="020B0604030504040204" pitchFamily="50" charset="-128"/>
              </a:rPr>
              <a:t>、</a:t>
            </a:r>
            <a:r>
              <a:rPr lang="ja-JP" altLang="en-US" u="sng" dirty="0">
                <a:solidFill>
                  <a:schemeClr val="tx1"/>
                </a:solidFill>
                <a:latin typeface="Meiryo UI" panose="020B0604030504040204" pitchFamily="50" charset="-128"/>
                <a:ea typeface="Meiryo UI" panose="020B0604030504040204" pitchFamily="50" charset="-128"/>
              </a:rPr>
              <a:t>各事業で支出する主な経費</a:t>
            </a:r>
            <a:r>
              <a:rPr lang="ja-JP" altLang="en-US" dirty="0">
                <a:solidFill>
                  <a:schemeClr val="tx1"/>
                </a:solidFill>
                <a:latin typeface="Meiryo UI" panose="020B0604030504040204" pitchFamily="50" charset="-128"/>
                <a:ea typeface="Meiryo UI" panose="020B0604030504040204" pitchFamily="50" charset="-128"/>
              </a:rPr>
              <a:t>を記載。</a:t>
            </a:r>
            <a:endParaRPr lang="en-US" altLang="ja-JP"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 </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事業の数に応じて、記載欄を加除するなど調整</a:t>
            </a:r>
            <a:r>
              <a:rPr lang="ja-JP" altLang="en-US" sz="1600" dirty="0" smtClean="0">
                <a:solidFill>
                  <a:schemeClr val="tx1"/>
                </a:solidFill>
                <a:latin typeface="Meiryo UI" panose="020B0604030504040204" pitchFamily="50" charset="-128"/>
                <a:ea typeface="Meiryo UI" panose="020B0604030504040204" pitchFamily="50" charset="-128"/>
              </a:rPr>
              <a:t>。</a:t>
            </a:r>
            <a:endParaRPr lang="en-US" altLang="ja-JP" sz="16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05243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５－２．６年度目における経費の構造</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25</a:t>
            </a:fld>
            <a:endParaRPr lang="ja-JP" altLang="en-US"/>
          </a:p>
        </p:txBody>
      </p:sp>
      <p:cxnSp>
        <p:nvCxnSpPr>
          <p:cNvPr id="12" name="直線矢印コネクタ 53"/>
          <p:cNvCxnSpPr/>
          <p:nvPr/>
        </p:nvCxnSpPr>
        <p:spPr>
          <a:xfrm flipV="1">
            <a:off x="1909447" y="1915422"/>
            <a:ext cx="1919103" cy="14853"/>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3" name="正方形/長方形 63"/>
          <p:cNvSpPr/>
          <p:nvPr/>
        </p:nvSpPr>
        <p:spPr>
          <a:xfrm>
            <a:off x="507218" y="1328603"/>
            <a:ext cx="1297514" cy="39006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wordArtVertRtl"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自治体名</a:t>
            </a:r>
          </a:p>
        </p:txBody>
      </p:sp>
      <p:sp>
        <p:nvSpPr>
          <p:cNvPr id="14" name="正方形/長方形 66"/>
          <p:cNvSpPr/>
          <p:nvPr/>
        </p:nvSpPr>
        <p:spPr>
          <a:xfrm>
            <a:off x="3953445" y="1392844"/>
            <a:ext cx="1471692" cy="110064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○○大学</a:t>
            </a:r>
            <a:endParaRPr lang="ja-JP" altLang="en-US" sz="1200" dirty="0">
              <a:solidFill>
                <a:prstClr val="white"/>
              </a:solidFill>
              <a:latin typeface="Meiryo UI" panose="020B0604030504040204" pitchFamily="50" charset="-128"/>
              <a:ea typeface="Meiryo UI" panose="020B0604030504040204" pitchFamily="50" charset="-128"/>
            </a:endParaRPr>
          </a:p>
        </p:txBody>
      </p:sp>
      <p:sp>
        <p:nvSpPr>
          <p:cNvPr id="15" name="正方形/長方形 59"/>
          <p:cNvSpPr/>
          <p:nvPr/>
        </p:nvSpPr>
        <p:spPr>
          <a:xfrm>
            <a:off x="2166438" y="1497870"/>
            <a:ext cx="1605475" cy="359073"/>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補助・委託等　○○千円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　○○千円）</a:t>
            </a:r>
            <a:endParaRPr lang="ja-JP" altLang="en-US" sz="700" dirty="0">
              <a:solidFill>
                <a:srgbClr val="00B050"/>
              </a:solidFill>
              <a:latin typeface="Meiryo UI" panose="020B0604030504040204" pitchFamily="50" charset="-128"/>
              <a:ea typeface="Meiryo UI" panose="020B0604030504040204" pitchFamily="50" charset="-128"/>
            </a:endParaRPr>
          </a:p>
        </p:txBody>
      </p:sp>
      <p:sp>
        <p:nvSpPr>
          <p:cNvPr id="16" name="正方形/長方形 85"/>
          <p:cNvSpPr/>
          <p:nvPr/>
        </p:nvSpPr>
        <p:spPr>
          <a:xfrm>
            <a:off x="3966947" y="3026343"/>
            <a:ext cx="1467720" cy="110804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事業者等</a:t>
            </a:r>
            <a:endParaRPr lang="en-US" altLang="ja-JP" b="1" dirty="0">
              <a:solidFill>
                <a:prstClr val="white"/>
              </a:solidFill>
              <a:latin typeface="Meiryo UI" panose="020B0604030504040204" pitchFamily="50" charset="-128"/>
              <a:ea typeface="Meiryo UI" panose="020B0604030504040204" pitchFamily="50" charset="-128"/>
            </a:endParaRPr>
          </a:p>
        </p:txBody>
      </p:sp>
      <p:cxnSp>
        <p:nvCxnSpPr>
          <p:cNvPr id="17" name="直線矢印コネクタ 81"/>
          <p:cNvCxnSpPr/>
          <p:nvPr/>
        </p:nvCxnSpPr>
        <p:spPr>
          <a:xfrm>
            <a:off x="2025444" y="3560216"/>
            <a:ext cx="1839930" cy="0"/>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84"/>
          <p:cNvSpPr/>
          <p:nvPr/>
        </p:nvSpPr>
        <p:spPr>
          <a:xfrm>
            <a:off x="2176345" y="3095216"/>
            <a:ext cx="1605475" cy="359073"/>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補助・委託等　○○千円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（うち交付金分○○千円）</a:t>
            </a:r>
            <a:endParaRPr lang="ja-JP" altLang="en-US" sz="700" dirty="0">
              <a:solidFill>
                <a:srgbClr val="00B050"/>
              </a:solidFill>
              <a:latin typeface="Meiryo UI" panose="020B0604030504040204" pitchFamily="50" charset="-128"/>
              <a:ea typeface="Meiryo UI" panose="020B0604030504040204" pitchFamily="50" charset="-128"/>
            </a:endParaRPr>
          </a:p>
        </p:txBody>
      </p:sp>
      <p:grpSp>
        <p:nvGrpSpPr>
          <p:cNvPr id="19" name="グループ化 18"/>
          <p:cNvGrpSpPr/>
          <p:nvPr/>
        </p:nvGrpSpPr>
        <p:grpSpPr>
          <a:xfrm>
            <a:off x="5529850" y="1195342"/>
            <a:ext cx="1974329" cy="1432493"/>
            <a:chOff x="5292102" y="556214"/>
            <a:chExt cx="1974329" cy="1432493"/>
          </a:xfrm>
        </p:grpSpPr>
        <p:sp>
          <p:nvSpPr>
            <p:cNvPr id="20"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dirty="0">
                  <a:solidFill>
                    <a:sysClr val="windowText" lastClr="000000"/>
                  </a:solidFill>
                  <a:latin typeface="Meiryo UI" panose="020B0604030504040204" pitchFamily="50" charset="-128"/>
                  <a:ea typeface="Meiryo UI" panose="020B0604030504040204" pitchFamily="50" charset="-128"/>
                </a:rPr>
                <a:t>・事業③「○○○」</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dirty="0">
                  <a:solidFill>
                    <a:sysClr val="windowText" lastClr="000000"/>
                  </a:solidFill>
                  <a:latin typeface="Meiryo UI" panose="020B0604030504040204" pitchFamily="50" charset="-128"/>
                  <a:ea typeface="Meiryo UI" panose="020B0604030504040204" pitchFamily="50" charset="-128"/>
                </a:rPr>
                <a:t>　○○千円（うち交付金○○千円）</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1" name="角丸四角形吹き出し 78"/>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2" name="グループ化 21"/>
          <p:cNvGrpSpPr/>
          <p:nvPr/>
        </p:nvGrpSpPr>
        <p:grpSpPr>
          <a:xfrm>
            <a:off x="7581444" y="1205589"/>
            <a:ext cx="1698344" cy="1411978"/>
            <a:chOff x="7343699" y="566465"/>
            <a:chExt cx="1698344" cy="1411978"/>
          </a:xfrm>
        </p:grpSpPr>
        <p:sp>
          <p:nvSpPr>
            <p:cNvPr id="23"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4"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自己負担分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5" name="グループ化 24"/>
          <p:cNvGrpSpPr/>
          <p:nvPr/>
        </p:nvGrpSpPr>
        <p:grpSpPr>
          <a:xfrm>
            <a:off x="5536244" y="2712156"/>
            <a:ext cx="1974329" cy="1432493"/>
            <a:chOff x="5292102" y="556214"/>
            <a:chExt cx="1974329" cy="1432493"/>
          </a:xfrm>
        </p:grpSpPr>
        <p:sp>
          <p:nvSpPr>
            <p:cNvPr id="26"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・事業③「○○○○」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・事業⑤「○○○○」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7" name="角丸四角形吹き出し 26"/>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8" name="グループ化 27"/>
          <p:cNvGrpSpPr/>
          <p:nvPr/>
        </p:nvGrpSpPr>
        <p:grpSpPr>
          <a:xfrm>
            <a:off x="7587838" y="2722403"/>
            <a:ext cx="1698344" cy="1411978"/>
            <a:chOff x="7343699" y="566465"/>
            <a:chExt cx="1698344" cy="1411978"/>
          </a:xfrm>
        </p:grpSpPr>
        <p:sp>
          <p:nvSpPr>
            <p:cNvPr id="29"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30"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自己負担分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sp>
        <p:nvSpPr>
          <p:cNvPr id="32" name="角丸四角形吹き出し 78"/>
          <p:cNvSpPr/>
          <p:nvPr/>
        </p:nvSpPr>
        <p:spPr>
          <a:xfrm>
            <a:off x="7598637" y="444249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nvGrpSpPr>
          <p:cNvPr id="34" name="グループ化 33"/>
          <p:cNvGrpSpPr/>
          <p:nvPr/>
        </p:nvGrpSpPr>
        <p:grpSpPr>
          <a:xfrm>
            <a:off x="5536244" y="4223744"/>
            <a:ext cx="1974329" cy="1432493"/>
            <a:chOff x="5292102" y="556214"/>
            <a:chExt cx="1974329" cy="1432493"/>
          </a:xfrm>
        </p:grpSpPr>
        <p:sp>
          <p:nvSpPr>
            <p:cNvPr id="35"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・事業④「○○○○」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・事業⑥「○○○○」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36" name="角丸四角形吹き出し 35"/>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自治体の直執行分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cxnSp>
        <p:nvCxnSpPr>
          <p:cNvPr id="37" name="直線矢印コネクタ 81"/>
          <p:cNvCxnSpPr/>
          <p:nvPr/>
        </p:nvCxnSpPr>
        <p:spPr>
          <a:xfrm>
            <a:off x="1957403" y="4987802"/>
            <a:ext cx="3442534" cy="8495"/>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8" name="正方形/長方形 84"/>
          <p:cNvSpPr/>
          <p:nvPr/>
        </p:nvSpPr>
        <p:spPr>
          <a:xfrm>
            <a:off x="2885843" y="4474793"/>
            <a:ext cx="1976153" cy="913070"/>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自治体における直執行分　</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defRPr/>
            </a:pPr>
            <a:r>
              <a:rPr lang="ja-JP" altLang="en-US" sz="900" dirty="0">
                <a:solidFill>
                  <a:prstClr val="black"/>
                </a:solidFill>
                <a:latin typeface="Meiryo UI" panose="020B0604030504040204" pitchFamily="50" charset="-128"/>
                <a:ea typeface="Meiryo UI" panose="020B0604030504040204" pitchFamily="50" charset="-128"/>
              </a:rPr>
              <a:t>○○千円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（うち交付金分○○千円）</a:t>
            </a:r>
            <a:endParaRPr lang="en-US" altLang="ja-JP" sz="700" dirty="0">
              <a:solidFill>
                <a:prstClr val="black"/>
              </a:solidFill>
              <a:latin typeface="Meiryo UI" panose="020B0604030504040204" pitchFamily="50" charset="-128"/>
              <a:ea typeface="Meiryo UI" panose="020B0604030504040204" pitchFamily="50" charset="-128"/>
            </a:endParaRPr>
          </a:p>
          <a:p>
            <a:pPr lvl="0">
              <a:defRPr/>
            </a:pPr>
            <a:endParaRPr lang="en-US" altLang="ja-JP" sz="900" dirty="0">
              <a:solidFill>
                <a:prstClr val="black"/>
              </a:solidFill>
              <a:latin typeface="Meiryo UI" panose="020B0604030504040204" pitchFamily="50" charset="-128"/>
              <a:ea typeface="Meiryo UI" panose="020B0604030504040204" pitchFamily="50" charset="-128"/>
            </a:endParaRPr>
          </a:p>
          <a:p>
            <a:pPr marL="92075" indent="-92075">
              <a:defRPr/>
            </a:pPr>
            <a:r>
              <a:rPr lang="en-US" altLang="ja-JP" sz="900" dirty="0">
                <a:solidFill>
                  <a:prstClr val="black"/>
                </a:solidFill>
                <a:latin typeface="Meiryo UI" panose="020B0604030504040204" pitchFamily="50" charset="-128"/>
                <a:ea typeface="Meiryo UI" panose="020B0604030504040204" pitchFamily="50" charset="-128"/>
              </a:rPr>
              <a:t>※</a:t>
            </a:r>
            <a:r>
              <a:rPr lang="ja-JP" altLang="en-US" sz="900" dirty="0">
                <a:solidFill>
                  <a:prstClr val="black"/>
                </a:solidFill>
                <a:latin typeface="Meiryo UI" panose="020B0604030504040204" pitchFamily="50" charset="-128"/>
                <a:ea typeface="Meiryo UI" panose="020B0604030504040204" pitchFamily="50" charset="-128"/>
              </a:rPr>
              <a:t>大学、事業者等が執行することとなる金額は「補助・委託等」に含む。</a:t>
            </a:r>
            <a:endParaRPr lang="en-US" altLang="ja-JP" sz="900" dirty="0">
              <a:solidFill>
                <a:prstClr val="black"/>
              </a:solidFill>
              <a:latin typeface="Meiryo UI" panose="020B0604030504040204" pitchFamily="50" charset="-128"/>
              <a:ea typeface="Meiryo UI" panose="020B0604030504040204" pitchFamily="50" charset="-128"/>
            </a:endParaRPr>
          </a:p>
        </p:txBody>
      </p:sp>
      <p:sp>
        <p:nvSpPr>
          <p:cNvPr id="39" name="角丸四角形吹き出し 55"/>
          <p:cNvSpPr/>
          <p:nvPr/>
        </p:nvSpPr>
        <p:spPr>
          <a:xfrm>
            <a:off x="5673841" y="697168"/>
            <a:ext cx="3494026" cy="39194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1100" dirty="0">
                <a:solidFill>
                  <a:sysClr val="windowText" lastClr="000000"/>
                </a:solidFill>
                <a:latin typeface="Meiryo UI" panose="020B0604030504040204" pitchFamily="50" charset="-128"/>
                <a:ea typeface="Meiryo UI" panose="020B0604030504040204" pitchFamily="50" charset="-128"/>
              </a:rPr>
              <a:t>交付金対象事業費（総額）○○千円</a:t>
            </a:r>
            <a:endParaRPr lang="en-US" altLang="ja-JP" sz="1100" dirty="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11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1100" dirty="0">
              <a:solidFill>
                <a:sysClr val="windowText" lastClr="000000"/>
              </a:solidFill>
              <a:latin typeface="Meiryo UI" panose="020B0604030504040204" pitchFamily="50" charset="-128"/>
              <a:ea typeface="Meiryo UI" panose="020B0604030504040204" pitchFamily="50" charset="-128"/>
            </a:endParaRPr>
          </a:p>
        </p:txBody>
      </p:sp>
      <p:sp>
        <p:nvSpPr>
          <p:cNvPr id="42" name="角丸四角形吹き出し 78"/>
          <p:cNvSpPr/>
          <p:nvPr/>
        </p:nvSpPr>
        <p:spPr>
          <a:xfrm>
            <a:off x="7888938" y="424425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自治体の</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a:t>
            </a:r>
            <a:r>
              <a:rPr lang="ja-JP" altLang="en-US" sz="900" dirty="0" smtClean="0">
                <a:solidFill>
                  <a:sysClr val="windowText" lastClr="000000"/>
                </a:solidFill>
                <a:latin typeface="Meiryo UI" panose="020B0604030504040204" pitchFamily="50" charset="-128"/>
                <a:ea typeface="Meiryo UI" panose="020B0604030504040204" pitchFamily="50" charset="-128"/>
              </a:rPr>
              <a:t>負担分</a:t>
            </a:r>
            <a:endParaRPr lang="en-US" altLang="ja-JP" sz="900" dirty="0" smtClean="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en-US" altLang="ja-JP" sz="600" dirty="0" smtClean="0">
                <a:solidFill>
                  <a:sysClr val="windowText" lastClr="000000"/>
                </a:solidFill>
                <a:latin typeface="Meiryo UI" panose="020B0604030504040204" pitchFamily="50" charset="-128"/>
                <a:ea typeface="Meiryo UI" panose="020B0604030504040204" pitchFamily="50" charset="-128"/>
              </a:rPr>
              <a:t>※</a:t>
            </a:r>
            <a:r>
              <a:rPr lang="ja-JP" altLang="en-US" sz="600" dirty="0" smtClean="0">
                <a:solidFill>
                  <a:sysClr val="windowText" lastClr="000000"/>
                </a:solidFill>
                <a:latin typeface="Meiryo UI" panose="020B0604030504040204" pitchFamily="50" charset="-128"/>
                <a:ea typeface="Meiryo UI" panose="020B0604030504040204" pitchFamily="50" charset="-128"/>
              </a:rPr>
              <a:t>関連単独事業分</a:t>
            </a:r>
            <a:endParaRPr lang="en-US" altLang="ja-JP" sz="600" dirty="0">
              <a:solidFill>
                <a:sysClr val="windowText" lastClr="000000"/>
              </a:solidFill>
              <a:latin typeface="Meiryo UI" panose="020B0604030504040204" pitchFamily="50" charset="-128"/>
              <a:ea typeface="Meiryo UI" panose="020B0604030504040204" pitchFamily="50" charset="-128"/>
            </a:endParaRPr>
          </a:p>
        </p:txBody>
      </p:sp>
      <p:sp>
        <p:nvSpPr>
          <p:cNvPr id="41" name="角丸四角形 40"/>
          <p:cNvSpPr/>
          <p:nvPr/>
        </p:nvSpPr>
        <p:spPr>
          <a:xfrm>
            <a:off x="1316034" y="2516702"/>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a:r>
              <a:rPr lang="ja-JP" altLang="en-US" dirty="0" smtClean="0">
                <a:solidFill>
                  <a:schemeClr val="tx1"/>
                </a:solidFill>
                <a:latin typeface="Meiryo UI" panose="020B0604030504040204" pitchFamily="50" charset="-128"/>
                <a:ea typeface="Meiryo UI" panose="020B0604030504040204" pitchFamily="50" charset="-128"/>
              </a:rPr>
              <a:t>○最初の交付年度における資金の流れについて、</a:t>
            </a:r>
            <a:r>
              <a:rPr lang="ja-JP" altLang="en-US" u="sng" dirty="0" smtClean="0">
                <a:solidFill>
                  <a:schemeClr val="tx1"/>
                </a:solidFill>
                <a:latin typeface="Meiryo UI" panose="020B0604030504040204" pitchFamily="50" charset="-128"/>
                <a:ea typeface="Meiryo UI" panose="020B0604030504040204" pitchFamily="50" charset="-128"/>
              </a:rPr>
              <a:t>各事業の交付対象事業費（うち交付金分）</a:t>
            </a:r>
            <a:r>
              <a:rPr lang="ja-JP" altLang="en-US" dirty="0" smtClean="0">
                <a:solidFill>
                  <a:schemeClr val="tx1"/>
                </a:solidFill>
                <a:latin typeface="Meiryo UI" panose="020B0604030504040204" pitchFamily="50" charset="-128"/>
                <a:ea typeface="Meiryo UI" panose="020B0604030504040204" pitchFamily="50" charset="-128"/>
              </a:rPr>
              <a:t>と</a:t>
            </a:r>
            <a:r>
              <a:rPr lang="ja-JP" altLang="en-US" u="sng" dirty="0" smtClean="0">
                <a:solidFill>
                  <a:schemeClr val="tx1"/>
                </a:solidFill>
                <a:latin typeface="Meiryo UI" panose="020B0604030504040204" pitchFamily="50" charset="-128"/>
                <a:ea typeface="Meiryo UI" panose="020B0604030504040204" pitchFamily="50" charset="-128"/>
              </a:rPr>
              <a:t>本交付金事業における自己負担分</a:t>
            </a:r>
            <a:r>
              <a:rPr lang="ja-JP" altLang="en-US" dirty="0" smtClean="0">
                <a:solidFill>
                  <a:schemeClr val="tx1"/>
                </a:solidFill>
                <a:latin typeface="Meiryo UI" panose="020B0604030504040204" pitchFamily="50" charset="-128"/>
                <a:ea typeface="Meiryo UI" panose="020B0604030504040204" pitchFamily="50" charset="-128"/>
              </a:rPr>
              <a:t>を具体的に記載。</a:t>
            </a:r>
            <a:endParaRPr lang="en-US" altLang="ja-JP" dirty="0" smtClean="0">
              <a:solidFill>
                <a:schemeClr val="tx1"/>
              </a:solidFill>
              <a:latin typeface="Meiryo UI" panose="020B0604030504040204" pitchFamily="50" charset="-128"/>
              <a:ea typeface="Meiryo UI" panose="020B0604030504040204" pitchFamily="50" charset="-128"/>
            </a:endParaRPr>
          </a:p>
          <a:p>
            <a:pPr>
              <a:spcAft>
                <a:spcPts val="600"/>
              </a:spcAft>
            </a:pPr>
            <a:r>
              <a:rPr lang="ja-JP" altLang="en-US" sz="1600" dirty="0" smtClean="0">
                <a:solidFill>
                  <a:schemeClr val="tx1"/>
                </a:solidFill>
                <a:latin typeface="Meiryo UI" panose="020B0604030504040204" pitchFamily="50" charset="-128"/>
                <a:ea typeface="Meiryo UI" panose="020B0604030504040204" pitchFamily="50" charset="-128"/>
              </a:rPr>
              <a:t>　</a:t>
            </a:r>
            <a:r>
              <a:rPr lang="en-US" altLang="ja-JP" sz="1600" dirty="0" smtClean="0">
                <a:solidFill>
                  <a:schemeClr val="tx1"/>
                </a:solidFill>
                <a:latin typeface="Meiryo UI" panose="020B0604030504040204" pitchFamily="50" charset="-128"/>
                <a:ea typeface="Meiryo UI" panose="020B0604030504040204" pitchFamily="50" charset="-128"/>
              </a:rPr>
              <a:t>※</a:t>
            </a:r>
            <a:r>
              <a:rPr lang="ja-JP" altLang="en-US" sz="1600" dirty="0" smtClean="0">
                <a:solidFill>
                  <a:schemeClr val="tx1"/>
                </a:solidFill>
                <a:latin typeface="Meiryo UI" panose="020B0604030504040204" pitchFamily="50" charset="-128"/>
                <a:ea typeface="Meiryo UI" panose="020B0604030504040204" pitchFamily="50" charset="-128"/>
              </a:rPr>
              <a:t>必要に応じて、記載欄を加除するなど調整。</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○様式２－３の</a:t>
            </a:r>
            <a:r>
              <a:rPr lang="ja-JP" altLang="en-US" u="sng" dirty="0" smtClean="0">
                <a:solidFill>
                  <a:sysClr val="windowText" lastClr="000000"/>
                </a:solidFill>
                <a:latin typeface="Meiryo UI" panose="020B0604030504040204" pitchFamily="50" charset="-128"/>
                <a:ea typeface="Meiryo UI" panose="020B0604030504040204" pitchFamily="50" charset="-128"/>
              </a:rPr>
              <a:t>各補助事業者における執行分</a:t>
            </a:r>
            <a:r>
              <a:rPr lang="ja-JP" altLang="en-US" dirty="0" smtClean="0">
                <a:solidFill>
                  <a:sysClr val="windowText" lastClr="000000"/>
                </a:solidFill>
                <a:latin typeface="Meiryo UI" panose="020B0604030504040204" pitchFamily="50" charset="-128"/>
                <a:ea typeface="Meiryo UI" panose="020B0604030504040204" pitchFamily="50" charset="-128"/>
              </a:rPr>
              <a:t>、様式２－２の</a:t>
            </a:r>
            <a:r>
              <a:rPr lang="ja-JP" altLang="en-US" u="sng" dirty="0" smtClean="0">
                <a:solidFill>
                  <a:sysClr val="windowText" lastClr="000000"/>
                </a:solidFill>
                <a:latin typeface="Meiryo UI" panose="020B0604030504040204" pitchFamily="50" charset="-128"/>
                <a:ea typeface="Meiryo UI" panose="020B0604030504040204" pitchFamily="50" charset="-128"/>
              </a:rPr>
              <a:t>地域の産学官の負担分</a:t>
            </a:r>
            <a:r>
              <a:rPr lang="ja-JP" altLang="en-US" dirty="0" smtClean="0">
                <a:solidFill>
                  <a:sysClr val="windowText" lastClr="000000"/>
                </a:solidFill>
                <a:latin typeface="Meiryo UI" panose="020B0604030504040204" pitchFamily="50" charset="-128"/>
                <a:ea typeface="Meiryo UI" panose="020B0604030504040204" pitchFamily="50" charset="-128"/>
              </a:rPr>
              <a:t>の内容を記載。</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　</a:t>
            </a:r>
            <a:r>
              <a:rPr lang="en-US" altLang="ja-JP" sz="1600" dirty="0" smtClean="0">
                <a:solidFill>
                  <a:sysClr val="windowText" lastClr="000000"/>
                </a:solidFill>
                <a:latin typeface="Meiryo UI" panose="020B0604030504040204" pitchFamily="50" charset="-128"/>
                <a:ea typeface="Meiryo UI" panose="020B0604030504040204" pitchFamily="50" charset="-128"/>
              </a:rPr>
              <a:t>※</a:t>
            </a:r>
            <a:r>
              <a:rPr lang="ja-JP" altLang="en-US" sz="1600" dirty="0" smtClean="0">
                <a:solidFill>
                  <a:sysClr val="windowText" lastClr="000000"/>
                </a:solidFill>
                <a:latin typeface="Meiryo UI" panose="020B0604030504040204" pitchFamily="50" charset="-128"/>
                <a:ea typeface="Meiryo UI" panose="020B0604030504040204" pitchFamily="50" charset="-128"/>
              </a:rPr>
              <a:t>本ページの自治体の自己負担分には</a:t>
            </a:r>
            <a:r>
              <a:rPr lang="zh-TW" altLang="en-US" sz="1600" dirty="0" smtClean="0">
                <a:solidFill>
                  <a:sysClr val="windowText" lastClr="000000"/>
                </a:solidFill>
                <a:latin typeface="Meiryo UI" panose="020B0604030504040204" pitchFamily="50" charset="-128"/>
                <a:ea typeface="Meiryo UI" panose="020B0604030504040204" pitchFamily="50" charset="-128"/>
              </a:rPr>
              <a:t>関連</a:t>
            </a:r>
            <a:r>
              <a:rPr lang="zh-TW" altLang="en-US" sz="1600" dirty="0">
                <a:solidFill>
                  <a:sysClr val="windowText" lastClr="000000"/>
                </a:solidFill>
                <a:latin typeface="Meiryo UI" panose="020B0604030504040204" pitchFamily="50" charset="-128"/>
                <a:ea typeface="Meiryo UI" panose="020B0604030504040204" pitchFamily="50" charset="-128"/>
              </a:rPr>
              <a:t>単独</a:t>
            </a:r>
            <a:r>
              <a:rPr lang="zh-TW" altLang="en-US" sz="1600" dirty="0" smtClean="0">
                <a:solidFill>
                  <a:sysClr val="windowText" lastClr="000000"/>
                </a:solidFill>
                <a:latin typeface="Meiryo UI" panose="020B0604030504040204" pitchFamily="50" charset="-128"/>
                <a:ea typeface="Meiryo UI" panose="020B0604030504040204" pitchFamily="50" charset="-128"/>
              </a:rPr>
              <a:t>事業</a:t>
            </a:r>
            <a:r>
              <a:rPr lang="ja-JP" altLang="en-US" sz="1600" dirty="0" smtClean="0">
                <a:solidFill>
                  <a:sysClr val="windowText" lastClr="000000"/>
                </a:solidFill>
                <a:latin typeface="Meiryo UI" panose="020B0604030504040204" pitchFamily="50" charset="-128"/>
                <a:ea typeface="Meiryo UI" panose="020B0604030504040204" pitchFamily="50" charset="-128"/>
              </a:rPr>
              <a:t>分を記載。</a:t>
            </a:r>
            <a:endParaRPr lang="en-US" altLang="ja-JP" sz="1600" dirty="0" smtClean="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281513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4615</Words>
  <Application>Microsoft Office PowerPoint</Application>
  <PresentationFormat>A4 210 x 297 mm</PresentationFormat>
  <Paragraphs>404</Paragraphs>
  <Slides>25</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25</vt:i4>
      </vt:variant>
    </vt:vector>
  </HeadingPairs>
  <TitlesOfParts>
    <vt:vector size="32" baseType="lpstr">
      <vt:lpstr>Meiryo UI</vt:lpstr>
      <vt:lpstr>ＭＳ Ｐゴシック</vt:lpstr>
      <vt:lpstr>游ゴシック</vt:lpstr>
      <vt:lpstr>游ゴシック Light</vt:lpstr>
      <vt:lpstr>Arial</vt:lpstr>
      <vt:lpstr>Wingdings</vt:lpstr>
      <vt:lpstr>Office テーマ</vt:lpstr>
      <vt:lpstr>【計画のタイトル】</vt:lpstr>
      <vt:lpstr>本フォーマットについて（※提出に当たり、本スライドは削除ください）</vt:lpstr>
      <vt:lpstr>計画に盛り込むべきポイント（※提出に当たり、本スライドは削除ください）</vt:lpstr>
      <vt:lpstr>１．計画の概要</vt:lpstr>
      <vt:lpstr>１－１．計画の全体像</vt:lpstr>
      <vt:lpstr>１－２．申請内容の骨子</vt:lpstr>
      <vt:lpstr>２．地域の現状と課題</vt:lpstr>
      <vt:lpstr>２－１．地域・市場を取り巻く状況とその動向</vt:lpstr>
      <vt:lpstr>２－２．地域として取り組むべき課題</vt:lpstr>
      <vt:lpstr>３．目指す姿と目標</vt:lpstr>
      <vt:lpstr>３－１．地域が目指す姿</vt:lpstr>
      <vt:lpstr>３－２．産業創生・雇用創出で目指す姿</vt:lpstr>
      <vt:lpstr>３－３．大学改革により大学が目指す姿</vt:lpstr>
      <vt:lpstr>３－４．KPIの考え方</vt:lpstr>
      <vt:lpstr>３－５．事業全体のスケジュール</vt:lpstr>
      <vt:lpstr>４．事業の実施体制・実施内容</vt:lpstr>
      <vt:lpstr>４－１．事業実施の推進体制</vt:lpstr>
      <vt:lpstr>４－２．実施箇所の位置関係図</vt:lpstr>
      <vt:lpstr>４－３．実施内容の全体像</vt:lpstr>
      <vt:lpstr>４－４．事業番号①　【事業名】</vt:lpstr>
      <vt:lpstr>４－５．事業番号②　【事業名】</vt:lpstr>
      <vt:lpstr>４－６．事業番号③　【事業名】</vt:lpstr>
      <vt:lpstr>５．資金計画</vt:lpstr>
      <vt:lpstr>５－１．６年度目における事業費の内訳（見込み）</vt:lpstr>
      <vt:lpstr>５－２．６年度目における経費の構造</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2022-03-07T08:17:39Z</dcterms:created>
  <dcterms:modified xsi:type="dcterms:W3CDTF">2022-03-07T08:18:00Z</dcterms:modified>
</cp:coreProperties>
</file>