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7"/>
  </p:notesMasterIdLst>
  <p:sldIdLst>
    <p:sldId id="256" r:id="rId2"/>
    <p:sldId id="258" r:id="rId3"/>
    <p:sldId id="257" r:id="rId4"/>
    <p:sldId id="281" r:id="rId5"/>
    <p:sldId id="290" r:id="rId6"/>
    <p:sldId id="283" r:id="rId7"/>
    <p:sldId id="282" r:id="rId8"/>
    <p:sldId id="291" r:id="rId9"/>
    <p:sldId id="284" r:id="rId10"/>
    <p:sldId id="285" r:id="rId11"/>
    <p:sldId id="292" r:id="rId12"/>
    <p:sldId id="288" r:id="rId13"/>
    <p:sldId id="293" r:id="rId14"/>
    <p:sldId id="295" r:id="rId15"/>
    <p:sldId id="289" r:id="rId16"/>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1253"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2022/3/7</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884884"/>
            <a:ext cx="8543925" cy="862557"/>
          </a:xfrm>
          <a:solidFill>
            <a:schemeClr val="accent1">
              <a:lumMod val="40000"/>
              <a:lumOff val="60000"/>
            </a:schemeClr>
          </a:solidFill>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238250" y="3923585"/>
            <a:ext cx="7429500" cy="1655762"/>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smtClean="0"/>
              <a:t>マスター サブタイトルの書式設定</a:t>
            </a:r>
            <a:endParaRPr kumimoji="1" lang="ja-JP" altLang="en-US"/>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2600901"/>
            <a:ext cx="8543925" cy="1070410"/>
          </a:xfrm>
          <a:solidFill>
            <a:schemeClr val="accent1">
              <a:lumMod val="40000"/>
              <a:lumOff val="60000"/>
            </a:schemeClr>
          </a:solidFill>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chemeClr val="accent1">
              <a:lumMod val="40000"/>
              <a:lumOff val="60000"/>
            </a:schemeClr>
          </a:solidFill>
        </p:spPr>
        <p:txBody>
          <a:bodyPr>
            <a:normAutofit/>
          </a:bodyPr>
          <a:lstStyle>
            <a:lvl1pPr>
              <a:defRPr sz="2400">
                <a:solidFill>
                  <a:schemeClr val="tx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Tree>
    <p:extLst>
      <p:ext uri="{BB962C8B-B14F-4D97-AF65-F5344CB8AC3E}">
        <p14:creationId xmlns:p14="http://schemas.microsoft.com/office/powerpoint/2010/main" val="23797394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7" r:id="rId3"/>
    <p:sldLayoutId id="2147483655" r:id="rId4"/>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バックデータ集</a:t>
            </a:r>
            <a:endParaRPr kumimoji="1" lang="ja-JP" altLang="en-US" dirty="0"/>
          </a:p>
        </p:txBody>
      </p:sp>
      <p:sp>
        <p:nvSpPr>
          <p:cNvPr id="3" name="サブタイトル 2"/>
          <p:cNvSpPr>
            <a:spLocks noGrp="1"/>
          </p:cNvSpPr>
          <p:nvPr>
            <p:ph type="subTitle" idx="1"/>
          </p:nvPr>
        </p:nvSpPr>
        <p:spPr/>
        <p:txBody>
          <a:bodyPr>
            <a:normAutofit/>
          </a:bodyPr>
          <a:lstStyle/>
          <a:p>
            <a:r>
              <a:rPr lang="ja-JP" altLang="en-US" dirty="0" smtClean="0"/>
              <a:t>令和</a:t>
            </a:r>
            <a:r>
              <a:rPr lang="ja-JP" altLang="en-US" dirty="0"/>
              <a:t>４年度地方大学・地域産業創生交付金</a:t>
            </a:r>
            <a:r>
              <a:rPr lang="ja-JP" altLang="en-US"/>
              <a:t/>
            </a:r>
            <a:br>
              <a:rPr lang="ja-JP" altLang="en-US"/>
            </a:br>
            <a:r>
              <a:rPr lang="ja-JP" altLang="en-US" smtClean="0"/>
              <a:t>概要説明資料</a:t>
            </a:r>
            <a:r>
              <a:rPr lang="ja-JP" altLang="en-US" dirty="0"/>
              <a:t/>
            </a:r>
            <a:br>
              <a:rPr lang="ja-JP" altLang="en-US" dirty="0"/>
            </a:br>
            <a:endParaRPr lang="ja-JP" altLang="en-US" dirty="0"/>
          </a:p>
          <a:p>
            <a:r>
              <a:rPr lang="en-US" altLang="ja-JP" dirty="0"/>
              <a:t>【</a:t>
            </a:r>
            <a:r>
              <a:rPr lang="ja-JP" altLang="en-US" dirty="0"/>
              <a:t>申請地方公共団体名</a:t>
            </a:r>
            <a:r>
              <a:rPr lang="en-US" altLang="ja-JP" dirty="0"/>
              <a:t>】</a:t>
            </a:r>
          </a:p>
          <a:p>
            <a:endParaRPr kumimoji="1" lang="ja-JP" altLang="en-US"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smtClean="0"/>
              <a:t>（様式</a:t>
            </a:r>
            <a:r>
              <a:rPr lang="en-US" altLang="ja-JP" sz="1200" dirty="0" smtClean="0"/>
              <a:t>1-2</a:t>
            </a:r>
            <a:r>
              <a:rPr lang="ja-JP" altLang="en-US" sz="1200" dirty="0" smtClean="0"/>
              <a:t>）</a:t>
            </a:r>
            <a:endParaRPr lang="ja-JP" altLang="en-US" sz="1200" dirty="0"/>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1046428284"/>
              </p:ext>
            </p:extLst>
          </p:nvPr>
        </p:nvGraphicFramePr>
        <p:xfrm>
          <a:off x="93306" y="438411"/>
          <a:ext cx="9694506" cy="6182360"/>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概要</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2">
                  <a:txBody>
                    <a:bodyPr/>
                    <a:lstStyle/>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smtClean="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smtClean="0">
                          <a:solidFill>
                            <a:schemeClr val="tx1"/>
                          </a:solidFill>
                          <a:latin typeface="Meiryo UI" panose="020B0604030504040204" pitchFamily="50" charset="-128"/>
                          <a:ea typeface="Meiryo UI" panose="020B0604030504040204" pitchFamily="50" charset="-128"/>
                        </a:rPr>
                        <a:t>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面接評価は、</a:t>
                      </a:r>
                      <a:r>
                        <a:rPr lang="ja-JP" altLang="en-US" sz="1600" b="1" u="sng" dirty="0" smtClean="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smtClean="0">
                          <a:solidFill>
                            <a:schemeClr val="tx1"/>
                          </a:solidFill>
                          <a:latin typeface="Meiryo UI" panose="020B0604030504040204" pitchFamily="50" charset="-128"/>
                          <a:ea typeface="Meiryo UI" panose="020B0604030504040204" pitchFamily="50" charset="-128"/>
                        </a:rPr>
                        <a:t>。</a:t>
                      </a:r>
                      <a:endParaRPr lang="en-US" altLang="ja-JP" sz="1600" dirty="0" smtClean="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内容</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2">
                  <a:txBody>
                    <a:bodyPr/>
                    <a:lstStyle/>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smtClean="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smtClean="0">
                          <a:solidFill>
                            <a:schemeClr val="tx1"/>
                          </a:solidFill>
                          <a:latin typeface="Meiryo UI" panose="020B0604030504040204" pitchFamily="50" charset="-128"/>
                          <a:ea typeface="Meiryo UI" panose="020B0604030504040204" pitchFamily="50" charset="-128"/>
                        </a:rPr>
                        <a:t>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smtClean="0">
                          <a:solidFill>
                            <a:schemeClr val="tx1"/>
                          </a:solidFill>
                          <a:latin typeface="Meiryo UI" panose="020B0604030504040204" pitchFamily="50" charset="-128"/>
                          <a:ea typeface="Meiryo UI" panose="020B0604030504040204" pitchFamily="50" charset="-128"/>
                        </a:rPr>
                        <a:t>客観的な根拠となるデータや事実のみを掲載する</a:t>
                      </a:r>
                      <a:r>
                        <a:rPr lang="ja-JP" altLang="en-US" sz="1600" b="0" u="none" dirty="0" smtClean="0">
                          <a:solidFill>
                            <a:schemeClr val="tx1"/>
                          </a:solidFill>
                          <a:latin typeface="Meiryo UI" panose="020B0604030504040204" pitchFamily="50" charset="-128"/>
                          <a:ea typeface="Meiryo UI" panose="020B0604030504040204" pitchFamily="50" charset="-128"/>
                        </a:rPr>
                        <a:t>こととし、本交付金の必要性や、計画の評価基準への適合性の判</a:t>
                      </a:r>
                      <a:r>
                        <a:rPr lang="ja-JP" altLang="en-US" sz="1600" dirty="0" smtClean="0">
                          <a:solidFill>
                            <a:schemeClr val="tx1"/>
                          </a:solidFill>
                          <a:latin typeface="Meiryo UI" panose="020B0604030504040204" pitchFamily="50" charset="-128"/>
                          <a:ea typeface="Meiryo UI" panose="020B0604030504040204" pitchFamily="50" charset="-128"/>
                        </a:rPr>
                        <a:t>断に資する情報のみを掲載してください。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smtClean="0">
                          <a:solidFill>
                            <a:schemeClr val="tx1"/>
                          </a:solidFill>
                          <a:latin typeface="Meiryo UI" panose="020B0604030504040204" pitchFamily="50" charset="-128"/>
                          <a:ea typeface="Meiryo UI" panose="020B0604030504040204" pitchFamily="50" charset="-128"/>
                        </a:rPr>
                        <a:t>本資料のために</a:t>
                      </a:r>
                      <a:r>
                        <a:rPr kumimoji="1" lang="ja-JP" altLang="en-US" sz="1600" b="1" u="sng" kern="1200" dirty="0" smtClean="0">
                          <a:solidFill>
                            <a:schemeClr val="tx1"/>
                          </a:solidFill>
                          <a:latin typeface="Meiryo UI" panose="020B0604030504040204" pitchFamily="50" charset="-128"/>
                          <a:ea typeface="Meiryo UI" panose="020B0604030504040204" pitchFamily="50" charset="-128"/>
                          <a:cs typeface="+mn-cs"/>
                        </a:rPr>
                        <a:t>新たな調査等を行う必要はありません</a:t>
                      </a:r>
                      <a:r>
                        <a:rPr lang="ja-JP" altLang="en-US" sz="1600" dirty="0" smtClean="0">
                          <a:solidFill>
                            <a:schemeClr val="tx1"/>
                          </a:solidFill>
                          <a:latin typeface="Meiryo UI" panose="020B0604030504040204" pitchFamily="50" charset="-128"/>
                          <a:ea typeface="Meiryo UI" panose="020B0604030504040204" pitchFamily="50" charset="-128"/>
                        </a:rPr>
                        <a:t>。既存の情報を収集・加工することにより作成すれば結構です。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smtClean="0">
                          <a:solidFill>
                            <a:schemeClr val="tx1"/>
                          </a:solidFill>
                          <a:latin typeface="Meiryo UI" panose="020B0604030504040204" pitchFamily="50" charset="-128"/>
                          <a:ea typeface="Meiryo UI" panose="020B0604030504040204" pitchFamily="50" charset="-128"/>
                        </a:rPr>
                        <a:t>掲載する情報の具体化にお困りの場合には、内閣府事務局へお尋ねください。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0">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体裁</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2">
                  <a:txBody>
                    <a:bodyPr/>
                    <a:lstStyle/>
                    <a:p>
                      <a:pPr marL="251999" indent="-228598">
                        <a:spcBef>
                          <a:spcPts val="1200"/>
                        </a:spcBef>
                        <a:buFont typeface="Arial" panose="020B0604020202020204" pitchFamily="34" charset="0"/>
                        <a:buChar char="•"/>
                      </a:pPr>
                      <a:r>
                        <a:rPr lang="ja-JP" altLang="en-US" sz="1600" u="sng" dirty="0" smtClean="0">
                          <a:solidFill>
                            <a:schemeClr val="tx1"/>
                          </a:solidFill>
                          <a:latin typeface="Meiryo UI" panose="020B0604030504040204" pitchFamily="50" charset="-128"/>
                          <a:ea typeface="Meiryo UI" panose="020B0604030504040204" pitchFamily="50" charset="-128"/>
                        </a:rPr>
                        <a:t>スライドの追加は任意</a:t>
                      </a:r>
                      <a:r>
                        <a:rPr lang="ja-JP" altLang="en-US" sz="1600" dirty="0" smtClean="0">
                          <a:solidFill>
                            <a:schemeClr val="tx1"/>
                          </a:solidFill>
                          <a:latin typeface="Meiryo UI" panose="020B0604030504040204" pitchFamily="50" charset="-128"/>
                          <a:ea typeface="Meiryo UI" panose="020B0604030504040204" pitchFamily="50" charset="-128"/>
                        </a:rPr>
                        <a:t>としますが、</a:t>
                      </a:r>
                      <a:r>
                        <a:rPr lang="ja-JP" altLang="en-US" sz="1600" b="1" u="sng" dirty="0" smtClean="0">
                          <a:solidFill>
                            <a:schemeClr val="tx1"/>
                          </a:solidFill>
                          <a:latin typeface="Meiryo UI" panose="020B0604030504040204" pitchFamily="50" charset="-128"/>
                          <a:ea typeface="Meiryo UI" panose="020B0604030504040204" pitchFamily="50" charset="-128"/>
                        </a:rPr>
                        <a:t>原則として</a:t>
                      </a:r>
                      <a:r>
                        <a:rPr lang="en-US" altLang="ja-JP" sz="1600" b="1" u="sng" dirty="0" smtClean="0">
                          <a:solidFill>
                            <a:schemeClr val="tx1"/>
                          </a:solidFill>
                          <a:latin typeface="Meiryo UI" panose="020B0604030504040204" pitchFamily="50" charset="-128"/>
                          <a:ea typeface="Meiryo UI" panose="020B0604030504040204" pitchFamily="50" charset="-128"/>
                        </a:rPr>
                        <a:t>20</a:t>
                      </a:r>
                      <a:r>
                        <a:rPr lang="ja-JP" altLang="en-US" sz="1600" b="1" u="sng" dirty="0" smtClean="0">
                          <a:solidFill>
                            <a:schemeClr val="tx1"/>
                          </a:solidFill>
                          <a:latin typeface="Meiryo UI" panose="020B0604030504040204" pitchFamily="50" charset="-128"/>
                          <a:ea typeface="Meiryo UI" panose="020B0604030504040204" pitchFamily="50" charset="-128"/>
                        </a:rPr>
                        <a:t>枚以内で作成ください（タイトルや扉のページを除く）</a:t>
                      </a:r>
                      <a:r>
                        <a:rPr lang="ja-JP" altLang="en-US" sz="1600" dirty="0" smtClean="0">
                          <a:solidFill>
                            <a:schemeClr val="tx1"/>
                          </a:solidFill>
                          <a:latin typeface="Meiryo UI" panose="020B0604030504040204" pitchFamily="50" charset="-128"/>
                          <a:ea typeface="Meiryo UI" panose="020B0604030504040204" pitchFamily="50" charset="-128"/>
                        </a:rPr>
                        <a:t>。</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smtClean="0">
                          <a:solidFill>
                            <a:schemeClr val="tx1"/>
                          </a:solidFill>
                          <a:latin typeface="Meiryo UI" panose="020B0604030504040204" pitchFamily="50" charset="-128"/>
                          <a:ea typeface="Meiryo UI" panose="020B0604030504040204" pitchFamily="50" charset="-128"/>
                        </a:rPr>
                        <a:t>扉のページのタイトルについては、原則として</a:t>
                      </a:r>
                      <a:r>
                        <a:rPr lang="ja-JP" altLang="en-US" sz="1600" b="1" u="sng" dirty="0" smtClean="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smtClean="0">
                          <a:solidFill>
                            <a:schemeClr val="tx1"/>
                          </a:solidFill>
                          <a:latin typeface="Meiryo UI" panose="020B0604030504040204" pitchFamily="50" charset="-128"/>
                          <a:ea typeface="Meiryo UI" panose="020B0604030504040204" pitchFamily="50" charset="-128"/>
                        </a:rPr>
                        <a:t>ですが、</a:t>
                      </a:r>
                      <a:r>
                        <a:rPr kumimoji="1" lang="ja-JP" altLang="en-US" sz="1600" b="1" u="sng" kern="1200" dirty="0" smtClean="0">
                          <a:solidFill>
                            <a:schemeClr val="tx1"/>
                          </a:solidFill>
                          <a:latin typeface="Meiryo UI" panose="020B0604030504040204" pitchFamily="50" charset="-128"/>
                          <a:ea typeface="Meiryo UI" panose="020B0604030504040204" pitchFamily="50" charset="-128"/>
                          <a:cs typeface="+mn-cs"/>
                        </a:rPr>
                        <a:t>使用するデータに合わせて統合・分割等をしていただいても結構</a:t>
                      </a:r>
                      <a:r>
                        <a:rPr lang="ja-JP" altLang="en-US" sz="1600" dirty="0" smtClean="0">
                          <a:solidFill>
                            <a:schemeClr val="tx1"/>
                          </a:solidFill>
                          <a:latin typeface="Meiryo UI" panose="020B0604030504040204" pitchFamily="50" charset="-128"/>
                          <a:ea typeface="Meiryo UI" panose="020B0604030504040204" pitchFamily="50" charset="-128"/>
                        </a:rPr>
                        <a:t>です。ただし、掲載すべき情報から大きく逸脱することは避けてください。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smtClean="0">
                          <a:solidFill>
                            <a:schemeClr val="tx1"/>
                          </a:solidFill>
                          <a:latin typeface="Meiryo UI" panose="020B0604030504040204" pitchFamily="50" charset="-128"/>
                          <a:ea typeface="Meiryo UI" panose="020B0604030504040204" pitchFamily="50" charset="-128"/>
                        </a:rPr>
                        <a:t>スライドのタイトル名のうち</a:t>
                      </a:r>
                      <a:r>
                        <a:rPr lang="en-US" altLang="ja-JP" sz="1600" dirty="0" smtClean="0">
                          <a:solidFill>
                            <a:schemeClr val="tx1"/>
                          </a:solidFill>
                          <a:latin typeface="Meiryo UI" panose="020B0604030504040204" pitchFamily="50" charset="-128"/>
                          <a:ea typeface="Meiryo UI" panose="020B0604030504040204" pitchFamily="50" charset="-128"/>
                        </a:rPr>
                        <a:t>【】</a:t>
                      </a:r>
                      <a:r>
                        <a:rPr lang="ja-JP" altLang="en-US" sz="1600" dirty="0" smtClean="0">
                          <a:solidFill>
                            <a:schemeClr val="tx1"/>
                          </a:solidFill>
                          <a:latin typeface="Meiryo UI" panose="020B0604030504040204" pitchFamily="50" charset="-128"/>
                          <a:ea typeface="Meiryo UI" panose="020B0604030504040204" pitchFamily="50" charset="-128"/>
                        </a:rPr>
                        <a:t>部分については、そのスライドに掲載されているデータを端的に表すタイトルとしてください。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smtClean="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smtClean="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生データを単に貼り付けるなどではなく、</a:t>
                      </a:r>
                      <a:r>
                        <a:rPr lang="ja-JP" altLang="en-US" sz="1600" b="1" u="sng" dirty="0" smtClean="0">
                          <a:solidFill>
                            <a:schemeClr val="tx1"/>
                          </a:solidFill>
                          <a:latin typeface="Meiryo UI" panose="020B0604030504040204" pitchFamily="50" charset="-128"/>
                          <a:ea typeface="Meiryo UI" panose="020B0604030504040204" pitchFamily="50" charset="-128"/>
                        </a:rPr>
                        <a:t>図表やグラフ、画像等を使用する</a:t>
                      </a:r>
                      <a:r>
                        <a:rPr lang="ja-JP" altLang="en-US" sz="1600" dirty="0" smtClean="0">
                          <a:solidFill>
                            <a:schemeClr val="tx1"/>
                          </a:solidFill>
                          <a:latin typeface="Meiryo UI" panose="020B0604030504040204" pitchFamily="50" charset="-128"/>
                          <a:ea typeface="Meiryo UI" panose="020B0604030504040204" pitchFamily="50" charset="-128"/>
                        </a:rPr>
                        <a:t>など分かりやすい形式を心掛けてください。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地域の産業構造</a:t>
            </a:r>
            <a:endParaRPr kumimoji="1" lang="ja-JP" altLang="en-US" dirty="0"/>
          </a:p>
        </p:txBody>
      </p:sp>
    </p:spTree>
    <p:extLst>
      <p:ext uri="{BB962C8B-B14F-4D97-AF65-F5344CB8AC3E}">
        <p14:creationId xmlns:p14="http://schemas.microsoft.com/office/powerpoint/2010/main" val="82756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smtClean="0"/>
              <a:t>【</a:t>
            </a:r>
            <a:r>
              <a:rPr kumimoji="1" lang="ja-JP" altLang="en-US" dirty="0" smtClean="0"/>
              <a:t>地域の産業構造に関するデータ</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4</a:t>
            </a:fld>
            <a:endParaRPr lang="ja-JP" altLang="en-US"/>
          </a:p>
        </p:txBody>
      </p:sp>
    </p:spTree>
    <p:extLst>
      <p:ext uri="{BB962C8B-B14F-4D97-AF65-F5344CB8AC3E}">
        <p14:creationId xmlns:p14="http://schemas.microsoft.com/office/powerpoint/2010/main" val="866732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関連産業の市場動向、地域の優位性</a:t>
            </a:r>
            <a:endParaRPr kumimoji="1" lang="ja-JP" altLang="en-US" dirty="0"/>
          </a:p>
        </p:txBody>
      </p:sp>
    </p:spTree>
    <p:extLst>
      <p:ext uri="{BB962C8B-B14F-4D97-AF65-F5344CB8AC3E}">
        <p14:creationId xmlns:p14="http://schemas.microsoft.com/office/powerpoint/2010/main" val="3193619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a:t>
            </a:r>
            <a:r>
              <a:rPr lang="ja-JP" altLang="en-US" dirty="0" smtClean="0"/>
              <a:t>計画</a:t>
            </a:r>
            <a:r>
              <a:rPr lang="ja-JP" altLang="en-US" dirty="0"/>
              <a:t>に関連する産業の国内外の市場</a:t>
            </a:r>
            <a:r>
              <a:rPr lang="ja-JP" altLang="en-US" dirty="0" smtClean="0"/>
              <a:t>動向に関するデータ</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spTree>
    <p:extLst>
      <p:ext uri="{BB962C8B-B14F-4D97-AF65-F5344CB8AC3E}">
        <p14:creationId xmlns:p14="http://schemas.microsoft.com/office/powerpoint/2010/main" val="3153475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smtClean="0"/>
              <a:t>【</a:t>
            </a:r>
            <a:r>
              <a:rPr lang="ja-JP" altLang="en-US" dirty="0"/>
              <a:t>当該産業における地域の</a:t>
            </a:r>
            <a:r>
              <a:rPr lang="ja-JP" altLang="en-US" dirty="0" smtClean="0"/>
              <a:t>優位性に関するデータ</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2773261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大学や企業の研究開発能力等の優位性</a:t>
            </a:r>
            <a:endParaRPr kumimoji="1" lang="ja-JP" altLang="en-US" dirty="0"/>
          </a:p>
        </p:txBody>
      </p:sp>
    </p:spTree>
    <p:extLst>
      <p:ext uri="{BB962C8B-B14F-4D97-AF65-F5344CB8AC3E}">
        <p14:creationId xmlns:p14="http://schemas.microsoft.com/office/powerpoint/2010/main" val="2217052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a:t>
            </a:r>
            <a:r>
              <a:rPr lang="ja-JP" altLang="en-US" dirty="0"/>
              <a:t>計画に関連する</a:t>
            </a:r>
            <a:r>
              <a:rPr lang="ja-JP" altLang="en-US" dirty="0" smtClean="0"/>
              <a:t>大学や企業の</a:t>
            </a:r>
            <a:r>
              <a:rPr lang="ja-JP" altLang="en-US" dirty="0"/>
              <a:t>研究開発</a:t>
            </a:r>
            <a:r>
              <a:rPr lang="ja-JP" altLang="en-US" dirty="0" smtClean="0"/>
              <a:t>能力に関する現状</a:t>
            </a:r>
            <a:r>
              <a:rPr lang="ja-JP" altLang="en-US" dirty="0"/>
              <a:t>や優位性に</a:t>
            </a:r>
            <a:r>
              <a:rPr lang="ja-JP" altLang="en-US" dirty="0" smtClean="0"/>
              <a:t>関するデータ</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95315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a:t>
            </a:r>
            <a:r>
              <a:rPr lang="ja-JP" altLang="en-US" dirty="0"/>
              <a:t>計画に関連する</a:t>
            </a:r>
            <a:r>
              <a:rPr lang="ja-JP" altLang="en-US" dirty="0" smtClean="0"/>
              <a:t>大学や企業の知的財産に関する現状</a:t>
            </a:r>
            <a:r>
              <a:rPr lang="ja-JP" altLang="en-US" dirty="0"/>
              <a:t>や優位性に</a:t>
            </a:r>
            <a:r>
              <a:rPr lang="ja-JP" altLang="en-US" dirty="0" smtClean="0"/>
              <a:t>関するデータ</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22563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計画に関連する大学等の入学・卒業時等の人の流れの状況</a:t>
            </a:r>
            <a:endParaRPr kumimoji="1" lang="ja-JP" altLang="en-US" dirty="0"/>
          </a:p>
        </p:txBody>
      </p:sp>
    </p:spTree>
    <p:extLst>
      <p:ext uri="{BB962C8B-B14F-4D97-AF65-F5344CB8AC3E}">
        <p14:creationId xmlns:p14="http://schemas.microsoft.com/office/powerpoint/2010/main" val="1504241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smtClean="0"/>
              <a:t>【</a:t>
            </a:r>
            <a:r>
              <a:rPr lang="ja-JP" altLang="en-US" dirty="0"/>
              <a:t>計画に関連する大学等の入学・卒業時等の人の流れの</a:t>
            </a:r>
            <a:r>
              <a:rPr lang="ja-JP" altLang="en-US" dirty="0" smtClean="0"/>
              <a:t>状況に関するデータ</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12</a:t>
            </a:fld>
            <a:endParaRPr lang="ja-JP" altLang="en-US"/>
          </a:p>
        </p:txBody>
      </p:sp>
    </p:spTree>
    <p:extLst>
      <p:ext uri="{BB962C8B-B14F-4D97-AF65-F5344CB8AC3E}">
        <p14:creationId xmlns:p14="http://schemas.microsoft.com/office/powerpoint/2010/main" val="3363386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地域</a:t>
            </a:r>
            <a:r>
              <a:rPr lang="ja-JP" altLang="en-US" dirty="0" smtClean="0"/>
              <a:t>の人口・雇用</a:t>
            </a:r>
            <a:r>
              <a:rPr lang="ja-JP" altLang="en-US" dirty="0"/>
              <a:t>情勢や人材育成機会の現状</a:t>
            </a:r>
            <a:endParaRPr kumimoji="1" lang="ja-JP" altLang="en-US" dirty="0"/>
          </a:p>
        </p:txBody>
      </p:sp>
    </p:spTree>
    <p:extLst>
      <p:ext uri="{BB962C8B-B14F-4D97-AF65-F5344CB8AC3E}">
        <p14:creationId xmlns:p14="http://schemas.microsoft.com/office/powerpoint/2010/main" val="2942777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smtClean="0"/>
              <a:t>【</a:t>
            </a:r>
            <a:r>
              <a:rPr lang="ja-JP" altLang="en-US" dirty="0"/>
              <a:t>地域の人口増減に</a:t>
            </a:r>
            <a:r>
              <a:rPr lang="ja-JP" altLang="en-US" dirty="0" smtClean="0"/>
              <a:t>関するデータ</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14</a:t>
            </a:fld>
            <a:endParaRPr lang="ja-JP" altLang="en-US"/>
          </a:p>
        </p:txBody>
      </p:sp>
    </p:spTree>
    <p:extLst>
      <p:ext uri="{BB962C8B-B14F-4D97-AF65-F5344CB8AC3E}">
        <p14:creationId xmlns:p14="http://schemas.microsoft.com/office/powerpoint/2010/main" val="909177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smtClean="0"/>
              <a:t>【</a:t>
            </a:r>
            <a:r>
              <a:rPr lang="ja-JP" altLang="en-US" dirty="0"/>
              <a:t>地域の雇用情勢や人材育成機会の</a:t>
            </a:r>
            <a:r>
              <a:rPr lang="ja-JP" altLang="en-US" dirty="0" smtClean="0"/>
              <a:t>現状に関するデータ</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15</a:t>
            </a:fld>
            <a:endParaRPr lang="ja-JP" altLang="en-US"/>
          </a:p>
        </p:txBody>
      </p:sp>
    </p:spTree>
    <p:extLst>
      <p:ext uri="{BB962C8B-B14F-4D97-AF65-F5344CB8AC3E}">
        <p14:creationId xmlns:p14="http://schemas.microsoft.com/office/powerpoint/2010/main" val="394199796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528</Words>
  <Application>Microsoft Office PowerPoint</Application>
  <PresentationFormat>A4 210 x 297 mm</PresentationFormat>
  <Paragraphs>40</Paragraphs>
  <Slides>15</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15</vt:i4>
      </vt:variant>
    </vt:vector>
  </HeadingPairs>
  <TitlesOfParts>
    <vt:vector size="20" baseType="lpstr">
      <vt:lpstr>Meiryo UI</vt:lpstr>
      <vt:lpstr>游ゴシック</vt:lpstr>
      <vt:lpstr>游ゴシック Light</vt:lpstr>
      <vt:lpstr>Arial</vt:lpstr>
      <vt:lpstr>Office テーマ</vt:lpstr>
      <vt:lpstr>バックデータ集</vt:lpstr>
      <vt:lpstr>本フォーマットについて（※提出に当たり、本スライドは削除ください）</vt:lpstr>
      <vt:lpstr>地域の産業構造</vt:lpstr>
      <vt:lpstr>【地域の産業構造に関するデータ】</vt:lpstr>
      <vt:lpstr>関連産業の市場動向、地域の優位性</vt:lpstr>
      <vt:lpstr>【計画に関連する産業の国内外の市場動向に関するデータ】</vt:lpstr>
      <vt:lpstr>【当該産業における地域の優位性に関するデータ】</vt:lpstr>
      <vt:lpstr>大学や企業の研究開発能力等の優位性</vt:lpstr>
      <vt:lpstr>【計画に関連する大学や企業の研究開発能力に関する現状や優位性に関するデータ】</vt:lpstr>
      <vt:lpstr>【計画に関連する大学や企業の知的財産に関する現状や優位性に関するデータ】</vt:lpstr>
      <vt:lpstr>計画に関連する大学等の入学・卒業時等の人の流れの状況</vt:lpstr>
      <vt:lpstr>【計画に関連する大学等の入学・卒業時等の人の流れの状況に関するデータ】</vt:lpstr>
      <vt:lpstr>地域の人口・雇用情勢や人材育成機会の現状</vt:lpstr>
      <vt:lpstr>【地域の人口増減に関するデータ】</vt:lpstr>
      <vt:lpstr>【地域の雇用情勢や人材育成機会の現状に関するデータ】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2022-03-07T08:22:57Z</dcterms:created>
  <dcterms:modified xsi:type="dcterms:W3CDTF">2022-03-07T08:23:21Z</dcterms:modified>
</cp:coreProperties>
</file>