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58" r:id="rId2"/>
  </p:sldMasterIdLst>
  <p:notesMasterIdLst>
    <p:notesMasterId r:id="rId35"/>
  </p:notesMasterIdLst>
  <p:sldIdLst>
    <p:sldId id="256" r:id="rId3"/>
    <p:sldId id="258" r:id="rId4"/>
    <p:sldId id="257" r:id="rId5"/>
    <p:sldId id="259" r:id="rId6"/>
    <p:sldId id="260" r:id="rId7"/>
    <p:sldId id="292"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84" r:id="rId24"/>
    <p:sldId id="285" r:id="rId25"/>
    <p:sldId id="286" r:id="rId26"/>
    <p:sldId id="280" r:id="rId27"/>
    <p:sldId id="281" r:id="rId28"/>
    <p:sldId id="282" r:id="rId29"/>
    <p:sldId id="283" r:id="rId30"/>
    <p:sldId id="287" r:id="rId31"/>
    <p:sldId id="288" r:id="rId32"/>
    <p:sldId id="289" r:id="rId33"/>
    <p:sldId id="291" r:id="rId34"/>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31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2023/2/6</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20870164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dirty="0" smtClean="0"/>
          </a:p>
        </p:txBody>
      </p:sp>
    </p:spTree>
    <p:extLst>
      <p:ext uri="{BB962C8B-B14F-4D97-AF65-F5344CB8AC3E}">
        <p14:creationId xmlns:p14="http://schemas.microsoft.com/office/powerpoint/2010/main" val="23758370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a:t>
            </a:r>
            <a:r>
              <a:rPr lang="en-US" altLang="ja-JP" dirty="0" smtClean="0"/>
              <a:t>】</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dirty="0" smtClean="0"/>
          </a:p>
        </p:txBody>
      </p:sp>
    </p:spTree>
    <p:extLst>
      <p:ext uri="{BB962C8B-B14F-4D97-AF65-F5344CB8AC3E}">
        <p14:creationId xmlns:p14="http://schemas.microsoft.com/office/powerpoint/2010/main" val="39324175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5785171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2023/2/6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78781307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2023/2/6</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7953379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2023/2/6</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43256613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2023/2/6</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2250481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2023/2/6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26814861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2023/2/6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7662208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1586592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2023/2/6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33935273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2023/2/6</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9512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2338796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3048632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smtClean="0"/>
              <a:t>マスター タイトルの書式設定</a:t>
            </a:r>
            <a:endParaRPr kumimoji="1" lang="ja-JP" altLang="en-US" dirty="0"/>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smtClean="0"/>
              <a:t>【</a:t>
            </a:r>
            <a:r>
              <a:rPr kumimoji="1" lang="ja-JP" altLang="en-US" dirty="0" smtClean="0"/>
              <a:t>このスライドのポイントを記載</a:t>
            </a:r>
            <a:r>
              <a:rPr kumimoji="1" lang="en-US" altLang="ja-JP" dirty="0" smtClean="0"/>
              <a:t>】</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33401345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327289710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a:t>
            </a:r>
            <a:r>
              <a:rPr lang="ja-JP" altLang="en-US" dirty="0"/>
              <a:t>計画</a:t>
            </a:r>
            <a:r>
              <a:rPr lang="ja-JP" altLang="en-US" dirty="0" smtClean="0"/>
              <a:t>の</a:t>
            </a:r>
            <a:r>
              <a:rPr lang="ja-JP" altLang="en-US" dirty="0"/>
              <a:t>タイトル</a:t>
            </a:r>
            <a:r>
              <a:rPr kumimoji="1" lang="en-US" altLang="ja-JP" dirty="0" smtClean="0"/>
              <a:t>】</a:t>
            </a:r>
            <a:endParaRPr kumimoji="1" lang="ja-JP" altLang="en-US" dirty="0"/>
          </a:p>
        </p:txBody>
      </p:sp>
      <p:sp>
        <p:nvSpPr>
          <p:cNvPr id="3" name="サブタイトル 2"/>
          <p:cNvSpPr>
            <a:spLocks noGrp="1"/>
          </p:cNvSpPr>
          <p:nvPr>
            <p:ph type="subTitle" idx="1"/>
          </p:nvPr>
        </p:nvSpPr>
        <p:spPr/>
        <p:txBody>
          <a:bodyPr>
            <a:normAutofit/>
          </a:bodyPr>
          <a:lstStyle/>
          <a:p>
            <a:r>
              <a:rPr lang="ja-JP" altLang="en-US" dirty="0" smtClean="0"/>
              <a:t>令和</a:t>
            </a:r>
            <a:r>
              <a:rPr lang="ja-JP" altLang="en-US" dirty="0"/>
              <a:t>５</a:t>
            </a:r>
            <a:r>
              <a:rPr lang="ja-JP" altLang="en-US" dirty="0" smtClean="0"/>
              <a:t>年度</a:t>
            </a:r>
            <a:r>
              <a:rPr lang="ja-JP" altLang="en-US" dirty="0"/>
              <a:t>地方大学・地域産業創生交付金</a:t>
            </a:r>
            <a:r>
              <a:rPr lang="ja-JP" altLang="en-US"/>
              <a:t/>
            </a:r>
            <a:br>
              <a:rPr lang="ja-JP" altLang="en-US"/>
            </a:br>
            <a:r>
              <a:rPr lang="ja-JP" altLang="en-US" smtClean="0"/>
              <a:t>実施計画　本体</a:t>
            </a:r>
            <a:endParaRPr lang="ja-JP" altLang="en-US" dirty="0"/>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196906"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smtClean="0"/>
              <a:t>（様式</a:t>
            </a:r>
            <a:r>
              <a:rPr lang="en-US" altLang="ja-JP" sz="1200" smtClean="0"/>
              <a:t>1-1-1</a:t>
            </a:r>
            <a:r>
              <a:rPr lang="ja-JP" altLang="en-US" sz="1200" smtClean="0"/>
              <a:t>）</a:t>
            </a:r>
            <a:endParaRPr lang="ja-JP" altLang="en-US" sz="1200" dirty="0"/>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2414360964"/>
              </p:ext>
            </p:extLst>
          </p:nvPr>
        </p:nvGraphicFramePr>
        <p:xfrm>
          <a:off x="93306" y="429619"/>
          <a:ext cx="9694506" cy="6409024"/>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332183">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概要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966350">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smtClean="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smtClean="0">
                          <a:solidFill>
                            <a:schemeClr val="tx1"/>
                          </a:solidFill>
                          <a:latin typeface="Meiryo UI" panose="020B0604030504040204" pitchFamily="50" charset="-128"/>
                          <a:ea typeface="Meiryo UI" panose="020B0604030504040204" pitchFamily="50" charset="-128"/>
                        </a:rPr>
                        <a:t>です。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面接評価は、</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smtClean="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332183">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内容</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1842104">
                <a:tc gridSpan="2">
                  <a:txBody>
                    <a:bodyPr/>
                    <a:lstStyle/>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smtClean="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smtClean="0">
                          <a:solidFill>
                            <a:schemeClr val="tx1"/>
                          </a:solidFill>
                          <a:latin typeface="Meiryo UI" panose="020B0604030504040204" pitchFamily="50" charset="-128"/>
                          <a:ea typeface="Meiryo UI" panose="020B0604030504040204" pitchFamily="50" charset="-128"/>
                        </a:rPr>
                        <a:t>です（ただし１－３は計画作成支援事業を経て本申請する場合のみ）。</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smtClean="0">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dirty="0" smtClean="0">
                          <a:solidFill>
                            <a:schemeClr val="tx1"/>
                          </a:solidFill>
                          <a:latin typeface="Meiryo UI" panose="020B0604030504040204" pitchFamily="50" charset="-128"/>
                          <a:ea typeface="Meiryo UI" panose="020B0604030504040204" pitchFamily="50" charset="-128"/>
                        </a:rPr>
                        <a:t>にしてください。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533397" lvl="1" indent="-285748">
                        <a:buFont typeface="Wingdings" panose="05000000000000000000" pitchFamily="2" charset="2"/>
                        <a:buChar char="ü"/>
                      </a:pPr>
                      <a:r>
                        <a:rPr lang="ja-JP" altLang="en-US" sz="1600" dirty="0" smtClean="0">
                          <a:solidFill>
                            <a:schemeClr val="tx1"/>
                          </a:solidFill>
                          <a:latin typeface="Meiryo UI" panose="020B0604030504040204" pitchFamily="50" charset="-128"/>
                          <a:ea typeface="Meiryo UI" panose="020B0604030504040204" pitchFamily="50" charset="-128"/>
                        </a:rPr>
                        <a:t>計画作成支援枠においては、評価委員会・事務局による計画作成支援を通じ具体的に作っていくものですので、現時点で可能な限り作成ください。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28598" indent="-228598">
                        <a:spcBef>
                          <a:spcPts val="10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評価基準の各項目</a:t>
                      </a:r>
                      <a:r>
                        <a:rPr lang="ja-JP" altLang="en-US" sz="1600" dirty="0" smtClean="0">
                          <a:solidFill>
                            <a:schemeClr val="tx1"/>
                          </a:solidFill>
                          <a:latin typeface="Meiryo UI" panose="020B0604030504040204" pitchFamily="50" charset="-128"/>
                          <a:ea typeface="Meiryo UI" panose="020B0604030504040204" pitchFamily="50" charset="-128"/>
                        </a:rPr>
                        <a:t>に関する内容が明確になるようご記載ください。</a:t>
                      </a:r>
                      <a:endParaRPr lang="en-US" altLang="ja-JP" sz="1600" dirty="0" smtClean="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150992">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332183">
                <a:tc>
                  <a:txBody>
                    <a:bodyPr/>
                    <a:lstStyle/>
                    <a:p>
                      <a:r>
                        <a:rPr kumimoji="1" lang="ja-JP" altLang="en-US" sz="1600" b="0" dirty="0" smtClean="0">
                          <a:solidFill>
                            <a:sysClr val="windowText" lastClr="000000"/>
                          </a:solidFill>
                          <a:latin typeface="Meiryo UI" panose="020B0604030504040204" pitchFamily="50" charset="-128"/>
                          <a:ea typeface="Meiryo UI" panose="020B0604030504040204" pitchFamily="50" charset="-128"/>
                        </a:rPr>
                        <a:t>体裁</a:t>
                      </a:r>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2295080">
                <a:tc gridSpan="2">
                  <a:txBody>
                    <a:bodyPr/>
                    <a:lstStyle/>
                    <a:p>
                      <a:pPr marL="251999" indent="-228598">
                        <a:spcBef>
                          <a:spcPts val="1200"/>
                        </a:spcBef>
                        <a:buFont typeface="Arial" panose="020B0604020202020204" pitchFamily="34" charset="0"/>
                        <a:buChar char="•"/>
                      </a:pPr>
                      <a:r>
                        <a:rPr lang="ja-JP" altLang="en-US" sz="1600" u="sng" dirty="0" smtClean="0">
                          <a:solidFill>
                            <a:schemeClr val="tx1"/>
                          </a:solidFill>
                          <a:latin typeface="Meiryo UI" panose="020B0604030504040204" pitchFamily="50" charset="-128"/>
                          <a:ea typeface="Meiryo UI" panose="020B0604030504040204" pitchFamily="50" charset="-128"/>
                        </a:rPr>
                        <a:t>スライドの追加は任意</a:t>
                      </a:r>
                      <a:r>
                        <a:rPr lang="ja-JP" altLang="en-US" sz="1600" dirty="0" smtClean="0">
                          <a:solidFill>
                            <a:schemeClr val="tx1"/>
                          </a:solidFill>
                          <a:latin typeface="Meiryo UI" panose="020B0604030504040204" pitchFamily="50" charset="-128"/>
                          <a:ea typeface="Meiryo UI" panose="020B0604030504040204" pitchFamily="50" charset="-128"/>
                        </a:rPr>
                        <a:t>としますが、</a:t>
                      </a:r>
                      <a:r>
                        <a:rPr lang="ja-JP" altLang="en-US" sz="1600" b="1" u="sng" dirty="0" smtClean="0">
                          <a:solidFill>
                            <a:schemeClr val="tx1"/>
                          </a:solidFill>
                          <a:latin typeface="Meiryo UI" panose="020B0604030504040204" pitchFamily="50" charset="-128"/>
                          <a:ea typeface="Meiryo UI" panose="020B0604030504040204" pitchFamily="50" charset="-128"/>
                        </a:rPr>
                        <a:t>原則として</a:t>
                      </a:r>
                      <a:r>
                        <a:rPr lang="en-US" altLang="ja-JP" sz="1600" b="1" u="sng" dirty="0" smtClean="0">
                          <a:solidFill>
                            <a:schemeClr val="tx1"/>
                          </a:solidFill>
                          <a:latin typeface="Meiryo UI" panose="020B0604030504040204" pitchFamily="50" charset="-128"/>
                          <a:ea typeface="Meiryo UI" panose="020B0604030504040204" pitchFamily="50" charset="-128"/>
                        </a:rPr>
                        <a:t>35</a:t>
                      </a:r>
                      <a:r>
                        <a:rPr lang="ja-JP" altLang="en-US" sz="1600" b="1" u="sng" dirty="0" smtClean="0">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dirty="0" smtClean="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smtClean="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smtClean="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dirty="0" smtClean="0">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dirty="0" smtClean="0">
                          <a:solidFill>
                            <a:schemeClr val="tx1"/>
                          </a:solidFill>
                          <a:latin typeface="Meiryo UI" panose="020B0604030504040204" pitchFamily="50" charset="-128"/>
                          <a:ea typeface="Meiryo UI" panose="020B0604030504040204" pitchFamily="50" charset="-128"/>
                        </a:rPr>
                        <a:t>とします。</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smtClean="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１．計画の概要</a:t>
            </a:r>
            <a:endParaRPr kumimoji="1" lang="ja-JP" altLang="en-US" dirty="0"/>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１－１</a:t>
            </a:r>
            <a:r>
              <a:rPr lang="ja-JP" altLang="en-US" dirty="0" smtClean="0"/>
              <a:t>．計画の全体像</a:t>
            </a:r>
            <a:endParaRPr kumimoji="1" lang="ja-JP" altLang="en-US" dirty="0"/>
          </a:p>
        </p:txBody>
      </p:sp>
      <p:sp>
        <p:nvSpPr>
          <p:cNvPr id="4" name="テキスト プレースホルダー 3"/>
          <p:cNvSpPr>
            <a:spLocks noGrp="1"/>
          </p:cNvSpPr>
          <p:nvPr>
            <p:ph type="body" sz="quarter" idx="13"/>
          </p:nvPr>
        </p:nvSpPr>
        <p:spPr/>
        <p:txBody>
          <a:bodyPr/>
          <a:lstStyle/>
          <a:p>
            <a:endParaRPr lang="ja-JP" altLang="en-US" dirty="0"/>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4</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latin typeface="Meiryo UI" panose="020B0604030504040204" pitchFamily="50" charset="-128"/>
                <a:ea typeface="Meiryo UI" panose="020B0604030504040204" pitchFamily="50" charset="-128"/>
              </a:rPr>
              <a:t>計画で</a:t>
            </a:r>
            <a:r>
              <a:rPr lang="ja-JP" altLang="en-US" b="1" u="sng" dirty="0">
                <a:solidFill>
                  <a:schemeClr val="tx1"/>
                </a:solidFill>
                <a:latin typeface="Meiryo UI" panose="020B0604030504040204" pitchFamily="50" charset="-128"/>
                <a:ea typeface="Meiryo UI" panose="020B0604030504040204" pitchFamily="50" charset="-128"/>
              </a:rPr>
              <a:t>目指す姿</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計画における</a:t>
            </a:r>
            <a:r>
              <a:rPr lang="ja-JP" altLang="en-US" b="1" u="sng" dirty="0" smtClean="0">
                <a:solidFill>
                  <a:schemeClr val="tx1"/>
                </a:solidFill>
                <a:latin typeface="Meiryo UI" panose="020B0604030504040204" pitchFamily="50" charset="-128"/>
                <a:ea typeface="Meiryo UI" panose="020B0604030504040204" pitchFamily="50" charset="-128"/>
              </a:rPr>
              <a:t>重要な点</a:t>
            </a:r>
            <a:r>
              <a:rPr lang="ja-JP" altLang="en-US" u="sng" dirty="0">
                <a:solidFill>
                  <a:schemeClr val="tx1"/>
                </a:solidFill>
                <a:latin typeface="Meiryo UI" panose="020B0604030504040204" pitchFamily="50" charset="-128"/>
                <a:ea typeface="Meiryo UI" panose="020B0604030504040204" pitchFamily="50" charset="-128"/>
              </a:rPr>
              <a:t>について、</a:t>
            </a:r>
            <a:r>
              <a:rPr lang="ja-JP" altLang="en-US" dirty="0">
                <a:solidFill>
                  <a:schemeClr val="tx1"/>
                </a:solidFill>
                <a:latin typeface="Meiryo UI" panose="020B0604030504040204" pitchFamily="50" charset="-128"/>
                <a:ea typeface="Meiryo UI" panose="020B0604030504040204" pitchFamily="50" charset="-128"/>
              </a:rPr>
              <a:t>簡潔に</a:t>
            </a:r>
            <a:r>
              <a:rPr lang="ja-JP" altLang="en-US" dirty="0" smtClean="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dirty="0">
                <a:solidFill>
                  <a:prstClr val="black"/>
                </a:solidFill>
                <a:latin typeface="Meiryo UI" panose="020B0604030504040204" pitchFamily="50" charset="-128"/>
                <a:ea typeface="Meiryo UI" panose="020B0604030504040204" pitchFamily="50" charset="-128"/>
              </a:rPr>
              <a:t>①○○事業：～～～～～～～～～～～～～～～～～～～～～～～～～～～～～～～～～～～～～～～～～～～～～～～～～～～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②○○事業：～～～～～～～～～～～～～～～～～～～～～～～～～～～～～～～～～～～～～～～～～～～～～～～～～～～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③○○事業：～～～～～～～～～～～～～～～～～～～～～～～～～～～～～～～～～～～～～～～～～～～～～～～～～～～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④○○事業：～～～～～～～～～～～～～～～～～～～～～～～～～～～～～～～～～～～～～～～～～～～～～～～～～～～</a:t>
            </a:r>
            <a:r>
              <a:rPr lang="ja-JP" altLang="en-US" sz="1200" dirty="0" smtClean="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114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必須</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smtClean="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a:t>
            </a:r>
            <a:r>
              <a:rPr lang="ja-JP" altLang="en-US" sz="1200" dirty="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a:t>
            </a:r>
            <a:endParaRPr lang="en-US" altLang="ja-JP" sz="1200" dirty="0" smtClean="0">
              <a:solidFill>
                <a:prstClr val="black"/>
              </a:solidFill>
              <a:latin typeface="Meiryo UI" panose="020B0604030504040204" pitchFamily="50" charset="-128"/>
              <a:ea typeface="Meiryo UI" panose="020B0604030504040204" pitchFamily="50" charset="-128"/>
            </a:endParaRPr>
          </a:p>
          <a:p>
            <a:r>
              <a:rPr lang="en-US" altLang="ja-JP" sz="1200" dirty="0" smtClean="0">
                <a:solidFill>
                  <a:prstClr val="black"/>
                </a:solidFill>
                <a:latin typeface="Meiryo UI" panose="020B0604030504040204" pitchFamily="50" charset="-128"/>
                <a:ea typeface="Meiryo UI" panose="020B0604030504040204" pitchFamily="50" charset="-128"/>
              </a:rPr>
              <a:t>【</a:t>
            </a:r>
            <a:r>
              <a:rPr lang="ja-JP" altLang="en-US" sz="1200" dirty="0" smtClean="0">
                <a:solidFill>
                  <a:prstClr val="black"/>
                </a:solidFill>
                <a:latin typeface="Meiryo UI" panose="020B0604030504040204" pitchFamily="50" charset="-128"/>
                <a:ea typeface="Meiryo UI" panose="020B0604030504040204" pitchFamily="50" charset="-128"/>
              </a:rPr>
              <a:t>任意</a:t>
            </a:r>
            <a:r>
              <a:rPr lang="en-US" altLang="ja-JP" sz="1200" dirty="0" smtClean="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dirty="0" smtClean="0">
                <a:solidFill>
                  <a:prstClr val="white"/>
                </a:solidFill>
                <a:latin typeface="Meiryo UI" panose="020B0604030504040204" pitchFamily="50" charset="-128"/>
                <a:ea typeface="Meiryo UI" panose="020B0604030504040204" pitchFamily="50" charset="-128"/>
              </a:rPr>
              <a:t>KPI</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事業概要</a:t>
            </a:r>
            <a:endParaRPr lang="en-US" altLang="ja-JP" sz="1200" dirty="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dirty="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2153900464"/>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交付対象事業費</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自己財源分</a:t>
                      </a:r>
                      <a:endParaRPr lang="zh-TW" altLang="en-US" sz="800" b="0" i="0" u="none" strike="noStrike" dirty="0" smtClean="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a:t>
                      </a:r>
                      <a:r>
                        <a:rPr lang="ja-JP" altLang="en-US" sz="800" b="0" i="0" u="none" strike="noStrike" dirty="0" smtClean="0">
                          <a:solidFill>
                            <a:srgbClr val="000000"/>
                          </a:solidFill>
                          <a:effectLst/>
                          <a:latin typeface="+mj-ea"/>
                          <a:ea typeface="+mj-ea"/>
                        </a:rPr>
                        <a:t>年度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地方大学・地域産業</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創生交付金</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（補助裏）</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合計</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smtClean="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dirty="0" smtClean="0">
                          <a:solidFill>
                            <a:srgbClr val="000000"/>
                          </a:solidFill>
                          <a:effectLst/>
                          <a:latin typeface="+mj-ea"/>
                          <a:ea typeface="+mj-ea"/>
                        </a:rPr>
                        <a:t>（</a:t>
                      </a:r>
                      <a:r>
                        <a:rPr kumimoji="1" lang="ja-JP" altLang="en-US" sz="800" b="0" i="0" u="none" strike="noStrike" kern="1200" cap="none" spc="0" normalizeH="0" baseline="0" noProof="0" dirty="0" smtClean="0">
                          <a:ln>
                            <a:noFill/>
                          </a:ln>
                          <a:solidFill>
                            <a:prstClr val="black"/>
                          </a:solidFill>
                          <a:effectLst/>
                          <a:uLnTx/>
                          <a:uFillTx/>
                          <a:latin typeface="+mn-lt"/>
                          <a:ea typeface="+mn-ea"/>
                          <a:cs typeface="+mn-cs"/>
                        </a:rPr>
                        <a:t>補助裏除く</a:t>
                      </a:r>
                      <a:r>
                        <a:rPr lang="zh-TW" altLang="en-US" sz="800" b="0" i="0" u="none" strike="noStrike" dirty="0" smtClean="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大学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a:t>
                      </a:r>
                      <a:r>
                        <a:rPr lang="zh-TW" altLang="en-US" sz="800" b="0" i="0" u="none" strike="noStrike" dirty="0" smtClean="0">
                          <a:solidFill>
                            <a:srgbClr val="000000"/>
                          </a:solidFill>
                          <a:effectLst/>
                          <a:latin typeface="+mj-ea"/>
                          <a:ea typeface="+mj-ea"/>
                        </a:rPr>
                        <a:t>業者</a:t>
                      </a:r>
                      <a:r>
                        <a:rPr lang="ja-JP" altLang="en-US" sz="800" b="0" i="0" u="none" strike="noStrike" dirty="0" smtClean="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2022</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691,683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321,200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2023</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699,200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357,000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2024</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697,000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2025</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573,242</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281,000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2026</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416,033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2027</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2028</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2029</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2030</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120,500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2031</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3,077,158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1,966,342</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5,043,500</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2,230,200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1,676,750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9,048,240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smtClean="0">
                <a:solidFill>
                  <a:prstClr val="white"/>
                </a:solidFill>
                <a:latin typeface="Meiryo UI" panose="020B0604030504040204" pitchFamily="50" charset="-128"/>
                <a:ea typeface="Meiryo UI" panose="020B0604030504040204" pitchFamily="50" charset="-128"/>
              </a:rPr>
              <a:t>提案内容要旨</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16378" y="2826368"/>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１－２．申請内容の骨子</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5</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評価基準</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dirty="0" smtClean="0">
                          <a:solidFill>
                            <a:schemeClr val="bg1"/>
                          </a:solidFill>
                          <a:latin typeface="Meiryo UI" panose="020B0604030504040204" pitchFamily="50" charset="-128"/>
                          <a:ea typeface="Meiryo UI" panose="020B0604030504040204" pitchFamily="50" charset="-128"/>
                        </a:rPr>
                        <a:t>申請内容の骨子</a:t>
                      </a:r>
                      <a:endParaRPr kumimoji="1" lang="ja-JP" altLang="en-US" sz="12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-1</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a:t>
                      </a:r>
                      <a:r>
                        <a:rPr kumimoji="1" lang="en-US" altLang="ja-JP" sz="1200" b="0" dirty="0" smtClean="0">
                          <a:solidFill>
                            <a:schemeClr val="tx1"/>
                          </a:solidFill>
                          <a:latin typeface="Meiryo UI" panose="020B0604030504040204" pitchFamily="50" charset="-128"/>
                          <a:ea typeface="Meiryo UI" panose="020B0604030504040204" pitchFamily="50" charset="-128"/>
                        </a:rPr>
                        <a:t/>
                      </a:r>
                      <a:br>
                        <a:rPr kumimoji="1" lang="en-US" altLang="ja-JP" sz="1200" b="0" dirty="0" smtClean="0">
                          <a:solidFill>
                            <a:schemeClr val="tx1"/>
                          </a:solidFill>
                          <a:latin typeface="Meiryo UI" panose="020B0604030504040204" pitchFamily="50" charset="-128"/>
                          <a:ea typeface="Meiryo UI" panose="020B0604030504040204" pitchFamily="50" charset="-128"/>
                        </a:rPr>
                      </a:br>
                      <a:r>
                        <a:rPr kumimoji="1" lang="en-US" altLang="ja-JP" sz="1200" b="0" dirty="0" smtClean="0">
                          <a:solidFill>
                            <a:schemeClr val="tx1"/>
                          </a:solidFill>
                          <a:latin typeface="Meiryo UI" panose="020B0604030504040204" pitchFamily="50" charset="-128"/>
                          <a:ea typeface="Meiryo UI" panose="020B0604030504040204" pitchFamily="50" charset="-128"/>
                        </a:rPr>
                        <a:t>(</a:t>
                      </a:r>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r>
                        <a:rPr kumimoji="1" lang="ja-JP" altLang="en-US" sz="1200" b="0" dirty="0" smtClean="0">
                          <a:solidFill>
                            <a:schemeClr val="tx1"/>
                          </a:solidFill>
                          <a:latin typeface="Meiryo UI" panose="020B0604030504040204" pitchFamily="50" charset="-128"/>
                          <a:ea typeface="Meiryo UI" panose="020B0604030504040204" pitchFamily="50" charset="-128"/>
                        </a:rPr>
                        <a:t>を除く</a:t>
                      </a:r>
                      <a:r>
                        <a:rPr kumimoji="1" lang="en-US" altLang="ja-JP" sz="1200" b="0" dirty="0" smtClean="0">
                          <a:solidFill>
                            <a:schemeClr val="tx1"/>
                          </a:solidFill>
                          <a:latin typeface="Meiryo UI" panose="020B0604030504040204" pitchFamily="50" charset="-128"/>
                          <a:ea typeface="Meiryo UI" panose="020B0604030504040204" pitchFamily="50" charset="-128"/>
                        </a:rPr>
                        <a:t>)</a:t>
                      </a:r>
                      <a:endParaRPr kumimoji="1" lang="ja-JP" altLang="en-US" sz="1200" b="0" dirty="0" smtClean="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①</a:t>
                      </a:r>
                      <a:r>
                        <a:rPr kumimoji="1" lang="en-US" altLang="ja-JP" sz="1200" b="0" dirty="0" smtClean="0">
                          <a:solidFill>
                            <a:schemeClr val="tx1"/>
                          </a:solidFill>
                          <a:latin typeface="Meiryo UI" panose="020B0604030504040204" pitchFamily="50" charset="-128"/>
                          <a:ea typeface="Meiryo UI" panose="020B0604030504040204" pitchFamily="50" charset="-128"/>
                        </a:rPr>
                        <a:t>-2</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産業創生・雇用創出におけるデジタル技術活用</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②</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実施体制・自走性</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③</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研究開発</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④</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人材育成</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⑤</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smtClean="0">
                          <a:solidFill>
                            <a:schemeClr val="tx1"/>
                          </a:solidFill>
                          <a:latin typeface="Meiryo UI" panose="020B0604030504040204" pitchFamily="50" charset="-128"/>
                          <a:ea typeface="Meiryo UI" panose="020B0604030504040204" pitchFamily="50" charset="-128"/>
                        </a:rPr>
                        <a:t>大学改革</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spcAft>
                <a:spcPts val="600"/>
              </a:spcAft>
              <a:defRPr/>
            </a:pPr>
            <a:r>
              <a:rPr lang="ja-JP" altLang="en-US" dirty="0" smtClean="0">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１－３．計画作成支援における指摘事項への検討結果</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4175380151"/>
              </p:ext>
            </p:extLst>
          </p:nvPr>
        </p:nvGraphicFramePr>
        <p:xfrm>
          <a:off x="90432" y="486843"/>
          <a:ext cx="9696662" cy="6370320"/>
        </p:xfrm>
        <a:graphic>
          <a:graphicData uri="http://schemas.openxmlformats.org/drawingml/2006/table">
            <a:tbl>
              <a:tblPr firstRow="1" bandRow="1">
                <a:tableStyleId>{5C22544A-7EE6-4342-B048-85BDC9FD1C3A}</a:tableStyleId>
              </a:tblPr>
              <a:tblGrid>
                <a:gridCol w="225415">
                  <a:extLst>
                    <a:ext uri="{9D8B030D-6E8A-4147-A177-3AD203B41FA5}">
                      <a16:colId xmlns:a16="http://schemas.microsoft.com/office/drawing/2014/main" val="59926781"/>
                    </a:ext>
                  </a:extLst>
                </a:gridCol>
                <a:gridCol w="446101">
                  <a:extLst>
                    <a:ext uri="{9D8B030D-6E8A-4147-A177-3AD203B41FA5}">
                      <a16:colId xmlns:a16="http://schemas.microsoft.com/office/drawing/2014/main" val="2155562412"/>
                    </a:ext>
                  </a:extLst>
                </a:gridCol>
                <a:gridCol w="4512573">
                  <a:extLst>
                    <a:ext uri="{9D8B030D-6E8A-4147-A177-3AD203B41FA5}">
                      <a16:colId xmlns:a16="http://schemas.microsoft.com/office/drawing/2014/main" val="1840254087"/>
                    </a:ext>
                  </a:extLst>
                </a:gridCol>
                <a:gridCol w="4512573">
                  <a:extLst>
                    <a:ext uri="{9D8B030D-6E8A-4147-A177-3AD203B41FA5}">
                      <a16:colId xmlns:a16="http://schemas.microsoft.com/office/drawing/2014/main" val="2256466697"/>
                    </a:ext>
                  </a:extLst>
                </a:gridCol>
              </a:tblGrid>
              <a:tr h="157420">
                <a:tc gridSpan="2">
                  <a:txBody>
                    <a:bodyPr/>
                    <a:lstStyle/>
                    <a:p>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000" b="1" dirty="0" smtClean="0">
                          <a:solidFill>
                            <a:schemeClr val="bg1"/>
                          </a:solidFill>
                          <a:latin typeface="Meiryo UI" panose="020B0604030504040204" pitchFamily="50" charset="-128"/>
                          <a:ea typeface="Meiryo UI" panose="020B0604030504040204" pitchFamily="50" charset="-128"/>
                        </a:rPr>
                        <a:t>指摘事項</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a:txBody>
                    <a:bodyPr/>
                    <a:lstStyle/>
                    <a:p>
                      <a:r>
                        <a:rPr kumimoji="1" lang="ja-JP" altLang="en-US" sz="1000" b="1" dirty="0" smtClean="0">
                          <a:solidFill>
                            <a:schemeClr val="bg1"/>
                          </a:solidFill>
                          <a:latin typeface="Meiryo UI" panose="020B0604030504040204" pitchFamily="50" charset="-128"/>
                          <a:ea typeface="Meiryo UI" panose="020B0604030504040204" pitchFamily="50" charset="-128"/>
                        </a:rPr>
                        <a:t>検討結果</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477178">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①</a:t>
                      </a:r>
                      <a:r>
                        <a:rPr kumimoji="1" lang="en-US" altLang="ja-JP" sz="1000" b="0" dirty="0" smtClean="0">
                          <a:solidFill>
                            <a:schemeClr val="tx1"/>
                          </a:solidFill>
                          <a:latin typeface="Meiryo UI" panose="020B0604030504040204" pitchFamily="50" charset="-128"/>
                          <a:ea typeface="Meiryo UI" panose="020B0604030504040204" pitchFamily="50" charset="-128"/>
                        </a:rPr>
                        <a:t>-1</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tx1"/>
                          </a:solidFill>
                          <a:latin typeface="Meiryo UI" panose="020B0604030504040204" pitchFamily="50" charset="-128"/>
                          <a:ea typeface="Meiryo UI" panose="020B0604030504040204" pitchFamily="50" charset="-128"/>
                        </a:rPr>
                        <a:t>産業創生・雇用創出</a:t>
                      </a:r>
                      <a:r>
                        <a:rPr kumimoji="1" lang="en-US" altLang="ja-JP" sz="1000" b="0" dirty="0" smtClean="0">
                          <a:solidFill>
                            <a:schemeClr val="tx1"/>
                          </a:solidFill>
                          <a:latin typeface="Meiryo UI" panose="020B0604030504040204" pitchFamily="50" charset="-128"/>
                          <a:ea typeface="Meiryo UI" panose="020B0604030504040204" pitchFamily="50" charset="-128"/>
                        </a:rPr>
                        <a:t/>
                      </a:r>
                      <a:br>
                        <a:rPr kumimoji="1" lang="en-US" altLang="ja-JP" sz="1000" b="0" dirty="0" smtClean="0">
                          <a:solidFill>
                            <a:schemeClr val="tx1"/>
                          </a:solidFill>
                          <a:latin typeface="Meiryo UI" panose="020B0604030504040204" pitchFamily="50" charset="-128"/>
                          <a:ea typeface="Meiryo UI" panose="020B0604030504040204" pitchFamily="50" charset="-128"/>
                        </a:rPr>
                      </a:br>
                      <a:r>
                        <a:rPr kumimoji="1" lang="en-US" altLang="ja-JP" sz="1000" b="0" dirty="0" smtClean="0">
                          <a:solidFill>
                            <a:schemeClr val="tx1"/>
                          </a:solidFill>
                          <a:latin typeface="Meiryo UI" panose="020B0604030504040204" pitchFamily="50" charset="-128"/>
                          <a:ea typeface="Meiryo UI" panose="020B0604030504040204" pitchFamily="50" charset="-128"/>
                        </a:rPr>
                        <a:t>(</a:t>
                      </a:r>
                      <a:r>
                        <a:rPr kumimoji="1" lang="ja-JP" altLang="en-US" sz="1000" b="0" dirty="0" smtClean="0">
                          <a:solidFill>
                            <a:schemeClr val="tx1"/>
                          </a:solidFill>
                          <a:latin typeface="Meiryo UI" panose="020B0604030504040204" pitchFamily="50" charset="-128"/>
                          <a:ea typeface="Meiryo UI" panose="020B0604030504040204" pitchFamily="50" charset="-128"/>
                        </a:rPr>
                        <a:t>①</a:t>
                      </a:r>
                      <a:r>
                        <a:rPr kumimoji="1" lang="en-US" altLang="ja-JP" sz="1000" b="0" dirty="0" smtClean="0">
                          <a:solidFill>
                            <a:schemeClr val="tx1"/>
                          </a:solidFill>
                          <a:latin typeface="Meiryo UI" panose="020B0604030504040204" pitchFamily="50" charset="-128"/>
                          <a:ea typeface="Meiryo UI" panose="020B0604030504040204" pitchFamily="50" charset="-128"/>
                        </a:rPr>
                        <a:t>-2</a:t>
                      </a:r>
                      <a:r>
                        <a:rPr kumimoji="1" lang="ja-JP" altLang="en-US" sz="1000" b="0" dirty="0" smtClean="0">
                          <a:solidFill>
                            <a:schemeClr val="tx1"/>
                          </a:solidFill>
                          <a:latin typeface="Meiryo UI" panose="020B0604030504040204" pitchFamily="50" charset="-128"/>
                          <a:ea typeface="Meiryo UI" panose="020B0604030504040204" pitchFamily="50" charset="-128"/>
                        </a:rPr>
                        <a:t>を除く</a:t>
                      </a:r>
                      <a:r>
                        <a:rPr kumimoji="1" lang="en-US" altLang="ja-JP" sz="1000" b="0" dirty="0" smtClean="0">
                          <a:solidFill>
                            <a:schemeClr val="tx1"/>
                          </a:solidFill>
                          <a:latin typeface="Meiryo UI" panose="020B0604030504040204" pitchFamily="50" charset="-128"/>
                          <a:ea typeface="Meiryo UI" panose="020B0604030504040204" pitchFamily="50" charset="-128"/>
                        </a:rPr>
                        <a:t>)</a:t>
                      </a:r>
                      <a:endParaRPr kumimoji="1" lang="ja-JP" altLang="en-US" sz="1000" b="0" dirty="0" smtClean="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58095516"/>
                  </a:ext>
                </a:extLst>
              </a:tr>
              <a:tr h="255807">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①</a:t>
                      </a:r>
                      <a:r>
                        <a:rPr kumimoji="1" lang="en-US" altLang="ja-JP" sz="1000" b="0" dirty="0" smtClean="0">
                          <a:solidFill>
                            <a:schemeClr val="tx1"/>
                          </a:solidFill>
                          <a:latin typeface="Meiryo UI" panose="020B0604030504040204" pitchFamily="50" charset="-128"/>
                          <a:ea typeface="Meiryo UI" panose="020B0604030504040204" pitchFamily="50" charset="-128"/>
                        </a:rPr>
                        <a:t>-2</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デジタル技術活用</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346504584"/>
                  </a:ext>
                </a:extLst>
              </a:tr>
              <a:tr h="255807">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②</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実施体制・自走性</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64199200"/>
                  </a:ext>
                </a:extLst>
              </a:tr>
              <a:tr h="477178">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③</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研究開発</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690583970"/>
                  </a:ext>
                </a:extLst>
              </a:tr>
              <a:tr h="477178">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④</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人材育成</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44735886"/>
                  </a:ext>
                </a:extLst>
              </a:tr>
              <a:tr h="255807">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⑤</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dirty="0" smtClean="0">
                          <a:solidFill>
                            <a:schemeClr val="tx1"/>
                          </a:solidFill>
                          <a:latin typeface="Meiryo UI" panose="020B0604030504040204" pitchFamily="50" charset="-128"/>
                          <a:ea typeface="Meiryo UI" panose="020B0604030504040204" pitchFamily="50" charset="-128"/>
                        </a:rPr>
                        <a:t>大学改革</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r h="477178">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dirty="0" smtClean="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dirty="0" smtClean="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dirty="0" smtClean="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499401692"/>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○計画</a:t>
            </a:r>
            <a:r>
              <a:rPr lang="ja-JP" altLang="en-US" dirty="0" smtClean="0">
                <a:solidFill>
                  <a:sysClr val="windowText" lastClr="000000"/>
                </a:solidFill>
                <a:latin typeface="Meiryo UI" panose="020B0604030504040204" pitchFamily="50" charset="-128"/>
                <a:ea typeface="Meiryo UI" panose="020B0604030504040204" pitchFamily="50" charset="-128"/>
              </a:rPr>
              <a:t>作成支援事業に採択された後に、本申請する場合のみ作成</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457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２．地域の現状と課題</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２－１．地域・市場を取り巻く状況とその動向</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703278"/>
            <a:ext cx="7473245" cy="2475394"/>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r>
              <a:rPr lang="ja-JP" altLang="en-US" dirty="0">
                <a:solidFill>
                  <a:sysClr val="windowText" lastClr="000000"/>
                </a:solidFill>
                <a:latin typeface="Meiryo UI" panose="020B0604030504040204" pitchFamily="50" charset="-128"/>
                <a:ea typeface="Meiryo UI" panose="020B0604030504040204" pitchFamily="50" charset="-128"/>
              </a:rPr>
              <a:t>にあたっては、第</a:t>
            </a:r>
            <a:r>
              <a:rPr lang="en-US" altLang="ja-JP" dirty="0">
                <a:solidFill>
                  <a:sysClr val="windowText" lastClr="000000"/>
                </a:solidFill>
                <a:latin typeface="Meiryo UI" panose="020B0604030504040204" pitchFamily="50" charset="-128"/>
                <a:ea typeface="Meiryo UI" panose="020B0604030504040204" pitchFamily="50" charset="-128"/>
              </a:rPr>
              <a:t>11</a:t>
            </a:r>
            <a:r>
              <a:rPr lang="ja-JP" altLang="en-US" dirty="0">
                <a:solidFill>
                  <a:sysClr val="windowText" lastClr="000000"/>
                </a:solidFill>
                <a:latin typeface="Meiryo UI" panose="020B0604030504040204" pitchFamily="50" charset="-128"/>
                <a:ea typeface="Meiryo UI" panose="020B0604030504040204" pitchFamily="50" charset="-128"/>
              </a:rPr>
              <a:t>回「地方大学の振興及び若者雇用等に関する有識者会議」資料４等を参考に当該地域の強みや課題の自己分析結果のポイントなどを記載。</a:t>
            </a: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特</a:t>
            </a:r>
            <a:r>
              <a:rPr lang="ja-JP" altLang="en-US" dirty="0">
                <a:solidFill>
                  <a:sysClr val="windowText" lastClr="000000"/>
                </a:solidFill>
                <a:latin typeface="Meiryo UI" panose="020B0604030504040204" pitchFamily="50" charset="-128"/>
                <a:ea typeface="Meiryo UI" panose="020B0604030504040204" pitchFamily="50" charset="-128"/>
              </a:rPr>
              <a:t>に、バックデータ集に記載したデータを基に導かれる下記の内容について、地域の特色や優位性も示しながら、具体的に記載。</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　・</a:t>
            </a:r>
            <a:r>
              <a:rPr lang="ja-JP" altLang="en-US" dirty="0">
                <a:solidFill>
                  <a:sysClr val="windowText" lastClr="000000"/>
                </a:solidFill>
                <a:latin typeface="Meiryo UI" panose="020B0604030504040204" pitchFamily="50" charset="-128"/>
                <a:ea typeface="Meiryo UI" panose="020B0604030504040204" pitchFamily="50" charset="-128"/>
              </a:rPr>
              <a:t>地域や大学の置かれた状況と今後の見通し。</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　・</a:t>
            </a:r>
            <a:r>
              <a:rPr lang="ja-JP" altLang="en-US" dirty="0">
                <a:solidFill>
                  <a:sysClr val="windowText" lastClr="000000"/>
                </a:solidFill>
                <a:latin typeface="Meiryo UI" panose="020B0604030504040204" pitchFamily="50" charset="-128"/>
                <a:ea typeface="Meiryo UI" panose="020B0604030504040204" pitchFamily="50" charset="-128"/>
              </a:rPr>
              <a:t>ターゲットとしている市場や雇用環境の状況と今後の見通し。</a:t>
            </a:r>
          </a:p>
        </p:txBody>
      </p:sp>
    </p:spTree>
    <p:extLst>
      <p:ext uri="{BB962C8B-B14F-4D97-AF65-F5344CB8AC3E}">
        <p14:creationId xmlns:p14="http://schemas.microsoft.com/office/powerpoint/2010/main" val="297037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２－２．計画に関連するこれまでの取組・実績</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計画</a:t>
            </a:r>
            <a:r>
              <a:rPr lang="ja-JP" altLang="en-US" dirty="0">
                <a:solidFill>
                  <a:sysClr val="windowText" lastClr="000000"/>
                </a:solidFill>
                <a:latin typeface="Meiryo UI" panose="020B0604030504040204" pitchFamily="50" charset="-128"/>
                <a:ea typeface="Meiryo UI" panose="020B0604030504040204" pitchFamily="50" charset="-128"/>
              </a:rPr>
              <a:t>に関連するこれまでの取組・実績として以下の内容について、具体的に記載。</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　・</a:t>
            </a:r>
            <a:r>
              <a:rPr lang="ja-JP" altLang="en-US" dirty="0">
                <a:solidFill>
                  <a:sysClr val="windowText" lastClr="000000"/>
                </a:solidFill>
                <a:latin typeface="Meiryo UI" panose="020B0604030504040204" pitchFamily="50" charset="-128"/>
                <a:ea typeface="Meiryo UI" panose="020B0604030504040204" pitchFamily="50" charset="-128"/>
              </a:rPr>
              <a:t>これまで地域の産官学が連携して行ってきた取組</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　・</a:t>
            </a:r>
            <a:r>
              <a:rPr lang="ja-JP" altLang="en-US" dirty="0">
                <a:solidFill>
                  <a:sysClr val="windowText" lastClr="000000"/>
                </a:solidFill>
                <a:latin typeface="Meiryo UI" panose="020B0604030504040204" pitchFamily="50" charset="-128"/>
                <a:ea typeface="Meiryo UI" panose="020B0604030504040204" pitchFamily="50" charset="-128"/>
              </a:rPr>
              <a:t>その取組により得られた成果や地域の強み</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　・</a:t>
            </a:r>
            <a:r>
              <a:rPr lang="ja-JP" altLang="en-US" dirty="0">
                <a:solidFill>
                  <a:sysClr val="windowText" lastClr="000000"/>
                </a:solidFill>
                <a:latin typeface="Meiryo UI" panose="020B0604030504040204" pitchFamily="50" charset="-128"/>
                <a:ea typeface="Meiryo UI" panose="020B0604030504040204" pitchFamily="50" charset="-128"/>
              </a:rPr>
              <a:t>当該産業における大学の役割</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　・</a:t>
            </a:r>
            <a:r>
              <a:rPr lang="ja-JP" altLang="en-US" dirty="0">
                <a:solidFill>
                  <a:sysClr val="windowText" lastClr="000000"/>
                </a:solidFill>
                <a:latin typeface="Meiryo UI" panose="020B0604030504040204" pitchFamily="50" charset="-128"/>
                <a:ea typeface="Meiryo UI" panose="020B0604030504040204" pitchFamily="50" charset="-128"/>
              </a:rPr>
              <a:t>これまでの取組・実績における課題（なぜその取組・実績だけでは不十分で</a:t>
            </a:r>
            <a:r>
              <a:rPr lang="ja-JP" altLang="en-US" dirty="0" err="1" smtClean="0">
                <a:solidFill>
                  <a:sysClr val="windowText" lastClr="000000"/>
                </a:solidFill>
                <a:latin typeface="Meiryo UI" panose="020B0604030504040204" pitchFamily="50" charset="-128"/>
                <a:ea typeface="Meiryo UI" panose="020B0604030504040204" pitchFamily="50" charset="-128"/>
              </a:rPr>
              <a:t>あ</a:t>
            </a:r>
            <a:r>
              <a:rPr lang="ja-JP" altLang="en-US" dirty="0" smtClean="0">
                <a:solidFill>
                  <a:sysClr val="windowText" lastClr="000000"/>
                </a:solidFill>
                <a:latin typeface="Meiryo UI" panose="020B0604030504040204" pitchFamily="50" charset="-128"/>
                <a:ea typeface="Meiryo UI" panose="020B0604030504040204" pitchFamily="50" charset="-128"/>
              </a:rPr>
              <a:t>　</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ja-JP" altLang="en-US" dirty="0" smtClean="0">
                <a:solidFill>
                  <a:sysClr val="windowText" lastClr="000000"/>
                </a:solidFill>
                <a:latin typeface="Meiryo UI" panose="020B0604030504040204" pitchFamily="50" charset="-128"/>
                <a:ea typeface="Meiryo UI" panose="020B0604030504040204" pitchFamily="50" charset="-128"/>
              </a:rPr>
              <a:t>り</a:t>
            </a:r>
            <a:r>
              <a:rPr lang="ja-JP" altLang="en-US" dirty="0">
                <a:solidFill>
                  <a:sysClr val="windowText" lastClr="000000"/>
                </a:solidFill>
                <a:latin typeface="Meiryo UI" panose="020B0604030504040204" pitchFamily="50" charset="-128"/>
                <a:ea typeface="Meiryo UI" panose="020B0604030504040204" pitchFamily="50" charset="-128"/>
              </a:rPr>
              <a:t>、本交付金事業に応募する必要があるのかを示すためのもの）　等</a:t>
            </a:r>
          </a:p>
        </p:txBody>
      </p:sp>
    </p:spTree>
    <p:extLst>
      <p:ext uri="{BB962C8B-B14F-4D97-AF65-F5344CB8AC3E}">
        <p14:creationId xmlns:p14="http://schemas.microsoft.com/office/powerpoint/2010/main" val="274581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２－３．地域として取り組むべき課題</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○地域</a:t>
            </a:r>
            <a:r>
              <a:rPr lang="ja-JP" altLang="en-US" dirty="0">
                <a:solidFill>
                  <a:sysClr val="windowText" lastClr="000000"/>
                </a:solidFill>
                <a:latin typeface="Meiryo UI" panose="020B0604030504040204" pitchFamily="50" charset="-128"/>
                <a:ea typeface="Meiryo UI" panose="020B0604030504040204" pitchFamily="50" charset="-128"/>
              </a:rPr>
              <a:t>・市場を取り巻く状況やこれまでの取組の実績を踏まえ、当該地域の地域における大学振興・若者雇用創出に関する強みや課題などの現状について整理して記載。</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0666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３．目指す姿と目標</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３－１．地域が目指す姿</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64127" indent="-164127" defTabSz="844078">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地域</a:t>
            </a:r>
            <a:r>
              <a:rPr lang="ja-JP" altLang="en-US" dirty="0">
                <a:solidFill>
                  <a:sysClr val="windowText" lastClr="000000"/>
                </a:solidFill>
                <a:latin typeface="Meiryo UI" panose="020B0604030504040204" pitchFamily="50" charset="-128"/>
                <a:ea typeface="Meiryo UI" panose="020B0604030504040204" pitchFamily="50" charset="-128"/>
              </a:rPr>
              <a:t>が目指す姿について、以下の内容を盛り込んだ上で</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r>
              <a:rPr lang="ja-JP" altLang="en-US" dirty="0">
                <a:solidFill>
                  <a:sysClr val="windowText" lastClr="000000"/>
                </a:solidFill>
                <a:latin typeface="Meiryo UI" panose="020B0604030504040204" pitchFamily="50" charset="-128"/>
                <a:ea typeface="Meiryo UI" panose="020B0604030504040204" pitchFamily="50" charset="-128"/>
              </a:rPr>
              <a:t>図示も可。</a:t>
            </a:r>
          </a:p>
          <a:p>
            <a:pPr marL="164127" indent="-164127" defTabSz="844078">
              <a:defRPr/>
            </a:pPr>
            <a:r>
              <a:rPr lang="ja-JP" altLang="en-US" dirty="0">
                <a:solidFill>
                  <a:sysClr val="windowText" lastClr="000000"/>
                </a:solidFill>
                <a:latin typeface="Meiryo UI" panose="020B0604030504040204" pitchFamily="50" charset="-128"/>
                <a:ea typeface="Meiryo UI" panose="020B0604030504040204" pitchFamily="50" charset="-128"/>
              </a:rPr>
              <a:t>　・地域や産業のビジョン</a:t>
            </a:r>
          </a:p>
          <a:p>
            <a:pPr marL="164127" indent="-164127" defTabSz="844078">
              <a:defRPr/>
            </a:pPr>
            <a:r>
              <a:rPr lang="ja-JP" altLang="en-US" dirty="0">
                <a:solidFill>
                  <a:sysClr val="windowText" lastClr="000000"/>
                </a:solidFill>
                <a:latin typeface="Meiryo UI" panose="020B0604030504040204" pitchFamily="50" charset="-128"/>
                <a:ea typeface="Meiryo UI" panose="020B0604030504040204" pitchFamily="50" charset="-128"/>
              </a:rPr>
              <a:t>　・地域や産業界からのニーズ</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endParaRPr lang="ja-JP" altLang="en-US" dirty="0">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本計画における取組のみにより達成を目指す姿というよりも、本計画を含め地域の資源を総動員して目指す地域の将来像を</a:t>
            </a:r>
            <a:r>
              <a:rPr lang="ja-JP" altLang="en-US" dirty="0" smtClean="0">
                <a:solidFill>
                  <a:sysClr val="windowText" lastClr="000000"/>
                </a:solidFill>
                <a:latin typeface="Meiryo UI" panose="020B0604030504040204" pitchFamily="50" charset="-128"/>
                <a:ea typeface="Meiryo UI" panose="020B0604030504040204" pitchFamily="50" charset="-128"/>
              </a:rPr>
              <a:t>想定。</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テーマとして、地方公共団体の産業戦略と参画する大学の特色や強みを鑑みた際に、納得感のある妥当なものとなっていることが</a:t>
            </a:r>
            <a:r>
              <a:rPr lang="ja-JP" altLang="en-US" dirty="0" smtClean="0">
                <a:solidFill>
                  <a:sysClr val="windowText" lastClr="000000"/>
                </a:solidFill>
                <a:latin typeface="Meiryo UI" panose="020B0604030504040204" pitchFamily="50" charset="-128"/>
                <a:ea typeface="Meiryo UI" panose="020B0604030504040204" pitchFamily="50" charset="-128"/>
              </a:rPr>
              <a:t>重要。</a:t>
            </a:r>
            <a:endParaRPr lang="ja-JP" altLang="en-US"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22067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３－２</a:t>
            </a:r>
            <a:r>
              <a:rPr lang="ja-JP" altLang="en-US" dirty="0" smtClean="0"/>
              <a:t>．産業</a:t>
            </a:r>
            <a:r>
              <a:rPr lang="ja-JP" altLang="en-US" dirty="0"/>
              <a:t>創生・雇用創出で目指す姿</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24045"/>
            <a:ext cx="7611099"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 </a:t>
            </a: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地域が目指す姿」のうち「産業創生・雇用創出」として目指す姿について</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本</a:t>
            </a:r>
            <a:r>
              <a:rPr lang="ja-JP" altLang="en-US" dirty="0">
                <a:solidFill>
                  <a:sysClr val="windowText" lastClr="000000"/>
                </a:solidFill>
                <a:latin typeface="Meiryo UI" panose="020B0604030504040204" pitchFamily="50" charset="-128"/>
                <a:ea typeface="Meiryo UI" panose="020B0604030504040204" pitchFamily="50" charset="-128"/>
              </a:rPr>
              <a:t>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地域</a:t>
            </a:r>
            <a:r>
              <a:rPr lang="ja-JP" altLang="en-US" dirty="0">
                <a:solidFill>
                  <a:sysClr val="windowText" lastClr="000000"/>
                </a:solidFill>
                <a:latin typeface="Meiryo UI" panose="020B0604030504040204" pitchFamily="50" charset="-128"/>
                <a:ea typeface="Meiryo UI" panose="020B0604030504040204" pitchFamily="50" charset="-128"/>
              </a:rPr>
              <a:t>や産業界からのニーズ、公費投入の必要性（民間資金や自己資金のみでは実施不可能な理由）についても</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デジタル</a:t>
            </a:r>
            <a:r>
              <a:rPr lang="ja-JP" altLang="en-US" dirty="0">
                <a:solidFill>
                  <a:sysClr val="windowText" lastClr="000000"/>
                </a:solidFill>
                <a:latin typeface="Meiryo UI" panose="020B0604030504040204" pitchFamily="50" charset="-128"/>
                <a:ea typeface="Meiryo UI" panose="020B0604030504040204" pitchFamily="50" charset="-128"/>
              </a:rPr>
              <a:t>技術を有効に活用している状態について</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デジタル</a:t>
            </a:r>
            <a:r>
              <a:rPr lang="ja-JP" altLang="en-US" dirty="0">
                <a:solidFill>
                  <a:sysClr val="windowText" lastClr="000000"/>
                </a:solidFill>
                <a:latin typeface="Meiryo UI" panose="020B0604030504040204" pitchFamily="50" charset="-128"/>
                <a:ea typeface="Meiryo UI" panose="020B0604030504040204" pitchFamily="50" charset="-128"/>
              </a:rPr>
              <a:t>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p>
        </p:txBody>
      </p:sp>
    </p:spTree>
    <p:extLst>
      <p:ext uri="{BB962C8B-B14F-4D97-AF65-F5344CB8AC3E}">
        <p14:creationId xmlns:p14="http://schemas.microsoft.com/office/powerpoint/2010/main" val="93139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３－３．</a:t>
            </a:r>
            <a:r>
              <a:rPr lang="ja-JP" altLang="en-US" dirty="0" smtClean="0"/>
              <a:t>大学</a:t>
            </a:r>
            <a:r>
              <a:rPr lang="ja-JP" altLang="en-US" dirty="0"/>
              <a:t>改革により大学が目指す</a:t>
            </a:r>
            <a:r>
              <a:rPr lang="ja-JP" altLang="en-US" dirty="0" smtClean="0"/>
              <a:t>姿</a:t>
            </a:r>
            <a:r>
              <a:rPr lang="ja-JP" altLang="en-US" dirty="0"/>
              <a:t>（</a:t>
            </a:r>
            <a:r>
              <a:rPr lang="ja-JP" altLang="en-US" dirty="0" smtClean="0"/>
              <a:t>🔴🔴大学）</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大学</a:t>
            </a:r>
            <a:r>
              <a:rPr lang="ja-JP" altLang="en-US" dirty="0">
                <a:solidFill>
                  <a:sysClr val="windowText" lastClr="000000"/>
                </a:solidFill>
                <a:latin typeface="Meiryo UI" panose="020B0604030504040204" pitchFamily="50" charset="-128"/>
                <a:ea typeface="Meiryo UI" panose="020B0604030504040204" pitchFamily="50" charset="-128"/>
              </a:rPr>
              <a:t>改革の実行により、地域産業創生の駆動力となり特定分野に強みのあるオンリーワン性を持つ大学をどのように実現していくか、地方公共団体としての戦略を</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大学</a:t>
            </a:r>
            <a:r>
              <a:rPr lang="ja-JP" altLang="en-US" dirty="0">
                <a:solidFill>
                  <a:sysClr val="windowText" lastClr="000000"/>
                </a:solidFill>
                <a:latin typeface="Meiryo UI" panose="020B0604030504040204" pitchFamily="50" charset="-128"/>
                <a:ea typeface="Meiryo UI" panose="020B0604030504040204" pitchFamily="50" charset="-128"/>
              </a:rPr>
              <a:t>改革の具体的な戦略（目標、計画等）と大学改革の内容の詳細を</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err="1" smtClean="0">
                <a:solidFill>
                  <a:sysClr val="windowText" lastClr="000000"/>
                </a:solidFill>
                <a:latin typeface="Meiryo UI" panose="020B0604030504040204" pitchFamily="50" charset="-128"/>
                <a:ea typeface="Meiryo UI" panose="020B0604030504040204" pitchFamily="50" charset="-128"/>
              </a:rPr>
              <a:t>招</a:t>
            </a:r>
            <a:r>
              <a:rPr lang="ja-JP" altLang="en-US" dirty="0" err="1">
                <a:solidFill>
                  <a:sysClr val="windowText" lastClr="000000"/>
                </a:solidFill>
                <a:latin typeface="Meiryo UI" panose="020B0604030504040204" pitchFamily="50" charset="-128"/>
                <a:ea typeface="Meiryo UI" panose="020B0604030504040204" pitchFamily="50" charset="-128"/>
              </a:rPr>
              <a:t>へい</a:t>
            </a:r>
            <a:r>
              <a:rPr lang="ja-JP" altLang="en-US" dirty="0">
                <a:solidFill>
                  <a:sysClr val="windowText" lastClr="000000"/>
                </a:solidFill>
                <a:latin typeface="Meiryo UI" panose="020B0604030504040204" pitchFamily="50" charset="-128"/>
                <a:ea typeface="Meiryo UI" panose="020B0604030504040204" pitchFamily="50" charset="-128"/>
              </a:rPr>
              <a:t>するトップレベル人材候補が行う研究開発や人材育成等の取組が、計画全体にどのように関連するのかについて、当該人材の強みや、招へいの形態・期間等を含めつつ、具体的に</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各大学</a:t>
            </a:r>
            <a:r>
              <a:rPr lang="ja-JP" altLang="en-US" dirty="0">
                <a:solidFill>
                  <a:sysClr val="windowText" lastClr="000000"/>
                </a:solidFill>
                <a:latin typeface="Meiryo UI" panose="020B0604030504040204" pitchFamily="50" charset="-128"/>
                <a:ea typeface="Meiryo UI" panose="020B0604030504040204" pitchFamily="50" charset="-128"/>
              </a:rPr>
              <a:t>のミッション・事業に関係するビジョンと申請内容等による取組の関連性を</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大学</a:t>
            </a:r>
            <a:r>
              <a:rPr lang="ja-JP" altLang="en-US" dirty="0">
                <a:solidFill>
                  <a:sysClr val="windowText" lastClr="000000"/>
                </a:solidFill>
                <a:latin typeface="Meiryo UI" panose="020B0604030504040204" pitchFamily="50" charset="-128"/>
                <a:ea typeface="Meiryo UI" panose="020B0604030504040204" pitchFamily="50" charset="-128"/>
              </a:rPr>
              <a:t>組織再編検討委員会など改革を進めるための体制について</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複数</a:t>
            </a:r>
            <a:r>
              <a:rPr lang="ja-JP" altLang="en-US" dirty="0">
                <a:solidFill>
                  <a:sysClr val="windowText" lastClr="000000"/>
                </a:solidFill>
                <a:latin typeface="Meiryo UI" panose="020B0604030504040204" pitchFamily="50" charset="-128"/>
                <a:ea typeface="Meiryo UI" panose="020B0604030504040204" pitchFamily="50" charset="-128"/>
              </a:rPr>
              <a:t>の大学が連携して実施する場合にはまとめて</a:t>
            </a:r>
            <a:r>
              <a:rPr lang="ja-JP" altLang="en-US" dirty="0" smtClean="0">
                <a:solidFill>
                  <a:sysClr val="windowText" lastClr="000000"/>
                </a:solidFill>
                <a:latin typeface="Meiryo UI" panose="020B0604030504040204" pitchFamily="50" charset="-128"/>
                <a:ea typeface="Meiryo UI" panose="020B0604030504040204" pitchFamily="50" charset="-128"/>
              </a:rPr>
              <a:t>記載。</a:t>
            </a:r>
            <a:endParaRPr lang="ja-JP" altLang="en-US"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複数</a:t>
            </a:r>
            <a:r>
              <a:rPr lang="ja-JP" altLang="en-US" dirty="0">
                <a:solidFill>
                  <a:sysClr val="windowText" lastClr="000000"/>
                </a:solidFill>
                <a:latin typeface="Meiryo UI" panose="020B0604030504040204" pitchFamily="50" charset="-128"/>
                <a:ea typeface="Meiryo UI" panose="020B0604030504040204" pitchFamily="50" charset="-128"/>
              </a:rPr>
              <a:t>の大学で個別に実施する場合には、個別に</a:t>
            </a:r>
            <a:r>
              <a:rPr lang="ja-JP" altLang="en-US" dirty="0" smtClean="0">
                <a:solidFill>
                  <a:sysClr val="windowText" lastClr="000000"/>
                </a:solidFill>
                <a:latin typeface="Meiryo UI" panose="020B0604030504040204" pitchFamily="50" charset="-128"/>
                <a:ea typeface="Meiryo UI" panose="020B0604030504040204" pitchFamily="50" charset="-128"/>
              </a:rPr>
              <a:t>作成。</a:t>
            </a:r>
            <a:endParaRPr lang="ja-JP" altLang="en-US"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3123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３－４．</a:t>
            </a:r>
            <a:r>
              <a:rPr kumimoji="1" lang="en-US" altLang="ja-JP" dirty="0" smtClean="0"/>
              <a:t>KPI</a:t>
            </a:r>
            <a:r>
              <a:rPr kumimoji="1" lang="ja-JP" altLang="en-US" dirty="0" smtClean="0"/>
              <a:t>の考え方</a:t>
            </a:r>
            <a:endParaRPr kumimoji="1" lang="ja-JP" altLang="en-US" dirty="0"/>
          </a:p>
        </p:txBody>
      </p:sp>
      <p:sp>
        <p:nvSpPr>
          <p:cNvPr id="3" name="スライド番号プレースホルダー 2"/>
          <p:cNvSpPr>
            <a:spLocks noGrp="1"/>
          </p:cNvSpPr>
          <p:nvPr>
            <p:ph type="sldNum" sz="quarter" idx="12"/>
          </p:nvPr>
        </p:nvSpPr>
        <p:spPr>
          <a:xfrm>
            <a:off x="7713362" y="6547193"/>
            <a:ext cx="2228850" cy="365125"/>
          </a:xfrm>
        </p:spPr>
        <p:txBody>
          <a:bodyPr/>
          <a:lstStyle/>
          <a:p>
            <a:fld id="{2C05932C-F660-46D9-BCAC-BA474BACF4CC}" type="slidenum">
              <a:rPr lang="ja-JP" altLang="en-US" smtClean="0"/>
              <a:pPr/>
              <a:t>15</a:t>
            </a:fld>
            <a:endParaRPr lang="ja-JP" altLang="en-US" dirty="0"/>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9" name="テキスト ボックス 8"/>
          <p:cNvSpPr txBox="1"/>
          <p:nvPr/>
        </p:nvSpPr>
        <p:spPr>
          <a:xfrm>
            <a:off x="-2095" y="1400504"/>
            <a:ext cx="2252926" cy="338554"/>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rPr>
              <a:t>○本計画における</a:t>
            </a:r>
            <a:r>
              <a:rPr lang="en-US" altLang="ja-JP" sz="1600" dirty="0" smtClean="0">
                <a:latin typeface="Meiryo UI" panose="020B0604030504040204" pitchFamily="50" charset="-128"/>
                <a:ea typeface="Meiryo UI" panose="020B0604030504040204" pitchFamily="50" charset="-128"/>
              </a:rPr>
              <a:t>KPI</a:t>
            </a:r>
            <a:endParaRPr kumimoji="1" lang="ja-JP" altLang="en-US" sz="1600" dirty="0">
              <a:latin typeface="Meiryo UI" panose="020B0604030504040204" pitchFamily="50" charset="-128"/>
              <a:ea typeface="Meiryo UI" panose="020B0604030504040204" pitchFamily="50" charset="-128"/>
            </a:endParaRPr>
          </a:p>
        </p:txBody>
      </p:sp>
      <p:graphicFrame>
        <p:nvGraphicFramePr>
          <p:cNvPr id="10" name="コンテンツ プレースホルダー 2"/>
          <p:cNvGraphicFramePr>
            <a:graphicFrameLocks/>
          </p:cNvGraphicFramePr>
          <p:nvPr>
            <p:extLst>
              <p:ext uri="{D42A27DB-BD31-4B8C-83A1-F6EECF244321}">
                <p14:modId xmlns:p14="http://schemas.microsoft.com/office/powerpoint/2010/main" val="2845113068"/>
              </p:ext>
            </p:extLst>
          </p:nvPr>
        </p:nvGraphicFramePr>
        <p:xfrm>
          <a:off x="66781" y="1704932"/>
          <a:ext cx="9770100" cy="4925542"/>
        </p:xfrm>
        <a:graphic>
          <a:graphicData uri="http://schemas.openxmlformats.org/drawingml/2006/table">
            <a:tbl>
              <a:tblPr firstRow="1" bandRow="1">
                <a:tableStyleId>{5940675A-B579-460E-94D1-54222C63F5DA}</a:tableStyleId>
              </a:tblPr>
              <a:tblGrid>
                <a:gridCol w="1914577">
                  <a:extLst>
                    <a:ext uri="{9D8B030D-6E8A-4147-A177-3AD203B41FA5}">
                      <a16:colId xmlns:a16="http://schemas.microsoft.com/office/drawing/2014/main" val="2088236665"/>
                    </a:ext>
                  </a:extLst>
                </a:gridCol>
                <a:gridCol w="705455">
                  <a:extLst>
                    <a:ext uri="{9D8B030D-6E8A-4147-A177-3AD203B41FA5}">
                      <a16:colId xmlns:a16="http://schemas.microsoft.com/office/drawing/2014/main" val="2227585015"/>
                    </a:ext>
                  </a:extLst>
                </a:gridCol>
                <a:gridCol w="705455">
                  <a:extLst>
                    <a:ext uri="{9D8B030D-6E8A-4147-A177-3AD203B41FA5}">
                      <a16:colId xmlns:a16="http://schemas.microsoft.com/office/drawing/2014/main" val="2471243024"/>
                    </a:ext>
                  </a:extLst>
                </a:gridCol>
                <a:gridCol w="705455">
                  <a:extLst>
                    <a:ext uri="{9D8B030D-6E8A-4147-A177-3AD203B41FA5}">
                      <a16:colId xmlns:a16="http://schemas.microsoft.com/office/drawing/2014/main" val="2177714227"/>
                    </a:ext>
                  </a:extLst>
                </a:gridCol>
                <a:gridCol w="705455">
                  <a:extLst>
                    <a:ext uri="{9D8B030D-6E8A-4147-A177-3AD203B41FA5}">
                      <a16:colId xmlns:a16="http://schemas.microsoft.com/office/drawing/2014/main" val="1059260121"/>
                    </a:ext>
                  </a:extLst>
                </a:gridCol>
                <a:gridCol w="705455">
                  <a:extLst>
                    <a:ext uri="{9D8B030D-6E8A-4147-A177-3AD203B41FA5}">
                      <a16:colId xmlns:a16="http://schemas.microsoft.com/office/drawing/2014/main" val="1623412831"/>
                    </a:ext>
                  </a:extLst>
                </a:gridCol>
                <a:gridCol w="705455">
                  <a:extLst>
                    <a:ext uri="{9D8B030D-6E8A-4147-A177-3AD203B41FA5}">
                      <a16:colId xmlns:a16="http://schemas.microsoft.com/office/drawing/2014/main" val="3158947391"/>
                    </a:ext>
                  </a:extLst>
                </a:gridCol>
                <a:gridCol w="758212">
                  <a:extLst>
                    <a:ext uri="{9D8B030D-6E8A-4147-A177-3AD203B41FA5}">
                      <a16:colId xmlns:a16="http://schemas.microsoft.com/office/drawing/2014/main" val="1556637281"/>
                    </a:ext>
                  </a:extLst>
                </a:gridCol>
                <a:gridCol w="2864581">
                  <a:extLst>
                    <a:ext uri="{9D8B030D-6E8A-4147-A177-3AD203B41FA5}">
                      <a16:colId xmlns:a16="http://schemas.microsoft.com/office/drawing/2014/main" val="774831562"/>
                    </a:ext>
                  </a:extLst>
                </a:gridCol>
              </a:tblGrid>
              <a:tr h="615379">
                <a:tc>
                  <a:txBody>
                    <a:bodyPr/>
                    <a:lstStyle/>
                    <a:p>
                      <a:pPr algn="ctr"/>
                      <a:r>
                        <a:rPr kumimoji="1" lang="ja-JP" altLang="en-US" sz="1000" dirty="0" smtClean="0">
                          <a:latin typeface="Meiryo UI" panose="020B0604030504040204" pitchFamily="50" charset="-128"/>
                          <a:ea typeface="Meiryo UI" panose="020B0604030504040204" pitchFamily="50" charset="-128"/>
                        </a:rPr>
                        <a:t>項目</a:t>
                      </a:r>
                      <a:endParaRPr kumimoji="1" lang="ja-JP" altLang="en-US" sz="1000" dirty="0">
                        <a:latin typeface="Meiryo UI" panose="020B0604030504040204" pitchFamily="50" charset="-128"/>
                        <a:ea typeface="Meiryo UI" panose="020B0604030504040204" pitchFamily="50" charset="-128"/>
                      </a:endParaRPr>
                    </a:p>
                  </a:txBody>
                  <a:tcPr anchor="ctr"/>
                </a:tc>
                <a:tc>
                  <a:txBody>
                    <a:bodyPr/>
                    <a:lstStyle/>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令和４</a:t>
                      </a: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(2022)</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現状値</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令和５</a:t>
                      </a: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(2023)</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本年度</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ysDash"/>
                      <a:round/>
                      <a:headEnd type="none" w="med" len="med"/>
                      <a:tailEnd type="none" w="med" len="med"/>
                    </a:lnL>
                  </a:tcPr>
                </a:tc>
                <a:tc>
                  <a:txBody>
                    <a:bodyPr/>
                    <a:lstStyle/>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令和６</a:t>
                      </a: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(2024)</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2</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年目</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tc>
                <a:tc>
                  <a:txBody>
                    <a:bodyPr/>
                    <a:lstStyle/>
                    <a:p>
                      <a:pPr algn="l">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令和７</a:t>
                      </a:r>
                      <a:r>
                        <a:rPr 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(2025</a:t>
                      </a: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3</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年目</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tc>
                <a:tc>
                  <a:txBody>
                    <a:bodyPr/>
                    <a:lstStyle/>
                    <a:p>
                      <a:pPr algn="l">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令和８</a:t>
                      </a:r>
                      <a:r>
                        <a:rPr 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(2026</a:t>
                      </a: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年目</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tc>
                <a:tc>
                  <a:txBody>
                    <a:bodyPr/>
                    <a:lstStyle/>
                    <a:p>
                      <a:pPr algn="l">
                        <a:spcAft>
                          <a:spcPts val="0"/>
                        </a:spcAft>
                      </a:pPr>
                      <a:r>
                        <a:rPr lang="ja-JP" altLang="en-US" sz="900" kern="100" dirty="0" smtClean="0">
                          <a:effectLst/>
                          <a:latin typeface="Meiryo UI" panose="020B0604030504040204" pitchFamily="50" charset="-128"/>
                          <a:ea typeface="Meiryo UI" panose="020B0604030504040204" pitchFamily="50" charset="-128"/>
                          <a:cs typeface="Times New Roman" panose="02020603050405020304" pitchFamily="18" charset="0"/>
                        </a:rPr>
                        <a:t>令和９</a:t>
                      </a:r>
                      <a:r>
                        <a:rPr lang="en-US" sz="900" kern="100" dirty="0" smtClean="0">
                          <a:effectLst/>
                          <a:latin typeface="Meiryo UI" panose="020B0604030504040204" pitchFamily="50" charset="-128"/>
                          <a:ea typeface="Meiryo UI" panose="020B0604030504040204" pitchFamily="50" charset="-128"/>
                          <a:cs typeface="Times New Roman" panose="02020603050405020304" pitchFamily="18" charset="0"/>
                        </a:rPr>
                        <a:t>(2027)</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年目</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14</a:t>
                      </a: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
                      </a:r>
                      <a:b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br>
                      <a:r>
                        <a:rPr lang="en-US"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2032)</a:t>
                      </a:r>
                      <a:r>
                        <a:rPr 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rPr>
                        <a:t>年</a:t>
                      </a:r>
                      <a:endParaRPr lang="en-US" altLang="ja-JP" sz="1000" kern="100" dirty="0" smtClean="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10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最終年</a:t>
                      </a:r>
                      <a:r>
                        <a:rPr kumimoji="1" lang="en-US" altLang="ja-JP" sz="10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1000" b="0" i="0" u="none" strike="noStrike" kern="1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lnL w="12700" cap="flat" cmpd="sng" algn="ctr">
                      <a:solidFill>
                        <a:schemeClr val="tx1"/>
                      </a:solidFill>
                      <a:prstDash val="sysDash"/>
                      <a:round/>
                      <a:headEnd type="none" w="med" len="med"/>
                      <a:tailEnd type="none" w="med" len="med"/>
                    </a:lnL>
                  </a:tcPr>
                </a:tc>
                <a:tc>
                  <a:txBody>
                    <a:bodyPr/>
                    <a:lstStyle/>
                    <a:p>
                      <a:pPr algn="ctr"/>
                      <a:r>
                        <a:rPr kumimoji="1" lang="ja-JP" altLang="en-US" sz="1000" dirty="0" smtClean="0">
                          <a:latin typeface="Meiryo UI" panose="020B0604030504040204" pitchFamily="50" charset="-128"/>
                          <a:ea typeface="Meiryo UI" panose="020B0604030504040204" pitchFamily="50" charset="-128"/>
                        </a:rPr>
                        <a:t>達成状況に対する自己評価</a:t>
                      </a:r>
                      <a:endParaRPr kumimoji="1" lang="en-US" altLang="ja-JP" sz="1000" dirty="0" smtClean="0">
                        <a:latin typeface="Meiryo UI" panose="020B0604030504040204" pitchFamily="50" charset="-128"/>
                        <a:ea typeface="Meiryo UI" panose="020B0604030504040204" pitchFamily="50" charset="-128"/>
                      </a:endParaRPr>
                    </a:p>
                    <a:p>
                      <a:pPr algn="ctr"/>
                      <a:r>
                        <a:rPr kumimoji="1" lang="ja-JP" altLang="en-US" sz="1000" dirty="0" smtClean="0">
                          <a:solidFill>
                            <a:schemeClr val="tx1"/>
                          </a:solidFill>
                          <a:latin typeface="Meiryo UI" panose="020B0604030504040204" pitchFamily="50" charset="-128"/>
                          <a:ea typeface="Meiryo UI" panose="020B0604030504040204" pitchFamily="50" charset="-128"/>
                        </a:rPr>
                        <a:t>（未達の場合は要因分析・改善方策）</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570007751"/>
                  </a:ext>
                </a:extLst>
              </a:tr>
              <a:tr h="1255808">
                <a:tc>
                  <a:txBody>
                    <a:bodyPr/>
                    <a:lstStyle/>
                    <a:p>
                      <a:pPr algn="l"/>
                      <a:r>
                        <a:rPr kumimoji="1" lang="ja-JP" altLang="en-US" sz="1000" baseline="0" dirty="0" smtClean="0">
                          <a:latin typeface="Meiryo UI" panose="020B0604030504040204" pitchFamily="50" charset="-128"/>
                          <a:ea typeface="Meiryo UI" panose="020B0604030504040204" pitchFamily="50" charset="-128"/>
                        </a:rPr>
                        <a:t>○○産業の○○額の増加額　</a:t>
                      </a:r>
                      <a:r>
                        <a:rPr kumimoji="1" lang="en-US" altLang="ja-JP" sz="1000" baseline="0" dirty="0" smtClean="0">
                          <a:latin typeface="Meiryo UI" panose="020B0604030504040204" pitchFamily="50" charset="-128"/>
                          <a:ea typeface="Meiryo UI" panose="020B0604030504040204" pitchFamily="50" charset="-128"/>
                        </a:rPr>
                        <a:t>×××</a:t>
                      </a:r>
                      <a:r>
                        <a:rPr kumimoji="1" lang="ja-JP" altLang="en-US" sz="1000" baseline="0" dirty="0" smtClean="0">
                          <a:latin typeface="Meiryo UI" panose="020B0604030504040204" pitchFamily="50" charset="-128"/>
                          <a:ea typeface="Meiryo UI" panose="020B0604030504040204" pitchFamily="50" charset="-128"/>
                        </a:rPr>
                        <a:t>億円</a:t>
                      </a:r>
                      <a:r>
                        <a:rPr lang="ja-JP" altLang="ja-JP" sz="1000" dirty="0" smtClean="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dirty="0" smtClean="0">
                        <a:latin typeface="Meiryo UI" panose="020B0604030504040204" pitchFamily="50" charset="-128"/>
                        <a:ea typeface="Meiryo UI" panose="020B0604030504040204" pitchFamily="50" charset="-128"/>
                      </a:endParaRPr>
                    </a:p>
                    <a:p>
                      <a:pPr algn="l"/>
                      <a:r>
                        <a:rPr kumimoji="1" lang="ja-JP" altLang="en-US" sz="1000" baseline="0" dirty="0" smtClean="0">
                          <a:latin typeface="Meiryo UI" panose="020B0604030504040204" pitchFamily="50" charset="-128"/>
                          <a:ea typeface="Meiryo UI" panose="020B0604030504040204" pitchFamily="50" charset="-128"/>
                        </a:rPr>
                        <a:t>（関連する事業番号：）</a:t>
                      </a:r>
                      <a:endParaRPr kumimoji="1" lang="ja-JP" altLang="en-US" sz="1000" baseline="0" dirty="0">
                        <a:latin typeface="Meiryo UI" panose="020B0604030504040204" pitchFamily="50" charset="-128"/>
                        <a:ea typeface="Meiryo UI" panose="020B0604030504040204" pitchFamily="50" charset="-128"/>
                      </a:endParaRPr>
                    </a:p>
                  </a:txBody>
                  <a:tcPr/>
                </a:tc>
                <a:tc>
                  <a:txBody>
                    <a:bodyPr/>
                    <a:lstStyle/>
                    <a:p>
                      <a:pPr algn="r"/>
                      <a:r>
                        <a:rPr kumimoji="1" lang="ja-JP" altLang="en-US" sz="1000" dirty="0" smtClean="0">
                          <a:latin typeface="Meiryo UI" panose="020B0604030504040204" pitchFamily="50" charset="-128"/>
                          <a:ea typeface="Meiryo UI" panose="020B0604030504040204" pitchFamily="50" charset="-128"/>
                        </a:rPr>
                        <a:t>億円</a:t>
                      </a: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億円</a:t>
                      </a:r>
                    </a:p>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億円</a:t>
                      </a:r>
                    </a:p>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億円</a:t>
                      </a:r>
                    </a:p>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億円</a:t>
                      </a:r>
                    </a:p>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億円</a:t>
                      </a:r>
                    </a:p>
                    <a:p>
                      <a:pPr algn="r"/>
                      <a:endParaRPr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○○産業の△△額の増加額　＝　○○産業の△△メーカーの数 ×　○○産業の△△メーカーの売上高　と分解し、代表的な△△メーカーである□□にヒアリングすることで推計し、</a:t>
                      </a:r>
                      <a:r>
                        <a:rPr lang="en-US"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3638989795"/>
                  </a:ext>
                </a:extLst>
              </a:tr>
              <a:tr h="633742">
                <a:tc>
                  <a:txBody>
                    <a:bodyPr/>
                    <a:lstStyle/>
                    <a:p>
                      <a:r>
                        <a:rPr kumimoji="1" lang="ja-JP" altLang="en-US" sz="1000" baseline="0" dirty="0" smtClean="0">
                          <a:latin typeface="Meiryo UI" panose="020B0604030504040204" pitchFamily="50" charset="-128"/>
                          <a:ea typeface="Meiryo UI" panose="020B0604030504040204" pitchFamily="50" charset="-128"/>
                        </a:rPr>
                        <a:t>○○産業の新規雇用者数の増加数　</a:t>
                      </a:r>
                      <a:r>
                        <a:rPr kumimoji="1" lang="en-US" altLang="ja-JP" sz="1000" baseline="0" dirty="0" smtClean="0">
                          <a:latin typeface="Meiryo UI" panose="020B0604030504040204" pitchFamily="50" charset="-128"/>
                          <a:ea typeface="Meiryo UI" panose="020B0604030504040204" pitchFamily="50" charset="-128"/>
                        </a:rPr>
                        <a:t>×××</a:t>
                      </a:r>
                      <a:r>
                        <a:rPr kumimoji="1" lang="ja-JP" altLang="en-US" sz="1000" baseline="0" dirty="0" smtClean="0">
                          <a:latin typeface="Meiryo UI" panose="020B0604030504040204" pitchFamily="50" charset="-128"/>
                          <a:ea typeface="Meiryo UI" panose="020B0604030504040204" pitchFamily="50" charset="-128"/>
                        </a:rPr>
                        <a:t>人</a:t>
                      </a:r>
                      <a:r>
                        <a:rPr lang="ja-JP" altLang="ja-JP" sz="1000" dirty="0" smtClean="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dirty="0" smtClean="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dirty="0" smtClean="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dirty="0" smtClean="0">
                          <a:latin typeface="Meiryo UI" panose="020B0604030504040204" pitchFamily="50" charset="-128"/>
                          <a:ea typeface="Meiryo UI" panose="020B0604030504040204" pitchFamily="50" charset="-128"/>
                        </a:rPr>
                        <a:t>人</a:t>
                      </a: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dirty="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r>
                        <a:rPr lang="ja-JP" sz="10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ja-JP" altLang="ja-JP" sz="10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①の生産額の増加額／従業員一人当たり賃金＝〇人の雇用増</a:t>
                      </a:r>
                      <a:endParaRPr lang="ja-JP" sz="10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2571045198"/>
                  </a:ext>
                </a:extLst>
              </a:tr>
              <a:tr h="553841">
                <a:tc>
                  <a:txBody>
                    <a:bodyPr/>
                    <a:lstStyle/>
                    <a:p>
                      <a:r>
                        <a:rPr kumimoji="1" lang="ja-JP" altLang="en-US" sz="1000" baseline="0" dirty="0" smtClean="0">
                          <a:latin typeface="Meiryo UI" panose="020B0604030504040204" pitchFamily="50" charset="-128"/>
                          <a:ea typeface="Meiryo UI" panose="020B0604030504040204" pitchFamily="50" charset="-128"/>
                        </a:rPr>
                        <a:t>地元就職・起業数</a:t>
                      </a:r>
                      <a:endParaRPr kumimoji="1" lang="en-US" altLang="ja-JP" sz="1000" baseline="0" dirty="0" smtClean="0">
                        <a:latin typeface="Meiryo UI" panose="020B0604030504040204" pitchFamily="50" charset="-128"/>
                        <a:ea typeface="Meiryo UI" panose="020B0604030504040204" pitchFamily="50" charset="-128"/>
                      </a:endParaRPr>
                    </a:p>
                    <a:p>
                      <a:r>
                        <a:rPr kumimoji="1" lang="ja-JP" altLang="en-US" sz="1000" baseline="0" dirty="0" smtClean="0">
                          <a:latin typeface="Meiryo UI" panose="020B0604030504040204" pitchFamily="50" charset="-128"/>
                          <a:ea typeface="Meiryo UI" panose="020B0604030504040204" pitchFamily="50" charset="-128"/>
                        </a:rPr>
                        <a:t>　</a:t>
                      </a:r>
                      <a:r>
                        <a:rPr kumimoji="1" lang="en-US" altLang="ja-JP" sz="1000" baseline="0" dirty="0" smtClean="0">
                          <a:latin typeface="Meiryo UI" panose="020B0604030504040204" pitchFamily="50" charset="-128"/>
                          <a:ea typeface="Meiryo UI" panose="020B0604030504040204" pitchFamily="50" charset="-128"/>
                        </a:rPr>
                        <a:t>×××</a:t>
                      </a:r>
                      <a:r>
                        <a:rPr kumimoji="1" lang="ja-JP" altLang="en-US" sz="1000" baseline="0" dirty="0" smtClean="0">
                          <a:latin typeface="Meiryo UI" panose="020B0604030504040204" pitchFamily="50" charset="-128"/>
                          <a:ea typeface="Meiryo UI" panose="020B0604030504040204" pitchFamily="50" charset="-128"/>
                        </a:rPr>
                        <a:t>人</a:t>
                      </a:r>
                      <a:r>
                        <a:rPr lang="ja-JP" altLang="ja-JP" sz="1000" dirty="0" smtClean="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dirty="0" smtClean="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dirty="0" smtClean="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dirty="0" smtClean="0">
                          <a:latin typeface="Meiryo UI" panose="020B0604030504040204" pitchFamily="50" charset="-128"/>
                          <a:ea typeface="Meiryo UI" panose="020B0604030504040204" pitchFamily="50" charset="-128"/>
                        </a:rPr>
                        <a:t>人</a:t>
                      </a: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267807108"/>
                  </a:ext>
                </a:extLst>
              </a:tr>
              <a:tr h="366694">
                <a:tc>
                  <a:txBody>
                    <a:bodyPr/>
                    <a:lstStyle/>
                    <a:p>
                      <a:r>
                        <a:rPr kumimoji="1" lang="ja-JP" altLang="en-US" sz="1000" baseline="0" dirty="0" smtClean="0">
                          <a:latin typeface="Meiryo UI" panose="020B0604030504040204" pitchFamily="50" charset="-128"/>
                          <a:ea typeface="Meiryo UI" panose="020B0604030504040204" pitchFamily="50" charset="-128"/>
                        </a:rPr>
                        <a:t>大学改革の実現</a:t>
                      </a:r>
                      <a:r>
                        <a:rPr lang="ja-JP" altLang="ja-JP" sz="1000" dirty="0" smtClean="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r>
                        <a:rPr lang="ja-JP" altLang="ja-JP" sz="10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0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1000" kern="0" dirty="0" smtClea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9821849"/>
                  </a:ext>
                </a:extLst>
              </a:tr>
              <a:tr h="399996">
                <a:tc>
                  <a:txBody>
                    <a:bodyPr/>
                    <a:lstStyle/>
                    <a:p>
                      <a:r>
                        <a:rPr kumimoji="1" lang="ja-JP" altLang="en-US" sz="1000" baseline="0" dirty="0" smtClean="0">
                          <a:latin typeface="Meiryo UI" panose="020B0604030504040204" pitchFamily="50" charset="-128"/>
                          <a:ea typeface="Meiryo UI" panose="020B0604030504040204" pitchFamily="50" charset="-128"/>
                        </a:rPr>
                        <a:t>・・・（任意）</a:t>
                      </a:r>
                    </a:p>
                    <a:p>
                      <a:endParaRPr kumimoji="1" lang="ja-JP" altLang="en-US" sz="1000" baseline="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9219603"/>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dirty="0" smtClean="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04124695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dirty="0" smtClean="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0128994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dirty="0" smtClean="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95558362"/>
                  </a:ext>
                </a:extLst>
              </a:tr>
            </a:tbl>
          </a:graphicData>
        </a:graphic>
      </p:graphicFrame>
      <p:sp>
        <p:nvSpPr>
          <p:cNvPr id="7" name="角丸四角形 6"/>
          <p:cNvSpPr/>
          <p:nvPr/>
        </p:nvSpPr>
        <p:spPr>
          <a:xfrm>
            <a:off x="1215208" y="2324862"/>
            <a:ext cx="7473245" cy="3886976"/>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dirty="0" smtClean="0">
                <a:solidFill>
                  <a:schemeClr val="tx1"/>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記載のポイント</a:t>
            </a:r>
            <a:r>
              <a:rPr lang="en-US" altLang="ja-JP" dirty="0" smtClean="0">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smtClean="0">
                <a:solidFill>
                  <a:schemeClr val="tx1"/>
                </a:solidFill>
                <a:latin typeface="Meiryo UI" panose="020B0604030504040204" pitchFamily="50" charset="-128"/>
                <a:ea typeface="Meiryo UI" panose="020B0604030504040204" pitchFamily="50" charset="-128"/>
              </a:rPr>
              <a:t>青</a:t>
            </a:r>
            <a:r>
              <a:rPr lang="ja-JP" altLang="en-US" dirty="0">
                <a:solidFill>
                  <a:schemeClr val="tx1"/>
                </a:solidFill>
                <a:latin typeface="Meiryo UI" panose="020B0604030504040204" pitchFamily="50" charset="-128"/>
                <a:ea typeface="Meiryo UI" panose="020B0604030504040204" pitchFamily="50" charset="-128"/>
              </a:rPr>
              <a:t>字を参考に</a:t>
            </a:r>
            <a:r>
              <a:rPr lang="ja-JP" altLang="en-US" dirty="0" smtClean="0">
                <a:solidFill>
                  <a:schemeClr val="tx1"/>
                </a:solidFill>
                <a:latin typeface="Meiryo UI" panose="020B0604030504040204" pitchFamily="50" charset="-128"/>
                <a:ea typeface="Meiryo UI" panose="020B0604030504040204" pitchFamily="50" charset="-128"/>
              </a:rPr>
              <a:t>記載。</a:t>
            </a:r>
            <a:r>
              <a:rPr lang="ja-JP" altLang="en-US" dirty="0">
                <a:solidFill>
                  <a:schemeClr val="tx1"/>
                </a:solidFill>
                <a:latin typeface="Meiryo UI" panose="020B0604030504040204" pitchFamily="50" charset="-128"/>
                <a:ea typeface="Meiryo UI" panose="020B0604030504040204" pitchFamily="50" charset="-128"/>
              </a:rPr>
              <a:t>なお、提出時は青字を</a:t>
            </a:r>
            <a:r>
              <a:rPr lang="ja-JP" altLang="en-US" dirty="0" smtClean="0">
                <a:solidFill>
                  <a:schemeClr val="tx1"/>
                </a:solidFill>
                <a:latin typeface="Meiryo UI" panose="020B0604030504040204" pitchFamily="50" charset="-128"/>
                <a:ea typeface="Meiryo UI" panose="020B0604030504040204" pitchFamily="50" charset="-128"/>
              </a:rPr>
              <a:t>削除。</a:t>
            </a:r>
            <a:endParaRPr lang="en-US" altLang="ja-JP" dirty="0">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dirty="0">
                <a:solidFill>
                  <a:prstClr val="black"/>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現状</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の単なる延長線上のものを定めるのではなく、本計画の目標を客観的に表す指標として</a:t>
            </a:r>
            <a:r>
              <a:rPr lang="en-US"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dirty="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を適</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切に設定。</a:t>
            </a:r>
            <a:endPar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dirty="0">
                <a:solidFill>
                  <a:prstClr val="black"/>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併せて</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、特に任意</a:t>
            </a:r>
            <a:r>
              <a:rPr lang="en-US"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lang="en-US"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dirty="0">
                <a:solidFill>
                  <a:prstClr val="black"/>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期間における計画の進展を正確に把握するため、計画の成果が把握可能な指標を設定するとともに、現状値として</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、最新</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の統計を利用</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ja-JP" altLang="en-US"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最新の</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統計</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が未集計の場合は推計値を使用）するよう努める。</a:t>
            </a:r>
            <a:endPar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dirty="0">
                <a:solidFill>
                  <a:prstClr val="black"/>
                </a:solidFill>
                <a:latin typeface="Meiryo UI" panose="020B0604030504040204" pitchFamily="50" charset="-128"/>
                <a:ea typeface="Meiryo UI" panose="020B0604030504040204" pitchFamily="50" charset="-128"/>
              </a:rPr>
              <a:t>○</a:t>
            </a:r>
            <a:r>
              <a:rPr lang="ja-JP" altLang="en-US"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lang="en-US"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3</a:t>
            </a:r>
            <a:r>
              <a:rPr lang="ja-JP" altLang="en-US"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－５事業全体の</a:t>
            </a:r>
            <a:r>
              <a:rPr lang="ja-JP" altLang="en-US"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スケジュールで設定する事業番号を記載</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複数選択可）。</a:t>
            </a:r>
            <a:endParaRPr lang="ja-JP" altLang="ja-JP"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737186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３－５．事業全体のスケジュール</a:t>
            </a:r>
            <a:endParaRPr kumimoji="1" lang="ja-JP" altLang="en-US" dirty="0"/>
          </a:p>
        </p:txBody>
      </p:sp>
      <p:sp>
        <p:nvSpPr>
          <p:cNvPr id="4" name="テキスト プレースホルダー 3"/>
          <p:cNvSpPr>
            <a:spLocks noGrp="1"/>
          </p:cNvSpPr>
          <p:nvPr>
            <p:ph type="body" sz="quarter" idx="13"/>
          </p:nvPr>
        </p:nvSpPr>
        <p:spPr/>
        <p:txBody>
          <a:bodyPr/>
          <a:lstStyle/>
          <a:p>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4152170040"/>
              </p:ext>
            </p:extLst>
          </p:nvPr>
        </p:nvGraphicFramePr>
        <p:xfrm>
          <a:off x="113078" y="1579548"/>
          <a:ext cx="9681549" cy="4987891"/>
        </p:xfrm>
        <a:graphic>
          <a:graphicData uri="http://schemas.openxmlformats.org/drawingml/2006/table">
            <a:tbl>
              <a:tblPr/>
              <a:tblGrid>
                <a:gridCol w="1525599">
                  <a:extLst>
                    <a:ext uri="{9D8B030D-6E8A-4147-A177-3AD203B41FA5}">
                      <a16:colId xmlns:a16="http://schemas.microsoft.com/office/drawing/2014/main" val="20000"/>
                    </a:ext>
                  </a:extLst>
                </a:gridCol>
                <a:gridCol w="968721">
                  <a:extLst>
                    <a:ext uri="{9D8B030D-6E8A-4147-A177-3AD203B41FA5}">
                      <a16:colId xmlns:a16="http://schemas.microsoft.com/office/drawing/2014/main" val="20002"/>
                    </a:ext>
                  </a:extLst>
                </a:gridCol>
                <a:gridCol w="968721">
                  <a:extLst>
                    <a:ext uri="{9D8B030D-6E8A-4147-A177-3AD203B41FA5}">
                      <a16:colId xmlns:a16="http://schemas.microsoft.com/office/drawing/2014/main" val="20003"/>
                    </a:ext>
                  </a:extLst>
                </a:gridCol>
                <a:gridCol w="968721">
                  <a:extLst>
                    <a:ext uri="{9D8B030D-6E8A-4147-A177-3AD203B41FA5}">
                      <a16:colId xmlns:a16="http://schemas.microsoft.com/office/drawing/2014/main" val="20004"/>
                    </a:ext>
                  </a:extLst>
                </a:gridCol>
                <a:gridCol w="968721">
                  <a:extLst>
                    <a:ext uri="{9D8B030D-6E8A-4147-A177-3AD203B41FA5}">
                      <a16:colId xmlns:a16="http://schemas.microsoft.com/office/drawing/2014/main" val="20005"/>
                    </a:ext>
                  </a:extLst>
                </a:gridCol>
                <a:gridCol w="968721">
                  <a:extLst>
                    <a:ext uri="{9D8B030D-6E8A-4147-A177-3AD203B41FA5}">
                      <a16:colId xmlns:a16="http://schemas.microsoft.com/office/drawing/2014/main" val="20006"/>
                    </a:ext>
                  </a:extLst>
                </a:gridCol>
                <a:gridCol w="662469">
                  <a:extLst>
                    <a:ext uri="{9D8B030D-6E8A-4147-A177-3AD203B41FA5}">
                      <a16:colId xmlns:a16="http://schemas.microsoft.com/office/drawing/2014/main" val="1121540873"/>
                    </a:ext>
                  </a:extLst>
                </a:gridCol>
                <a:gridCol w="662469">
                  <a:extLst>
                    <a:ext uri="{9D8B030D-6E8A-4147-A177-3AD203B41FA5}">
                      <a16:colId xmlns:a16="http://schemas.microsoft.com/office/drawing/2014/main" val="3450648407"/>
                    </a:ext>
                  </a:extLst>
                </a:gridCol>
                <a:gridCol w="662469">
                  <a:extLst>
                    <a:ext uri="{9D8B030D-6E8A-4147-A177-3AD203B41FA5}">
                      <a16:colId xmlns:a16="http://schemas.microsoft.com/office/drawing/2014/main" val="3712622840"/>
                    </a:ext>
                  </a:extLst>
                </a:gridCol>
                <a:gridCol w="662469">
                  <a:extLst>
                    <a:ext uri="{9D8B030D-6E8A-4147-A177-3AD203B41FA5}">
                      <a16:colId xmlns:a16="http://schemas.microsoft.com/office/drawing/2014/main" val="711823210"/>
                    </a:ext>
                  </a:extLst>
                </a:gridCol>
                <a:gridCol w="662469">
                  <a:extLst>
                    <a:ext uri="{9D8B030D-6E8A-4147-A177-3AD203B41FA5}">
                      <a16:colId xmlns:a16="http://schemas.microsoft.com/office/drawing/2014/main" val="3570317540"/>
                    </a:ext>
                  </a:extLst>
                </a:gridCol>
              </a:tblGrid>
              <a:tr h="489109">
                <a:tc>
                  <a:txBody>
                    <a:body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令和５</a:t>
                      </a:r>
                      <a:r>
                        <a:rPr lang="en-US" sz="900" kern="100" dirty="0">
                          <a:effectLst/>
                          <a:latin typeface="Meiryo UI" panose="020B0604030504040204" pitchFamily="50" charset="-128"/>
                          <a:ea typeface="Meiryo UI" panose="020B0604030504040204" pitchFamily="50" charset="-128"/>
                          <a:cs typeface="Times New Roman" panose="02020603050405020304" pitchFamily="18" charset="0"/>
                        </a:rPr>
                        <a:t>(2023)</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令和６</a:t>
                      </a:r>
                      <a:r>
                        <a:rPr lang="en-US" sz="900" kern="100" dirty="0">
                          <a:effectLst/>
                          <a:latin typeface="Meiryo UI" panose="020B0604030504040204" pitchFamily="50" charset="-128"/>
                          <a:ea typeface="Meiryo UI" panose="020B0604030504040204" pitchFamily="50" charset="-128"/>
                          <a:cs typeface="Times New Roman" panose="02020603050405020304" pitchFamily="18" charset="0"/>
                        </a:rPr>
                        <a:t>(2024)</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令和７</a:t>
                      </a:r>
                      <a:r>
                        <a:rPr lang="en-US" sz="900" kern="100" dirty="0">
                          <a:effectLst/>
                          <a:latin typeface="Meiryo UI" panose="020B0604030504040204" pitchFamily="50" charset="-128"/>
                          <a:ea typeface="Meiryo UI" panose="020B0604030504040204" pitchFamily="50" charset="-128"/>
                          <a:cs typeface="Times New Roman" panose="02020603050405020304" pitchFamily="18" charset="0"/>
                        </a:rPr>
                        <a:t>(2025)</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令和８</a:t>
                      </a:r>
                      <a:r>
                        <a:rPr lang="en-US" sz="900" kern="100">
                          <a:effectLst/>
                          <a:latin typeface="Meiryo UI" panose="020B0604030504040204" pitchFamily="50" charset="-128"/>
                          <a:ea typeface="Meiryo UI" panose="020B0604030504040204" pitchFamily="50" charset="-128"/>
                          <a:cs typeface="Times New Roman" panose="02020603050405020304" pitchFamily="18" charset="0"/>
                        </a:rPr>
                        <a:t>(2026)</a:t>
                      </a: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令和９</a:t>
                      </a:r>
                      <a:r>
                        <a:rPr lang="en-US" sz="900" kern="100" dirty="0">
                          <a:effectLst/>
                          <a:latin typeface="Meiryo UI" panose="020B0604030504040204" pitchFamily="50" charset="-128"/>
                          <a:ea typeface="Meiryo UI" panose="020B0604030504040204" pitchFamily="50" charset="-128"/>
                          <a:cs typeface="Times New Roman" panose="02020603050405020304" pitchFamily="18" charset="0"/>
                        </a:rPr>
                        <a:t>(2027)</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令和</a:t>
                      </a:r>
                      <a:r>
                        <a:rPr lang="en-US"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10 (2028)</a:t>
                      </a: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令和</a:t>
                      </a:r>
                      <a:r>
                        <a:rPr lang="en-US"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11 (2029)</a:t>
                      </a: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令和</a:t>
                      </a:r>
                      <a:r>
                        <a:rPr lang="en-US"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12 (2030)</a:t>
                      </a: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令和</a:t>
                      </a:r>
                      <a:r>
                        <a:rPr lang="en-US"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13 (2031)</a:t>
                      </a: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令和</a:t>
                      </a:r>
                      <a:r>
                        <a:rPr lang="en-US" sz="900" kern="100" dirty="0" smtClean="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14 </a:t>
                      </a:r>
                      <a:r>
                        <a:rPr lang="en-US"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sz="900" kern="100" dirty="0" smtClean="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2032)</a:t>
                      </a: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49797">
                <a:tc>
                  <a:txBody>
                    <a:bodyPr/>
                    <a:lstStyle/>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49797">
                <a:tc>
                  <a:txBody>
                    <a:bodyPr/>
                    <a:lstStyle/>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事業番号④</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94538818"/>
                  </a:ext>
                </a:extLst>
              </a:tr>
              <a:tr h="749797">
                <a:tc>
                  <a:txBody>
                    <a:bodyPr/>
                    <a:lstStyle/>
                    <a:p>
                      <a:pPr algn="l" fontAlgn="ctr"/>
                      <a:r>
                        <a:rPr kumimoji="1" lang="ja-JP" altLang="en-US"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rPr>
                        <a:t>・・・</a:t>
                      </a:r>
                      <a:endParaRPr kumimoji="1" lang="en-US" altLang="ja-JP" sz="1000" b="0" i="0" u="none" strike="noStrike" kern="1200" dirty="0" smtClean="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47695348"/>
                  </a:ext>
                </a:extLst>
              </a:tr>
              <a:tr h="749797">
                <a:tc>
                  <a:txBody>
                    <a:bodyPr/>
                    <a:lstStyle/>
                    <a:p>
                      <a:pPr algn="l" fontAlgn="ctr"/>
                      <a:r>
                        <a:rPr lang="ja-JP" altLang="en-US" sz="1000" b="0" i="0" u="none" strike="noStrike" dirty="0" smtClean="0">
                          <a:solidFill>
                            <a:schemeClr val="tx1"/>
                          </a:solidFill>
                          <a:effectLst/>
                          <a:latin typeface="Meiryo UI" panose="020B0604030504040204" pitchFamily="50" charset="-128"/>
                          <a:ea typeface="Meiryo UI" panose="020B0604030504040204" pitchFamily="50" charset="-128"/>
                        </a:rPr>
                        <a:t>大学改革の実施スケジュール</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517222"/>
                  </a:ext>
                </a:extLst>
              </a:tr>
            </a:tbl>
          </a:graphicData>
        </a:graphic>
      </p:graphicFrame>
      <p:sp>
        <p:nvSpPr>
          <p:cNvPr id="7" name="角丸四角形 6"/>
          <p:cNvSpPr/>
          <p:nvPr/>
        </p:nvSpPr>
        <p:spPr>
          <a:xfrm>
            <a:off x="1467799" y="2183928"/>
            <a:ext cx="7473245" cy="366650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chemeClr val="tx1"/>
                </a:solidFill>
                <a:latin typeface="Meiryo UI" panose="020B0604030504040204" pitchFamily="50" charset="-128"/>
                <a:ea typeface="Meiryo UI" panose="020B0604030504040204" pitchFamily="50" charset="-128"/>
              </a:rPr>
              <a:t>【</a:t>
            </a:r>
            <a:r>
              <a:rPr lang="ja-JP" altLang="en-US" b="1" dirty="0">
                <a:solidFill>
                  <a:schemeClr val="tx1"/>
                </a:solidFill>
                <a:latin typeface="Meiryo UI" panose="020B0604030504040204" pitchFamily="50" charset="-128"/>
                <a:ea typeface="Meiryo UI" panose="020B0604030504040204" pitchFamily="50" charset="-128"/>
              </a:rPr>
              <a:t>記載のポイント</a:t>
            </a:r>
            <a:r>
              <a:rPr lang="en-US" altLang="ja-JP" b="1" dirty="0" smtClean="0">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schemeClr val="tx1"/>
                </a:solidFill>
                <a:latin typeface="Meiryo UI" panose="020B0604030504040204" pitchFamily="50" charset="-128"/>
                <a:ea typeface="Meiryo UI" panose="020B0604030504040204" pitchFamily="50" charset="-128"/>
              </a:rPr>
              <a:t>○年度</a:t>
            </a:r>
            <a:r>
              <a:rPr lang="ja-JP" altLang="en-US" dirty="0" smtClean="0">
                <a:solidFill>
                  <a:schemeClr val="tx1"/>
                </a:solidFill>
                <a:latin typeface="Meiryo UI" panose="020B0604030504040204" pitchFamily="50" charset="-128"/>
                <a:ea typeface="Meiryo UI" panose="020B0604030504040204" pitchFamily="50" charset="-128"/>
              </a:rPr>
              <a:t>は事業開始年度に合わせて適宜修正。</a:t>
            </a:r>
            <a:endParaRPr lang="en-US" altLang="ja-JP" dirty="0">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dirty="0" smtClean="0">
                <a:solidFill>
                  <a:schemeClr val="tx1"/>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に位置付けられる事業と、その工程表について整理して記載。その際、事業毎に事業番号を設定。</a:t>
            </a:r>
            <a:endPar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dirty="0">
                <a:solidFill>
                  <a:schemeClr val="tx1"/>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事業</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の実施主体（研究開発関係の事業の場合、中心研究者を含む）についても記載。</a:t>
            </a:r>
            <a:endPar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dirty="0">
                <a:solidFill>
                  <a:schemeClr val="tx1"/>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大学</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改革の実施スケジュールは、大学の統合再編、学部・学科・研究科・専攻・研究所等の新設・再編、国際共同学位プログラムの創設やトップレベル人材の</a:t>
            </a:r>
            <a:r>
              <a:rPr lang="ja-JP" altLang="ja-JP" kern="0" dirty="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招へい</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dirty="0">
                <a:solidFill>
                  <a:schemeClr val="tx1"/>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期間全体（</a:t>
            </a:r>
            <a:r>
              <a:rPr lang="en-US"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10</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年間）及び国費支援期間（５年間）のそれぞれにおいて、どのような段階を経て取組が進むのかが分かるよう記載（例えば、全ての年度で共通的に「○</a:t>
            </a:r>
            <a:r>
              <a:rPr lang="en-US"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dirty="0">
                <a:solidFill>
                  <a:schemeClr val="tx1"/>
                </a:solidFill>
                <a:latin typeface="Meiryo UI" panose="020B0604030504040204" pitchFamily="50" charset="-128"/>
                <a:ea typeface="Meiryo UI" panose="020B0604030504040204" pitchFamily="50" charset="-128"/>
              </a:rPr>
              <a:t>○</a:t>
            </a:r>
            <a:r>
              <a:rPr lang="ja-JP" altLang="ja-JP" kern="0" dirty="0" smtClea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矢</a:t>
            </a:r>
            <a:r>
              <a:rPr lang="ja-JP" altLang="ja-JP" kern="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羽根を用いるなど適宜図示。</a:t>
            </a:r>
            <a:endParaRPr lang="ja-JP" altLang="ja-JP"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174916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４．事業の実施体制・実施内容</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４－１．事業実施の推進体制</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748106" y="1556356"/>
            <a:ext cx="8409788" cy="511028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400" b="1" dirty="0" smtClean="0">
                <a:solidFill>
                  <a:sysClr val="windowText" lastClr="000000"/>
                </a:solidFill>
                <a:latin typeface="Meiryo UI" panose="020B0604030504040204" pitchFamily="50" charset="-128"/>
                <a:ea typeface="Meiryo UI" panose="020B0604030504040204" pitchFamily="50" charset="-128"/>
              </a:rPr>
              <a:t>【</a:t>
            </a:r>
            <a:r>
              <a:rPr lang="ja-JP" altLang="en-US" sz="1400"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sz="1400" b="1" dirty="0" smtClean="0">
                <a:solidFill>
                  <a:sysClr val="windowText" lastClr="000000"/>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400" dirty="0" smtClean="0">
                <a:solidFill>
                  <a:schemeClr val="tx1"/>
                </a:solidFill>
                <a:latin typeface="Meiryo UI" panose="020B0604030504040204" pitchFamily="50" charset="-128"/>
                <a:ea typeface="Meiryo UI" panose="020B0604030504040204" pitchFamily="50" charset="-128"/>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図</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等を用いつつ、下記の内容が分かるように記載。</a:t>
            </a: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事業実施</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体制</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や</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参画</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主体</a:t>
            </a: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indent="-152400" algn="just">
              <a:lnSpc>
                <a:spcPct val="115000"/>
              </a:lnSpc>
              <a:spcAft>
                <a:spcPts val="0"/>
              </a:spcAft>
            </a:pP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運営体制や意思決定プロセス</a:t>
            </a:r>
          </a:p>
          <a:p>
            <a:pPr marL="177800" indent="-177800" defTabSz="914395">
              <a:defRPr/>
            </a:pPr>
            <a:r>
              <a:rPr lang="ja-JP" altLang="en-US" sz="1400" dirty="0" smtClean="0">
                <a:solidFill>
                  <a:schemeClr val="tx1"/>
                </a:solidFill>
                <a:latin typeface="Meiryo UI" panose="020B0604030504040204" pitchFamily="50" charset="-128"/>
                <a:ea typeface="Meiryo UI" panose="020B0604030504040204" pitchFamily="50" charset="-128"/>
              </a:rPr>
              <a:t>○</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事業責任者の役割</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及び選定理由を記載。</a:t>
            </a:r>
            <a:endPar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役割</a:t>
            </a:r>
            <a:endPar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計画</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の推進体制において、事業責任者が担う具体的な役割や裁量権（人事権</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や</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予算</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決定権等）を記載。</a:t>
            </a: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責任者を置く場合は、事業責任者のものと明確に区別した上で副事業</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責任者</a:t>
            </a:r>
            <a:endPar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関する役割も記載</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endPar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選定理由</a:t>
            </a:r>
            <a:endPar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責任者の経歴・経験に加え、先述の地域の現状（強み・課題）を踏まえ、当該事業</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責任者</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が</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本計画のリーダーとして適任である理由、計画との関連性等について記載。</a:t>
            </a: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プロジェクトマネジメント</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に係る実績について記載（組織経営、事業の立ち上げ・運営、製品・</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サー</a:t>
            </a:r>
            <a:endPar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ビス</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の開発プロジェクトの管理、産学連携プロジェクトのマネジメント）（秘密保持等の観点で</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差支</a:t>
            </a:r>
            <a:endPar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err="1"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え</a:t>
            </a:r>
            <a:r>
              <a:rPr lang="ja-JP" altLang="ja-JP" sz="1400" kern="100" dirty="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ない範囲で記載）。</a:t>
            </a:r>
          </a:p>
          <a:p>
            <a:pPr marL="152400" indent="-152400" algn="just">
              <a:lnSpc>
                <a:spcPct val="115000"/>
              </a:lnSpc>
              <a:spcAft>
                <a:spcPts val="0"/>
              </a:spcAft>
            </a:pP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責任者を置く場合は、事業責任者のものと明確に区別した上で副事業責任者に関する</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選</a:t>
            </a:r>
            <a:endParaRPr lang="en-US"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定理由</a:t>
            </a:r>
            <a:r>
              <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も記載。</a:t>
            </a:r>
            <a:endParaRPr lang="ja-JP" altLang="ja-JP" sz="14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960572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４－２</a:t>
            </a:r>
            <a:r>
              <a:rPr lang="ja-JP" altLang="en-US" dirty="0" smtClean="0"/>
              <a:t>．実施箇所の位置関係図</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19</a:t>
            </a:fld>
            <a:endParaRPr lang="ja-JP" altLang="en-US"/>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○事業の柱ごとに、その事業の実施箇所や参画機関の所在箇所について地図上に</a:t>
            </a:r>
            <a:r>
              <a:rPr lang="ja-JP" altLang="en-US" dirty="0" smtClean="0">
                <a:solidFill>
                  <a:sysClr val="windowText" lastClr="000000"/>
                </a:solidFill>
                <a:latin typeface="Meiryo UI" panose="020B0604030504040204" pitchFamily="50" charset="-128"/>
                <a:ea typeface="Meiryo UI" panose="020B0604030504040204" pitchFamily="50" charset="-128"/>
              </a:rPr>
              <a:t>図示。</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縮尺も明示。</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○実施箇所や参画機関の所在箇所の間に距離がある場合には、実質的な産学官の連携を可能である理由又は可能とする施策を説明。</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392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４－３．実施内容の全体像</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20</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chemeClr val="tx1"/>
                </a:solidFill>
                <a:latin typeface="Meiryo UI" panose="020B0604030504040204" pitchFamily="50" charset="-128"/>
                <a:ea typeface="Meiryo UI" panose="020B0604030504040204" pitchFamily="50" charset="-128"/>
              </a:rPr>
              <a:t>【</a:t>
            </a:r>
            <a:r>
              <a:rPr lang="ja-JP" altLang="en-US" b="1" dirty="0">
                <a:solidFill>
                  <a:schemeClr val="tx1"/>
                </a:solidFill>
                <a:latin typeface="Meiryo UI" panose="020B0604030504040204" pitchFamily="50" charset="-128"/>
                <a:ea typeface="Meiryo UI" panose="020B0604030504040204" pitchFamily="50" charset="-128"/>
              </a:rPr>
              <a:t>記載のポイント</a:t>
            </a:r>
            <a:r>
              <a:rPr lang="en-US" altLang="ja-JP" b="1" dirty="0">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dirty="0" smtClean="0">
                <a:solidFill>
                  <a:schemeClr val="tx1"/>
                </a:solidFill>
                <a:latin typeface="Meiryo UI" panose="020B0604030504040204" pitchFamily="50" charset="-128"/>
                <a:ea typeface="Meiryo UI" panose="020B0604030504040204" pitchFamily="50" charset="-128"/>
              </a:rPr>
              <a:t>○</a:t>
            </a:r>
            <a:r>
              <a:rPr lang="ja-JP" altLang="ja-JP"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目指す</a:t>
            </a:r>
            <a:r>
              <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姿を実現するための産業創生・雇用創出と大学改革への一体的な取組の全体像について、以下の項目を盛り込んだ上で記載。</a:t>
            </a:r>
            <a:endPar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lang="ja-JP" altLang="ja-JP" sz="14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取組内容の妥当性・</a:t>
            </a:r>
            <a:r>
              <a:rPr lang="ja-JP" altLang="ja-JP"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蓋然性</a:t>
            </a:r>
            <a:r>
              <a:rPr lang="ja-JP" altLang="en-US"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4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75419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４－４．事業番号①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21</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dirty="0" smtClean="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記載のポイント</a:t>
            </a:r>
            <a:r>
              <a:rPr lang="en-US" altLang="ja-JP" sz="1050" b="1" dirty="0">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テーマ</a:t>
            </a: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関わり方</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プログラム</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機能</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dirty="0" smtClean="0">
                <a:solidFill>
                  <a:schemeClr val="tx1"/>
                </a:solidFill>
                <a:latin typeface="Meiryo UI" panose="020B0604030504040204" pitchFamily="50" charset="-128"/>
                <a:ea typeface="Meiryo UI" panose="020B0604030504040204" pitchFamily="50" charset="-128"/>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組織における取組の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方向性</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a:t>
            </a:r>
            <a:endPar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a:t>
            </a:r>
            <a:r>
              <a:rPr lang="ja-JP" altLang="ja-JP" sz="1050" kern="100" dirty="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1696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４－５．事業番号②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dirty="0" smtClean="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記載のポイント</a:t>
            </a:r>
            <a:r>
              <a:rPr lang="en-US" altLang="ja-JP" sz="1050" b="1" dirty="0">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テーマ</a:t>
            </a: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関わり方</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プログラム</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機能</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dirty="0" smtClean="0">
                <a:solidFill>
                  <a:schemeClr val="tx1"/>
                </a:solidFill>
                <a:latin typeface="Meiryo UI" panose="020B0604030504040204" pitchFamily="50" charset="-128"/>
                <a:ea typeface="Meiryo UI" panose="020B0604030504040204" pitchFamily="50" charset="-128"/>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組織における取組の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方向性</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a:t>
            </a:r>
            <a:endPar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a:t>
            </a:r>
            <a:r>
              <a:rPr lang="ja-JP" altLang="ja-JP" sz="1050" kern="100" dirty="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9388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４－６．事業番号③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dirty="0" smtClean="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記載のポイント</a:t>
            </a:r>
            <a:r>
              <a:rPr lang="en-US" altLang="ja-JP" sz="1050" b="1" dirty="0">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テーマ</a:t>
            </a: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関わり方</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プログラム</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機能</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dirty="0" smtClean="0">
                <a:solidFill>
                  <a:schemeClr val="tx1"/>
                </a:solidFill>
                <a:latin typeface="Meiryo UI" panose="020B0604030504040204" pitchFamily="50" charset="-128"/>
                <a:ea typeface="Meiryo UI" panose="020B0604030504040204" pitchFamily="50" charset="-128"/>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組織における取組の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方向性</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a:t>
            </a:r>
            <a:endPar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a:t>
            </a:r>
            <a:r>
              <a:rPr lang="ja-JP" altLang="ja-JP" sz="1050" kern="100" dirty="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83507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４－７．事業番号④　</a:t>
            </a:r>
            <a:r>
              <a:rPr lang="en-US" altLang="ja-JP" dirty="0" smtClean="0"/>
              <a:t>【</a:t>
            </a:r>
            <a:r>
              <a:rPr lang="ja-JP" altLang="en-US" dirty="0" smtClean="0"/>
              <a:t>事業名</a:t>
            </a:r>
            <a:r>
              <a:rPr lang="en-US" altLang="ja-JP" dirty="0" smtClean="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dirty="0" smtClean="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記載のポイント</a:t>
            </a:r>
            <a:r>
              <a:rPr lang="en-US" altLang="ja-JP" sz="1050" b="1" dirty="0">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の観点を含め、具体的な内容・計画を記載。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テーマ</a:t>
            </a:r>
            <a:r>
              <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人材の各研究テーマに対する</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関わり方</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の持つ技術的優位性・オンリーワン性　　　　　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プログラム</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の人材育成プログラム</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機能</a:t>
            </a:r>
            <a:r>
              <a:rPr lang="ja-JP" altLang="en-US"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の対象となる大学内の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dirty="0" smtClean="0">
                <a:solidFill>
                  <a:schemeClr val="tx1"/>
                </a:solidFill>
                <a:latin typeface="Meiryo UI" panose="020B0604030504040204" pitchFamily="50" charset="-128"/>
                <a:ea typeface="Meiryo UI" panose="020B0604030504040204" pitchFamily="50" charset="-128"/>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組織における取組の</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方向性</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改革へのトップレベル人材の関わり方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a:t>
            </a:r>
            <a:endPar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dirty="0">
                <a:solidFill>
                  <a:schemeClr val="tx1"/>
                </a:solidFill>
                <a:latin typeface="Meiryo UI" panose="020B0604030504040204" pitchFamily="50" charset="-128"/>
                <a:ea typeface="Meiryo UI" panose="020B0604030504040204" pitchFamily="50" charset="-128"/>
              </a:rPr>
              <a:t>○</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人材の</a:t>
            </a:r>
            <a:r>
              <a:rPr lang="ja-JP" altLang="ja-JP" sz="1050" kern="100" dirty="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dirty="0" smtClean="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499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５．資金計画</a:t>
            </a:r>
            <a:endParaRPr kumimoji="1" lang="ja-JP" altLang="en-US" dirty="0"/>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５－１．初年度における事業費の内訳（見込み）</a:t>
            </a:r>
            <a:endParaRPr kumimoji="1"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1107270271"/>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①○○事業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smtClean="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②○○事業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713120635"/>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④○○事業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③○○事業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2549121168"/>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smtClean="0">
                          <a:latin typeface="Meiryo UI" panose="020B0604030504040204" pitchFamily="50" charset="-128"/>
                          <a:ea typeface="Meiryo UI" panose="020B0604030504040204" pitchFamily="50" charset="-128"/>
                        </a:rPr>
                        <a:t>⑤○○事業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smtClean="0">
                          <a:solidFill>
                            <a:schemeClr val="bg1"/>
                          </a:solidFill>
                        </a:rPr>
                        <a:t>経費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事業費</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smtClean="0">
                          <a:solidFill>
                            <a:schemeClr val="bg1"/>
                          </a:solidFill>
                        </a:rPr>
                        <a:t>交付金額</a:t>
                      </a:r>
                      <a:endParaRPr kumimoji="1" lang="ja-JP" altLang="en-US" sz="1200"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smtClean="0"/>
                        <a:t>推進会議運営費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smtClean="0"/>
                        <a:t>○○費</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smtClean="0"/>
                        <a:t>○○千円</a:t>
                      </a: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96202" y="2373386"/>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zh-TW" altLang="en-US" dirty="0" smtClean="0">
                <a:solidFill>
                  <a:sysClr val="windowText" lastClr="000000"/>
                </a:solidFill>
                <a:latin typeface="Meiryo UI" panose="020B0604030504040204" pitchFamily="50" charset="-128"/>
                <a:ea typeface="Meiryo UI" panose="020B0604030504040204" pitchFamily="50" charset="-128"/>
              </a:rPr>
              <a:t>様式</a:t>
            </a:r>
            <a:r>
              <a:rPr lang="ja-JP" altLang="en-US" dirty="0">
                <a:solidFill>
                  <a:sysClr val="windowText" lastClr="000000"/>
                </a:solidFill>
                <a:latin typeface="Meiryo UI" panose="020B0604030504040204" pitchFamily="50" charset="-128"/>
                <a:ea typeface="Meiryo UI" panose="020B0604030504040204" pitchFamily="50" charset="-128"/>
              </a:rPr>
              <a:t>１</a:t>
            </a:r>
            <a:r>
              <a:rPr lang="en-US" altLang="zh-TW" dirty="0" smtClean="0">
                <a:solidFill>
                  <a:sysClr val="windowText" lastClr="000000"/>
                </a:solidFill>
                <a:latin typeface="Meiryo UI" panose="020B0604030504040204" pitchFamily="50" charset="-128"/>
                <a:ea typeface="Meiryo UI" panose="020B0604030504040204" pitchFamily="50" charset="-128"/>
              </a:rPr>
              <a:t>-</a:t>
            </a:r>
            <a:r>
              <a:rPr lang="ja-JP" altLang="en-US" dirty="0" smtClean="0">
                <a:solidFill>
                  <a:sysClr val="windowText" lastClr="000000"/>
                </a:solidFill>
                <a:latin typeface="Meiryo UI" panose="020B0604030504040204" pitchFamily="50" charset="-128"/>
                <a:ea typeface="Meiryo UI" panose="020B0604030504040204" pitchFamily="50" charset="-128"/>
              </a:rPr>
              <a:t>４「</a:t>
            </a:r>
            <a:r>
              <a:rPr lang="zh-TW" altLang="en-US" dirty="0" smtClean="0">
                <a:solidFill>
                  <a:sysClr val="windowText" lastClr="000000"/>
                </a:solidFill>
                <a:latin typeface="Meiryo UI" panose="020B0604030504040204" pitchFamily="50" charset="-128"/>
                <a:ea typeface="Meiryo UI" panose="020B0604030504040204" pitchFamily="50" charset="-128"/>
              </a:rPr>
              <a:t>事業費</a:t>
            </a:r>
            <a:r>
              <a:rPr lang="zh-TW" altLang="en-US" dirty="0">
                <a:solidFill>
                  <a:sysClr val="windowText" lastClr="000000"/>
                </a:solidFill>
                <a:latin typeface="Meiryo UI" panose="020B0604030504040204" pitchFamily="50" charset="-128"/>
                <a:ea typeface="Meiryo UI" panose="020B0604030504040204" pitchFamily="50" charset="-128"/>
              </a:rPr>
              <a:t>整理表（事業別）</a:t>
            </a: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のうち</a:t>
            </a:r>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ja-JP" altLang="en-US" u="sng" dirty="0" smtClean="0">
                <a:solidFill>
                  <a:schemeClr val="tx1"/>
                </a:solidFill>
                <a:latin typeface="Meiryo UI" panose="020B0604030504040204" pitchFamily="50" charset="-128"/>
                <a:ea typeface="Meiryo UI" panose="020B0604030504040204" pitchFamily="50" charset="-128"/>
              </a:rPr>
              <a:t>各事業</a:t>
            </a:r>
            <a:r>
              <a:rPr lang="ja-JP" altLang="en-US" u="sng" dirty="0">
                <a:solidFill>
                  <a:schemeClr val="tx1"/>
                </a:solidFill>
                <a:latin typeface="Meiryo UI" panose="020B0604030504040204" pitchFamily="50" charset="-128"/>
                <a:ea typeface="Meiryo UI" panose="020B0604030504040204" pitchFamily="50" charset="-128"/>
              </a:rPr>
              <a:t>の</a:t>
            </a:r>
            <a:r>
              <a:rPr lang="ja-JP" altLang="en-US" u="sng" dirty="0" smtClean="0">
                <a:solidFill>
                  <a:schemeClr val="tx1"/>
                </a:solidFill>
                <a:latin typeface="Meiryo UI" panose="020B0604030504040204" pitchFamily="50" charset="-128"/>
                <a:ea typeface="Meiryo UI" panose="020B0604030504040204" pitchFamily="50" charset="-128"/>
              </a:rPr>
              <a:t>費用（交付対象事業費）と、それ</a:t>
            </a:r>
            <a:r>
              <a:rPr lang="ja-JP" altLang="en-US" u="sng" dirty="0">
                <a:solidFill>
                  <a:schemeClr val="tx1"/>
                </a:solidFill>
                <a:latin typeface="Meiryo UI" panose="020B0604030504040204" pitchFamily="50" charset="-128"/>
                <a:ea typeface="Meiryo UI" panose="020B0604030504040204" pitchFamily="50" charset="-128"/>
              </a:rPr>
              <a:t>に応じた交付</a:t>
            </a:r>
            <a:r>
              <a:rPr lang="ja-JP" altLang="en-US" u="sng" dirty="0" smtClean="0">
                <a:solidFill>
                  <a:schemeClr val="tx1"/>
                </a:solidFill>
                <a:latin typeface="Meiryo UI" panose="020B0604030504040204" pitchFamily="50" charset="-128"/>
                <a:ea typeface="Meiryo UI" panose="020B0604030504040204" pitchFamily="50" charset="-128"/>
              </a:rPr>
              <a:t>金額（交付申請額）</a:t>
            </a:r>
            <a:r>
              <a:rPr lang="ja-JP" altLang="en-US" dirty="0" smtClean="0">
                <a:solidFill>
                  <a:schemeClr val="tx1"/>
                </a:solidFill>
                <a:latin typeface="Meiryo UI" panose="020B0604030504040204" pitchFamily="50" charset="-128"/>
                <a:ea typeface="Meiryo UI" panose="020B0604030504040204" pitchFamily="50" charset="-128"/>
              </a:rPr>
              <a:t>を</a:t>
            </a:r>
            <a:r>
              <a:rPr lang="ja-JP" altLang="en-US" dirty="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dirty="0" smtClean="0">
                <a:solidFill>
                  <a:schemeClr val="tx1"/>
                </a:solidFill>
                <a:latin typeface="Meiryo UI" panose="020B0604030504040204" pitchFamily="50" charset="-128"/>
                <a:ea typeface="Meiryo UI" panose="020B0604030504040204" pitchFamily="50" charset="-128"/>
              </a:rPr>
              <a:t>○あわせて、</a:t>
            </a:r>
            <a:r>
              <a:rPr lang="ja-JP" altLang="en-US" u="sng" dirty="0" smtClean="0">
                <a:solidFill>
                  <a:schemeClr val="tx1"/>
                </a:solidFill>
                <a:latin typeface="Meiryo UI" panose="020B0604030504040204" pitchFamily="50" charset="-128"/>
                <a:ea typeface="Meiryo UI" panose="020B0604030504040204" pitchFamily="50" charset="-128"/>
              </a:rPr>
              <a:t>各事業</a:t>
            </a:r>
            <a:r>
              <a:rPr lang="ja-JP" altLang="en-US" u="sng" dirty="0">
                <a:solidFill>
                  <a:schemeClr val="tx1"/>
                </a:solidFill>
                <a:latin typeface="Meiryo UI" panose="020B0604030504040204" pitchFamily="50" charset="-128"/>
                <a:ea typeface="Meiryo UI" panose="020B0604030504040204" pitchFamily="50" charset="-128"/>
              </a:rPr>
              <a:t>で支出する主な経費</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事業の数に応じて、記載欄を加除するなど調整</a:t>
            </a:r>
            <a:r>
              <a:rPr lang="ja-JP" altLang="en-US" sz="1600" dirty="0" smtClean="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smtClean="0">
                <a:latin typeface="Meiryo UI" panose="020B0604030504040204" pitchFamily="50" charset="-128"/>
                <a:ea typeface="Meiryo UI" panose="020B0604030504040204" pitchFamily="50" charset="-128"/>
              </a:rPr>
              <a:t>合計</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５－２．初年度における経費の構造</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○○大学</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　○○千円）</a:t>
            </a:r>
            <a:endParaRPr lang="ja-JP" altLang="en-US" sz="700" dirty="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事業者等</a:t>
            </a:r>
            <a:endParaRPr lang="en-US" altLang="ja-JP" b="1" dirty="0">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ja-JP" altLang="en-US" sz="700" dirty="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・事業③「○○○」</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・事業③「○○○○」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・事業⑤「○○○○」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31" name="グループ化 30"/>
          <p:cNvGrpSpPr/>
          <p:nvPr/>
        </p:nvGrpSpPr>
        <p:grpSpPr>
          <a:xfrm>
            <a:off x="7598637" y="4244255"/>
            <a:ext cx="1698344" cy="1411978"/>
            <a:chOff x="7343699" y="566465"/>
            <a:chExt cx="1698344" cy="1411978"/>
          </a:xfrm>
        </p:grpSpPr>
        <p:sp>
          <p:nvSpPr>
            <p:cNvPr id="32"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3"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a:t>
              </a:r>
              <a:r>
                <a:rPr lang="ja-JP" altLang="en-US" sz="900" dirty="0" smtClean="0">
                  <a:solidFill>
                    <a:sysClr val="windowText" lastClr="000000"/>
                  </a:solidFill>
                  <a:latin typeface="Meiryo UI" panose="020B0604030504040204" pitchFamily="50" charset="-128"/>
                  <a:ea typeface="Meiryo UI" panose="020B0604030504040204" pitchFamily="50" charset="-128"/>
                </a:rPr>
                <a:t>負担分</a:t>
              </a:r>
              <a:endParaRPr lang="en-US" altLang="ja-JP" sz="900" dirty="0" smtClean="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dirty="0" smtClean="0">
                  <a:solidFill>
                    <a:sysClr val="windowText" lastClr="000000"/>
                  </a:solidFill>
                  <a:latin typeface="Meiryo UI" panose="020B0604030504040204" pitchFamily="50" charset="-128"/>
                  <a:ea typeface="Meiryo UI" panose="020B0604030504040204" pitchFamily="50" charset="-128"/>
                </a:rPr>
                <a:t>※</a:t>
              </a:r>
              <a:r>
                <a:rPr lang="ja-JP" altLang="en-US" sz="600" dirty="0" smtClean="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・事業④「○○○○」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・事業⑥「○○○○」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自治体における直執行分　</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defRPr/>
            </a:pPr>
            <a:r>
              <a:rPr lang="ja-JP" altLang="en-US" sz="900" dirty="0">
                <a:solidFill>
                  <a:prstClr val="black"/>
                </a:solidFill>
                <a:latin typeface="Meiryo UI" panose="020B0604030504040204" pitchFamily="50" charset="-128"/>
                <a:ea typeface="Meiryo UI" panose="020B0604030504040204" pitchFamily="50" charset="-128"/>
              </a:rPr>
              <a:t>○○千円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en-US" altLang="ja-JP" sz="700" dirty="0">
              <a:solidFill>
                <a:prstClr val="black"/>
              </a:solidFill>
              <a:latin typeface="Meiryo UI" panose="020B0604030504040204" pitchFamily="50" charset="-128"/>
              <a:ea typeface="Meiryo UI" panose="020B0604030504040204" pitchFamily="50" charset="-128"/>
            </a:endParaRPr>
          </a:p>
          <a:p>
            <a:pPr lvl="0">
              <a:defRPr/>
            </a:pPr>
            <a:endParaRPr lang="en-US" altLang="ja-JP" sz="900" dirty="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dirty="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p:txBody>
      </p:sp>
      <p:sp>
        <p:nvSpPr>
          <p:cNvPr id="40" name="角丸四角形 39"/>
          <p:cNvSpPr/>
          <p:nvPr/>
        </p:nvSpPr>
        <p:spPr>
          <a:xfrm>
            <a:off x="1409808" y="240924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smtClean="0">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dirty="0" smtClean="0">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dirty="0" smtClean="0">
                <a:solidFill>
                  <a:schemeClr val="tx1"/>
                </a:solidFill>
                <a:latin typeface="Meiryo UI" panose="020B0604030504040204" pitchFamily="50" charset="-128"/>
                <a:ea typeface="Meiryo UI" panose="020B0604030504040204" pitchFamily="50" charset="-128"/>
              </a:rPr>
              <a:t>と</a:t>
            </a:r>
            <a:r>
              <a:rPr lang="ja-JP" altLang="en-US" u="sng" dirty="0" smtClean="0">
                <a:solidFill>
                  <a:schemeClr val="tx1"/>
                </a:solidFill>
                <a:latin typeface="Meiryo UI" panose="020B0604030504040204" pitchFamily="50" charset="-128"/>
                <a:ea typeface="Meiryo UI" panose="020B0604030504040204" pitchFamily="50" charset="-128"/>
              </a:rPr>
              <a:t>本交付金事業における自己負担分</a:t>
            </a:r>
            <a:r>
              <a:rPr lang="ja-JP" altLang="en-US" dirty="0" smtClean="0">
                <a:solidFill>
                  <a:schemeClr val="tx1"/>
                </a:solidFill>
                <a:latin typeface="Meiryo UI" panose="020B0604030504040204" pitchFamily="50" charset="-128"/>
                <a:ea typeface="Meiryo UI" panose="020B0604030504040204" pitchFamily="50" charset="-128"/>
              </a:rPr>
              <a:t>を具体的に記載。</a:t>
            </a:r>
            <a:endParaRPr lang="en-US" altLang="ja-JP" dirty="0" smtClean="0">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dirty="0" smtClean="0">
                <a:solidFill>
                  <a:schemeClr val="tx1"/>
                </a:solidFill>
                <a:latin typeface="Meiryo UI" panose="020B0604030504040204" pitchFamily="50" charset="-128"/>
                <a:ea typeface="Meiryo UI" panose="020B0604030504040204" pitchFamily="50" charset="-128"/>
              </a:rPr>
              <a:t>　</a:t>
            </a:r>
            <a:r>
              <a:rPr lang="en-US" altLang="ja-JP" sz="1600" dirty="0" smtClean="0">
                <a:solidFill>
                  <a:schemeClr val="tx1"/>
                </a:solidFill>
                <a:latin typeface="Meiryo UI" panose="020B0604030504040204" pitchFamily="50" charset="-128"/>
                <a:ea typeface="Meiryo UI" panose="020B0604030504040204" pitchFamily="50" charset="-128"/>
              </a:rPr>
              <a:t>※</a:t>
            </a:r>
            <a:r>
              <a:rPr lang="ja-JP" altLang="en-US" sz="1600" dirty="0" smtClean="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dirty="0" smtClean="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dirty="0" smtClean="0">
                <a:solidFill>
                  <a:sysClr val="windowText" lastClr="000000"/>
                </a:solidFill>
                <a:latin typeface="Meiryo UI" panose="020B0604030504040204" pitchFamily="50" charset="-128"/>
                <a:ea typeface="Meiryo UI" panose="020B0604030504040204" pitchFamily="50" charset="-128"/>
              </a:rPr>
              <a:t>○様式１－４の</a:t>
            </a:r>
            <a:r>
              <a:rPr lang="ja-JP" altLang="en-US" u="sng" dirty="0" smtClean="0">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dirty="0" smtClean="0">
                <a:solidFill>
                  <a:sysClr val="windowText" lastClr="000000"/>
                </a:solidFill>
                <a:latin typeface="Meiryo UI" panose="020B0604030504040204" pitchFamily="50" charset="-128"/>
                <a:ea typeface="Meiryo UI" panose="020B0604030504040204" pitchFamily="50" charset="-128"/>
              </a:rPr>
              <a:t>、様式１－３の</a:t>
            </a:r>
            <a:r>
              <a:rPr lang="ja-JP" altLang="en-US" u="sng" dirty="0" smtClean="0">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dirty="0" smtClean="0">
                <a:solidFill>
                  <a:sysClr val="windowText" lastClr="000000"/>
                </a:solidFill>
                <a:latin typeface="Meiryo UI" panose="020B0604030504040204" pitchFamily="50" charset="-128"/>
                <a:ea typeface="Meiryo UI" panose="020B0604030504040204" pitchFamily="50" charset="-128"/>
              </a:rPr>
              <a:t>の内容を記載。</a:t>
            </a:r>
            <a:endParaRPr lang="en-US" altLang="ja-JP" dirty="0" smtClean="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en-US" altLang="ja-JP" sz="1600" dirty="0" smtClean="0">
                <a:solidFill>
                  <a:sysClr val="windowText" lastClr="000000"/>
                </a:solidFill>
                <a:latin typeface="Meiryo UI" panose="020B0604030504040204" pitchFamily="50" charset="-128"/>
                <a:ea typeface="Meiryo UI" panose="020B0604030504040204" pitchFamily="50" charset="-128"/>
              </a:rPr>
              <a:t>※</a:t>
            </a:r>
            <a:r>
              <a:rPr lang="ja-JP" altLang="en-US" sz="1600" dirty="0" smtClean="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dirty="0" smtClean="0">
                <a:solidFill>
                  <a:sysClr val="windowText" lastClr="000000"/>
                </a:solidFill>
                <a:latin typeface="Meiryo UI" panose="020B0604030504040204" pitchFamily="50" charset="-128"/>
                <a:ea typeface="Meiryo UI" panose="020B0604030504040204" pitchFamily="50" charset="-128"/>
              </a:rPr>
              <a:t>関連</a:t>
            </a:r>
            <a:r>
              <a:rPr lang="zh-TW" altLang="en-US" sz="1600" dirty="0">
                <a:solidFill>
                  <a:sysClr val="windowText" lastClr="000000"/>
                </a:solidFill>
                <a:latin typeface="Meiryo UI" panose="020B0604030504040204" pitchFamily="50" charset="-128"/>
                <a:ea typeface="Meiryo UI" panose="020B0604030504040204" pitchFamily="50" charset="-128"/>
              </a:rPr>
              <a:t>単独</a:t>
            </a:r>
            <a:r>
              <a:rPr lang="zh-TW" altLang="en-US" sz="1600" dirty="0" smtClean="0">
                <a:solidFill>
                  <a:sysClr val="windowText" lastClr="000000"/>
                </a:solidFill>
                <a:latin typeface="Meiryo UI" panose="020B0604030504040204" pitchFamily="50" charset="-128"/>
                <a:ea typeface="Meiryo UI" panose="020B0604030504040204" pitchFamily="50" charset="-128"/>
              </a:rPr>
              <a:t>事業</a:t>
            </a:r>
            <a:r>
              <a:rPr lang="ja-JP" altLang="en-US" sz="1600" dirty="0" smtClean="0">
                <a:solidFill>
                  <a:sysClr val="windowText" lastClr="000000"/>
                </a:solidFill>
                <a:latin typeface="Meiryo UI" panose="020B0604030504040204" pitchFamily="50" charset="-128"/>
                <a:ea typeface="Meiryo UI" panose="020B0604030504040204" pitchFamily="50" charset="-128"/>
              </a:rPr>
              <a:t>分を記載。</a:t>
            </a:r>
            <a:endParaRPr lang="en-US" altLang="ja-JP" sz="1600" dirty="0" smtClean="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５－３．自走に向けた資金計画</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316414"/>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smtClean="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smtClean="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地域が本交付金によらず</a:t>
            </a:r>
            <a:r>
              <a:rPr lang="ja-JP" altLang="en-US" u="sng" dirty="0">
                <a:solidFill>
                  <a:schemeClr val="tx1"/>
                </a:solidFill>
                <a:latin typeface="Meiryo UI" panose="020B0604030504040204" pitchFamily="50" charset="-128"/>
                <a:ea typeface="Meiryo UI" panose="020B0604030504040204" pitchFamily="50" charset="-128"/>
              </a:rPr>
              <a:t>自走する期間（６年目以降）の開始前後</a:t>
            </a:r>
            <a:r>
              <a:rPr lang="ja-JP" altLang="en-US" dirty="0">
                <a:solidFill>
                  <a:schemeClr val="tx1"/>
                </a:solidFill>
                <a:latin typeface="Meiryo UI" panose="020B0604030504040204" pitchFamily="50" charset="-128"/>
                <a:ea typeface="Meiryo UI" panose="020B0604030504040204" pitchFamily="50" charset="-128"/>
              </a:rPr>
              <a:t>において、取組の自走に向け、適切な事業規模を確保しつつ、金融機関を含めて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地域の産官学の各主体がどのように費用負担を行うのか</a:t>
            </a:r>
            <a:r>
              <a:rPr lang="ja-JP" altLang="en-US" dirty="0">
                <a:solidFill>
                  <a:schemeClr val="tx1"/>
                </a:solidFill>
                <a:latin typeface="Meiryo UI" panose="020B0604030504040204" pitchFamily="50" charset="-128"/>
                <a:ea typeface="Meiryo UI" panose="020B0604030504040204" pitchFamily="50" charset="-128"/>
              </a:rPr>
              <a:t>（または、取組の自走のための資金を域外からどのように確保するのか）、その見通しについて可能な限り、具体的に</a:t>
            </a:r>
            <a:r>
              <a:rPr lang="ja-JP" altLang="en-US" dirty="0" smtClean="0">
                <a:solidFill>
                  <a:schemeClr val="tx1"/>
                </a:solidFill>
                <a:latin typeface="Meiryo UI" panose="020B0604030504040204" pitchFamily="50" charset="-128"/>
                <a:ea typeface="Meiryo UI" panose="020B0604030504040204" pitchFamily="50" charset="-128"/>
              </a:rPr>
              <a:t>記載。</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8569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dirty="0" smtClean="0"/>
              <a:t>実施計画に関する基本情報</a:t>
            </a:r>
            <a:r>
              <a:rPr lang="en-US" altLang="ja-JP" dirty="0" smtClean="0"/>
              <a:t/>
            </a:r>
            <a:br>
              <a:rPr lang="en-US" altLang="ja-JP" dirty="0" smtClean="0"/>
            </a:br>
            <a:r>
              <a:rPr lang="ja-JP" altLang="en-US" dirty="0" smtClean="0"/>
              <a:t>（事務局確認用）</a:t>
            </a:r>
            <a:endParaRPr lang="ja-JP" altLang="en-US" sz="3600" dirty="0"/>
          </a:p>
        </p:txBody>
      </p:sp>
      <p:sp>
        <p:nvSpPr>
          <p:cNvPr id="3" name="角丸四角形 2"/>
          <p:cNvSpPr/>
          <p:nvPr/>
        </p:nvSpPr>
        <p:spPr>
          <a:xfrm>
            <a:off x="1216378" y="4087431"/>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sysClr val="windowText" lastClr="000000"/>
                </a:solidFill>
                <a:effectLst/>
                <a:uLnTx/>
                <a:uFillTx/>
                <a:latin typeface="+mn-ea"/>
              </a:rPr>
              <a:t>【</a:t>
            </a:r>
            <a:r>
              <a:rPr kumimoji="0" lang="ja-JP" altLang="en-US" sz="1800" b="1" i="0" u="none" strike="noStrike" kern="0" cap="none" spc="0" normalizeH="0" baseline="0" noProof="0" dirty="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n-ea"/>
              </a:rPr>
              <a:t>】</a:t>
            </a:r>
          </a:p>
          <a:p>
            <a:pPr marL="177800" lvl="0" indent="-177800" defTabSz="914395">
              <a:defRPr/>
            </a:pPr>
            <a:r>
              <a:rPr kumimoji="0" lang="ja-JP" altLang="en-US" sz="1800" b="0" i="0" u="none" strike="noStrike" kern="0" cap="none" spc="0" normalizeH="0" baseline="0" noProof="0" dirty="0" smtClean="0">
                <a:ln>
                  <a:noFill/>
                </a:ln>
                <a:effectLst/>
                <a:uLnTx/>
                <a:uFillTx/>
                <a:latin typeface="+mn-ea"/>
              </a:rPr>
              <a:t>○「計画作成支援事業」への申請に当たっては、未定の</a:t>
            </a:r>
            <a:r>
              <a:rPr kumimoji="0" lang="ja-JP" altLang="en-US" kern="0" dirty="0">
                <a:latin typeface="+mn-ea"/>
              </a:rPr>
              <a:t>項目</a:t>
            </a:r>
            <a:r>
              <a:rPr kumimoji="0" lang="ja-JP" altLang="en-US" kern="0" dirty="0" smtClean="0">
                <a:latin typeface="+mn-ea"/>
              </a:rPr>
              <a:t>はその旨を明示。</a:t>
            </a:r>
            <a:endParaRPr kumimoji="0" lang="en-US" altLang="ja-JP" sz="1800" b="0" i="0" u="none" strike="noStrike" kern="0" cap="none" spc="0" normalizeH="0" baseline="0" noProof="0" dirty="0" smtClean="0">
              <a:ln>
                <a:noFill/>
              </a:ln>
              <a:effectLst/>
              <a:uLnTx/>
              <a:uFillTx/>
              <a:latin typeface="+mn-ea"/>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kern="0" dirty="0" smtClean="0">
                <a:latin typeface="+mn-ea"/>
              </a:rPr>
              <a:t>※</a:t>
            </a:r>
            <a:r>
              <a:rPr kumimoji="0" lang="ja-JP" altLang="en-US" kern="0" dirty="0" smtClean="0">
                <a:latin typeface="+mn-ea"/>
              </a:rPr>
              <a:t>（未定）等</a:t>
            </a:r>
            <a:endParaRPr kumimoji="0" lang="en-US" altLang="ja-JP" sz="1800" b="0" i="0" u="none" strike="noStrike" kern="0" cap="none" spc="0" normalizeH="0" baseline="0" noProof="0" dirty="0">
              <a:ln>
                <a:noFill/>
              </a:ln>
              <a:effectLst/>
              <a:uLnTx/>
              <a:uFillTx/>
              <a:latin typeface="Meiryo UI" panose="020B0604030504040204" pitchFamily="50" charset="-128"/>
              <a:ea typeface="游ゴシック" panose="020B0400000000000000" pitchFamily="50" charset="-128"/>
            </a:endParaRPr>
          </a:p>
        </p:txBody>
      </p:sp>
    </p:spTree>
    <p:extLst>
      <p:ext uri="{BB962C8B-B14F-4D97-AF65-F5344CB8AC3E}">
        <p14:creationId xmlns:p14="http://schemas.microsoft.com/office/powerpoint/2010/main" val="26214309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a:t>
            </a:r>
            <a:r>
              <a:rPr lang="ja-JP" altLang="en-US" dirty="0" smtClean="0"/>
              <a:t>実施</a:t>
            </a:r>
            <a:r>
              <a:rPr lang="ja-JP" altLang="en-US" dirty="0"/>
              <a:t>計画に関する基本</a:t>
            </a:r>
            <a:r>
              <a:rPr lang="ja-JP" altLang="en-US" dirty="0" smtClean="0"/>
              <a:t>情報</a:t>
            </a:r>
            <a:endParaRPr lang="ja-JP" altLang="en-US" spc="-100" dirty="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30</a:t>
            </a:fld>
            <a:endParaRPr lang="ja-JP" altLang="en-US">
              <a:solidFill>
                <a:prstClr val="black"/>
              </a:solidFill>
              <a:latin typeface="Calibri"/>
              <a:ea typeface="Meiryo UI"/>
            </a:endParaRPr>
          </a:p>
        </p:txBody>
      </p:sp>
      <p:sp>
        <p:nvSpPr>
          <p:cNvPr id="6" name="正方形/長方形 5"/>
          <p:cNvSpPr/>
          <p:nvPr/>
        </p:nvSpPr>
        <p:spPr>
          <a:xfrm>
            <a:off x="101548" y="462916"/>
            <a:ext cx="1782860" cy="276999"/>
          </a:xfrm>
          <a:prstGeom prst="rect">
            <a:avLst/>
          </a:prstGeom>
        </p:spPr>
        <p:txBody>
          <a:bodyPr wrap="none">
            <a:spAutoFit/>
          </a:bodyPr>
          <a:lstStyle/>
          <a:p>
            <a:r>
              <a:rPr lang="ja-JP" altLang="en-US" sz="1200" dirty="0" smtClean="0">
                <a:solidFill>
                  <a:prstClr val="black"/>
                </a:solidFill>
                <a:latin typeface="+mn-ea"/>
              </a:rPr>
              <a:t>〇計画</a:t>
            </a:r>
            <a:r>
              <a:rPr lang="ja-JP" altLang="en-US" sz="1200" dirty="0">
                <a:solidFill>
                  <a:prstClr val="black"/>
                </a:solidFill>
                <a:latin typeface="+mn-ea"/>
              </a:rPr>
              <a:t>に関する基本情報</a:t>
            </a:r>
          </a:p>
        </p:txBody>
      </p:sp>
      <p:graphicFrame>
        <p:nvGraphicFramePr>
          <p:cNvPr id="5" name="表 4"/>
          <p:cNvGraphicFramePr>
            <a:graphicFrameLocks noGrp="1"/>
          </p:cNvGraphicFramePr>
          <p:nvPr>
            <p:extLst>
              <p:ext uri="{D42A27DB-BD31-4B8C-83A1-F6EECF244321}">
                <p14:modId xmlns:p14="http://schemas.microsoft.com/office/powerpoint/2010/main" val="1233559063"/>
              </p:ext>
            </p:extLst>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838034670"/>
              </p:ext>
            </p:extLst>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i="0" u="none" strike="noStrike" cap="none" normalizeH="0" baseline="0" dirty="0" smtClean="0">
                <a:ln>
                  <a:noFill/>
                </a:ln>
                <a:solidFill>
                  <a:schemeClr val="tx1"/>
                </a:solidFill>
                <a:effectLst/>
                <a:latin typeface="+mn-ea"/>
                <a:cs typeface="Times New Roman" panose="02020603050405020304" pitchFamily="18" charset="0"/>
              </a:rPr>
              <a:t>〇</a:t>
            </a:r>
            <a:r>
              <a:rPr kumimoji="0" lang="ja-JP" altLang="ja-JP" sz="1200" i="0" u="none" strike="noStrike" cap="none" normalizeH="0" baseline="0" dirty="0" smtClean="0">
                <a:ln>
                  <a:noFill/>
                </a:ln>
                <a:solidFill>
                  <a:schemeClr val="tx1"/>
                </a:solidFill>
                <a:effectLst/>
                <a:latin typeface="+mn-ea"/>
                <a:cs typeface="Times New Roman" panose="02020603050405020304" pitchFamily="18" charset="0"/>
              </a:rPr>
              <a:t>事務連絡担当連絡先</a:t>
            </a:r>
            <a:endParaRPr kumimoji="0" lang="ja-JP" altLang="ja-JP" sz="1100" i="0" u="none" strike="noStrike" cap="none" normalizeH="0" baseline="0" dirty="0" smtClean="0">
              <a:ln>
                <a:noFill/>
              </a:ln>
              <a:solidFill>
                <a:schemeClr val="tx1"/>
              </a:solidFill>
              <a:effectLst/>
              <a:latin typeface="+mn-ea"/>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sysClr val="windowText" lastClr="000000"/>
                </a:solidFill>
                <a:effectLst/>
                <a:uLnTx/>
                <a:uFillTx/>
                <a:latin typeface="+mn-ea"/>
              </a:rPr>
              <a:t>【</a:t>
            </a:r>
            <a:r>
              <a:rPr kumimoji="0" lang="ja-JP" altLang="en-US" sz="1800" b="1" i="0" u="none" strike="noStrike" kern="0" cap="none" spc="0" normalizeH="0" baseline="0" noProof="0" dirty="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n-ea"/>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sysClr val="windowText" lastClr="000000"/>
                </a:solidFill>
                <a:effectLst/>
                <a:uLnTx/>
                <a:uFillTx/>
                <a:latin typeface="+mn-ea"/>
              </a:rPr>
              <a:t>○青字を参考に記載。</a:t>
            </a:r>
            <a:r>
              <a:rPr kumimoji="0" lang="ja-JP" altLang="en-US" kern="0" dirty="0" smtClean="0">
                <a:solidFill>
                  <a:sysClr val="windowText" lastClr="000000"/>
                </a:solidFill>
                <a:latin typeface="+mn-ea"/>
              </a:rPr>
              <a:t>なお、提出時は青字を削除。</a:t>
            </a:r>
            <a:endParaRPr kumimoji="0" lang="en-US" altLang="ja-JP" kern="0" dirty="0" smtClean="0">
              <a:solidFill>
                <a:sysClr val="windowText" lastClr="000000"/>
              </a:solidFill>
              <a:latin typeface="+mn-ea"/>
            </a:endParaRPr>
          </a:p>
          <a:p>
            <a:pPr marL="177800" lvl="0" indent="-177800" defTabSz="914395">
              <a:defRPr/>
            </a:pPr>
            <a:r>
              <a:rPr kumimoji="0" lang="ja-JP" altLang="en-US" kern="0" dirty="0">
                <a:solidFill>
                  <a:sysClr val="windowText" lastClr="000000"/>
                </a:solidFill>
                <a:latin typeface="+mn-ea"/>
              </a:rPr>
              <a:t>○</a:t>
            </a:r>
            <a:r>
              <a:rPr kumimoji="0" lang="ja-JP" altLang="en-US" kern="0" dirty="0" smtClean="0">
                <a:solidFill>
                  <a:sysClr val="windowText" lastClr="000000"/>
                </a:solidFill>
                <a:latin typeface="+mn-ea"/>
              </a:rPr>
              <a:t>事務</a:t>
            </a:r>
            <a:r>
              <a:rPr kumimoji="0" lang="ja-JP" altLang="en-US" kern="0" dirty="0">
                <a:solidFill>
                  <a:sysClr val="windowText" lastClr="000000"/>
                </a:solidFill>
                <a:latin typeface="+mn-ea"/>
              </a:rPr>
              <a:t>連絡担当</a:t>
            </a:r>
            <a:r>
              <a:rPr kumimoji="0" lang="ja-JP" altLang="en-US" kern="0" dirty="0" smtClean="0">
                <a:solidFill>
                  <a:sysClr val="windowText" lastClr="000000"/>
                </a:solidFill>
                <a:latin typeface="+mn-ea"/>
              </a:rPr>
              <a:t>連絡先について、共同</a:t>
            </a:r>
            <a:r>
              <a:rPr kumimoji="0" lang="ja-JP" altLang="en-US" kern="0" dirty="0">
                <a:solidFill>
                  <a:sysClr val="windowText" lastClr="000000"/>
                </a:solidFill>
                <a:latin typeface="+mn-ea"/>
              </a:rPr>
              <a:t>申請であっても、内閣府からの連絡は主たる申請団体において担当となる部局を通じて行うことを想定しているため、そのための連絡先を記載。</a:t>
            </a:r>
          </a:p>
          <a:p>
            <a:pPr marL="177800" marR="0" lvl="0" indent="-177800" defTabSz="914395"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11700818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a:t>
            </a:r>
            <a:r>
              <a:rPr lang="ja-JP" altLang="en-US" dirty="0" smtClean="0"/>
              <a:t>実施</a:t>
            </a:r>
            <a:r>
              <a:rPr lang="ja-JP" altLang="en-US" dirty="0"/>
              <a:t>計画に関する基本情報</a:t>
            </a:r>
            <a:endParaRPr lang="ja-JP" altLang="en-US" spc="-100" dirty="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31</a:t>
            </a:fld>
            <a:endParaRPr lang="ja-JP" altLang="en-US">
              <a:solidFill>
                <a:prstClr val="black"/>
              </a:solidFill>
              <a:latin typeface="Calibri"/>
              <a:ea typeface="Meiryo UI"/>
            </a:endParaRPr>
          </a:p>
        </p:txBody>
      </p:sp>
      <p:graphicFrame>
        <p:nvGraphicFramePr>
          <p:cNvPr id="5" name="表 4"/>
          <p:cNvGraphicFramePr>
            <a:graphicFrameLocks noGrp="1"/>
          </p:cNvGraphicFramePr>
          <p:nvPr>
            <p:extLst>
              <p:ext uri="{D42A27DB-BD31-4B8C-83A1-F6EECF244321}">
                <p14:modId xmlns:p14="http://schemas.microsoft.com/office/powerpoint/2010/main" val="3650021015"/>
              </p:ext>
            </p:extLst>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dirty="0" smtClean="0">
                          <a:effectLst/>
                          <a:latin typeface="+mn-ea"/>
                          <a:ea typeface="+mn-ea"/>
                          <a:cs typeface="Times New Roman" panose="02020603050405020304" pitchFamily="18" charset="0"/>
                        </a:rPr>
                        <a:t>推進</a:t>
                      </a:r>
                      <a:r>
                        <a:rPr lang="ja-JP" sz="1200" kern="0" dirty="0" smtClean="0">
                          <a:effectLst/>
                          <a:latin typeface="+mn-ea"/>
                          <a:ea typeface="+mn-ea"/>
                          <a:cs typeface="Times New Roman" panose="02020603050405020304" pitchFamily="18" charset="0"/>
                        </a:rPr>
                        <a:t>会議</a:t>
                      </a:r>
                      <a:r>
                        <a:rPr lang="ja-JP" sz="1200" kern="0" dirty="0">
                          <a:effectLst/>
                          <a:latin typeface="+mn-ea"/>
                          <a:ea typeface="+mn-ea"/>
                          <a:cs typeface="Times New Roman" panose="02020603050405020304" pitchFamily="18" charset="0"/>
                        </a:rPr>
                        <a:t>名称</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dirty="0" smtClean="0">
                          <a:effectLst/>
                          <a:latin typeface="+mn-ea"/>
                          <a:ea typeface="+mn-ea"/>
                          <a:cs typeface="Times New Roman" panose="02020603050405020304" pitchFamily="18" charset="0"/>
                        </a:rPr>
                        <a:t>推進</a:t>
                      </a:r>
                      <a:r>
                        <a:rPr lang="ja-JP" sz="1200" kern="0" dirty="0" smtClean="0">
                          <a:effectLst/>
                          <a:latin typeface="+mn-ea"/>
                          <a:ea typeface="+mn-ea"/>
                          <a:cs typeface="Times New Roman" panose="02020603050405020304" pitchFamily="18" charset="0"/>
                        </a:rPr>
                        <a:t>会議</a:t>
                      </a:r>
                      <a:r>
                        <a:rPr lang="ja-JP" sz="1200" kern="0" dirty="0">
                          <a:effectLst/>
                          <a:latin typeface="+mn-ea"/>
                          <a:ea typeface="+mn-ea"/>
                          <a:cs typeface="Times New Roman" panose="02020603050405020304" pitchFamily="18" charset="0"/>
                        </a:rPr>
                        <a:t>設置日</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dirty="0">
                          <a:effectLst/>
                          <a:latin typeface="+mn-ea"/>
                          <a:ea typeface="+mn-ea"/>
                          <a:cs typeface="Times New Roman" panose="02020603050405020304" pitchFamily="18" charset="0"/>
                        </a:rPr>
                        <a:t>主宰者名・所属・役職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dirty="0">
                          <a:effectLst/>
                          <a:latin typeface="+mn-ea"/>
                          <a:ea typeface="+mn-ea"/>
                          <a:cs typeface="Times New Roman" panose="02020603050405020304" pitchFamily="18" charset="0"/>
                        </a:rPr>
                        <a:t>事業責任者名・所属・役職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smtClean="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dirty="0" smtClean="0">
                          <a:effectLst/>
                          <a:latin typeface="+mn-ea"/>
                          <a:ea typeface="+mn-ea"/>
                          <a:cs typeface="Times New Roman" panose="02020603050405020304" pitchFamily="18" charset="0"/>
                        </a:rPr>
                        <a:t>推進</a:t>
                      </a:r>
                      <a:r>
                        <a:rPr lang="ja-JP" sz="1200" kern="0" dirty="0" smtClean="0">
                          <a:effectLst/>
                          <a:latin typeface="+mn-ea"/>
                          <a:ea typeface="+mn-ea"/>
                          <a:cs typeface="Times New Roman" panose="02020603050405020304" pitchFamily="18" charset="0"/>
                        </a:rPr>
                        <a:t>会議構成員</a:t>
                      </a:r>
                      <a:r>
                        <a:rPr lang="ja-JP" altLang="en-US" sz="1200" kern="100" dirty="0">
                          <a:effectLst/>
                          <a:latin typeface="+mn-ea"/>
                          <a:ea typeface="+mn-ea"/>
                          <a:cs typeface="Times New Roman" panose="02020603050405020304" pitchFamily="18" charset="0"/>
                        </a:rPr>
                        <a:t>　</a:t>
                      </a:r>
                      <a:r>
                        <a:rPr lang="ja-JP" sz="1200" kern="0" dirty="0" smtClean="0">
                          <a:effectLst/>
                          <a:latin typeface="+mn-ea"/>
                          <a:ea typeface="+mn-ea"/>
                          <a:cs typeface="Times New Roman" panose="02020603050405020304" pitchFamily="18" charset="0"/>
                        </a:rPr>
                        <a:t>※</a:t>
                      </a:r>
                      <a:r>
                        <a:rPr lang="ja-JP" sz="1200" kern="0" dirty="0">
                          <a:effectLst/>
                          <a:latin typeface="+mn-ea"/>
                          <a:ea typeface="+mn-ea"/>
                          <a:cs typeface="Times New Roman" panose="02020603050405020304" pitchFamily="18" charset="0"/>
                        </a:rPr>
                        <a:t>◎が付されている機関の参画は必須</a:t>
                      </a:r>
                      <a:r>
                        <a:rPr lang="ja-JP" sz="1200" kern="0" dirty="0" smtClean="0">
                          <a:effectLst/>
                          <a:latin typeface="+mn-ea"/>
                          <a:ea typeface="+mn-ea"/>
                          <a:cs typeface="Times New Roman" panose="02020603050405020304" pitchFamily="18" charset="0"/>
                        </a:rPr>
                        <a:t>。</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dirty="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dirty="0" smtClean="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dirty="0" smtClean="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◎事業者又は事業者が組織する団体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dirty="0" smtClean="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金融機関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その他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dirty="0" smtClean="0">
                          <a:effectLst/>
                          <a:latin typeface="+mn-ea"/>
                          <a:ea typeface="+mn-ea"/>
                          <a:cs typeface="Times New Roman" panose="02020603050405020304" pitchFamily="18" charset="0"/>
                        </a:rPr>
                        <a:t>推進会議の体制</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下記の内容が分かるように記載。</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・推進会議の体制</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・推進会議の参画主体</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・各参画主体の役割</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dirty="0" smtClean="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smtClean="0">
                          <a:solidFill>
                            <a:srgbClr val="00B0F0"/>
                          </a:solidFill>
                          <a:effectLst/>
                          <a:latin typeface="+mn-ea"/>
                          <a:ea typeface="+mn-ea"/>
                          <a:cs typeface="Times New Roman" panose="02020603050405020304" pitchFamily="18" charset="0"/>
                        </a:rPr>
                        <a:t>・運営体制や意思決定プロセス</a:t>
                      </a:r>
                      <a:endParaRPr lang="ja-JP" altLang="ja-JP" sz="1050" kern="100" dirty="0" smtClean="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en-US" sz="1200"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推進</a:t>
            </a:r>
            <a:r>
              <a:rPr kumimoji="0" lang="ja-JP" altLang="ja-JP" sz="1200" dirty="0">
                <a:solidFill>
                  <a:prstClr val="black"/>
                </a:solidFill>
                <a:latin typeface="Meiryo UI" panose="020B0604030504040204" pitchFamily="50" charset="-128"/>
                <a:ea typeface="Meiryo UI" panose="020B0604030504040204" pitchFamily="50" charset="-128"/>
                <a:cs typeface="Times New Roman" panose="02020603050405020304" pitchFamily="18" charset="0"/>
              </a:rPr>
              <a:t>体制（地域における大学振興・若者雇用創出推進会議）</a:t>
            </a:r>
            <a:endParaRPr kumimoji="0" lang="ja-JP" altLang="en-US" sz="1200" dirty="0">
              <a:solidFill>
                <a:prstClr val="black"/>
              </a:solidFill>
              <a:ea typeface="Meiryo UI"/>
            </a:endParaRPr>
          </a:p>
        </p:txBody>
      </p:sp>
      <p:sp>
        <p:nvSpPr>
          <p:cNvPr id="7" name="角丸四角形 6"/>
          <p:cNvSpPr/>
          <p:nvPr/>
        </p:nvSpPr>
        <p:spPr>
          <a:xfrm>
            <a:off x="1525212" y="2331524"/>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sysClr val="windowText" lastClr="000000"/>
                </a:solidFill>
                <a:effectLst/>
                <a:uLnTx/>
                <a:uFillTx/>
                <a:latin typeface="+mn-ea"/>
              </a:rPr>
              <a:t>○青字を参考に記載。</a:t>
            </a:r>
            <a:r>
              <a:rPr kumimoji="0" lang="ja-JP" altLang="en-US" kern="0" dirty="0" smtClean="0">
                <a:solidFill>
                  <a:sysClr val="windowText" lastClr="000000"/>
                </a:solidFill>
                <a:latin typeface="+mn-ea"/>
              </a:rPr>
              <a:t>なお、提出時は青字を削除</a:t>
            </a:r>
            <a:r>
              <a:rPr kumimoji="0" lang="ja-JP" altLang="en-US" kern="0" dirty="0" smtClea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1269878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smtClean="0"/>
              <a:t> 実施</a:t>
            </a:r>
            <a:r>
              <a:rPr lang="ja-JP" altLang="en-US" dirty="0"/>
              <a:t>計画に関する基本情報</a:t>
            </a:r>
            <a:endParaRPr lang="ja-JP" altLang="en-US" spc="-100" dirty="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32</a:t>
            </a:fld>
            <a:endParaRPr lang="ja-JP" altLang="en-US">
              <a:solidFill>
                <a:prstClr val="black"/>
              </a:solidFill>
              <a:latin typeface="Calibri"/>
              <a:ea typeface="Meiryo UI"/>
            </a:endParaRPr>
          </a:p>
        </p:txBody>
      </p:sp>
      <p:graphicFrame>
        <p:nvGraphicFramePr>
          <p:cNvPr id="3" name="表 2"/>
          <p:cNvGraphicFramePr>
            <a:graphicFrameLocks noGrp="1"/>
          </p:cNvGraphicFramePr>
          <p:nvPr>
            <p:extLst>
              <p:ext uri="{D42A27DB-BD31-4B8C-83A1-F6EECF244321}">
                <p14:modId xmlns:p14="http://schemas.microsoft.com/office/powerpoint/2010/main" val="2718374986"/>
              </p:ext>
            </p:extLst>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smtClean="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smtClean="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dirty="0" smtClean="0">
                          <a:solidFill>
                            <a:srgbClr val="00B0F0"/>
                          </a:solidFill>
                          <a:effectLst/>
                          <a:latin typeface="+mn-ea"/>
                          <a:ea typeface="+mn-ea"/>
                          <a:cs typeface="Times New Roman" panose="02020603050405020304" pitchFamily="18" charset="0"/>
                        </a:rPr>
                        <a:t>※外部機関がどのような手法で</a:t>
                      </a:r>
                      <a:r>
                        <a:rPr lang="en-US" altLang="ja-JP" sz="1200" dirty="0" smtClean="0">
                          <a:solidFill>
                            <a:srgbClr val="00B0F0"/>
                          </a:solidFill>
                          <a:effectLst/>
                          <a:latin typeface="+mn-ea"/>
                          <a:ea typeface="+mn-ea"/>
                          <a:cs typeface="Times New Roman" panose="02020603050405020304" pitchFamily="18" charset="0"/>
                        </a:rPr>
                        <a:t>KPI</a:t>
                      </a:r>
                      <a:r>
                        <a:rPr lang="ja-JP" altLang="ja-JP" sz="1200" dirty="0" smtClean="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dirty="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※外部組織の参画者の情報を記載（見込みの場合はその旨を明記）</a:t>
                      </a:r>
                      <a:r>
                        <a:rPr lang="ja-JP" sz="1200" kern="100" dirty="0" smtClean="0">
                          <a:solidFill>
                            <a:srgbClr val="00B0F0"/>
                          </a:solidFill>
                          <a:effectLst/>
                          <a:latin typeface="+mn-ea"/>
                          <a:ea typeface="+mn-ea"/>
                          <a:cs typeface="Times New Roman" panose="02020603050405020304" pitchFamily="18" charset="0"/>
                        </a:rPr>
                        <a:t>。</a:t>
                      </a:r>
                      <a:endParaRPr lang="en-US" altLang="ja-JP" sz="1200" kern="100" dirty="0" smtClean="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dirty="0" smtClean="0">
                          <a:solidFill>
                            <a:srgbClr val="00B0F0"/>
                          </a:solidFill>
                          <a:effectLst/>
                          <a:latin typeface="+mn-ea"/>
                          <a:ea typeface="+mn-ea"/>
                          <a:cs typeface="Times New Roman" panose="02020603050405020304" pitchFamily="18" charset="0"/>
                        </a:rPr>
                        <a:t>※議会の場合はその旨を明記。</a:t>
                      </a:r>
                      <a:endParaRPr lang="ja-JP" sz="1200" kern="100" dirty="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dirty="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dirty="0" smtClean="0">
                          <a:effectLst/>
                          <a:latin typeface="+mn-ea"/>
                          <a:ea typeface="+mn-ea"/>
                          <a:cs typeface="Times New Roman" panose="02020603050405020304" pitchFamily="18" charset="0"/>
                        </a:rPr>
                        <a:t> </a:t>
                      </a:r>
                      <a:r>
                        <a:rPr lang="ja-JP" altLang="ja-JP" sz="1200" dirty="0" smtClean="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計画</a:t>
            </a:r>
            <a:r>
              <a:rPr kumimoji="0" lang="ja-JP" altLang="ja-JP" sz="1200" dirty="0">
                <a:solidFill>
                  <a:prstClr val="black"/>
                </a:solidFill>
                <a:latin typeface="Meiryo UI" panose="020B0604030504040204" pitchFamily="50" charset="-128"/>
                <a:ea typeface="Meiryo UI" panose="020B0604030504040204" pitchFamily="50" charset="-128"/>
                <a:cs typeface="Times New Roman" panose="02020603050405020304" pitchFamily="18" charset="0"/>
              </a:rPr>
              <a:t>の効果</a:t>
            </a:r>
            <a:r>
              <a:rPr kumimoji="0" lang="ja-JP" altLang="ja-JP" sz="1200"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検証</a:t>
            </a:r>
            <a:endParaRPr kumimoji="0" lang="ja-JP" altLang="ja-JP" dirty="0">
              <a:solidFill>
                <a:prstClr val="black"/>
              </a:solidFill>
              <a:latin typeface="Meiryo UI" panose="020B0604030504040204" pitchFamily="50" charset="-128"/>
              <a:ea typeface="Meiryo UI"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1958121764"/>
              </p:ext>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※予算計上の時期、予算種別について記載。</a:t>
                      </a:r>
                      <a:endParaRPr lang="ja-JP" sz="1200" kern="100" dirty="0">
                        <a:effectLst/>
                        <a:latin typeface="+mn-ea"/>
                        <a:ea typeface="+mn-ea"/>
                        <a:cs typeface="Times New Roman" panose="02020603050405020304" pitchFamily="18" charset="0"/>
                      </a:endParaRPr>
                    </a:p>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※住民基本台帳人口移動報告等を基に、申請団体における過去５年間（平成</a:t>
                      </a:r>
                      <a:r>
                        <a:rPr lang="en-US" sz="1200" kern="100" dirty="0">
                          <a:solidFill>
                            <a:srgbClr val="00B0F0"/>
                          </a:solidFill>
                          <a:effectLst/>
                          <a:latin typeface="+mn-ea"/>
                          <a:ea typeface="+mn-ea"/>
                          <a:cs typeface="Times New Roman" panose="02020603050405020304" pitchFamily="18" charset="0"/>
                        </a:rPr>
                        <a:t>29</a:t>
                      </a:r>
                      <a:r>
                        <a:rPr lang="ja-JP" sz="1200" kern="100" dirty="0">
                          <a:solidFill>
                            <a:srgbClr val="00B0F0"/>
                          </a:solidFill>
                          <a:effectLst/>
                          <a:latin typeface="+mn-ea"/>
                          <a:ea typeface="+mn-ea"/>
                          <a:cs typeface="Times New Roman" panose="02020603050405020304" pitchFamily="18" charset="0"/>
                        </a:rPr>
                        <a:t>年～令和３年）における社会増減（＝各年における転入数－各年における転出数）の状況について記載。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smtClean="0">
                          <a:effectLst/>
                          <a:latin typeface="+mn-ea"/>
                          <a:ea typeface="+mn-ea"/>
                          <a:cs typeface="Times New Roman" panose="02020603050405020304" pitchFamily="18" charset="0"/>
                        </a:rPr>
                        <a:t>平成</a:t>
                      </a:r>
                      <a:r>
                        <a:rPr lang="en-US" altLang="ja-JP" sz="1200" kern="100" dirty="0" smtClean="0">
                          <a:effectLst/>
                          <a:latin typeface="+mn-ea"/>
                          <a:ea typeface="+mn-ea"/>
                          <a:cs typeface="Times New Roman" panose="02020603050405020304" pitchFamily="18" charset="0"/>
                        </a:rPr>
                        <a:t>30</a:t>
                      </a:r>
                      <a:r>
                        <a:rPr lang="en-US" sz="1200" kern="100" dirty="0" smtClean="0">
                          <a:effectLst/>
                          <a:latin typeface="+mn-ea"/>
                          <a:ea typeface="+mn-ea"/>
                          <a:cs typeface="Times New Roman" panose="02020603050405020304" pitchFamily="18" charset="0"/>
                        </a:rPr>
                        <a:t>(2018)</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ja-JP" sz="1200" kern="100" dirty="0" smtClean="0">
                          <a:effectLst/>
                          <a:latin typeface="+mn-ea"/>
                          <a:ea typeface="+mn-ea"/>
                          <a:cs typeface="Times New Roman" panose="02020603050405020304" pitchFamily="18" charset="0"/>
                        </a:rPr>
                        <a:t>令和元</a:t>
                      </a:r>
                      <a:r>
                        <a:rPr lang="en-US" altLang="ja-JP" sz="1200" kern="100" dirty="0" smtClean="0">
                          <a:effectLst/>
                          <a:latin typeface="+mn-ea"/>
                          <a:ea typeface="+mn-ea"/>
                          <a:cs typeface="Times New Roman" panose="02020603050405020304" pitchFamily="18" charset="0"/>
                        </a:rPr>
                        <a:t>(2019)</a:t>
                      </a:r>
                      <a:r>
                        <a:rPr lang="ja-JP" altLang="ja-JP" sz="1200" kern="100" dirty="0" smtClean="0">
                          <a:effectLst/>
                          <a:latin typeface="+mn-ea"/>
                          <a:ea typeface="+mn-ea"/>
                          <a:cs typeface="Times New Roman" panose="02020603050405020304" pitchFamily="18" charset="0"/>
                        </a:rPr>
                        <a:t>年</a:t>
                      </a:r>
                      <a:endParaRPr lang="ja-JP" alt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ja-JP" sz="1200" kern="100" dirty="0" smtClean="0">
                          <a:effectLst/>
                          <a:latin typeface="+mn-ea"/>
                          <a:ea typeface="+mn-ea"/>
                          <a:cs typeface="Times New Roman" panose="02020603050405020304" pitchFamily="18" charset="0"/>
                        </a:rPr>
                        <a:t>令和２</a:t>
                      </a:r>
                      <a:r>
                        <a:rPr lang="en-US" altLang="ja-JP" sz="1200" kern="100" dirty="0" smtClean="0">
                          <a:effectLst/>
                          <a:latin typeface="+mn-ea"/>
                          <a:ea typeface="+mn-ea"/>
                          <a:cs typeface="Times New Roman" panose="02020603050405020304" pitchFamily="18" charset="0"/>
                        </a:rPr>
                        <a:t>(2020)</a:t>
                      </a:r>
                      <a:r>
                        <a:rPr lang="ja-JP" altLang="ja-JP" sz="1200" kern="100" dirty="0" smtClean="0">
                          <a:effectLst/>
                          <a:latin typeface="+mn-ea"/>
                          <a:ea typeface="+mn-ea"/>
                          <a:cs typeface="Times New Roman" panose="02020603050405020304" pitchFamily="18" charset="0"/>
                        </a:rPr>
                        <a:t>年</a:t>
                      </a:r>
                      <a:endParaRPr lang="ja-JP" alt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ja-JP" sz="1200" kern="100" dirty="0" smtClean="0">
                          <a:effectLst/>
                          <a:latin typeface="+mn-ea"/>
                          <a:ea typeface="+mn-ea"/>
                          <a:cs typeface="Times New Roman" panose="02020603050405020304" pitchFamily="18" charset="0"/>
                        </a:rPr>
                        <a:t>令和３</a:t>
                      </a:r>
                      <a:r>
                        <a:rPr lang="en-US" altLang="ja-JP" sz="1200" kern="100" dirty="0" smtClean="0">
                          <a:effectLst/>
                          <a:latin typeface="+mn-ea"/>
                          <a:ea typeface="+mn-ea"/>
                          <a:cs typeface="Times New Roman" panose="02020603050405020304" pitchFamily="18" charset="0"/>
                        </a:rPr>
                        <a:t>(2021)</a:t>
                      </a:r>
                      <a:r>
                        <a:rPr lang="ja-JP" altLang="ja-JP" sz="1200" kern="100" dirty="0" smtClean="0">
                          <a:effectLst/>
                          <a:latin typeface="+mn-ea"/>
                          <a:ea typeface="+mn-ea"/>
                          <a:cs typeface="Times New Roman" panose="02020603050405020304" pitchFamily="18" charset="0"/>
                        </a:rPr>
                        <a:t>年</a:t>
                      </a:r>
                      <a:endParaRPr lang="ja-JP" alt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smtClean="0">
                          <a:effectLst/>
                          <a:latin typeface="+mn-ea"/>
                          <a:ea typeface="+mn-ea"/>
                          <a:cs typeface="Times New Roman" panose="02020603050405020304" pitchFamily="18" charset="0"/>
                        </a:rPr>
                        <a:t>令和</a:t>
                      </a:r>
                      <a:r>
                        <a:rPr lang="en-US" altLang="ja-JP" sz="1200" kern="100" dirty="0" smtClean="0">
                          <a:effectLst/>
                          <a:latin typeface="+mn-ea"/>
                          <a:ea typeface="+mn-ea"/>
                          <a:cs typeface="Times New Roman" panose="02020603050405020304" pitchFamily="18" charset="0"/>
                        </a:rPr>
                        <a:t>4</a:t>
                      </a:r>
                      <a:r>
                        <a:rPr lang="en-US" sz="1200" kern="100" dirty="0" smtClean="0">
                          <a:effectLst/>
                          <a:latin typeface="+mn-ea"/>
                          <a:ea typeface="+mn-ea"/>
                          <a:cs typeface="Times New Roman" panose="02020603050405020304" pitchFamily="18" charset="0"/>
                        </a:rPr>
                        <a:t>(2022)</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dirty="0" smtClean="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dirty="0">
              <a:solidFill>
                <a:prstClr val="black"/>
              </a:solidFill>
              <a:latin typeface="Meiryo UI" panose="020B0604030504040204" pitchFamily="50" charset="-128"/>
              <a:ea typeface="Meiryo UI" panose="020B0604030504040204" pitchFamily="50" charset="-128"/>
            </a:endParaRPr>
          </a:p>
        </p:txBody>
      </p:sp>
      <p:sp>
        <p:nvSpPr>
          <p:cNvPr id="12" name="角丸四角形 11"/>
          <p:cNvSpPr/>
          <p:nvPr/>
        </p:nvSpPr>
        <p:spPr>
          <a:xfrm>
            <a:off x="1464099" y="2631293"/>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smtClean="0">
                <a:ln>
                  <a:noFill/>
                </a:ln>
                <a:solidFill>
                  <a:sysClr val="windowText" lastClr="000000"/>
                </a:solidFill>
                <a:effectLst/>
                <a:uLnTx/>
                <a:uFillTx/>
                <a:latin typeface="+mn-ea"/>
              </a:rPr>
              <a:t>○青字を参考に記載。</a:t>
            </a:r>
            <a:r>
              <a:rPr kumimoji="0" lang="ja-JP" altLang="en-US" kern="0" dirty="0" smtClean="0">
                <a:solidFill>
                  <a:sysClr val="windowText" lastClr="000000"/>
                </a:solidFill>
                <a:latin typeface="+mn-ea"/>
              </a:rPr>
              <a:t>なお、提出時は青字を削除</a:t>
            </a:r>
            <a:r>
              <a:rPr kumimoji="0" lang="ja-JP" altLang="en-US" kern="0" dirty="0" smtClea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828266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11254</Words>
  <Application>Microsoft Office PowerPoint</Application>
  <PresentationFormat>A4 210 x 297 mm</PresentationFormat>
  <Paragraphs>768</Paragraphs>
  <Slides>32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32</vt:i4>
      </vt:variant>
    </vt:vector>
  </HeadingPairs>
  <TitlesOfParts>
    <vt:vector size="43" baseType="lpstr">
      <vt:lpstr>Meiryo UI</vt:lpstr>
      <vt:lpstr>ＭＳ Ｐゴシック</vt:lpstr>
      <vt:lpstr>游ゴシック</vt:lpstr>
      <vt:lpstr>游ゴシック Light</vt:lpstr>
      <vt:lpstr>Arial</vt:lpstr>
      <vt:lpstr>Calibri</vt:lpstr>
      <vt:lpstr>Calibri Light</vt:lpstr>
      <vt:lpstr>Times New Roman</vt:lpstr>
      <vt:lpstr>Wingdings</vt:lpstr>
      <vt:lpstr>Office テーマ</vt:lpstr>
      <vt:lpstr>1_Office テーマ</vt:lpstr>
      <vt:lpstr>【計画のタイトル】</vt:lpstr>
      <vt:lpstr>本フォーマットについて（※提出に当たり、本スライドは削除ください）</vt:lpstr>
      <vt:lpstr>１．計画の概要</vt:lpstr>
      <vt:lpstr>１－１．計画の全体像</vt:lpstr>
      <vt:lpstr>１－２．申請内容の骨子</vt:lpstr>
      <vt:lpstr>１－３．計画作成支援における指摘事項への検討結果</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５－１．初年度における事業費の内訳（見込み）</vt:lpstr>
      <vt:lpstr>５－２．初年度における経費の構造</vt:lpstr>
      <vt:lpstr>５－３．自走に向けた資金計画</vt:lpstr>
      <vt:lpstr>実施計画に関する基本情報 （事務局確認用）</vt:lpstr>
      <vt:lpstr> 実施計画に関する基本情報</vt:lpstr>
      <vt:lpstr> 実施計画に関する基本情報</vt:lpstr>
      <vt:lpstr> 実施計画に関する基本情報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2023-02-06T04:08:24Z</dcterms:created>
  <dcterms:modified xsi:type="dcterms:W3CDTF">2023-02-06T04:08:30Z</dcterms:modified>
</cp:coreProperties>
</file>