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58" r:id="rId2"/>
  </p:sldMasterIdLst>
  <p:notesMasterIdLst>
    <p:notesMasterId r:id="rId34"/>
  </p:notesMasterIdLst>
  <p:sldIdLst>
    <p:sldId id="256" r:id="rId3"/>
    <p:sldId id="258" r:id="rId4"/>
    <p:sldId id="287" r:id="rId5"/>
    <p:sldId id="257" r:id="rId6"/>
    <p:sldId id="259" r:id="rId7"/>
    <p:sldId id="260" r:id="rId8"/>
    <p:sldId id="261" r:id="rId9"/>
    <p:sldId id="295" r:id="rId10"/>
    <p:sldId id="297" r:id="rId11"/>
    <p:sldId id="296" r:id="rId12"/>
    <p:sldId id="265" r:id="rId13"/>
    <p:sldId id="298" r:id="rId14"/>
    <p:sldId id="299" r:id="rId15"/>
    <p:sldId id="300" r:id="rId16"/>
    <p:sldId id="316" r:id="rId17"/>
    <p:sldId id="317" r:id="rId18"/>
    <p:sldId id="271" r:id="rId19"/>
    <p:sldId id="303" r:id="rId20"/>
    <p:sldId id="304" r:id="rId21"/>
    <p:sldId id="305" r:id="rId22"/>
    <p:sldId id="306" r:id="rId23"/>
    <p:sldId id="307" r:id="rId24"/>
    <p:sldId id="308" r:id="rId25"/>
    <p:sldId id="309" r:id="rId26"/>
    <p:sldId id="280" r:id="rId27"/>
    <p:sldId id="281" r:id="rId28"/>
    <p:sldId id="282" r:id="rId29"/>
    <p:sldId id="288" r:id="rId30"/>
    <p:sldId id="292" r:id="rId31"/>
    <p:sldId id="293" r:id="rId32"/>
    <p:sldId id="294" r:id="rId33"/>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310" y="82"/>
      </p:cViewPr>
      <p:guideLst>
        <p:guide orient="horz" pos="2160"/>
        <p:guide pos="312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2023/2/6</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923584"/>
            <a:ext cx="7429500" cy="2610779"/>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dirty="0" smtClean="0"/>
              <a:t>マスター サブタイトルの書式設定</a:t>
            </a:r>
            <a:endParaRPr kumimoji="1" lang="ja-JP" altLang="en-US" dirty="0"/>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36073425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dirty="0" smtClean="0"/>
          </a:p>
        </p:txBody>
      </p:sp>
    </p:spTree>
    <p:extLst>
      <p:ext uri="{BB962C8B-B14F-4D97-AF65-F5344CB8AC3E}">
        <p14:creationId xmlns:p14="http://schemas.microsoft.com/office/powerpoint/2010/main" val="275816379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a:t>
            </a:r>
            <a:r>
              <a:rPr lang="en-US" altLang="ja-JP" dirty="0" smtClean="0"/>
              <a:t>】</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dirty="0" smtClean="0"/>
          </a:p>
        </p:txBody>
      </p:sp>
    </p:spTree>
    <p:extLst>
      <p:ext uri="{BB962C8B-B14F-4D97-AF65-F5344CB8AC3E}">
        <p14:creationId xmlns:p14="http://schemas.microsoft.com/office/powerpoint/2010/main" val="116624934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68911935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2023/2/6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99689328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2023/2/6</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79871750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2023/2/6</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968000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2023/2/6</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1130129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2023/2/6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08257384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2023/2/6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0305618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05797630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255261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2023/2/6</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80172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3371084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2472228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4757315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107084321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a:t>
            </a:r>
            <a:r>
              <a:rPr lang="ja-JP" altLang="en-US" dirty="0"/>
              <a:t>計画</a:t>
            </a:r>
            <a:r>
              <a:rPr lang="ja-JP" altLang="en-US" dirty="0" smtClean="0"/>
              <a:t>の</a:t>
            </a:r>
            <a:r>
              <a:rPr lang="ja-JP" altLang="en-US" dirty="0"/>
              <a:t>タイトル</a:t>
            </a:r>
            <a:r>
              <a:rPr kumimoji="1" lang="en-US" altLang="ja-JP" dirty="0" smtClean="0"/>
              <a:t>】</a:t>
            </a:r>
            <a:endParaRPr kumimoji="1" lang="ja-JP" altLang="en-US" dirty="0"/>
          </a:p>
        </p:txBody>
      </p:sp>
      <p:sp>
        <p:nvSpPr>
          <p:cNvPr id="3" name="サブタイトル 2"/>
          <p:cNvSpPr>
            <a:spLocks noGrp="1"/>
          </p:cNvSpPr>
          <p:nvPr>
            <p:ph type="subTitle" idx="1"/>
          </p:nvPr>
        </p:nvSpPr>
        <p:spPr/>
        <p:txBody>
          <a:bodyPr>
            <a:normAutofit fontScale="85000" lnSpcReduction="10000"/>
          </a:bodyPr>
          <a:lstStyle/>
          <a:p>
            <a:pPr>
              <a:lnSpc>
                <a:spcPct val="120000"/>
              </a:lnSpc>
            </a:pPr>
            <a:r>
              <a:rPr lang="ja-JP" altLang="en-US" dirty="0" smtClean="0"/>
              <a:t>令和</a:t>
            </a:r>
            <a:r>
              <a:rPr lang="en-US" altLang="ja-JP" dirty="0" smtClean="0"/>
              <a:t>5</a:t>
            </a:r>
            <a:r>
              <a:rPr lang="ja-JP" altLang="en-US" dirty="0" smtClean="0"/>
              <a:t>年度</a:t>
            </a:r>
            <a:r>
              <a:rPr lang="ja-JP" altLang="en-US" dirty="0"/>
              <a:t>地方大学・地域産業創生交付金</a:t>
            </a:r>
            <a:br>
              <a:rPr lang="ja-JP" altLang="en-US" dirty="0"/>
            </a:br>
            <a:r>
              <a:rPr lang="ja-JP" altLang="en-US" dirty="0" smtClean="0"/>
              <a:t>実施計画　本体（展開枠）</a:t>
            </a:r>
            <a:r>
              <a:rPr lang="ja-JP" altLang="en-US" dirty="0"/>
              <a:t/>
            </a:r>
            <a:br>
              <a:rPr lang="ja-JP" altLang="en-US" dirty="0"/>
            </a:br>
            <a:endParaRPr lang="ja-JP" altLang="en-US" dirty="0"/>
          </a:p>
          <a:p>
            <a:pPr>
              <a:lnSpc>
                <a:spcPct val="120000"/>
              </a:lnSpc>
            </a:pPr>
            <a:r>
              <a:rPr lang="en-US" altLang="ja-JP" dirty="0"/>
              <a:t>【</a:t>
            </a:r>
            <a:r>
              <a:rPr lang="ja-JP" altLang="en-US" dirty="0"/>
              <a:t>申請地方公共団体名</a:t>
            </a:r>
            <a:r>
              <a:rPr lang="en-US" altLang="ja-JP" dirty="0" smtClean="0"/>
              <a:t>】</a:t>
            </a:r>
          </a:p>
          <a:p>
            <a:pPr>
              <a:lnSpc>
                <a:spcPct val="120000"/>
              </a:lnSpc>
            </a:pPr>
            <a:endParaRPr lang="en-US" altLang="ja-JP" dirty="0"/>
          </a:p>
          <a:p>
            <a:pPr algn="r">
              <a:lnSpc>
                <a:spcPct val="120000"/>
              </a:lnSpc>
            </a:pPr>
            <a:r>
              <a:rPr lang="en-US" altLang="ja-JP" u="sng" dirty="0" smtClean="0"/>
              <a:t>※</a:t>
            </a:r>
            <a:r>
              <a:rPr lang="ja-JP" altLang="en-US" u="sng" dirty="0"/>
              <a:t>原則として既存の計画から発展・変更した部分を</a:t>
            </a:r>
            <a:r>
              <a:rPr lang="ja-JP" altLang="en-US" u="sng" dirty="0" smtClean="0"/>
              <a:t>下線等に</a:t>
            </a:r>
            <a:r>
              <a:rPr lang="ja-JP" altLang="en-US" u="sng" dirty="0"/>
              <a:t>より明示</a:t>
            </a:r>
            <a:r>
              <a:rPr lang="ja-JP" altLang="en-US" u="sng" dirty="0" smtClean="0"/>
              <a:t>。</a:t>
            </a:r>
            <a:endParaRPr kumimoji="1" lang="ja-JP" altLang="en-US" u="sng"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smtClean="0"/>
              <a:t>（様式</a:t>
            </a:r>
            <a:r>
              <a:rPr lang="en-US" altLang="ja-JP" sz="1200" dirty="0" smtClean="0"/>
              <a:t>1-1-2</a:t>
            </a:r>
            <a:r>
              <a:rPr lang="ja-JP" altLang="en-US" sz="1200" dirty="0" smtClean="0"/>
              <a:t>）</a:t>
            </a:r>
            <a:endParaRPr lang="ja-JP" altLang="en-US" sz="1200" dirty="0"/>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2815752038"/>
              </p:ext>
            </p:extLst>
          </p:nvPr>
        </p:nvGraphicFramePr>
        <p:xfrm>
          <a:off x="93306" y="438411"/>
          <a:ext cx="9694506" cy="63347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概要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smtClean="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面接評価は、</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内容</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smtClean="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smtClean="0">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dirty="0" smtClean="0">
                          <a:solidFill>
                            <a:schemeClr val="tx1"/>
                          </a:solidFill>
                          <a:latin typeface="Meiryo UI" panose="020B0604030504040204" pitchFamily="50" charset="-128"/>
                          <a:ea typeface="Meiryo UI" panose="020B0604030504040204" pitchFamily="50" charset="-128"/>
                        </a:rPr>
                        <a:t>にしてください。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b="0" u="none" dirty="0" smtClean="0">
                          <a:solidFill>
                            <a:schemeClr val="tx1"/>
                          </a:solidFill>
                          <a:latin typeface="Meiryo UI" panose="020B0604030504040204" pitchFamily="50" charset="-128"/>
                          <a:ea typeface="Meiryo UI" panose="020B0604030504040204" pitchFamily="50" charset="-128"/>
                        </a:rPr>
                        <a:t>次頁の「計画に盛り込むべきポイント」及び</a:t>
                      </a:r>
                      <a:r>
                        <a:rPr lang="ja-JP" altLang="en-US" sz="1600" b="1" u="sng" dirty="0" smtClean="0">
                          <a:solidFill>
                            <a:schemeClr val="tx1"/>
                          </a:solidFill>
                          <a:latin typeface="Meiryo UI" panose="020B0604030504040204" pitchFamily="50" charset="-128"/>
                          <a:ea typeface="Meiryo UI" panose="020B0604030504040204" pitchFamily="50" charset="-128"/>
                        </a:rPr>
                        <a:t>評価基準の各項目</a:t>
                      </a:r>
                      <a:r>
                        <a:rPr lang="ja-JP" altLang="en-US" sz="1600" dirty="0" smtClean="0">
                          <a:solidFill>
                            <a:schemeClr val="tx1"/>
                          </a:solidFill>
                          <a:latin typeface="Meiryo UI" panose="020B0604030504040204" pitchFamily="50" charset="-128"/>
                          <a:ea typeface="Meiryo UI" panose="020B0604030504040204" pitchFamily="50" charset="-128"/>
                        </a:rPr>
                        <a:t>に関する内容が明確になるようご記載ください。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体裁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smtClean="0">
                          <a:solidFill>
                            <a:schemeClr val="tx1"/>
                          </a:solidFill>
                          <a:latin typeface="Meiryo UI" panose="020B0604030504040204" pitchFamily="50" charset="-128"/>
                          <a:ea typeface="Meiryo UI" panose="020B0604030504040204" pitchFamily="50" charset="-128"/>
                        </a:rPr>
                        <a:t>スライドの追加は任意</a:t>
                      </a:r>
                      <a:r>
                        <a:rPr lang="ja-JP" altLang="en-US" sz="1600" dirty="0" smtClean="0">
                          <a:solidFill>
                            <a:schemeClr val="tx1"/>
                          </a:solidFill>
                          <a:latin typeface="Meiryo UI" panose="020B0604030504040204" pitchFamily="50" charset="-128"/>
                          <a:ea typeface="Meiryo UI" panose="020B0604030504040204" pitchFamily="50" charset="-128"/>
                        </a:rPr>
                        <a:t>としますが、</a:t>
                      </a:r>
                      <a:r>
                        <a:rPr lang="ja-JP" altLang="en-US" sz="1600" b="1" u="sng" dirty="0" smtClean="0">
                          <a:solidFill>
                            <a:schemeClr val="tx1"/>
                          </a:solidFill>
                          <a:latin typeface="Meiryo UI" panose="020B0604030504040204" pitchFamily="50" charset="-128"/>
                          <a:ea typeface="Meiryo UI" panose="020B0604030504040204" pitchFamily="50" charset="-128"/>
                        </a:rPr>
                        <a:t>原則として</a:t>
                      </a:r>
                      <a:r>
                        <a:rPr lang="en-US" altLang="ja-JP" sz="1600" b="1" u="sng" dirty="0" smtClean="0">
                          <a:solidFill>
                            <a:schemeClr val="tx1"/>
                          </a:solidFill>
                          <a:latin typeface="Meiryo UI" panose="020B0604030504040204" pitchFamily="50" charset="-128"/>
                          <a:ea typeface="Meiryo UI" panose="020B0604030504040204" pitchFamily="50" charset="-128"/>
                        </a:rPr>
                        <a:t>30</a:t>
                      </a:r>
                      <a:r>
                        <a:rPr lang="ja-JP" altLang="en-US" sz="1600" b="1" u="sng" dirty="0" smtClean="0">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smtClean="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smtClean="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kumimoji="1" lang="ja-JP" altLang="en-US" sz="1600" b="1" u="sng" kern="1200" dirty="0" smtClean="0">
                          <a:solidFill>
                            <a:schemeClr val="tx1"/>
                          </a:solidFill>
                          <a:latin typeface="Meiryo UI" panose="020B0604030504040204" pitchFamily="50" charset="-128"/>
                          <a:ea typeface="Meiryo UI" panose="020B0604030504040204" pitchFamily="50" charset="-128"/>
                          <a:cs typeface="+mn-cs"/>
                        </a:rPr>
                        <a:t>当初計画からの差分に当たる部分を下線等により明示</a:t>
                      </a:r>
                      <a:r>
                        <a:rPr lang="ja-JP" altLang="en-US" sz="1600" dirty="0" smtClean="0">
                          <a:solidFill>
                            <a:schemeClr val="tx1"/>
                          </a:solidFill>
                          <a:latin typeface="Meiryo UI" panose="020B0604030504040204" pitchFamily="50" charset="-128"/>
                          <a:ea typeface="Meiryo UI" panose="020B0604030504040204" pitchFamily="50" charset="-128"/>
                        </a:rPr>
                        <a:t>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smtClean="0"/>
              <a:t>計画</a:t>
            </a:r>
            <a:r>
              <a:rPr lang="ja-JP" altLang="en-US" dirty="0"/>
              <a:t>に盛り込むべきポイント（</a:t>
            </a:r>
            <a:r>
              <a:rPr lang="en-US" altLang="ja-JP" dirty="0"/>
              <a:t>※</a:t>
            </a:r>
            <a:r>
              <a:rPr lang="ja-JP" altLang="en-US" dirty="0"/>
              <a:t>提出に当たり、本スライドは削除ください）</a:t>
            </a:r>
          </a:p>
        </p:txBody>
      </p:sp>
      <p:graphicFrame>
        <p:nvGraphicFramePr>
          <p:cNvPr id="10" name="表 9"/>
          <p:cNvGraphicFramePr>
            <a:graphicFrameLocks noGrp="1"/>
          </p:cNvGraphicFramePr>
          <p:nvPr>
            <p:extLst>
              <p:ext uri="{D42A27DB-BD31-4B8C-83A1-F6EECF244321}">
                <p14:modId xmlns:p14="http://schemas.microsoft.com/office/powerpoint/2010/main" val="2758486170"/>
              </p:ext>
            </p:extLst>
          </p:nvPr>
        </p:nvGraphicFramePr>
        <p:xfrm>
          <a:off x="93306" y="438411"/>
          <a:ext cx="9694506" cy="6416040"/>
        </p:xfrm>
        <a:graphic>
          <a:graphicData uri="http://schemas.openxmlformats.org/drawingml/2006/table">
            <a:tbl>
              <a:tblPr firstRow="1" bandRow="1">
                <a:tableStyleId>{5C22544A-7EE6-4342-B048-85BDC9FD1C3A}</a:tableStyleId>
              </a:tblPr>
              <a:tblGrid>
                <a:gridCol w="9694506">
                  <a:extLst>
                    <a:ext uri="{9D8B030D-6E8A-4147-A177-3AD203B41FA5}">
                      <a16:colId xmlns:a16="http://schemas.microsoft.com/office/drawing/2014/main" val="3772080884"/>
                    </a:ext>
                  </a:extLst>
                </a:gridCol>
              </a:tblGrid>
              <a:tr h="769339">
                <a:tc>
                  <a:txBody>
                    <a:bodyPr/>
                    <a:lstStyle/>
                    <a:p>
                      <a:pPr marL="0" indent="0" hangingPunct="0">
                        <a:lnSpc>
                          <a:spcPct val="150000"/>
                        </a:lnSpc>
                        <a:buNone/>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総論</a:t>
                      </a:r>
                      <a:r>
                        <a:rPr lang="en-US" altLang="ja-JP" sz="1800" b="1" dirty="0" smtClean="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当初計画との差分の明確性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産業創生・雇用創出</a:t>
                      </a:r>
                      <a:r>
                        <a:rPr lang="en-US" altLang="ja-JP" sz="1800" b="1" dirty="0" smtClean="0">
                          <a:solidFill>
                            <a:schemeClr val="tx1"/>
                          </a:solidFill>
                          <a:latin typeface="Meiryo UI" panose="020B0604030504040204" pitchFamily="50" charset="-128"/>
                          <a:ea typeface="Meiryo UI" panose="020B0604030504040204" pitchFamily="50" charset="-128"/>
                        </a:rPr>
                        <a:t>】</a:t>
                      </a:r>
                    </a:p>
                    <a:p>
                      <a:pPr hangingPunct="0">
                        <a:lnSpc>
                          <a:spcPct val="150000"/>
                        </a:lnSpc>
                        <a:buFont typeface="Wingdings" panose="05000000000000000000" pitchFamily="2" charset="2"/>
                        <a:buChar char="ü"/>
                      </a:pPr>
                      <a:r>
                        <a:rPr lang="ja-JP" altLang="en-US" sz="1800" b="0" dirty="0" smtClean="0">
                          <a:solidFill>
                            <a:schemeClr val="tx1"/>
                          </a:solidFill>
                          <a:latin typeface="Meiryo UI" panose="020B0604030504040204" pitchFamily="50" charset="-128"/>
                          <a:ea typeface="Meiryo UI" panose="020B0604030504040204" pitchFamily="50" charset="-128"/>
                        </a:rPr>
                        <a:t>産業創生・雇用創出の成果目標の高度化の妥当性・蓋然性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目標達成までの実行計画、</a:t>
                      </a:r>
                      <a:r>
                        <a:rPr lang="en-US" altLang="ja-JP" sz="1800" b="0" dirty="0" smtClean="0">
                          <a:solidFill>
                            <a:schemeClr val="tx1"/>
                          </a:solidFill>
                          <a:latin typeface="Meiryo UI" panose="020B0604030504040204" pitchFamily="50" charset="-128"/>
                          <a:ea typeface="Meiryo UI" panose="020B0604030504040204" pitchFamily="50" charset="-128"/>
                        </a:rPr>
                        <a:t>KPI</a:t>
                      </a:r>
                      <a:r>
                        <a:rPr lang="ja-JP" altLang="en-US" sz="1800" b="0" dirty="0" smtClean="0">
                          <a:solidFill>
                            <a:schemeClr val="tx1"/>
                          </a:solidFill>
                          <a:latin typeface="Meiryo UI" panose="020B0604030504040204" pitchFamily="50" charset="-128"/>
                          <a:ea typeface="Meiryo UI" panose="020B0604030504040204" pitchFamily="50" charset="-128"/>
                        </a:rPr>
                        <a:t>設計の妥当性・蓋然性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実施体制</a:t>
                      </a:r>
                      <a:r>
                        <a:rPr lang="en-US" altLang="ja-JP" sz="1800" b="1" dirty="0" smtClean="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産業界のニーズの強さ、投資・資金提供の状況・見込み</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自走に加え展開枠の活動を推進できる産学官連携の体制</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r>
                        <a:rPr lang="en-US" altLang="ja-JP" sz="1800" b="1" dirty="0" smtClean="0">
                          <a:solidFill>
                            <a:schemeClr val="tx1"/>
                          </a:solidFill>
                          <a:latin typeface="Meiryo UI" panose="020B0604030504040204" pitchFamily="50" charset="-128"/>
                          <a:ea typeface="Meiryo UI" panose="020B0604030504040204" pitchFamily="50" charset="-128"/>
                        </a:rPr>
                        <a:t>【</a:t>
                      </a:r>
                      <a:r>
                        <a:rPr lang="ja-JP" altLang="en-US" sz="1800" b="1" dirty="0" smtClean="0">
                          <a:solidFill>
                            <a:schemeClr val="tx1"/>
                          </a:solidFill>
                          <a:latin typeface="Meiryo UI" panose="020B0604030504040204" pitchFamily="50" charset="-128"/>
                          <a:ea typeface="Meiryo UI" panose="020B0604030504040204" pitchFamily="50" charset="-128"/>
                        </a:rPr>
                        <a:t>主な活動</a:t>
                      </a:r>
                      <a:r>
                        <a:rPr lang="en-US" altLang="ja-JP" sz="1800" b="1" dirty="0" smtClean="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smtClean="0">
                          <a:solidFill>
                            <a:schemeClr val="tx1"/>
                          </a:solidFill>
                          <a:latin typeface="Meiryo UI" panose="020B0604030504040204" pitchFamily="50" charset="-128"/>
                          <a:ea typeface="Meiryo UI" panose="020B0604030504040204" pitchFamily="50" charset="-128"/>
                        </a:rPr>
                        <a:t>取組内容の妥当性・蓋然性</a:t>
                      </a: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endParaRPr lang="en-US" altLang="ja-JP" sz="1800" b="0" dirty="0" smtClean="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r>
                        <a:rPr lang="en-US" altLang="ja-JP" sz="1800" b="0" dirty="0" smtClean="0">
                          <a:solidFill>
                            <a:schemeClr val="tx1"/>
                          </a:solidFill>
                          <a:latin typeface="Meiryo UI" panose="020B0604030504040204" pitchFamily="50" charset="-128"/>
                          <a:ea typeface="Meiryo UI" panose="020B0604030504040204" pitchFamily="50" charset="-128"/>
                        </a:rPr>
                        <a:t>※</a:t>
                      </a:r>
                      <a:r>
                        <a:rPr lang="ja-JP" altLang="en-US" sz="1800" b="0" dirty="0" smtClean="0">
                          <a:solidFill>
                            <a:schemeClr val="tx1"/>
                          </a:solidFill>
                          <a:latin typeface="Meiryo UI" panose="020B0604030504040204" pitchFamily="50" charset="-128"/>
                          <a:ea typeface="Meiryo UI" panose="020B0604030504040204" pitchFamily="50" charset="-128"/>
                        </a:rPr>
                        <a:t>その他、評価基準全般について</a:t>
                      </a:r>
                      <a:endParaRPr lang="ja-JP" altLang="ja-JP" sz="1800" b="0" dirty="0">
                        <a:solidFill>
                          <a:schemeClr val="tx1"/>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973265"/>
                  </a:ext>
                </a:extLst>
              </a:tr>
            </a:tbl>
          </a:graphicData>
        </a:graphic>
      </p:graphicFrame>
    </p:spTree>
    <p:extLst>
      <p:ext uri="{BB962C8B-B14F-4D97-AF65-F5344CB8AC3E}">
        <p14:creationId xmlns:p14="http://schemas.microsoft.com/office/powerpoint/2010/main" val="1348929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１．計画の概要</a:t>
            </a:r>
            <a:endParaRPr kumimoji="1" lang="ja-JP" altLang="en-US" dirty="0"/>
          </a:p>
        </p:txBody>
      </p:sp>
    </p:spTree>
    <p:extLst>
      <p:ext uri="{BB962C8B-B14F-4D97-AF65-F5344CB8AC3E}">
        <p14:creationId xmlns:p14="http://schemas.microsoft.com/office/powerpoint/2010/main" val="82756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１－１</a:t>
            </a:r>
            <a:r>
              <a:rPr lang="ja-JP" altLang="en-US" dirty="0" smtClean="0"/>
              <a:t>．計画の全体像</a:t>
            </a:r>
            <a:endParaRPr kumimoji="1" lang="ja-JP" altLang="en-US" dirty="0"/>
          </a:p>
        </p:txBody>
      </p:sp>
      <p:sp>
        <p:nvSpPr>
          <p:cNvPr id="4" name="テキスト プレースホルダー 3"/>
          <p:cNvSpPr>
            <a:spLocks noGrp="1"/>
          </p:cNvSpPr>
          <p:nvPr>
            <p:ph type="body" sz="quarter" idx="13"/>
          </p:nvPr>
        </p:nvSpPr>
        <p:spPr/>
        <p:txBody>
          <a:bodyPr/>
          <a:lstStyle/>
          <a:p>
            <a:endParaRPr lang="ja-JP" altLang="en-US" dirty="0"/>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5</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latin typeface="Meiryo UI" panose="020B0604030504040204" pitchFamily="50" charset="-128"/>
                <a:ea typeface="Meiryo UI" panose="020B0604030504040204" pitchFamily="50" charset="-128"/>
              </a:rPr>
              <a:t>計画で</a:t>
            </a:r>
            <a:r>
              <a:rPr lang="ja-JP" altLang="en-US" b="1" u="sng" dirty="0">
                <a:solidFill>
                  <a:schemeClr val="tx1"/>
                </a:solidFill>
                <a:latin typeface="Meiryo UI" panose="020B0604030504040204" pitchFamily="50" charset="-128"/>
                <a:ea typeface="Meiryo UI" panose="020B0604030504040204" pitchFamily="50" charset="-128"/>
              </a:rPr>
              <a:t>目指す姿</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計画における</a:t>
            </a:r>
            <a:r>
              <a:rPr lang="ja-JP" altLang="en-US" b="1" u="sng" dirty="0" smtClean="0">
                <a:solidFill>
                  <a:schemeClr val="tx1"/>
                </a:solidFill>
                <a:latin typeface="Meiryo UI" panose="020B0604030504040204" pitchFamily="50" charset="-128"/>
                <a:ea typeface="Meiryo UI" panose="020B0604030504040204" pitchFamily="50" charset="-128"/>
              </a:rPr>
              <a:t>重要な点</a:t>
            </a:r>
            <a:r>
              <a:rPr lang="ja-JP" altLang="en-US" u="sng" dirty="0">
                <a:solidFill>
                  <a:schemeClr val="tx1"/>
                </a:solidFill>
                <a:latin typeface="Meiryo UI" panose="020B0604030504040204" pitchFamily="50" charset="-128"/>
                <a:ea typeface="Meiryo UI" panose="020B0604030504040204" pitchFamily="50" charset="-128"/>
              </a:rPr>
              <a:t>について、</a:t>
            </a:r>
            <a:r>
              <a:rPr lang="ja-JP" altLang="en-US" dirty="0">
                <a:solidFill>
                  <a:schemeClr val="tx1"/>
                </a:solidFill>
                <a:latin typeface="Meiryo UI" panose="020B0604030504040204" pitchFamily="50" charset="-128"/>
                <a:ea typeface="Meiryo UI" panose="020B0604030504040204" pitchFamily="50" charset="-128"/>
              </a:rPr>
              <a:t>簡潔に</a:t>
            </a:r>
            <a:r>
              <a:rPr lang="ja-JP" altLang="en-US" dirty="0" smtClean="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dirty="0">
                <a:solidFill>
                  <a:prstClr val="black"/>
                </a:solidFill>
                <a:latin typeface="Meiryo UI" panose="020B0604030504040204" pitchFamily="50" charset="-128"/>
                <a:ea typeface="Meiryo UI" panose="020B0604030504040204" pitchFamily="50" charset="-128"/>
              </a:rPr>
              <a:t>①○○事業：～～～～～～～～～～～～～～～～～～～～～～～～～～～～～～～～～～～～～～～～～～～～～～～～～～～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②○○事業：～～～～～～～～～～～～～～～～～～～～～～～～～～～～～～～～～～～～～～～～～～～～～～～～～～～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③○○事業：～～～～～～～～～～～～～～～～～～～～～～～～～～～～～～～～～～～～～～～～～～～～～～～～～～～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④○○事業：～～～～～～～～～～～～～～～～～～～～～～～～～～～～～～～～～～～～～～～～～～～～～～～～～～～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114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必須</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smtClean="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smtClean="0">
              <a:solidFill>
                <a:prstClr val="black"/>
              </a:solidFill>
              <a:latin typeface="Meiryo UI" panose="020B0604030504040204" pitchFamily="50" charset="-128"/>
              <a:ea typeface="Meiryo UI" panose="020B0604030504040204" pitchFamily="50" charset="-128"/>
            </a:endParaRPr>
          </a:p>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任意</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dirty="0" smtClean="0">
                <a:solidFill>
                  <a:prstClr val="white"/>
                </a:solidFill>
                <a:latin typeface="Meiryo UI" panose="020B0604030504040204" pitchFamily="50" charset="-128"/>
                <a:ea typeface="Meiryo UI" panose="020B0604030504040204" pitchFamily="50" charset="-128"/>
              </a:rPr>
              <a:t>KPI</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事業概要</a:t>
            </a:r>
            <a:endParaRPr lang="en-US" altLang="ja-JP" sz="1200" dirty="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dirty="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1860962842"/>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交付対象事業費</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自己財源分</a:t>
                      </a:r>
                      <a:endParaRPr lang="zh-TW" altLang="en-US" sz="800" b="0" i="0" u="none" strike="noStrike" dirty="0" smtClean="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a:t>
                      </a:r>
                      <a:r>
                        <a:rPr lang="ja-JP" altLang="en-US" sz="800" b="0" i="0" u="none" strike="noStrike" dirty="0" smtClean="0">
                          <a:solidFill>
                            <a:srgbClr val="000000"/>
                          </a:solidFill>
                          <a:effectLst/>
                          <a:latin typeface="+mj-ea"/>
                          <a:ea typeface="+mj-ea"/>
                        </a:rPr>
                        <a:t>年度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地方大学・地域産業</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創生交付金</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（補助裏）</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合計</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smtClean="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dirty="0" smtClean="0">
                          <a:solidFill>
                            <a:srgbClr val="000000"/>
                          </a:solidFill>
                          <a:effectLst/>
                          <a:latin typeface="+mj-ea"/>
                          <a:ea typeface="+mj-ea"/>
                        </a:rPr>
                        <a:t>（</a:t>
                      </a:r>
                      <a:r>
                        <a:rPr kumimoji="1" lang="ja-JP" altLang="en-US" sz="800" b="0" i="0" u="none" strike="noStrike" kern="1200" cap="none" spc="0" normalizeH="0" baseline="0" noProof="0" dirty="0" smtClean="0">
                          <a:ln>
                            <a:noFill/>
                          </a:ln>
                          <a:solidFill>
                            <a:prstClr val="black"/>
                          </a:solidFill>
                          <a:effectLst/>
                          <a:uLnTx/>
                          <a:uFillTx/>
                          <a:latin typeface="+mn-lt"/>
                          <a:ea typeface="+mn-ea"/>
                          <a:cs typeface="+mn-cs"/>
                        </a:rPr>
                        <a:t>補助裏除く</a:t>
                      </a:r>
                      <a:r>
                        <a:rPr lang="zh-TW" altLang="en-US" sz="800" b="0" i="0" u="none" strike="noStrike" dirty="0" smtClean="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大学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a:t>
                      </a:r>
                      <a:r>
                        <a:rPr lang="zh-TW" altLang="en-US" sz="800" b="0" i="0" u="none" strike="noStrike" dirty="0" smtClean="0">
                          <a:solidFill>
                            <a:srgbClr val="000000"/>
                          </a:solidFill>
                          <a:effectLst/>
                          <a:latin typeface="+mj-ea"/>
                          <a:ea typeface="+mj-ea"/>
                        </a:rPr>
                        <a:t>業者</a:t>
                      </a:r>
                      <a:r>
                        <a:rPr lang="ja-JP" altLang="en-US" sz="800" b="0" i="0" u="none" strike="noStrike" dirty="0" smtClean="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691,683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321,200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699,200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357,000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697,000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573,242</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281,000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416,033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300,000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120,500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3,877,158</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2,366,342</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6,243,500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2,230,200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1,676,750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9,048,240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smtClean="0">
                <a:solidFill>
                  <a:prstClr val="white"/>
                </a:solidFill>
                <a:latin typeface="Meiryo UI" panose="020B0604030504040204" pitchFamily="50" charset="-128"/>
                <a:ea typeface="Meiryo UI" panose="020B0604030504040204" pitchFamily="50" charset="-128"/>
              </a:rPr>
              <a:t>提案内容要旨</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76611" y="227708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１－２．申請内容の骨子</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評価基準</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申請内容の骨子</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-1</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a:t>
                      </a:r>
                      <a:r>
                        <a:rPr kumimoji="1" lang="en-US" altLang="ja-JP" sz="1200" b="0" dirty="0" smtClean="0">
                          <a:solidFill>
                            <a:schemeClr val="tx1"/>
                          </a:solidFill>
                          <a:latin typeface="Meiryo UI" panose="020B0604030504040204" pitchFamily="50" charset="-128"/>
                          <a:ea typeface="Meiryo UI" panose="020B0604030504040204" pitchFamily="50" charset="-128"/>
                        </a:rPr>
                        <a:t/>
                      </a:r>
                      <a:br>
                        <a:rPr kumimoji="1" lang="en-US" altLang="ja-JP" sz="1200" b="0" dirty="0" smtClean="0">
                          <a:solidFill>
                            <a:schemeClr val="tx1"/>
                          </a:solidFill>
                          <a:latin typeface="Meiryo UI" panose="020B0604030504040204" pitchFamily="50" charset="-128"/>
                          <a:ea typeface="Meiryo UI" panose="020B0604030504040204" pitchFamily="50" charset="-128"/>
                        </a:rPr>
                      </a:br>
                      <a:r>
                        <a:rPr kumimoji="1" lang="en-US" altLang="ja-JP" sz="1200" b="0" dirty="0" smtClean="0">
                          <a:solidFill>
                            <a:schemeClr val="tx1"/>
                          </a:solidFill>
                          <a:latin typeface="Meiryo UI" panose="020B0604030504040204" pitchFamily="50" charset="-128"/>
                          <a:ea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r>
                        <a:rPr kumimoji="1" lang="ja-JP" altLang="en-US" sz="1200" b="0" dirty="0" smtClean="0">
                          <a:solidFill>
                            <a:schemeClr val="tx1"/>
                          </a:solidFill>
                          <a:latin typeface="Meiryo UI" panose="020B0604030504040204" pitchFamily="50" charset="-128"/>
                          <a:ea typeface="Meiryo UI" panose="020B0604030504040204" pitchFamily="50" charset="-128"/>
                        </a:rPr>
                        <a:t>を除く</a:t>
                      </a:r>
                      <a:r>
                        <a:rPr kumimoji="1" lang="en-US" altLang="ja-JP" sz="1200" b="0" dirty="0" smtClean="0">
                          <a:solidFill>
                            <a:schemeClr val="tx1"/>
                          </a:solidFill>
                          <a:latin typeface="Meiryo UI" panose="020B0604030504040204" pitchFamily="50" charset="-128"/>
                          <a:ea typeface="Meiryo UI" panose="020B0604030504040204" pitchFamily="50" charset="-128"/>
                        </a:rPr>
                        <a:t>)</a:t>
                      </a:r>
                      <a:endParaRPr kumimoji="1" lang="ja-JP" altLang="en-US" sz="1200" b="0" dirty="0" smtClean="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産業創生・雇用創出におけるデジタル技術活用</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②</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実施体制・自走性</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③</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研究開発</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④</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人材育成</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⑤</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大学改革</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97353" y="21280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２．地域の現状と課題</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２－１．地域・市場を取り巻く状況とその動向</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703278"/>
            <a:ext cx="7473245" cy="2475394"/>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にあたっては、第</a:t>
            </a: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11</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回「地方大学の振興及び若者雇用等に関する有識者会議」資料４等を参考に当該地域の強みや課題の自己分析結果のポイントなどを記載。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特</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に、バックデータ集に記載したデータを基に導かれる下記の内容について、地域の特色や優位性も示しながら、具体的に記載。</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地域や大学の置かれた状況と今後の見通し。</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ターゲットとしている市場や雇用環境の状況と今後の見通し。</a:t>
            </a: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43542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２－２．計画に関連するこれまでの取組・実績</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〇計画</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に関連するこれまでの取組・実績として以下の内容について、具体的に記載。</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これまで地域の産官学が連携して行ってきた取組</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その取組により得られた成果や地域の強み</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当該産業における大学の役割</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これまでの取組・実績における課題（なぜその取組・実績だけでは不十分で</a:t>
            </a:r>
            <a:r>
              <a:rPr kumimoji="1" lang="ja-JP" altLang="en-US" sz="1800" b="0" i="0" u="none" strike="noStrike" kern="1200" cap="none" spc="0" normalizeH="0" baseline="0" noProof="0" dirty="0" err="1"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あ</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り</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、本交付金事業に応募する必要があるのかを示すためのもの）　</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等</a:t>
            </a:r>
            <a:endParaRPr kumimoji="1" lang="en-US" altLang="ja-JP"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　</a:t>
            </a:r>
            <a:r>
              <a:rPr lang="ja-JP" altLang="en-US" b="1" dirty="0" smtClean="0">
                <a:solidFill>
                  <a:sysClr val="windowText" lastClr="000000"/>
                </a:solidFill>
                <a:latin typeface="Meiryo UI" panose="020B0604030504040204" pitchFamily="50" charset="-128"/>
                <a:ea typeface="Meiryo UI" panose="020B0604030504040204" pitchFamily="50" charset="-128"/>
              </a:rPr>
              <a:t>・</a:t>
            </a:r>
            <a:r>
              <a:rPr lang="ja-JP" altLang="en-US" b="1" u="sng" dirty="0" smtClean="0">
                <a:solidFill>
                  <a:sysClr val="windowText" lastClr="000000"/>
                </a:solidFill>
                <a:latin typeface="Meiryo UI" panose="020B0604030504040204" pitchFamily="50" charset="-128"/>
                <a:ea typeface="Meiryo UI" panose="020B0604030504040204" pitchFamily="50" charset="-128"/>
              </a:rPr>
              <a:t>本交付</a:t>
            </a:r>
            <a:r>
              <a:rPr lang="ja-JP" altLang="en-US" b="1" u="sng" dirty="0">
                <a:solidFill>
                  <a:sysClr val="windowText" lastClr="000000"/>
                </a:solidFill>
                <a:latin typeface="Meiryo UI" panose="020B0604030504040204" pitchFamily="50" charset="-128"/>
                <a:ea typeface="Meiryo UI" panose="020B0604030504040204" pitchFamily="50" charset="-128"/>
              </a:rPr>
              <a:t>金事業による取組を含む。</a:t>
            </a:r>
            <a:endParaRPr kumimoji="1" lang="ja-JP" altLang="en-US" sz="1800" b="1" i="0" u="sng"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62504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２－３．地域として取り組むべき課題</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・市場を取り巻く状況やこれまでの取組の実績を踏まえ、当該地域の地域における大学振興・若者雇用創出に関する強みや課題などの現状について整理して記載。</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 name="スライド番号プレースホルダー 2"/>
          <p:cNvSpPr>
            <a:spLocks noGrp="1"/>
          </p:cNvSpPr>
          <p:nvPr>
            <p:ph type="sldNum" sz="quarter" idx="12"/>
          </p:nvPr>
        </p:nvSpPr>
        <p:spPr>
          <a:xfrm>
            <a:off x="7677150" y="6484083"/>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スライド番号プレースホルダー 2"/>
          <p:cNvSpPr txBox="1">
            <a:spLocks/>
          </p:cNvSpPr>
          <p:nvPr/>
        </p:nvSpPr>
        <p:spPr>
          <a:xfrm>
            <a:off x="7677150" y="6484083"/>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600" kern="1200">
                <a:solidFill>
                  <a:schemeClr val="tx1">
                    <a:tint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2C05932C-F660-46D9-BCAC-BA474BACF4CC}" type="slidenum">
              <a:rPr lang="ja-JP" altLang="en-US" smtClean="0">
                <a:solidFill>
                  <a:prstClr val="black">
                    <a:tint val="75000"/>
                  </a:prstClr>
                </a:solidFill>
              </a:rPr>
              <a:pPr>
                <a:defRPr/>
              </a:pPr>
              <a:t>10</a:t>
            </a:fld>
            <a:endParaRPr lang="ja-JP" altLang="en-US">
              <a:solidFill>
                <a:prstClr val="black">
                  <a:tint val="75000"/>
                </a:prstClr>
              </a:solidFill>
            </a:endParaRPr>
          </a:p>
        </p:txBody>
      </p:sp>
    </p:spTree>
    <p:extLst>
      <p:ext uri="{BB962C8B-B14F-4D97-AF65-F5344CB8AC3E}">
        <p14:creationId xmlns:p14="http://schemas.microsoft.com/office/powerpoint/2010/main" val="349649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３．目指す姿と目標</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３－１．地域が目指す姿</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64127" lvl="0" indent="-164127" defTabSz="844078">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が目指す姿について、以下の内容を盛り込んだ上で</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図示も可。</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・地域や産業のビジョン</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・地域や産業界からのニーズ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本計画における取組のみにより達成を目指す姿というよりも、本計画を含め地域の資源を総動員して目指す地域の将来像を</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想定。</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テーマとして、地方公共団体の産業戦略と参画する大学の特色や強みを鑑みた際に、納得感のある妥当なものとなっていることが</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重要。</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49571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３－２</a:t>
            </a:r>
            <a:r>
              <a:rPr lang="ja-JP" altLang="en-US" dirty="0" smtClean="0"/>
              <a:t>．産業</a:t>
            </a:r>
            <a:r>
              <a:rPr lang="ja-JP" altLang="en-US" dirty="0"/>
              <a:t>創生・雇用創出で目指す姿</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32837"/>
            <a:ext cx="7646268"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 </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地域が目指す姿」のうち「産業創生・雇用創出」として目指す姿について</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や産業界からのニーズ、公費投入の必要性（民間資金や自己資金のみでは実施不可能な理由）についても</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デジタル技術を有効に活用している状態について記載。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70880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３－３．</a:t>
            </a:r>
            <a:r>
              <a:rPr lang="ja-JP" altLang="en-US" dirty="0" smtClean="0"/>
              <a:t>大学</a:t>
            </a:r>
            <a:r>
              <a:rPr lang="ja-JP" altLang="en-US" dirty="0"/>
              <a:t>改革により大学が目指す</a:t>
            </a:r>
            <a:r>
              <a:rPr lang="ja-JP" altLang="en-US" dirty="0" smtClean="0"/>
              <a:t>姿</a:t>
            </a:r>
            <a:r>
              <a:rPr lang="ja-JP" altLang="en-US" dirty="0"/>
              <a:t>（</a:t>
            </a:r>
            <a:r>
              <a:rPr lang="ja-JP" altLang="en-US" dirty="0" smtClean="0"/>
              <a:t>🔴🔴大学）</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改革の実行により、地域産業創生の駆動力となり特定分野に強みのあるオンリーワン性を持つ大学をどのように実現していくか、地方公共団体としての戦略を</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改革の具体的な戦略（目標、計画等）と大学改革の内容の詳細を</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err="1"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招</a:t>
            </a:r>
            <a:r>
              <a:rPr kumimoji="1" lang="ja-JP" altLang="en-US" sz="1800" b="0" i="0" u="none" strike="noStrike" kern="1200" cap="none" spc="0" normalizeH="0" baseline="0" noProof="0" dirty="0" err="1">
                <a:ln>
                  <a:noFill/>
                </a:ln>
                <a:solidFill>
                  <a:sysClr val="windowText" lastClr="000000"/>
                </a:solidFill>
                <a:effectLst/>
                <a:uLnTx/>
                <a:uFillTx/>
                <a:latin typeface="Meiryo UI" panose="020B0604030504040204" pitchFamily="50" charset="-128"/>
                <a:ea typeface="Meiryo UI" panose="020B0604030504040204" pitchFamily="50" charset="-128"/>
                <a:cs typeface="+mn-cs"/>
              </a:rPr>
              <a:t>へい</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するトップレベル人材候補が行う研究開発や人材育成等の取組が、計画全体にどのように関連するのかについて、当該人材の強みや、招へいの形態・期間等を含めつつ、具体的に</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各大学</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のミッション・事業に関係するビジョンと申請内容等による取組の関連性を</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組織再編検討委員会など改革を進めるための体制について記載ください。</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の大学が連携して実施する場合にはまとめて</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の大学で個別に実施する場合には、個別に</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作成。</a:t>
            </a: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7213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latin typeface="+mn-ea"/>
              </a:rPr>
              <a:t>３－４．</a:t>
            </a:r>
            <a:r>
              <a:rPr lang="en-US" altLang="ja-JP" dirty="0">
                <a:latin typeface="+mn-ea"/>
              </a:rPr>
              <a:t>KPI</a:t>
            </a:r>
            <a:r>
              <a:rPr lang="ja-JP" altLang="en-US" dirty="0">
                <a:latin typeface="+mn-ea"/>
              </a:rPr>
              <a:t>の考え方</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9" name="テキスト ボックス 8"/>
          <p:cNvSpPr txBox="1"/>
          <p:nvPr/>
        </p:nvSpPr>
        <p:spPr>
          <a:xfrm>
            <a:off x="1545193" y="1454256"/>
            <a:ext cx="4413739" cy="276999"/>
          </a:xfrm>
          <a:prstGeom prst="rect">
            <a:avLst/>
          </a:prstGeom>
          <a:noFill/>
        </p:spPr>
        <p:txBody>
          <a:bodyPr wrap="square" rtlCol="0">
            <a:spAutoFit/>
          </a:bodyPr>
          <a:lstStyle/>
          <a:p>
            <a:pPr>
              <a:defRPr/>
            </a:pPr>
            <a:r>
              <a:rPr lang="en-US" altLang="ja-JP" sz="1200" dirty="0">
                <a:solidFill>
                  <a:prstClr val="black"/>
                </a:solidFill>
                <a:latin typeface="Calibri"/>
                <a:ea typeface="Meiryo UI"/>
              </a:rPr>
              <a:t>※</a:t>
            </a:r>
            <a:r>
              <a:rPr lang="ja-JP" altLang="en-US" sz="1200" dirty="0">
                <a:solidFill>
                  <a:prstClr val="black"/>
                </a:solidFill>
                <a:latin typeface="Calibri"/>
                <a:ea typeface="Meiryo UI"/>
              </a:rPr>
              <a:t>目標値（上段）と実績値（下段）</a:t>
            </a:r>
          </a:p>
        </p:txBody>
      </p:sp>
      <p:sp>
        <p:nvSpPr>
          <p:cNvPr id="10" name="テキスト ボックス 9"/>
          <p:cNvSpPr txBox="1"/>
          <p:nvPr/>
        </p:nvSpPr>
        <p:spPr>
          <a:xfrm>
            <a:off x="0" y="1390844"/>
            <a:ext cx="1907200" cy="338554"/>
          </a:xfrm>
          <a:prstGeom prst="rect">
            <a:avLst/>
          </a:prstGeom>
          <a:noFill/>
        </p:spPr>
        <p:txBody>
          <a:bodyPr wrap="square" rtlCol="0">
            <a:spAutoFit/>
          </a:bodyPr>
          <a:lstStyle/>
          <a:p>
            <a:pPr>
              <a:defRPr/>
            </a:pPr>
            <a:r>
              <a:rPr lang="ja-JP" altLang="en-US" sz="1600" dirty="0">
                <a:solidFill>
                  <a:prstClr val="black"/>
                </a:solidFill>
                <a:latin typeface="Calibri"/>
                <a:ea typeface="Meiryo UI"/>
              </a:rPr>
              <a:t>○</a:t>
            </a:r>
            <a:r>
              <a:rPr lang="en-US" altLang="ja-JP" sz="1600" dirty="0">
                <a:solidFill>
                  <a:prstClr val="black"/>
                </a:solidFill>
                <a:latin typeface="Calibri"/>
                <a:ea typeface="Meiryo UI"/>
              </a:rPr>
              <a:t>KPI</a:t>
            </a:r>
            <a:r>
              <a:rPr lang="ja-JP" altLang="en-US" sz="1600" dirty="0">
                <a:solidFill>
                  <a:prstClr val="black"/>
                </a:solidFill>
                <a:latin typeface="Calibri"/>
                <a:ea typeface="Meiryo UI"/>
              </a:rPr>
              <a:t>の達成状況</a:t>
            </a:r>
          </a:p>
        </p:txBody>
      </p:sp>
      <p:graphicFrame>
        <p:nvGraphicFramePr>
          <p:cNvPr id="11" name="コンテンツ プレースホルダー 2"/>
          <p:cNvGraphicFramePr>
            <a:graphicFrameLocks/>
          </p:cNvGraphicFramePr>
          <p:nvPr>
            <p:extLst>
              <p:ext uri="{D42A27DB-BD31-4B8C-83A1-F6EECF244321}">
                <p14:modId xmlns:p14="http://schemas.microsoft.com/office/powerpoint/2010/main" val="3963555740"/>
              </p:ext>
            </p:extLst>
          </p:nvPr>
        </p:nvGraphicFramePr>
        <p:xfrm>
          <a:off x="85159" y="1678793"/>
          <a:ext cx="9683098" cy="5135880"/>
        </p:xfrm>
        <a:graphic>
          <a:graphicData uri="http://schemas.openxmlformats.org/drawingml/2006/table">
            <a:tbl>
              <a:tblPr firstRow="1" bandRow="1"/>
              <a:tblGrid>
                <a:gridCol w="2201063">
                  <a:extLst>
                    <a:ext uri="{9D8B030D-6E8A-4147-A177-3AD203B41FA5}">
                      <a16:colId xmlns:a16="http://schemas.microsoft.com/office/drawing/2014/main" val="2088236665"/>
                    </a:ext>
                  </a:extLst>
                </a:gridCol>
                <a:gridCol w="680185">
                  <a:extLst>
                    <a:ext uri="{9D8B030D-6E8A-4147-A177-3AD203B41FA5}">
                      <a16:colId xmlns:a16="http://schemas.microsoft.com/office/drawing/2014/main" val="2471243024"/>
                    </a:ext>
                  </a:extLst>
                </a:gridCol>
                <a:gridCol w="680185">
                  <a:extLst>
                    <a:ext uri="{9D8B030D-6E8A-4147-A177-3AD203B41FA5}">
                      <a16:colId xmlns:a16="http://schemas.microsoft.com/office/drawing/2014/main" val="2177714227"/>
                    </a:ext>
                  </a:extLst>
                </a:gridCol>
                <a:gridCol w="680185">
                  <a:extLst>
                    <a:ext uri="{9D8B030D-6E8A-4147-A177-3AD203B41FA5}">
                      <a16:colId xmlns:a16="http://schemas.microsoft.com/office/drawing/2014/main" val="1059260121"/>
                    </a:ext>
                  </a:extLst>
                </a:gridCol>
                <a:gridCol w="680185">
                  <a:extLst>
                    <a:ext uri="{9D8B030D-6E8A-4147-A177-3AD203B41FA5}">
                      <a16:colId xmlns:a16="http://schemas.microsoft.com/office/drawing/2014/main" val="1623412831"/>
                    </a:ext>
                  </a:extLst>
                </a:gridCol>
                <a:gridCol w="680185">
                  <a:extLst>
                    <a:ext uri="{9D8B030D-6E8A-4147-A177-3AD203B41FA5}">
                      <a16:colId xmlns:a16="http://schemas.microsoft.com/office/drawing/2014/main" val="3158947391"/>
                    </a:ext>
                  </a:extLst>
                </a:gridCol>
                <a:gridCol w="680185">
                  <a:extLst>
                    <a:ext uri="{9D8B030D-6E8A-4147-A177-3AD203B41FA5}">
                      <a16:colId xmlns:a16="http://schemas.microsoft.com/office/drawing/2014/main" val="3932411538"/>
                    </a:ext>
                  </a:extLst>
                </a:gridCol>
                <a:gridCol w="680185">
                  <a:extLst>
                    <a:ext uri="{9D8B030D-6E8A-4147-A177-3AD203B41FA5}">
                      <a16:colId xmlns:a16="http://schemas.microsoft.com/office/drawing/2014/main" val="2974439418"/>
                    </a:ext>
                  </a:extLst>
                </a:gridCol>
                <a:gridCol w="680185">
                  <a:extLst>
                    <a:ext uri="{9D8B030D-6E8A-4147-A177-3AD203B41FA5}">
                      <a16:colId xmlns:a16="http://schemas.microsoft.com/office/drawing/2014/main" val="4277778687"/>
                    </a:ext>
                  </a:extLst>
                </a:gridCol>
                <a:gridCol w="680185">
                  <a:extLst>
                    <a:ext uri="{9D8B030D-6E8A-4147-A177-3AD203B41FA5}">
                      <a16:colId xmlns:a16="http://schemas.microsoft.com/office/drawing/2014/main" val="673354061"/>
                    </a:ext>
                  </a:extLst>
                </a:gridCol>
                <a:gridCol w="680185">
                  <a:extLst>
                    <a:ext uri="{9D8B030D-6E8A-4147-A177-3AD203B41FA5}">
                      <a16:colId xmlns:a16="http://schemas.microsoft.com/office/drawing/2014/main" val="1556637281"/>
                    </a:ext>
                  </a:extLst>
                </a:gridCol>
                <a:gridCol w="680185">
                  <a:extLst>
                    <a:ext uri="{9D8B030D-6E8A-4147-A177-3AD203B41FA5}">
                      <a16:colId xmlns:a16="http://schemas.microsoft.com/office/drawing/2014/main" val="967989275"/>
                    </a:ext>
                  </a:extLst>
                </a:gridCol>
              </a:tblGrid>
              <a:tr h="473710">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ja-JP" altLang="en-US" sz="1100" dirty="0" smtClean="0"/>
                        <a:t>項目</a:t>
                      </a:r>
                      <a:endParaRPr kumimoji="1" lang="ja-JP" altLang="en-US" sz="11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smtClean="0"/>
                        <a:t>2018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dirty="0" smtClean="0"/>
                        <a:t>[</a:t>
                      </a:r>
                      <a:r>
                        <a:rPr kumimoji="1" lang="ja-JP" altLang="en-US" sz="1000" dirty="0" smtClean="0"/>
                        <a:t>計画</a:t>
                      </a:r>
                      <a:endParaRPr kumimoji="1" lang="en-US" altLang="ja-JP" sz="1000"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開始前</a:t>
                      </a:r>
                      <a:r>
                        <a:rPr kumimoji="1" lang="en-US" altLang="ja-JP" sz="1000" dirty="0" smtClean="0"/>
                        <a:t>]</a:t>
                      </a:r>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smtClean="0"/>
                        <a:t>2019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dirty="0" smtClean="0"/>
                        <a:t>[1</a:t>
                      </a:r>
                      <a:r>
                        <a:rPr kumimoji="1" lang="ja-JP" altLang="en-US" sz="1000" dirty="0" smtClean="0"/>
                        <a:t>年目</a:t>
                      </a:r>
                      <a:r>
                        <a:rPr kumimoji="1" lang="en-US" altLang="ja-JP" sz="1000" dirty="0" smtClean="0"/>
                        <a:t>]</a:t>
                      </a:r>
                      <a:endParaRPr kumimoji="1" lang="ja-JP" altLang="en-US" sz="1000" dirty="0" smtClean="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smtClean="0"/>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[2</a:t>
                      </a:r>
                      <a:r>
                        <a:rPr kumimoji="1" lang="ja-JP" altLang="en-US" sz="1000" b="0" i="0" u="none" strike="noStrike" kern="1200" cap="none" spc="0" normalizeH="0" baseline="0" noProof="0" dirty="0" smtClean="0">
                          <a:ln>
                            <a:noFill/>
                          </a:ln>
                          <a:solidFill>
                            <a:prstClr val="black"/>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prstClr val="black"/>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smtClean="0"/>
                        <a:t>2021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[3</a:t>
                      </a:r>
                      <a:r>
                        <a:rPr kumimoji="1" lang="ja-JP" altLang="en-US" sz="1000" b="0" i="0" u="none" strike="noStrike" kern="1200" cap="none" spc="0" normalizeH="0" baseline="0" noProof="0" dirty="0" smtClean="0">
                          <a:ln>
                            <a:noFill/>
                          </a:ln>
                          <a:solidFill>
                            <a:prstClr val="black"/>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prstClr val="black"/>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en-US" altLang="ja-JP" sz="1100" dirty="0" smtClean="0"/>
                        <a:t>2022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[4</a:t>
                      </a:r>
                      <a:r>
                        <a:rPr kumimoji="1" lang="ja-JP" altLang="en-US" sz="1000" b="0" i="0" u="none" strike="noStrike" kern="1200" cap="none" spc="0" normalizeH="0" baseline="0" noProof="0" dirty="0" smtClean="0">
                          <a:ln>
                            <a:noFill/>
                          </a:ln>
                          <a:solidFill>
                            <a:prstClr val="black"/>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prstClr val="black"/>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en-US" altLang="ja-JP" sz="1100" dirty="0" smtClean="0"/>
                        <a:t>2023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[5</a:t>
                      </a:r>
                      <a:r>
                        <a:rPr kumimoji="1" lang="ja-JP" altLang="en-US" sz="1000" b="0" i="0" u="none" strike="noStrike" kern="1200" cap="none" spc="0" normalizeH="0" baseline="0" noProof="0" dirty="0" smtClean="0">
                          <a:ln>
                            <a:noFill/>
                          </a:ln>
                          <a:solidFill>
                            <a:prstClr val="black"/>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prstClr val="black"/>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prstClr val="black"/>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en-US" altLang="ja-JP" sz="1100" dirty="0" smtClean="0">
                          <a:solidFill>
                            <a:schemeClr val="tx1"/>
                          </a:solidFill>
                        </a:rPr>
                        <a:t>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[6</a:t>
                      </a:r>
                      <a:r>
                        <a:rPr kumimoji="1" lang="ja-JP" altLang="en-US" sz="1000" b="0" i="0" u="none" strike="noStrike" kern="1200" cap="none" spc="0" normalizeH="0" baseline="0" noProof="0" dirty="0" smtClean="0">
                          <a:ln>
                            <a:noFill/>
                          </a:ln>
                          <a:solidFill>
                            <a:schemeClr val="tx1"/>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schemeClr val="tx1"/>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en-US" altLang="ja-JP" sz="1100" dirty="0" smtClean="0">
                          <a:solidFill>
                            <a:schemeClr val="tx1"/>
                          </a:solidFill>
                        </a:rPr>
                        <a:t>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[7</a:t>
                      </a:r>
                      <a:r>
                        <a:rPr kumimoji="1" lang="ja-JP" altLang="en-US" sz="1000" b="0" i="0" u="none" strike="noStrike" kern="1200" cap="none" spc="0" normalizeH="0" baseline="0" noProof="0" dirty="0" smtClean="0">
                          <a:ln>
                            <a:noFill/>
                          </a:ln>
                          <a:solidFill>
                            <a:schemeClr val="tx1"/>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schemeClr val="tx1"/>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en-US" altLang="ja-JP" sz="1100" dirty="0" smtClean="0">
                          <a:solidFill>
                            <a:schemeClr val="tx1"/>
                          </a:solidFill>
                        </a:rPr>
                        <a:t>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[8</a:t>
                      </a:r>
                      <a:r>
                        <a:rPr kumimoji="1" lang="ja-JP" altLang="en-US" sz="1000" b="0" i="0" u="none" strike="noStrike" kern="1200" cap="none" spc="0" normalizeH="0" baseline="0" noProof="0" dirty="0" smtClean="0">
                          <a:ln>
                            <a:noFill/>
                          </a:ln>
                          <a:solidFill>
                            <a:schemeClr val="tx1"/>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schemeClr val="tx1"/>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en-US" altLang="ja-JP" sz="1100" dirty="0" smtClean="0">
                          <a:solidFill>
                            <a:schemeClr val="tx1"/>
                          </a:solidFill>
                        </a:rPr>
                        <a:t>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[9</a:t>
                      </a:r>
                      <a:r>
                        <a:rPr kumimoji="1" lang="ja-JP" altLang="en-US" sz="1000" b="0" i="0" u="none" strike="noStrike" kern="1200" cap="none" spc="0" normalizeH="0" baseline="0" noProof="0" dirty="0" smtClean="0">
                          <a:ln>
                            <a:noFill/>
                          </a:ln>
                          <a:solidFill>
                            <a:schemeClr val="tx1"/>
                          </a:solidFill>
                          <a:effectLst/>
                          <a:uLnTx/>
                          <a:uFillTx/>
                          <a:latin typeface="+mn-lt"/>
                          <a:ea typeface="+mn-ea"/>
                          <a:cs typeface="+mn-cs"/>
                        </a:rPr>
                        <a:t>年目</a:t>
                      </a:r>
                      <a:r>
                        <a:rPr kumimoji="1" lang="en-US" altLang="ja-JP" sz="1000" b="0" i="0" u="none" strike="noStrike" kern="1200" cap="none" spc="0" normalizeH="0" baseline="0" noProof="0" dirty="0" smtClean="0">
                          <a:ln>
                            <a:noFill/>
                          </a:ln>
                          <a:solidFill>
                            <a:schemeClr val="tx1"/>
                          </a:solidFill>
                          <a:effectLst/>
                          <a:uLnTx/>
                          <a:uFillTx/>
                          <a:latin typeface="+mn-lt"/>
                          <a:ea typeface="+mn-ea"/>
                          <a:cs typeface="+mn-cs"/>
                        </a:rPr>
                        <a:t>]</a:t>
                      </a:r>
                      <a:endParaRPr kumimoji="1" lang="ja-JP" altLang="en-US" sz="1000" b="0" i="0" u="none" strike="noStrike" kern="1200" cap="none" spc="0" normalizeH="0" baseline="0" noProof="0" dirty="0" smtClean="0">
                        <a:ln>
                          <a:noFill/>
                        </a:ln>
                        <a:solidFill>
                          <a:schemeClr val="tx1"/>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a:r>
                        <a:rPr kumimoji="1" lang="en-US" altLang="ja-JP" sz="1100" dirty="0" smtClean="0">
                          <a:solidFill>
                            <a:schemeClr val="tx1"/>
                          </a:solidFill>
                        </a:rPr>
                        <a:t>2028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smtClean="0">
                          <a:ln>
                            <a:noFill/>
                          </a:ln>
                          <a:solidFill>
                            <a:schemeClr val="tx1"/>
                          </a:solidFill>
                          <a:effectLst/>
                          <a:uLnTx/>
                          <a:uFillTx/>
                          <a:latin typeface="+mn-lt"/>
                          <a:ea typeface="+mn-ea"/>
                          <a:cs typeface="+mn-cs"/>
                        </a:rPr>
                        <a:t>[10</a:t>
                      </a:r>
                      <a:r>
                        <a:rPr kumimoji="1" lang="ja-JP" altLang="en-US" sz="900" b="0" i="0" u="none" strike="noStrike" kern="1200" cap="none" spc="0" normalizeH="0" baseline="0" noProof="0" dirty="0" smtClean="0">
                          <a:ln>
                            <a:noFill/>
                          </a:ln>
                          <a:solidFill>
                            <a:schemeClr val="tx1"/>
                          </a:solidFill>
                          <a:effectLst/>
                          <a:uLnTx/>
                          <a:uFillTx/>
                          <a:latin typeface="+mn-lt"/>
                          <a:ea typeface="+mn-ea"/>
                          <a:cs typeface="+mn-cs"/>
                        </a:rPr>
                        <a:t>年目</a:t>
                      </a:r>
                      <a:r>
                        <a:rPr kumimoji="1" lang="en-US" altLang="ja-JP" sz="900" b="0" i="0" u="none" strike="noStrike" kern="1200" cap="none" spc="0" normalizeH="0" baseline="0" noProof="0" dirty="0" smtClean="0">
                          <a:ln>
                            <a:noFill/>
                          </a:ln>
                          <a:solidFill>
                            <a:schemeClr val="tx1"/>
                          </a:solidFill>
                          <a:effectLst/>
                          <a:uLnTx/>
                          <a:uFillTx/>
                          <a:latin typeface="+mn-lt"/>
                          <a:ea typeface="+mn-ea"/>
                          <a:cs typeface="+mn-cs"/>
                        </a:rPr>
                        <a:t>]</a:t>
                      </a:r>
                      <a:endParaRPr kumimoji="1" lang="ja-JP" altLang="en-US" sz="900" b="0" i="0" u="none" strike="noStrike" kern="1200" cap="none" spc="0" normalizeH="0" baseline="0" noProof="0" dirty="0" smtClean="0">
                        <a:ln>
                          <a:noFill/>
                        </a:ln>
                        <a:solidFill>
                          <a:schemeClr val="tx1"/>
                        </a:solidFill>
                        <a:effectLst/>
                        <a:uLnTx/>
                        <a:uFillTx/>
                        <a:latin typeface="+mn-lt"/>
                        <a:ea typeface="+mn-ea"/>
                        <a:cs typeface="+mn-cs"/>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570007751"/>
                  </a:ext>
                </a:extLst>
              </a:tr>
              <a:tr h="192044">
                <a:tc rowSpan="2">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r>
                        <a:rPr kumimoji="1" lang="ja-JP" altLang="en-US" sz="1000" baseline="0" dirty="0" smtClean="0"/>
                        <a:t>○○産業の○○額の増</a:t>
                      </a:r>
                    </a:p>
                    <a:p>
                      <a:pPr algn="l"/>
                      <a:r>
                        <a:rPr kumimoji="1" lang="ja-JP" altLang="en-US" sz="900" baseline="0" dirty="0" smtClean="0"/>
                        <a:t>（関連する事業番号　）</a:t>
                      </a:r>
                      <a:endParaRPr kumimoji="1" lang="ja-JP" altLang="en-US" sz="900" baseline="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dot"/>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r>
                        <a:rPr kumimoji="1" lang="ja-JP" altLang="en-US" sz="900" dirty="0" smtClean="0"/>
                        <a:t>　　　　　</a:t>
                      </a: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8989795"/>
                  </a:ext>
                </a:extLst>
              </a:tr>
              <a:tr h="192044">
                <a:tc vMerge="1">
                  <a:txBody>
                    <a:bodyPr/>
                    <a:lstStyle/>
                    <a:p>
                      <a:endParaRPr kumimoji="1" lang="ja-JP" altLang="en-US"/>
                    </a:p>
                  </a:txBody>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extLst>
                  <a:ext uri="{0D108BD9-81ED-4DB2-BD59-A6C34878D82A}">
                    <a16:rowId xmlns:a16="http://schemas.microsoft.com/office/drawing/2014/main" val="790918067"/>
                  </a:ext>
                </a:extLst>
              </a:tr>
              <a:tr h="460907">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r>
                        <a:rPr kumimoji="1" lang="ja-JP" altLang="en-US" sz="900" baseline="0" dirty="0" smtClean="0"/>
                        <a:t>上記達成状況に対する自己評価</a:t>
                      </a:r>
                    </a:p>
                    <a:p>
                      <a:pPr algn="l"/>
                      <a:r>
                        <a:rPr kumimoji="1" lang="ja-JP" altLang="en-US" sz="900" baseline="0" dirty="0" smtClean="0"/>
                        <a:t> 今後の考え方等</a:t>
                      </a:r>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dot"/>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E7E6E6"/>
                    </a:solidFill>
                  </a:tcPr>
                </a:tc>
                <a:tc gridSpan="11">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just"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1" lang="ja-JP" altLang="en-US"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kumimoji="1" lang="ja-JP" altLang="en-US" sz="10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just" defTabSz="742950" rtl="0" eaLnBrk="1" fontAlgn="auto" latinLnBrk="0" hangingPunct="1">
                        <a:lnSpc>
                          <a:spcPct val="100000"/>
                        </a:lnSpc>
                        <a:spcBef>
                          <a:spcPts val="0"/>
                        </a:spcBef>
                        <a:spcAft>
                          <a:spcPts val="0"/>
                        </a:spcAft>
                        <a:buClrTx/>
                        <a:buSzTx/>
                        <a:buFontTx/>
                        <a:buNone/>
                        <a:tabLst/>
                        <a:defRPr/>
                      </a:pPr>
                      <a:r>
                        <a:rPr kumimoji="1" lang="ja-JP" altLang="en-US"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記載例：○○産業の△△額の増加額　＝　○○産業の△△メーカーの数 </a:t>
                      </a:r>
                      <a:r>
                        <a:rPr kumimoji="1" lang="en-US" altLang="ja-JP"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a:t>
                      </a:r>
                      <a:r>
                        <a:rPr kumimoji="1" lang="ja-JP" altLang="en-US"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　○○産業の△△メーカーの売上高　と分解し、代表的な△△メーカーである□□にヒアリングすることで推計し、</a:t>
                      </a:r>
                      <a:r>
                        <a:rPr kumimoji="1" lang="en-US" altLang="ja-JP"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1" lang="ja-JP" altLang="en-US"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kumimoji="1" lang="ja-JP" altLang="en-US" sz="10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r"/>
                      <a:endParaRPr kumimoji="1" lang="ja-JP" altLang="en-US" sz="900" dirty="0"/>
                    </a:p>
                  </a:txBody>
                  <a:tcPr anchor="ctr">
                    <a:lnL w="12700" cap="flat" cmpd="sng" algn="ctr">
                      <a:solidFill>
                        <a:schemeClr val="tx1"/>
                      </a:solidFill>
                      <a:prstDash val="sysDash"/>
                      <a:round/>
                      <a:headEnd type="none" w="med" len="med"/>
                      <a:tailEnd type="none" w="med" len="med"/>
                    </a:lnL>
                    <a:lnT w="12700" cap="flat" cmpd="sng" algn="ctr">
                      <a:solidFill>
                        <a:schemeClr val="tx1"/>
                      </a:solidFill>
                      <a:prstDash val="sysDash"/>
                      <a:round/>
                      <a:headEnd type="none" w="med" len="med"/>
                      <a:tailEnd type="none" w="med" len="med"/>
                    </a:lnT>
                  </a:tcPr>
                </a:tc>
                <a:tc hMerge="1">
                  <a:txBody>
                    <a:bodyPr/>
                    <a:lstStyle/>
                    <a:p>
                      <a:pPr algn="r"/>
                      <a:endParaRPr kumimoji="1"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kumimoji="1"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kumimoji="1"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lang="ja-JP" altLang="en-US" sz="900" dirty="0"/>
                    </a:p>
                  </a:txBody>
                  <a:tcPr anchor="ctr">
                    <a:lnT w="12700" cap="flat" cmpd="sng" algn="ctr">
                      <a:solidFill>
                        <a:schemeClr val="tx1"/>
                      </a:solidFill>
                      <a:prstDash val="sysDash"/>
                      <a:round/>
                      <a:headEnd type="none" w="med" len="med"/>
                      <a:tailEnd type="none" w="med" len="med"/>
                    </a:lnT>
                  </a:tcPr>
                </a:tc>
                <a:tc hMerge="1">
                  <a:txBody>
                    <a:bodyPr/>
                    <a:lstStyle/>
                    <a:p>
                      <a:pPr algn="r"/>
                      <a:endParaRPr lang="ja-JP" altLang="en-US" sz="900" dirty="0"/>
                    </a:p>
                  </a:txBody>
                  <a:tcPr anchor="ctr">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3379586757"/>
                  </a:ext>
                </a:extLst>
              </a:tr>
              <a:tr h="192044">
                <a:tc rowSpan="2">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r>
                        <a:rPr kumimoji="1" lang="ja-JP" altLang="en-US" sz="1000" baseline="0" dirty="0" smtClean="0"/>
                        <a:t>○○産業の新規雇用者数の増</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aseline="0" dirty="0" smtClean="0"/>
                        <a:t>（関連する事業番号　）</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dot"/>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571045198"/>
                  </a:ext>
                </a:extLst>
              </a:tr>
              <a:tr h="192044">
                <a:tc vMerge="1">
                  <a:txBody>
                    <a:bodyPr/>
                    <a:lstStyle/>
                    <a:p>
                      <a:endParaRPr kumimoji="1" lang="ja-JP" altLang="en-US"/>
                    </a:p>
                  </a:txBody>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extLst>
                  <a:ext uri="{0D108BD9-81ED-4DB2-BD59-A6C34878D82A}">
                    <a16:rowId xmlns:a16="http://schemas.microsoft.com/office/drawing/2014/main" val="4086171524"/>
                  </a:ext>
                </a:extLst>
              </a:tr>
              <a:tr h="307271">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r>
                        <a:rPr kumimoji="1" lang="ja-JP" altLang="en-US" sz="900" baseline="0" dirty="0" smtClean="0"/>
                        <a:t>上記達成状況に対する自己評価</a:t>
                      </a:r>
                    </a:p>
                    <a:p>
                      <a:pPr algn="l"/>
                      <a:r>
                        <a:rPr kumimoji="1" lang="ja-JP" altLang="en-US" sz="900" baseline="0" dirty="0" smtClean="0"/>
                        <a:t> 今後の考え方等</a:t>
                      </a:r>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dot"/>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E7E6E6"/>
                    </a:solidFill>
                  </a:tcPr>
                </a:tc>
                <a:tc gridSpan="11">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just">
                        <a:spcAft>
                          <a:spcPts val="0"/>
                        </a:spcAft>
                      </a:pPr>
                      <a:r>
                        <a:rPr lang="en-US" altLang="ja-JP" sz="9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9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altLang="ja-JP" sz="900" kern="100" dirty="0" smtClean="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ja-JP" sz="9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記載例：①の生産額の増加額／従業員一人当たり賃金＝〇人の雇用増</a:t>
                      </a:r>
                      <a:endParaRPr kumimoji="1" lang="en-US" altLang="ja-JP" sz="900" dirty="0" smtClean="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r"/>
                      <a:endParaRPr kumimoji="1" lang="ja-JP" altLang="en-US" sz="900" dirty="0"/>
                    </a:p>
                  </a:txBody>
                  <a:tcPr anchor="ctr">
                    <a:lnL w="12700" cap="flat" cmpd="sng" algn="ctr">
                      <a:solidFill>
                        <a:schemeClr val="tx1"/>
                      </a:solidFill>
                      <a:prstDash val="sysDash"/>
                      <a:round/>
                      <a:headEnd type="none" w="med" len="med"/>
                      <a:tailEnd type="none" w="med" len="med"/>
                    </a:lnL>
                  </a:tcP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extLst>
                  <a:ext uri="{0D108BD9-81ED-4DB2-BD59-A6C34878D82A}">
                    <a16:rowId xmlns:a16="http://schemas.microsoft.com/office/drawing/2014/main" val="2594266901"/>
                  </a:ext>
                </a:extLst>
              </a:tr>
              <a:tr h="192044">
                <a:tc rowSpan="2">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r>
                        <a:rPr kumimoji="1" lang="ja-JP" altLang="en-US" sz="1000" baseline="0" dirty="0" smtClean="0"/>
                        <a:t>地元就職・起業数</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aseline="0" dirty="0" smtClean="0"/>
                        <a:t>（関連する事業番号　）</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dot"/>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267807108"/>
                  </a:ext>
                </a:extLst>
              </a:tr>
              <a:tr h="192044">
                <a:tc vMerge="1">
                  <a:txBody>
                    <a:bodyPr/>
                    <a:lstStyle/>
                    <a:p>
                      <a:endParaRPr kumimoji="1" lang="ja-JP" altLang="en-US"/>
                    </a:p>
                  </a:txBody>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extLst>
                  <a:ext uri="{0D108BD9-81ED-4DB2-BD59-A6C34878D82A}">
                    <a16:rowId xmlns:a16="http://schemas.microsoft.com/office/drawing/2014/main" val="3355663984"/>
                  </a:ext>
                </a:extLst>
              </a:tr>
              <a:tr h="422498">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r>
                        <a:rPr kumimoji="1" lang="ja-JP" altLang="en-US" sz="900" baseline="0" dirty="0" smtClean="0"/>
                        <a:t>上記達成状況に対する自己評価</a:t>
                      </a:r>
                    </a:p>
                    <a:p>
                      <a:pPr algn="l"/>
                      <a:r>
                        <a:rPr kumimoji="1" lang="ja-JP" altLang="en-US" sz="900" baseline="0" dirty="0" smtClean="0"/>
                        <a:t> 今後の考え方等</a:t>
                      </a:r>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dot"/>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E7E6E6"/>
                    </a:solidFill>
                  </a:tcPr>
                </a:tc>
                <a:tc gridSpan="11">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endParaRPr kumimoji="1" lang="en-US" altLang="ja-JP" sz="900" dirty="0" smtClean="0"/>
                    </a:p>
                    <a:p>
                      <a:pPr algn="l"/>
                      <a:endParaRPr kumimoji="1" lang="en-US" altLang="ja-JP" sz="900" dirty="0" smtClean="0"/>
                    </a:p>
                    <a:p>
                      <a:pPr algn="l"/>
                      <a:endParaRPr kumimoji="1" lang="en-US" altLang="ja-JP" sz="900" dirty="0" smtClean="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r"/>
                      <a:endParaRPr kumimoji="1" lang="ja-JP" altLang="en-US" sz="900" dirty="0"/>
                    </a:p>
                  </a:txBody>
                  <a:tcPr anchor="ctr">
                    <a:lnL w="12700" cap="flat" cmpd="sng" algn="ctr">
                      <a:solidFill>
                        <a:schemeClr val="tx1"/>
                      </a:solidFill>
                      <a:prstDash val="sysDash"/>
                      <a:round/>
                      <a:headEnd type="none" w="med" len="med"/>
                      <a:tailEnd type="none" w="med" len="med"/>
                    </a:lnL>
                  </a:tcP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extLst>
                  <a:ext uri="{0D108BD9-81ED-4DB2-BD59-A6C34878D82A}">
                    <a16:rowId xmlns:a16="http://schemas.microsoft.com/office/drawing/2014/main" val="192890216"/>
                  </a:ext>
                </a:extLst>
              </a:tr>
              <a:tr h="192044">
                <a:tc rowSpan="2">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r>
                        <a:rPr kumimoji="1" lang="ja-JP" altLang="en-US" sz="900" baseline="0" dirty="0" smtClean="0"/>
                        <a:t>大学改革の実現（必須）</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dot"/>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89821849"/>
                  </a:ext>
                </a:extLst>
              </a:tr>
              <a:tr h="192044">
                <a:tc vMerge="1">
                  <a:txBody>
                    <a:bodyPr/>
                    <a:lstStyle/>
                    <a:p>
                      <a:endParaRPr kumimoji="1" lang="ja-JP" altLang="en-US"/>
                    </a:p>
                  </a:txBody>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extLst>
                  <a:ext uri="{0D108BD9-81ED-4DB2-BD59-A6C34878D82A}">
                    <a16:rowId xmlns:a16="http://schemas.microsoft.com/office/drawing/2014/main" val="3417397211"/>
                  </a:ext>
                </a:extLst>
              </a:tr>
              <a:tr h="307271">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r>
                        <a:rPr kumimoji="1" lang="ja-JP" altLang="en-US" sz="900" baseline="0" dirty="0" smtClean="0"/>
                        <a:t>上記達成状況に対する自己評価</a:t>
                      </a:r>
                    </a:p>
                    <a:p>
                      <a:pPr algn="l"/>
                      <a:r>
                        <a:rPr kumimoji="1" lang="ja-JP" altLang="en-US" sz="900" baseline="0" dirty="0" smtClean="0"/>
                        <a:t> 今後の考え方等</a:t>
                      </a:r>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dot"/>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E7E6E6"/>
                    </a:solidFill>
                  </a:tcPr>
                </a:tc>
                <a:tc gridSpan="11">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ja-JP"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a:t>
                      </a:r>
                      <a:r>
                        <a:rPr kumimoji="1" lang="en-US" altLang="ja-JP"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1" lang="ja-JP" altLang="ja-JP" sz="1000" b="0" i="0" u="none" strike="noStrike" kern="0" cap="none" spc="0" normalizeH="0" baseline="0" noProof="0" dirty="0" smtClean="0">
                          <a:ln>
                            <a:noFill/>
                          </a:ln>
                          <a:solidFill>
                            <a:srgbClr val="00B0F0"/>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r"/>
                      <a:endParaRPr kumimoji="1" lang="ja-JP" altLang="en-US" sz="900" dirty="0"/>
                    </a:p>
                  </a:txBody>
                  <a:tcPr anchor="ctr">
                    <a:lnL w="12700" cap="flat" cmpd="sng" algn="ctr">
                      <a:solidFill>
                        <a:schemeClr val="tx1"/>
                      </a:solidFill>
                      <a:prstDash val="sysDash"/>
                      <a:round/>
                      <a:headEnd type="none" w="med" len="med"/>
                      <a:tailEnd type="none" w="med" len="med"/>
                    </a:lnL>
                  </a:tcP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extLst>
                  <a:ext uri="{0D108BD9-81ED-4DB2-BD59-A6C34878D82A}">
                    <a16:rowId xmlns:a16="http://schemas.microsoft.com/office/drawing/2014/main" val="2124406963"/>
                  </a:ext>
                </a:extLst>
              </a:tr>
              <a:tr h="192044">
                <a:tc rowSpan="2">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r>
                        <a:rPr kumimoji="1" lang="ja-JP" altLang="en-US" sz="900" baseline="0" dirty="0" smtClean="0"/>
                        <a:t>・・・</a:t>
                      </a:r>
                      <a:endParaRPr kumimoji="1" lang="ja-JP" altLang="en-US" sz="900" baseline="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dot"/>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469219603"/>
                  </a:ext>
                </a:extLst>
              </a:tr>
              <a:tr h="192044">
                <a:tc vMerge="1">
                  <a:txBody>
                    <a:bodyPr/>
                    <a:lstStyle/>
                    <a:p>
                      <a:endParaRPr kumimoji="1" lang="ja-JP" altLang="en-US"/>
                    </a:p>
                  </a:txBody>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ap="flat" cmpd="sng" algn="ctr">
                      <a:solidFill>
                        <a:sysClr val="windowText" lastClr="000000"/>
                      </a:solidFill>
                      <a:prstDash val="sysDash"/>
                      <a:round/>
                      <a:headEnd type="none" w="med" len="med"/>
                      <a:tailEnd type="none" w="med" len="med"/>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r"/>
                      <a:endParaRPr kumimoji="1" lang="ja-JP" altLang="en-US" sz="90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ap="flat" cmpd="sng" algn="ctr">
                      <a:solidFill>
                        <a:sysClr val="windowText" lastClr="000000"/>
                      </a:solidFill>
                      <a:prstDash val="solid"/>
                      <a:round/>
                      <a:headEnd type="none" w="med" len="med"/>
                      <a:tailEnd type="none" w="med" len="med"/>
                    </a:lnBlToTr>
                    <a:noFill/>
                  </a:tcPr>
                </a:tc>
                <a:extLst>
                  <a:ext uri="{0D108BD9-81ED-4DB2-BD59-A6C34878D82A}">
                    <a16:rowId xmlns:a16="http://schemas.microsoft.com/office/drawing/2014/main" val="4187359289"/>
                  </a:ext>
                </a:extLst>
              </a:tr>
              <a:tr h="422498">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r>
                        <a:rPr kumimoji="1" lang="ja-JP" altLang="en-US" sz="900" baseline="0" dirty="0" smtClean="0"/>
                        <a:t>上記達成状況に対する自己評価</a:t>
                      </a:r>
                    </a:p>
                    <a:p>
                      <a:pPr algn="l"/>
                      <a:r>
                        <a:rPr kumimoji="1" lang="ja-JP" altLang="en-US" sz="900" baseline="0" dirty="0" smtClean="0"/>
                        <a:t> 今後の考え方等</a:t>
                      </a:r>
                    </a:p>
                  </a:txBody>
                  <a:tcPr anchor="ctr">
                    <a:lnL w="12700" cmpd="sng">
                      <a:solidFill>
                        <a:sysClr val="windowText" lastClr="000000"/>
                      </a:solidFill>
                    </a:lnL>
                    <a:lnR w="12700" cmpd="sng">
                      <a:solidFill>
                        <a:sysClr val="windowText" lastClr="000000"/>
                      </a:solidFill>
                    </a:lnR>
                    <a:lnT w="12700" cap="flat" cmpd="sng" algn="ctr">
                      <a:solidFill>
                        <a:sysClr val="windowText" lastClr="000000"/>
                      </a:solidFill>
                      <a:prstDash val="dot"/>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E7E6E6"/>
                    </a:solidFill>
                  </a:tcPr>
                </a:tc>
                <a:tc gridSpan="11">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a:endParaRPr kumimoji="1" lang="en-US" altLang="ja-JP" sz="900" dirty="0" smtClean="0"/>
                    </a:p>
                    <a:p>
                      <a:pPr algn="l"/>
                      <a:endParaRPr kumimoji="1" lang="en-US" altLang="ja-JP" sz="900" dirty="0" smtClean="0"/>
                    </a:p>
                    <a:p>
                      <a:pPr algn="l"/>
                      <a:endParaRPr kumimoji="1" lang="ja-JP" altLang="en-US" sz="900" dirty="0"/>
                    </a:p>
                  </a:txBody>
                  <a:tcPr anchor="ctr">
                    <a:lnL w="12700" cmpd="sng">
                      <a:solidFill>
                        <a:sysClr val="windowText" lastClr="000000"/>
                      </a:solidFill>
                    </a:lnL>
                    <a:lnR w="12700" cap="flat" cmpd="sng" algn="ctr">
                      <a:solidFill>
                        <a:sysClr val="windowText" lastClr="000000"/>
                      </a:solidFill>
                      <a:prstDash val="sysDash"/>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r"/>
                      <a:endParaRPr kumimoji="1" lang="ja-JP" altLang="en-US" sz="900" dirty="0"/>
                    </a:p>
                  </a:txBody>
                  <a:tcPr anchor="ctr">
                    <a:lnL w="12700" cap="flat" cmpd="sng" algn="ctr">
                      <a:solidFill>
                        <a:schemeClr val="tx1"/>
                      </a:solidFill>
                      <a:prstDash val="sysDash"/>
                      <a:round/>
                      <a:headEnd type="none" w="med" len="med"/>
                      <a:tailEnd type="none" w="med" len="med"/>
                    </a:lnL>
                  </a:tcP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kumimoji="1"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tc hMerge="1">
                  <a:txBody>
                    <a:bodyPr/>
                    <a:lstStyle/>
                    <a:p>
                      <a:pPr algn="r"/>
                      <a:endParaRPr lang="ja-JP" altLang="en-US" sz="900" dirty="0"/>
                    </a:p>
                  </a:txBody>
                  <a:tcPr anchor="ctr"/>
                </a:tc>
                <a:extLst>
                  <a:ext uri="{0D108BD9-81ED-4DB2-BD59-A6C34878D82A}">
                    <a16:rowId xmlns:a16="http://schemas.microsoft.com/office/drawing/2014/main" val="900178957"/>
                  </a:ext>
                </a:extLst>
              </a:tr>
            </a:tbl>
          </a:graphicData>
        </a:graphic>
      </p:graphicFrame>
      <p:sp>
        <p:nvSpPr>
          <p:cNvPr id="12" name="角丸四角形 11"/>
          <p:cNvSpPr/>
          <p:nvPr/>
        </p:nvSpPr>
        <p:spPr>
          <a:xfrm>
            <a:off x="1318330" y="1480163"/>
            <a:ext cx="7473245" cy="4549631"/>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既存</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の計画から発展・変更した部分を見え消しにより明示（既存の計画における</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や記載を取り消し線により残す）</a:t>
            </a:r>
            <a:r>
              <a:rPr kumimoji="0" lang="ja-JP" altLang="en-US"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○任意</a:t>
            </a:r>
            <a:r>
              <a:rPr kumimoji="0" lang="en-US" altLang="ja-JP"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も適宜ページを増やして記載。</a:t>
            </a:r>
            <a:endParaRPr kumimoji="0" lang="en-US" altLang="ja-JP"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青</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字を参考に</a:t>
            </a: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記載。</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なお、提出時は青字を</a:t>
            </a: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削除。</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現状の単なる延長線上のものを定めるのではなく、本計画の目標を客観的に表す指標として</a:t>
            </a:r>
            <a:r>
              <a:rPr kumimoji="0" lang="en-US"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err="1"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を適</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切に設定。</a:t>
            </a:r>
            <a:endParaRPr kumimoji="0"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併せて、特に任意</a:t>
            </a:r>
            <a:r>
              <a:rPr kumimoji="0" lang="en-US"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kumimoji="0" lang="en-US"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kumimoji="0"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計画期間における計画の進展を正確に把握するため、計画の成果が把握可能な指標を設定するとともに、現状値として、最新の統計を利用（</a:t>
            </a: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最新の</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統計が未集計の場合は推計値を使用）するよう努める。</a:t>
            </a:r>
            <a:endParaRPr kumimoji="0"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kumimoji="0" lang="en-US"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3</a:t>
            </a: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－５事業全体のスケジュールで設定する事業番号を記載</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（複数選択可）。</a:t>
            </a:r>
            <a:endParaRPr kumimoji="0" lang="en-US"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endParaRPr>
          </a:p>
        </p:txBody>
      </p:sp>
    </p:spTree>
    <p:extLst>
      <p:ext uri="{BB962C8B-B14F-4D97-AF65-F5344CB8AC3E}">
        <p14:creationId xmlns:p14="http://schemas.microsoft.com/office/powerpoint/2010/main" val="3935488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３－５．事業全体の</a:t>
            </a:r>
            <a:r>
              <a:rPr lang="ja-JP" altLang="en-US" dirty="0" smtClean="0"/>
              <a:t>スケジュール</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graphicFrame>
        <p:nvGraphicFramePr>
          <p:cNvPr id="24" name="表 23"/>
          <p:cNvGraphicFramePr>
            <a:graphicFrameLocks noGrp="1"/>
          </p:cNvGraphicFramePr>
          <p:nvPr>
            <p:extLst>
              <p:ext uri="{D42A27DB-BD31-4B8C-83A1-F6EECF244321}">
                <p14:modId xmlns:p14="http://schemas.microsoft.com/office/powerpoint/2010/main" val="3381547536"/>
              </p:ext>
            </p:extLst>
          </p:nvPr>
        </p:nvGraphicFramePr>
        <p:xfrm>
          <a:off x="81485" y="1766254"/>
          <a:ext cx="9688501" cy="2881100"/>
        </p:xfrm>
        <a:graphic>
          <a:graphicData uri="http://schemas.openxmlformats.org/drawingml/2006/table">
            <a:tbl>
              <a:tblPr/>
              <a:tblGrid>
                <a:gridCol w="1354131">
                  <a:extLst>
                    <a:ext uri="{9D8B030D-6E8A-4147-A177-3AD203B41FA5}">
                      <a16:colId xmlns:a16="http://schemas.microsoft.com/office/drawing/2014/main" val="20000"/>
                    </a:ext>
                  </a:extLst>
                </a:gridCol>
                <a:gridCol w="833437">
                  <a:extLst>
                    <a:ext uri="{9D8B030D-6E8A-4147-A177-3AD203B41FA5}">
                      <a16:colId xmlns:a16="http://schemas.microsoft.com/office/drawing/2014/main" val="20001"/>
                    </a:ext>
                  </a:extLst>
                </a:gridCol>
                <a:gridCol w="833437">
                  <a:extLst>
                    <a:ext uri="{9D8B030D-6E8A-4147-A177-3AD203B41FA5}">
                      <a16:colId xmlns:a16="http://schemas.microsoft.com/office/drawing/2014/main" val="20002"/>
                    </a:ext>
                  </a:extLst>
                </a:gridCol>
                <a:gridCol w="833437">
                  <a:extLst>
                    <a:ext uri="{9D8B030D-6E8A-4147-A177-3AD203B41FA5}">
                      <a16:colId xmlns:a16="http://schemas.microsoft.com/office/drawing/2014/main" val="20003"/>
                    </a:ext>
                  </a:extLst>
                </a:gridCol>
                <a:gridCol w="833437">
                  <a:extLst>
                    <a:ext uri="{9D8B030D-6E8A-4147-A177-3AD203B41FA5}">
                      <a16:colId xmlns:a16="http://schemas.microsoft.com/office/drawing/2014/main" val="20004"/>
                    </a:ext>
                  </a:extLst>
                </a:gridCol>
                <a:gridCol w="833437">
                  <a:extLst>
                    <a:ext uri="{9D8B030D-6E8A-4147-A177-3AD203B41FA5}">
                      <a16:colId xmlns:a16="http://schemas.microsoft.com/office/drawing/2014/main" val="20005"/>
                    </a:ext>
                  </a:extLst>
                </a:gridCol>
                <a:gridCol w="833437">
                  <a:extLst>
                    <a:ext uri="{9D8B030D-6E8A-4147-A177-3AD203B41FA5}">
                      <a16:colId xmlns:a16="http://schemas.microsoft.com/office/drawing/2014/main" val="20006"/>
                    </a:ext>
                  </a:extLst>
                </a:gridCol>
                <a:gridCol w="833437">
                  <a:extLst>
                    <a:ext uri="{9D8B030D-6E8A-4147-A177-3AD203B41FA5}">
                      <a16:colId xmlns:a16="http://schemas.microsoft.com/office/drawing/2014/main" val="4288591426"/>
                    </a:ext>
                  </a:extLst>
                </a:gridCol>
                <a:gridCol w="833437">
                  <a:extLst>
                    <a:ext uri="{9D8B030D-6E8A-4147-A177-3AD203B41FA5}">
                      <a16:colId xmlns:a16="http://schemas.microsoft.com/office/drawing/2014/main" val="3013246779"/>
                    </a:ext>
                  </a:extLst>
                </a:gridCol>
                <a:gridCol w="833437">
                  <a:extLst>
                    <a:ext uri="{9D8B030D-6E8A-4147-A177-3AD203B41FA5}">
                      <a16:colId xmlns:a16="http://schemas.microsoft.com/office/drawing/2014/main" val="3363718545"/>
                    </a:ext>
                  </a:extLst>
                </a:gridCol>
                <a:gridCol w="833437">
                  <a:extLst>
                    <a:ext uri="{9D8B030D-6E8A-4147-A177-3AD203B41FA5}">
                      <a16:colId xmlns:a16="http://schemas.microsoft.com/office/drawing/2014/main" val="656822285"/>
                    </a:ext>
                  </a:extLst>
                </a:gridCol>
              </a:tblGrid>
              <a:tr h="425485">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a:solidFill>
                            <a:schemeClr val="tx1"/>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fontAlgn="ctr"/>
                      <a:r>
                        <a:rPr lang="en-US" sz="1000" b="0" i="0" u="none" strike="noStrike" dirty="0" smtClean="0">
                          <a:solidFill>
                            <a:schemeClr val="tx1"/>
                          </a:solidFill>
                          <a:effectLst/>
                          <a:latin typeface="Meiryo UI" panose="020B0604030504040204" pitchFamily="50" charset="-128"/>
                          <a:ea typeface="Meiryo UI" panose="020B0604030504040204" pitchFamily="50" charset="-128"/>
                        </a:rPr>
                        <a:t>2018</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fontAlgn="ctr"/>
                      <a:r>
                        <a:rPr lang="en-US" sz="1000" b="0" i="0" u="none" strike="noStrike" dirty="0" smtClean="0">
                          <a:solidFill>
                            <a:schemeClr val="tx1"/>
                          </a:solidFill>
                          <a:effectLst/>
                          <a:latin typeface="Meiryo UI" panose="020B0604030504040204" pitchFamily="50" charset="-128"/>
                          <a:ea typeface="Meiryo UI" panose="020B0604030504040204" pitchFamily="50" charset="-128"/>
                        </a:rPr>
                        <a:t>2019</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fontAlgn="ctr"/>
                      <a:r>
                        <a:rPr lang="en-US" sz="1000" b="0" i="0" u="none" strike="noStrike" dirty="0" smtClean="0">
                          <a:solidFill>
                            <a:schemeClr val="tx1"/>
                          </a:solidFill>
                          <a:effectLst/>
                          <a:latin typeface="Meiryo UI" panose="020B0604030504040204" pitchFamily="50" charset="-128"/>
                          <a:ea typeface="Meiryo UI" panose="020B0604030504040204" pitchFamily="50" charset="-128"/>
                        </a:rPr>
                        <a:t>2020</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fontAlgn="ctr"/>
                      <a:r>
                        <a:rPr lang="en-US" sz="1000" b="0" i="0" u="none" strike="noStrike" dirty="0" smtClean="0">
                          <a:solidFill>
                            <a:schemeClr val="tx1"/>
                          </a:solidFill>
                          <a:effectLst/>
                          <a:latin typeface="Meiryo UI" panose="020B0604030504040204" pitchFamily="50" charset="-128"/>
                          <a:ea typeface="Meiryo UI" panose="020B0604030504040204" pitchFamily="50" charset="-128"/>
                        </a:rPr>
                        <a:t>2021</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fontAlgn="ctr"/>
                      <a:r>
                        <a:rPr lang="en-US" sz="1000" b="0" i="0" u="none" strike="noStrike" dirty="0" smtClean="0">
                          <a:solidFill>
                            <a:schemeClr val="tx1"/>
                          </a:solidFill>
                          <a:effectLst/>
                          <a:latin typeface="Meiryo UI" panose="020B0604030504040204" pitchFamily="50" charset="-128"/>
                          <a:ea typeface="Meiryo UI" panose="020B0604030504040204" pitchFamily="50" charset="-128"/>
                        </a:rPr>
                        <a:t>2022</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ctr" fontAlgn="ctr"/>
                      <a:r>
                        <a:rPr lang="en-US" sz="1000" b="0" i="0" u="none" strike="noStrike" dirty="0" smtClean="0">
                          <a:solidFill>
                            <a:schemeClr val="tx1"/>
                          </a:solidFill>
                          <a:effectLst/>
                          <a:latin typeface="Meiryo UI" panose="020B0604030504040204" pitchFamily="50" charset="-128"/>
                          <a:ea typeface="Meiryo UI" panose="020B0604030504040204" pitchFamily="50" charset="-128"/>
                        </a:rPr>
                        <a:t>2023</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dirty="0" smtClean="0">
                          <a:solidFill>
                            <a:schemeClr val="tx1"/>
                          </a:solidFill>
                          <a:effectLst/>
                          <a:latin typeface="Meiryo UI" panose="020B0604030504040204" pitchFamily="50" charset="-128"/>
                          <a:ea typeface="Meiryo UI" panose="020B0604030504040204" pitchFamily="50" charset="-128"/>
                          <a:cs typeface="+mn-cs"/>
                        </a:rPr>
                        <a:t>2024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dirty="0" smtClean="0">
                          <a:solidFill>
                            <a:schemeClr val="tx1"/>
                          </a:solidFill>
                          <a:effectLst/>
                          <a:latin typeface="Meiryo UI" panose="020B0604030504040204" pitchFamily="50" charset="-128"/>
                          <a:ea typeface="Meiryo UI" panose="020B0604030504040204" pitchFamily="50" charset="-128"/>
                          <a:cs typeface="+mn-cs"/>
                        </a:rPr>
                        <a:t>2025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dirty="0" smtClean="0">
                          <a:solidFill>
                            <a:schemeClr val="tx1"/>
                          </a:solidFill>
                          <a:effectLst/>
                          <a:latin typeface="Meiryo UI" panose="020B0604030504040204" pitchFamily="50" charset="-128"/>
                          <a:ea typeface="Meiryo UI" panose="020B0604030504040204" pitchFamily="50" charset="-128"/>
                          <a:cs typeface="+mn-cs"/>
                        </a:rPr>
                        <a:t>2026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dirty="0" smtClean="0">
                          <a:solidFill>
                            <a:schemeClr val="tx1"/>
                          </a:solidFill>
                          <a:effectLst/>
                          <a:latin typeface="Meiryo UI" panose="020B0604030504040204" pitchFamily="50" charset="-128"/>
                          <a:ea typeface="Meiryo UI" panose="020B0604030504040204" pitchFamily="50" charset="-128"/>
                          <a:cs typeface="+mn-cs"/>
                        </a:rPr>
                        <a:t>2027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426231">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48486">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5037">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478099">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94538818"/>
                  </a:ext>
                </a:extLst>
              </a:tr>
              <a:tr h="567762">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1000" b="0" i="0" u="none" strike="noStrike" dirty="0" smtClean="0">
                          <a:solidFill>
                            <a:schemeClr val="tx1"/>
                          </a:solidFill>
                          <a:effectLst/>
                          <a:latin typeface="Meiryo UI" panose="020B0604030504040204" pitchFamily="50" charset="-128"/>
                          <a:ea typeface="Meiryo UI" panose="020B0604030504040204" pitchFamily="50" charset="-128"/>
                        </a:rPr>
                        <a:t>大学改革の実施スケジュール</a:t>
                      </a: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98517222"/>
                  </a:ext>
                </a:extLst>
              </a:tr>
            </a:tbl>
          </a:graphicData>
        </a:graphic>
      </p:graphicFrame>
      <p:sp>
        <p:nvSpPr>
          <p:cNvPr id="25" name="テキスト ボックス 24"/>
          <p:cNvSpPr txBox="1"/>
          <p:nvPr/>
        </p:nvSpPr>
        <p:spPr>
          <a:xfrm>
            <a:off x="0" y="1445426"/>
            <a:ext cx="4794740" cy="338554"/>
          </a:xfrm>
          <a:prstGeom prst="rect">
            <a:avLst/>
          </a:prstGeom>
          <a:noFill/>
        </p:spPr>
        <p:txBody>
          <a:bodyPr wrap="square" rtlCol="0">
            <a:spAutoFit/>
          </a:bodyPr>
          <a:lstStyle/>
          <a:p>
            <a:r>
              <a:rPr lang="ja-JP" altLang="en-US" sz="1600" dirty="0">
                <a:solidFill>
                  <a:prstClr val="black"/>
                </a:solidFill>
                <a:latin typeface="Calibri"/>
                <a:ea typeface="Meiryo UI"/>
              </a:rPr>
              <a:t>○事業全体のスケジュールと進捗状況</a:t>
            </a:r>
          </a:p>
        </p:txBody>
      </p:sp>
      <p:sp>
        <p:nvSpPr>
          <p:cNvPr id="26" name="テキスト ボックス 25"/>
          <p:cNvSpPr txBox="1"/>
          <p:nvPr/>
        </p:nvSpPr>
        <p:spPr>
          <a:xfrm>
            <a:off x="72435"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prstClr val="black"/>
                </a:solidFill>
                <a:effectLst/>
                <a:uLnTx/>
                <a:uFillTx/>
                <a:latin typeface="Calibri"/>
                <a:ea typeface="Meiryo UI"/>
              </a:rPr>
              <a:t>事業番号①</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smtClean="0">
              <a:ln>
                <a:noFill/>
              </a:ln>
              <a:solidFill>
                <a:prstClr val="black"/>
              </a:solidFill>
              <a:effectLst/>
              <a:uLnTx/>
              <a:uFillTx/>
              <a:latin typeface="Calibri"/>
              <a:ea typeface="Meiryo UI"/>
            </a:endParaRPr>
          </a:p>
        </p:txBody>
      </p:sp>
      <p:sp>
        <p:nvSpPr>
          <p:cNvPr id="27" name="テキスト ボックス 26"/>
          <p:cNvSpPr txBox="1"/>
          <p:nvPr/>
        </p:nvSpPr>
        <p:spPr>
          <a:xfrm>
            <a:off x="2024047"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prstClr val="black"/>
                </a:solidFill>
                <a:effectLst/>
                <a:uLnTx/>
                <a:uFillTx/>
                <a:latin typeface="Calibri"/>
                <a:ea typeface="Meiryo UI"/>
              </a:rPr>
              <a:t>事業番号②</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prstClr val="black"/>
                </a:solidFill>
                <a:effectLst/>
                <a:uLnTx/>
                <a:uFillTx/>
                <a:latin typeface="Calibri"/>
                <a:ea typeface="Meiryo UI"/>
              </a:rPr>
              <a:t>「○○に関する事業」の達成状況、今後の計画</a:t>
            </a: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smtClean="0">
              <a:ln>
                <a:noFill/>
              </a:ln>
              <a:solidFill>
                <a:prstClr val="black"/>
              </a:solidFill>
              <a:effectLst/>
              <a:uLnTx/>
              <a:uFillTx/>
              <a:latin typeface="Calibri"/>
              <a:ea typeface="Meiryo UI"/>
            </a:endParaRPr>
          </a:p>
        </p:txBody>
      </p:sp>
      <p:sp>
        <p:nvSpPr>
          <p:cNvPr id="28" name="テキスト ボックス 27"/>
          <p:cNvSpPr txBox="1"/>
          <p:nvPr/>
        </p:nvSpPr>
        <p:spPr>
          <a:xfrm>
            <a:off x="3980219"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prstClr val="black"/>
                </a:solidFill>
                <a:effectLst/>
                <a:uLnTx/>
                <a:uFillTx/>
                <a:latin typeface="Calibri"/>
                <a:ea typeface="Meiryo UI"/>
              </a:rPr>
              <a:t>事業番号③</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smtClean="0">
              <a:ln>
                <a:noFill/>
              </a:ln>
              <a:solidFill>
                <a:prstClr val="black"/>
              </a:solidFill>
              <a:effectLst/>
              <a:uLnTx/>
              <a:uFillTx/>
              <a:latin typeface="Calibri"/>
              <a:ea typeface="Meiryo UI"/>
            </a:endParaRPr>
          </a:p>
        </p:txBody>
      </p:sp>
      <p:sp>
        <p:nvSpPr>
          <p:cNvPr id="29" name="テキスト ボックス 28"/>
          <p:cNvSpPr txBox="1"/>
          <p:nvPr/>
        </p:nvSpPr>
        <p:spPr>
          <a:xfrm>
            <a:off x="5950902"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prstClr val="black"/>
                </a:solidFill>
                <a:effectLst/>
                <a:uLnTx/>
                <a:uFillTx/>
                <a:latin typeface="Calibri"/>
                <a:ea typeface="Meiryo UI"/>
              </a:rPr>
              <a:t>・・・</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smtClean="0">
              <a:ln>
                <a:noFill/>
              </a:ln>
              <a:solidFill>
                <a:prstClr val="black"/>
              </a:solidFill>
              <a:effectLst/>
              <a:uLnTx/>
              <a:uFillTx/>
              <a:latin typeface="Calibri"/>
              <a:ea typeface="Meiryo UI"/>
            </a:endParaRPr>
          </a:p>
        </p:txBody>
      </p:sp>
      <p:sp>
        <p:nvSpPr>
          <p:cNvPr id="30" name="テキスト ボックス 29"/>
          <p:cNvSpPr txBox="1"/>
          <p:nvPr/>
        </p:nvSpPr>
        <p:spPr>
          <a:xfrm>
            <a:off x="7924166" y="4735025"/>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prstClr val="black"/>
                </a:solidFill>
                <a:effectLst/>
                <a:uLnTx/>
                <a:uFillTx/>
                <a:latin typeface="Calibri"/>
                <a:ea typeface="Meiryo UI"/>
              </a:rPr>
              <a:t>「大学改革の実施に関する事業」の達成状況、今後の計画</a:t>
            </a: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smtClean="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smtClean="0">
              <a:ln>
                <a:noFill/>
              </a:ln>
              <a:solidFill>
                <a:prstClr val="black"/>
              </a:solidFill>
              <a:effectLst/>
              <a:uLnTx/>
              <a:uFillTx/>
              <a:latin typeface="Calibri"/>
              <a:ea typeface="Meiryo UI"/>
            </a:endParaRPr>
          </a:p>
        </p:txBody>
      </p:sp>
      <p:sp>
        <p:nvSpPr>
          <p:cNvPr id="31" name="角丸四角形 30"/>
          <p:cNvSpPr/>
          <p:nvPr/>
        </p:nvSpPr>
        <p:spPr>
          <a:xfrm>
            <a:off x="1216377" y="1480701"/>
            <a:ext cx="7473245" cy="4589170"/>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既存の計画から発展・変更した部分を見え消しにより明示。</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既存の計画を自走により継続する取組を残す。</a:t>
            </a:r>
            <a:endParaRPr kumimoji="0" lang="en-US" altLang="ja-JP" sz="1800" b="1"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○年度は事業開始年度に合わせて適宜修正。</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に位置付けられる事業と、その工程表について整理して記載。その際、事業毎に事業番号を設定。</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事業</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の実施主体（研究開発関係の事業の場合、中心研究者を含む）についても記載。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大学</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改革の実施スケジュールは、大学の統合再編、学部・学科・研究科・専攻・研究所等の新設・再編、国際共同学位プログラムの創設やトップレベル人材の</a:t>
            </a:r>
            <a:r>
              <a:rPr kumimoji="0" lang="ja-JP" altLang="ja-JP" sz="180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招へい</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期間全体（</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10</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年間）及び国費支援期間（５年間）のそれぞれにおいて、どのような段階を経て取組が進むのかが分かるよう記載（例えば、全ての年度で共通的に「○</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矢</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羽根を用いるなど適宜図示。</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61268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４．事業の実施体制・実施内容</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４－１．事業実施の推進体制</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906367" y="2453054"/>
            <a:ext cx="8409788" cy="237599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記載のポイント</a:t>
            </a:r>
            <a:r>
              <a:rPr kumimoji="1" lang="en-US" altLang="ja-JP"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図</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等を用いつつ、下記の内容が分かるように記載。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事業実施</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体制</a:t>
            </a:r>
            <a:r>
              <a:rPr kumimoji="1" lang="ja-JP" altLang="en-US"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や</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参画</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主体</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運営体制や意思決定</a:t>
            </a:r>
            <a:r>
              <a:rPr kumimoji="1" lang="ja-JP" altLang="ja-JP"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プロセス</a:t>
            </a:r>
            <a:endPar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96279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４－２</a:t>
            </a:r>
            <a:r>
              <a:rPr lang="ja-JP" altLang="en-US" dirty="0" smtClean="0"/>
              <a:t>．実施箇所の位置関係図</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○事業の柱ごとに、その事業の実施箇所や参画機関の所在箇所について地図上に</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図示。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縮尺も明示。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416496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４－３．実施内容の全体像</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目指す</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姿を実現するための産業創生・雇用創出と大学改革への一体的な取組の全体像について、以下の項目を盛り込んだ上で記載。</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取組内容の妥当性・</a:t>
            </a:r>
            <a:r>
              <a:rPr kumimoji="1" lang="ja-JP" altLang="ja-JP"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蓋然性</a:t>
            </a:r>
            <a:r>
              <a:rPr kumimoji="1" lang="ja-JP" altLang="en-US" sz="18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988968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４－４．事業番号①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関わり方</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プログラム</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機能</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組織における取組の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方向性</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a:t>
            </a:r>
            <a:endPar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4241821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４－５．事業番号②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関わり方</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プログラム</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機能</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組織における取組の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方向性</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a:t>
            </a:r>
            <a:endPar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26061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４－６．事業番号③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関わり方</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プログラム</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機能</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組織における取組の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方向性</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a:t>
            </a:r>
            <a:endPar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20264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４－７．事業番号④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関わり方</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プログラム</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機能</a:t>
            </a:r>
            <a:r>
              <a:rPr kumimoji="1" lang="ja-JP" altLang="en-US"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組織における取組の</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方向性</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a:t>
            </a:r>
            <a:endPar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50865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５．資金計画</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５－１．６年度目における事業費の内訳（見込み）</a:t>
            </a:r>
            <a:endParaRPr kumimoji="1"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213756329"/>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①○○事業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②○○事業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557048456"/>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④○○事業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③○○事業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3479594250"/>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⑤○○事業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zh-TW" altLang="en-US" dirty="0" smtClean="0">
                <a:solidFill>
                  <a:sysClr val="windowText" lastClr="000000"/>
                </a:solidFill>
                <a:latin typeface="Meiryo UI" panose="020B0604030504040204" pitchFamily="50" charset="-128"/>
                <a:ea typeface="Meiryo UI" panose="020B0604030504040204" pitchFamily="50" charset="-128"/>
              </a:rPr>
              <a:t>様式</a:t>
            </a:r>
            <a:r>
              <a:rPr lang="ja-JP" altLang="en-US" dirty="0">
                <a:solidFill>
                  <a:sysClr val="windowText" lastClr="000000"/>
                </a:solidFill>
                <a:latin typeface="Meiryo UI" panose="020B0604030504040204" pitchFamily="50" charset="-128"/>
                <a:ea typeface="Meiryo UI" panose="020B0604030504040204" pitchFamily="50" charset="-128"/>
              </a:rPr>
              <a:t>１</a:t>
            </a:r>
            <a:r>
              <a:rPr lang="en-US" altLang="zh-TW"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４「</a:t>
            </a:r>
            <a:r>
              <a:rPr lang="zh-TW" altLang="en-US" dirty="0">
                <a:solidFill>
                  <a:sysClr val="windowText" lastClr="000000"/>
                </a:solidFill>
                <a:latin typeface="Meiryo UI" panose="020B0604030504040204" pitchFamily="50" charset="-128"/>
                <a:ea typeface="Meiryo UI" panose="020B0604030504040204" pitchFamily="50" charset="-128"/>
              </a:rPr>
              <a:t>事業費整理表（事業別）</a:t>
            </a:r>
            <a:r>
              <a:rPr lang="ja-JP" altLang="en-US" dirty="0">
                <a:solidFill>
                  <a:sysClr val="windowText" lastClr="000000"/>
                </a:solidFill>
                <a:latin typeface="Meiryo UI" panose="020B0604030504040204" pitchFamily="50" charset="-128"/>
                <a:ea typeface="Meiryo UI" panose="020B0604030504040204" pitchFamily="50" charset="-128"/>
              </a:rPr>
              <a:t>」のうち、</a:t>
            </a:r>
            <a:r>
              <a:rPr lang="ja-JP" altLang="en-US" u="sng" dirty="0">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dirty="0" smtClean="0">
                <a:solidFill>
                  <a:schemeClr val="tx1"/>
                </a:solidFill>
                <a:latin typeface="Meiryo UI" panose="020B0604030504040204" pitchFamily="50" charset="-128"/>
                <a:ea typeface="Meiryo UI" panose="020B0604030504040204" pitchFamily="50" charset="-128"/>
              </a:rPr>
              <a:t>○あわせて</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各事業で支出する主な経費</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事業の数に応じて、記載欄を加除するなど調整</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smtClean="0">
                <a:latin typeface="Meiryo UI" panose="020B0604030504040204" pitchFamily="50" charset="-128"/>
                <a:ea typeface="Meiryo UI" panose="020B0604030504040204" pitchFamily="50" charset="-128"/>
              </a:rPr>
              <a:t>合計</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
        <p:nvSpPr>
          <p:cNvPr id="14"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mtClean="0"/>
              <a:pPr/>
              <a:t>26</a:t>
            </a:fld>
            <a:endParaRPr lang="ja-JP" altLang="en-US" dirty="0"/>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５－２．６年度目における経費の構造</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dirty="0"/>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○○大学</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　○○千円）</a:t>
            </a:r>
            <a:endParaRPr lang="ja-JP" altLang="en-US" sz="700" dirty="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事業者等</a:t>
            </a:r>
            <a:endParaRPr lang="en-US" altLang="ja-JP" b="1" dirty="0">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ja-JP" altLang="en-US" sz="700" dirty="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・事業③「○○○」</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・事業③「○○○○」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・事業⑤「○○○○」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sp>
        <p:nvSpPr>
          <p:cNvPr id="32" name="角丸四角形吹き出し 78"/>
          <p:cNvSpPr/>
          <p:nvPr/>
        </p:nvSpPr>
        <p:spPr>
          <a:xfrm>
            <a:off x="7598637" y="444249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・事業④「○○○○」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・事業⑥「○○○○」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自治体における直執行分　</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defRPr/>
            </a:pPr>
            <a:r>
              <a:rPr lang="ja-JP" altLang="en-US" sz="900" dirty="0">
                <a:solidFill>
                  <a:prstClr val="black"/>
                </a:solidFill>
                <a:latin typeface="Meiryo UI" panose="020B0604030504040204" pitchFamily="50" charset="-128"/>
                <a:ea typeface="Meiryo UI" panose="020B0604030504040204" pitchFamily="50" charset="-128"/>
              </a:rPr>
              <a:t>○○千円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en-US" altLang="ja-JP" sz="700" dirty="0">
              <a:solidFill>
                <a:prstClr val="black"/>
              </a:solidFill>
              <a:latin typeface="Meiryo UI" panose="020B0604030504040204" pitchFamily="50" charset="-128"/>
              <a:ea typeface="Meiryo UI" panose="020B0604030504040204" pitchFamily="50" charset="-128"/>
            </a:endParaRPr>
          </a:p>
          <a:p>
            <a:pPr lvl="0">
              <a:defRPr/>
            </a:pPr>
            <a:endParaRPr lang="en-US" altLang="ja-JP" sz="900" dirty="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dirty="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p:txBody>
      </p:sp>
      <p:sp>
        <p:nvSpPr>
          <p:cNvPr id="42" name="角丸四角形吹き出し 78"/>
          <p:cNvSpPr/>
          <p:nvPr/>
        </p:nvSpPr>
        <p:spPr>
          <a:xfrm>
            <a:off x="7888938" y="424425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a:t>
            </a:r>
            <a:r>
              <a:rPr lang="ja-JP" altLang="en-US" sz="900" dirty="0" smtClean="0">
                <a:solidFill>
                  <a:sysClr val="windowText" lastClr="000000"/>
                </a:solidFill>
                <a:latin typeface="Meiryo UI" panose="020B0604030504040204" pitchFamily="50" charset="-128"/>
                <a:ea typeface="Meiryo UI" panose="020B0604030504040204" pitchFamily="50" charset="-128"/>
              </a:rPr>
              <a:t>負担分</a:t>
            </a:r>
            <a:endParaRPr lang="en-US" altLang="ja-JP" sz="900" dirty="0" smtClean="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dirty="0" smtClean="0">
                <a:solidFill>
                  <a:sysClr val="windowText" lastClr="000000"/>
                </a:solidFill>
                <a:latin typeface="Meiryo UI" panose="020B0604030504040204" pitchFamily="50" charset="-128"/>
                <a:ea typeface="Meiryo UI" panose="020B0604030504040204" pitchFamily="50" charset="-128"/>
              </a:rPr>
              <a:t>※</a:t>
            </a:r>
            <a:r>
              <a:rPr lang="ja-JP" altLang="en-US" sz="600" dirty="0" smtClean="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dirty="0">
              <a:solidFill>
                <a:sysClr val="windowText" lastClr="000000"/>
              </a:solidFill>
              <a:latin typeface="Meiryo UI" panose="020B0604030504040204" pitchFamily="50" charset="-128"/>
              <a:ea typeface="Meiryo UI" panose="020B0604030504040204" pitchFamily="50" charset="-128"/>
            </a:endParaRPr>
          </a:p>
        </p:txBody>
      </p:sp>
      <p:sp>
        <p:nvSpPr>
          <p:cNvPr id="41" name="角丸四角形 40"/>
          <p:cNvSpPr/>
          <p:nvPr/>
        </p:nvSpPr>
        <p:spPr>
          <a:xfrm>
            <a:off x="1316034" y="251670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smtClean="0">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dirty="0" smtClean="0">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dirty="0" smtClean="0">
                <a:solidFill>
                  <a:schemeClr val="tx1"/>
                </a:solidFill>
                <a:latin typeface="Meiryo UI" panose="020B0604030504040204" pitchFamily="50" charset="-128"/>
                <a:ea typeface="Meiryo UI" panose="020B0604030504040204" pitchFamily="50" charset="-128"/>
              </a:rPr>
              <a:t>と</a:t>
            </a:r>
            <a:r>
              <a:rPr lang="ja-JP" altLang="en-US" u="sng" dirty="0" smtClean="0">
                <a:solidFill>
                  <a:schemeClr val="tx1"/>
                </a:solidFill>
                <a:latin typeface="Meiryo UI" panose="020B0604030504040204" pitchFamily="50" charset="-128"/>
                <a:ea typeface="Meiryo UI" panose="020B0604030504040204" pitchFamily="50" charset="-128"/>
              </a:rPr>
              <a:t>本交付金事業における自己負担分</a:t>
            </a:r>
            <a:r>
              <a:rPr lang="ja-JP" altLang="en-US" dirty="0" smtClean="0">
                <a:solidFill>
                  <a:schemeClr val="tx1"/>
                </a:solidFill>
                <a:latin typeface="Meiryo UI" panose="020B0604030504040204" pitchFamily="50" charset="-128"/>
                <a:ea typeface="Meiryo UI" panose="020B0604030504040204" pitchFamily="50" charset="-128"/>
              </a:rPr>
              <a:t>を具体的に記載。</a:t>
            </a:r>
            <a:endParaRPr lang="en-US" altLang="ja-JP" dirty="0" smtClean="0">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dirty="0" smtClean="0">
                <a:solidFill>
                  <a:schemeClr val="tx1"/>
                </a:solidFill>
                <a:latin typeface="Meiryo UI" panose="020B0604030504040204" pitchFamily="50" charset="-128"/>
                <a:ea typeface="Meiryo UI" panose="020B0604030504040204" pitchFamily="50" charset="-128"/>
              </a:rPr>
              <a:t>　</a:t>
            </a:r>
            <a:r>
              <a:rPr lang="en-US" altLang="ja-JP" sz="1600" dirty="0" smtClean="0">
                <a:solidFill>
                  <a:schemeClr val="tx1"/>
                </a:solidFill>
                <a:latin typeface="Meiryo UI" panose="020B0604030504040204" pitchFamily="50" charset="-128"/>
                <a:ea typeface="Meiryo UI" panose="020B0604030504040204" pitchFamily="50" charset="-128"/>
              </a:rPr>
              <a:t>※</a:t>
            </a:r>
            <a:r>
              <a:rPr lang="ja-JP" altLang="en-US" sz="1600" dirty="0" smtClean="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○様式１－４の</a:t>
            </a:r>
            <a:r>
              <a:rPr lang="ja-JP" altLang="en-US" u="sng" dirty="0" smtClean="0">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dirty="0" smtClean="0">
                <a:solidFill>
                  <a:sysClr val="windowText" lastClr="000000"/>
                </a:solidFill>
                <a:latin typeface="Meiryo UI" panose="020B0604030504040204" pitchFamily="50" charset="-128"/>
                <a:ea typeface="Meiryo UI" panose="020B0604030504040204" pitchFamily="50" charset="-128"/>
              </a:rPr>
              <a:t>、様式１－３の</a:t>
            </a:r>
            <a:r>
              <a:rPr lang="ja-JP" altLang="en-US" u="sng" dirty="0" smtClean="0">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dirty="0" smtClean="0">
                <a:solidFill>
                  <a:sysClr val="windowText" lastClr="000000"/>
                </a:solidFill>
                <a:latin typeface="Meiryo UI" panose="020B0604030504040204" pitchFamily="50" charset="-128"/>
                <a:ea typeface="Meiryo UI" panose="020B0604030504040204" pitchFamily="50" charset="-128"/>
              </a:rPr>
              <a:t>の内容を記載。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en-US" altLang="ja-JP" sz="1600" dirty="0" smtClean="0">
                <a:solidFill>
                  <a:sysClr val="windowText" lastClr="000000"/>
                </a:solidFill>
                <a:latin typeface="Meiryo UI" panose="020B0604030504040204" pitchFamily="50" charset="-128"/>
                <a:ea typeface="Meiryo UI" panose="020B0604030504040204" pitchFamily="50" charset="-128"/>
              </a:rPr>
              <a:t>※</a:t>
            </a:r>
            <a:r>
              <a:rPr lang="ja-JP" altLang="en-US" sz="1600" dirty="0" smtClean="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dirty="0" smtClean="0">
                <a:solidFill>
                  <a:sysClr val="windowText" lastClr="000000"/>
                </a:solidFill>
                <a:latin typeface="Meiryo UI" panose="020B0604030504040204" pitchFamily="50" charset="-128"/>
                <a:ea typeface="Meiryo UI" panose="020B0604030504040204" pitchFamily="50" charset="-128"/>
              </a:rPr>
              <a:t>関連</a:t>
            </a:r>
            <a:r>
              <a:rPr lang="zh-TW" altLang="en-US" sz="1600" dirty="0">
                <a:solidFill>
                  <a:sysClr val="windowText" lastClr="000000"/>
                </a:solidFill>
                <a:latin typeface="Meiryo UI" panose="020B0604030504040204" pitchFamily="50" charset="-128"/>
                <a:ea typeface="Meiryo UI" panose="020B0604030504040204" pitchFamily="50" charset="-128"/>
              </a:rPr>
              <a:t>単独</a:t>
            </a:r>
            <a:r>
              <a:rPr lang="zh-TW" altLang="en-US" sz="1600" dirty="0" smtClean="0">
                <a:solidFill>
                  <a:sysClr val="windowText" lastClr="000000"/>
                </a:solidFill>
                <a:latin typeface="Meiryo UI" panose="020B0604030504040204" pitchFamily="50" charset="-128"/>
                <a:ea typeface="Meiryo UI" panose="020B0604030504040204" pitchFamily="50" charset="-128"/>
              </a:rPr>
              <a:t>事業</a:t>
            </a:r>
            <a:r>
              <a:rPr lang="ja-JP" altLang="en-US" sz="1600" dirty="0" smtClean="0">
                <a:solidFill>
                  <a:sysClr val="windowText" lastClr="000000"/>
                </a:solidFill>
                <a:latin typeface="Meiryo UI" panose="020B0604030504040204" pitchFamily="50" charset="-128"/>
                <a:ea typeface="Meiryo UI" panose="020B0604030504040204" pitchFamily="50" charset="-128"/>
              </a:rPr>
              <a:t>分を記載。</a:t>
            </a:r>
            <a:endParaRPr lang="en-US" altLang="ja-JP" sz="1600" dirty="0" smtClean="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dirty="0" smtClean="0"/>
              <a:t>実施計画に関する基本情報</a:t>
            </a:r>
            <a:r>
              <a:rPr lang="en-US" altLang="ja-JP" dirty="0" smtClean="0"/>
              <a:t/>
            </a:r>
            <a:br>
              <a:rPr lang="en-US" altLang="ja-JP" dirty="0" smtClean="0"/>
            </a:br>
            <a:r>
              <a:rPr lang="ja-JP" altLang="en-US" dirty="0" smtClean="0"/>
              <a:t>（事務局確認用）</a:t>
            </a:r>
            <a:endParaRPr lang="ja-JP" altLang="en-US" sz="3600" dirty="0"/>
          </a:p>
        </p:txBody>
      </p:sp>
      <p:sp>
        <p:nvSpPr>
          <p:cNvPr id="3" name="スライド番号プレースホルダー 2"/>
          <p:cNvSpPr txBox="1">
            <a:spLocks/>
          </p:cNvSpPr>
          <p:nvPr/>
        </p:nvSpPr>
        <p:spPr>
          <a:xfrm>
            <a:off x="7677150" y="6492875"/>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24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2C05932C-F660-46D9-BCAC-BA474BACF4CC}" type="slidenum">
              <a:rPr lang="ja-JP" altLang="en-US" sz="900" smtClean="0">
                <a:solidFill>
                  <a:schemeClr val="bg1">
                    <a:lumMod val="65000"/>
                  </a:schemeClr>
                </a:solidFill>
                <a:latin typeface="+mn-ea"/>
              </a:rPr>
              <a:pPr/>
              <a:t>28</a:t>
            </a:fld>
            <a:endParaRPr lang="ja-JP" altLang="en-US" sz="900">
              <a:solidFill>
                <a:schemeClr val="bg1">
                  <a:lumMod val="65000"/>
                </a:schemeClr>
              </a:solidFill>
              <a:latin typeface="+mn-ea"/>
            </a:endParaRPr>
          </a:p>
        </p:txBody>
      </p:sp>
    </p:spTree>
    <p:extLst>
      <p:ext uri="{BB962C8B-B14F-4D97-AF65-F5344CB8AC3E}">
        <p14:creationId xmlns:p14="http://schemas.microsoft.com/office/powerpoint/2010/main" val="28815490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a:t>
            </a:r>
            <a:r>
              <a:rPr lang="ja-JP" altLang="en-US" dirty="0" smtClean="0"/>
              <a:t>実施</a:t>
            </a:r>
            <a:r>
              <a:rPr lang="ja-JP" altLang="en-US" dirty="0"/>
              <a:t>計画に関する基本</a:t>
            </a:r>
            <a:r>
              <a:rPr lang="ja-JP" altLang="en-US" dirty="0" smtClean="0"/>
              <a:t>情報</a:t>
            </a:r>
            <a:endParaRPr lang="ja-JP" altLang="en-US" spc="-100" dirty="0"/>
          </a:p>
        </p:txBody>
      </p:sp>
      <p:sp>
        <p:nvSpPr>
          <p:cNvPr id="6" name="正方形/長方形 5"/>
          <p:cNvSpPr/>
          <p:nvPr/>
        </p:nvSpPr>
        <p:spPr>
          <a:xfrm>
            <a:off x="101548" y="462916"/>
            <a:ext cx="178286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a:ea typeface="Meiryo UI"/>
                <a:cs typeface="+mn-cs"/>
              </a:rPr>
              <a:t>〇計画</a:t>
            </a: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に関する基本情報</a:t>
            </a:r>
          </a:p>
        </p:txBody>
      </p:sp>
      <p:graphicFrame>
        <p:nvGraphicFramePr>
          <p:cNvPr id="5" name="表 4"/>
          <p:cNvGraphicFramePr>
            <a:graphicFrameLocks noGrp="1"/>
          </p:cNvGraphicFramePr>
          <p:nvPr>
            <p:extLst/>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extLst/>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smtClean="0">
                <a:ln>
                  <a:noFill/>
                </a:ln>
                <a:solidFill>
                  <a:prstClr val="black"/>
                </a:solidFill>
                <a:effectLst/>
                <a:uLnTx/>
                <a:uFillTx/>
                <a:latin typeface="Meiryo UI"/>
                <a:ea typeface="Meiryo UI"/>
                <a:cs typeface="Times New Roman" panose="02020603050405020304" pitchFamily="18" charset="0"/>
              </a:rPr>
              <a:t>〇</a:t>
            </a:r>
            <a:r>
              <a:rPr kumimoji="0" lang="ja-JP" altLang="ja-JP" sz="1200" b="0" i="0" u="none" strike="noStrike" kern="1200" cap="none" spc="0" normalizeH="0" baseline="0" noProof="0" dirty="0" smtClean="0">
                <a:ln>
                  <a:noFill/>
                </a:ln>
                <a:solidFill>
                  <a:prstClr val="black"/>
                </a:solidFill>
                <a:effectLst/>
                <a:uLnTx/>
                <a:uFillTx/>
                <a:latin typeface="Meiryo UI"/>
                <a:ea typeface="Meiryo UI"/>
                <a:cs typeface="Times New Roman" panose="02020603050405020304" pitchFamily="18" charset="0"/>
              </a:rPr>
              <a:t>事務連絡担当連絡先</a:t>
            </a:r>
            <a:endParaRPr kumimoji="0" lang="ja-JP" altLang="ja-JP" sz="1100" b="0" i="0" u="none" strike="noStrike" kern="1200" cap="none" spc="0" normalizeH="0" baseline="0" noProof="0" dirty="0" smtClean="0">
              <a:ln>
                <a:noFill/>
              </a:ln>
              <a:solidFill>
                <a:prstClr val="black"/>
              </a:solidFill>
              <a:effectLst/>
              <a:uLnTx/>
              <a:uFillTx/>
              <a:latin typeface="Meiryo UI"/>
              <a:ea typeface="Meiryo UI"/>
              <a:cs typeface="+mn-cs"/>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sysClr val="windowText" lastClr="000000"/>
                </a:solidFill>
                <a:effectLst/>
                <a:uLnTx/>
                <a:uFillTx/>
                <a:latin typeface="Meiryo UI"/>
                <a:ea typeface="Meiryo UI"/>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a:ea typeface="Meiryo UI"/>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a:ea typeface="Meiryo UI"/>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sysClr val="windowText" lastClr="000000"/>
                </a:solidFill>
                <a:effectLst/>
                <a:uLnTx/>
                <a:uFillTx/>
                <a:latin typeface="Meiryo UI"/>
                <a:ea typeface="Meiryo UI"/>
                <a:cs typeface="+mn-cs"/>
              </a:rPr>
              <a:t>○青字を参考に記載。なお、提出時は青字を削除。</a:t>
            </a:r>
            <a:endParaRPr kumimoji="0" lang="en-US" altLang="ja-JP" sz="1800" b="0" i="0" u="none" strike="noStrike" kern="0" cap="none" spc="0" normalizeH="0" baseline="0" noProof="0" dirty="0" smtClean="0">
              <a:ln>
                <a:noFill/>
              </a:ln>
              <a:solidFill>
                <a:sysClr val="windowText" lastClr="000000"/>
              </a:solidFill>
              <a:effectLst/>
              <a:uLnTx/>
              <a:uFillTx/>
              <a:latin typeface="Meiryo UI"/>
              <a:ea typeface="Meiryo UI"/>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a:t>
            </a:r>
            <a:r>
              <a:rPr kumimoji="0" lang="ja-JP" altLang="en-US" sz="1800" b="0" i="0" u="none" strike="noStrike" kern="0" cap="none" spc="0" normalizeH="0" baseline="0" noProof="0" dirty="0" smtClean="0">
                <a:ln>
                  <a:noFill/>
                </a:ln>
                <a:solidFill>
                  <a:sysClr val="windowText" lastClr="000000"/>
                </a:solidFill>
                <a:effectLst/>
                <a:uLnTx/>
                <a:uFillTx/>
                <a:latin typeface="Meiryo UI"/>
                <a:ea typeface="Meiryo UI"/>
                <a:cs typeface="+mn-cs"/>
              </a:rPr>
              <a:t>事務</a:t>
            </a: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連絡担当</a:t>
            </a:r>
            <a:r>
              <a:rPr kumimoji="0" lang="ja-JP" altLang="en-US" sz="1800" b="0" i="0" u="none" strike="noStrike" kern="0" cap="none" spc="0" normalizeH="0" baseline="0" noProof="0" dirty="0" smtClean="0">
                <a:ln>
                  <a:noFill/>
                </a:ln>
                <a:solidFill>
                  <a:sysClr val="windowText" lastClr="000000"/>
                </a:solidFill>
                <a:effectLst/>
                <a:uLnTx/>
                <a:uFillTx/>
                <a:latin typeface="Meiryo UI"/>
                <a:ea typeface="Meiryo UI"/>
                <a:cs typeface="+mn-cs"/>
              </a:rPr>
              <a:t>連絡先について、共同</a:t>
            </a: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申請であっても、内閣府からの連絡は主たる申請団体において担当となる部局を通じて行うことを想定しているため、そのための連絡先を記載。</a:t>
            </a:r>
          </a:p>
          <a:p>
            <a:pPr marL="177800" marR="0" lvl="0" indent="-177800" algn="l" defTabSz="914395"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
        <p:nvSpPr>
          <p:cNvPr id="9"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z="1600" smtClean="0">
                <a:solidFill>
                  <a:schemeClr val="bg1">
                    <a:lumMod val="65000"/>
                  </a:schemeClr>
                </a:solidFill>
                <a:latin typeface="+mn-ea"/>
              </a:rPr>
              <a:pPr/>
              <a:t>29</a:t>
            </a:fld>
            <a:endParaRPr lang="ja-JP" altLang="en-US" sz="1600" dirty="0">
              <a:solidFill>
                <a:schemeClr val="bg1">
                  <a:lumMod val="65000"/>
                </a:schemeClr>
              </a:solidFill>
              <a:latin typeface="+mn-ea"/>
            </a:endParaRPr>
          </a:p>
        </p:txBody>
      </p:sp>
    </p:spTree>
    <p:extLst>
      <p:ext uri="{BB962C8B-B14F-4D97-AF65-F5344CB8AC3E}">
        <p14:creationId xmlns:p14="http://schemas.microsoft.com/office/powerpoint/2010/main" val="28312119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a:t>
            </a:r>
            <a:r>
              <a:rPr lang="ja-JP" altLang="en-US" dirty="0" smtClean="0"/>
              <a:t>実施</a:t>
            </a:r>
            <a:r>
              <a:rPr lang="ja-JP" altLang="en-US" dirty="0"/>
              <a:t>計画に関する基本情報</a:t>
            </a:r>
            <a:endParaRPr lang="ja-JP" altLang="en-US" spc="-100" dirty="0"/>
          </a:p>
        </p:txBody>
      </p:sp>
      <p:sp>
        <p:nvSpPr>
          <p:cNvPr id="4" name="スライド番号プレースホルダー 3"/>
          <p:cNvSpPr>
            <a:spLocks noGrp="1"/>
          </p:cNvSpPr>
          <p:nvPr>
            <p:ph type="sldNum" sz="quarter" idx="12"/>
          </p:nvPr>
        </p:nvSpPr>
        <p:spPr>
          <a:xfrm>
            <a:off x="7677150" y="6528558"/>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1" lang="ja-JP" altLang="en-US" sz="1600" b="0" i="0" u="none" strike="noStrike" kern="1200" cap="none" spc="0" normalizeH="0" baseline="0" noProof="0" dirty="0">
              <a:ln>
                <a:noFill/>
              </a:ln>
              <a:solidFill>
                <a:schemeClr val="bg1">
                  <a:lumMod val="65000"/>
                </a:schemeClr>
              </a:solidFill>
              <a:effectLst/>
              <a:uLnTx/>
              <a:uFillTx/>
              <a:latin typeface="+mn-ea"/>
              <a:cs typeface="+mn-cs"/>
            </a:endParaRPr>
          </a:p>
        </p:txBody>
      </p:sp>
      <p:graphicFrame>
        <p:nvGraphicFramePr>
          <p:cNvPr id="5" name="表 4"/>
          <p:cNvGraphicFramePr>
            <a:graphicFrameLocks noGrp="1"/>
          </p:cNvGraphicFramePr>
          <p:nvPr>
            <p:extLst/>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dirty="0" smtClean="0">
                          <a:effectLst/>
                          <a:latin typeface="+mn-ea"/>
                          <a:ea typeface="+mn-ea"/>
                          <a:cs typeface="Times New Roman" panose="02020603050405020304" pitchFamily="18" charset="0"/>
                        </a:rPr>
                        <a:t>推進</a:t>
                      </a:r>
                      <a:r>
                        <a:rPr lang="ja-JP" sz="1200" kern="0" dirty="0" smtClean="0">
                          <a:effectLst/>
                          <a:latin typeface="+mn-ea"/>
                          <a:ea typeface="+mn-ea"/>
                          <a:cs typeface="Times New Roman" panose="02020603050405020304" pitchFamily="18" charset="0"/>
                        </a:rPr>
                        <a:t>会議</a:t>
                      </a:r>
                      <a:r>
                        <a:rPr lang="ja-JP" sz="1200" kern="0" dirty="0">
                          <a:effectLst/>
                          <a:latin typeface="+mn-ea"/>
                          <a:ea typeface="+mn-ea"/>
                          <a:cs typeface="Times New Roman" panose="02020603050405020304" pitchFamily="18" charset="0"/>
                        </a:rPr>
                        <a:t>名称</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dirty="0" smtClean="0">
                          <a:effectLst/>
                          <a:latin typeface="+mn-ea"/>
                          <a:ea typeface="+mn-ea"/>
                          <a:cs typeface="Times New Roman" panose="02020603050405020304" pitchFamily="18" charset="0"/>
                        </a:rPr>
                        <a:t>推進</a:t>
                      </a:r>
                      <a:r>
                        <a:rPr lang="ja-JP" sz="1200" kern="0" dirty="0" smtClean="0">
                          <a:effectLst/>
                          <a:latin typeface="+mn-ea"/>
                          <a:ea typeface="+mn-ea"/>
                          <a:cs typeface="Times New Roman" panose="02020603050405020304" pitchFamily="18" charset="0"/>
                        </a:rPr>
                        <a:t>会議</a:t>
                      </a:r>
                      <a:r>
                        <a:rPr lang="ja-JP" sz="1200" kern="0" dirty="0">
                          <a:effectLst/>
                          <a:latin typeface="+mn-ea"/>
                          <a:ea typeface="+mn-ea"/>
                          <a:cs typeface="Times New Roman" panose="02020603050405020304" pitchFamily="18" charset="0"/>
                        </a:rPr>
                        <a:t>設置日</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dirty="0">
                          <a:effectLst/>
                          <a:latin typeface="+mn-ea"/>
                          <a:ea typeface="+mn-ea"/>
                          <a:cs typeface="Times New Roman" panose="02020603050405020304" pitchFamily="18" charset="0"/>
                        </a:rPr>
                        <a:t>主宰者名・所属・役職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dirty="0">
                          <a:effectLst/>
                          <a:latin typeface="+mn-ea"/>
                          <a:ea typeface="+mn-ea"/>
                          <a:cs typeface="Times New Roman" panose="02020603050405020304" pitchFamily="18" charset="0"/>
                        </a:rPr>
                        <a:t>事業責任者名・所属・役職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smtClean="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dirty="0" smtClean="0">
                          <a:effectLst/>
                          <a:latin typeface="+mn-ea"/>
                          <a:ea typeface="+mn-ea"/>
                          <a:cs typeface="Times New Roman" panose="02020603050405020304" pitchFamily="18" charset="0"/>
                        </a:rPr>
                        <a:t>推進</a:t>
                      </a:r>
                      <a:r>
                        <a:rPr lang="ja-JP" sz="1200" kern="0" dirty="0" smtClean="0">
                          <a:effectLst/>
                          <a:latin typeface="+mn-ea"/>
                          <a:ea typeface="+mn-ea"/>
                          <a:cs typeface="Times New Roman" panose="02020603050405020304" pitchFamily="18" charset="0"/>
                        </a:rPr>
                        <a:t>会議構成員</a:t>
                      </a:r>
                      <a:r>
                        <a:rPr lang="ja-JP" altLang="en-US" sz="1200" kern="100" dirty="0">
                          <a:effectLst/>
                          <a:latin typeface="+mn-ea"/>
                          <a:ea typeface="+mn-ea"/>
                          <a:cs typeface="Times New Roman" panose="02020603050405020304" pitchFamily="18" charset="0"/>
                        </a:rPr>
                        <a:t>　</a:t>
                      </a:r>
                      <a:r>
                        <a:rPr lang="ja-JP" sz="1200" kern="0" dirty="0" smtClean="0">
                          <a:effectLst/>
                          <a:latin typeface="+mn-ea"/>
                          <a:ea typeface="+mn-ea"/>
                          <a:cs typeface="Times New Roman" panose="02020603050405020304" pitchFamily="18" charset="0"/>
                        </a:rPr>
                        <a:t>※</a:t>
                      </a:r>
                      <a:r>
                        <a:rPr lang="ja-JP" sz="1200" kern="0" dirty="0">
                          <a:effectLst/>
                          <a:latin typeface="+mn-ea"/>
                          <a:ea typeface="+mn-ea"/>
                          <a:cs typeface="Times New Roman" panose="02020603050405020304" pitchFamily="18" charset="0"/>
                        </a:rPr>
                        <a:t>◎が付されている機関の参画は必須</a:t>
                      </a:r>
                      <a:r>
                        <a:rPr lang="ja-JP" sz="1200" kern="0" dirty="0" smtClean="0">
                          <a:effectLst/>
                          <a:latin typeface="+mn-ea"/>
                          <a:ea typeface="+mn-ea"/>
                          <a:cs typeface="Times New Roman" panose="02020603050405020304" pitchFamily="18" charset="0"/>
                        </a:rPr>
                        <a:t>。</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dirty="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dirty="0" smtClean="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dirty="0" smtClean="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◎事業者又は事業者が組織する団体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dirty="0" smtClean="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金融機関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その他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dirty="0" smtClean="0">
                          <a:effectLst/>
                          <a:latin typeface="+mn-ea"/>
                          <a:ea typeface="+mn-ea"/>
                          <a:cs typeface="Times New Roman" panose="02020603050405020304" pitchFamily="18" charset="0"/>
                        </a:rPr>
                        <a:t>推進会議の体制</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下記の内容が分かるように記載。</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・推進会議の体制</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・推進会議の参画主体</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・各参画主体の役割</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・運営体制や意思決定プロセス</a:t>
                      </a:r>
                      <a:endParaRPr lang="ja-JP" altLang="ja-JP" sz="1050" kern="100" dirty="0" smtClean="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推進</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体制（地域における大学振興・若者雇用創出推進会議）</a:t>
            </a:r>
            <a:endParaRPr kumimoji="0" lang="ja-JP" altLang="en-US" sz="1200" b="0" i="0" u="none" strike="noStrike" kern="1200" cap="none" spc="0" normalizeH="0" baseline="0" noProof="0" dirty="0">
              <a:ln>
                <a:noFill/>
              </a:ln>
              <a:solidFill>
                <a:prstClr val="black"/>
              </a:solidFill>
              <a:effectLst/>
              <a:uLnTx/>
              <a:uFillTx/>
              <a:latin typeface="Arial" panose="020B0604020202020204" pitchFamily="34" charset="0"/>
              <a:ea typeface="Meiryo UI"/>
              <a:cs typeface="+mn-cs"/>
            </a:endParaRPr>
          </a:p>
        </p:txBody>
      </p:sp>
      <p:sp>
        <p:nvSpPr>
          <p:cNvPr id="7" name="角丸四角形 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smtClean="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9329461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smtClean="0"/>
              <a:t> 実施</a:t>
            </a:r>
            <a:r>
              <a:rPr lang="ja-JP" altLang="en-US" dirty="0"/>
              <a:t>計画に関する基本情報</a:t>
            </a:r>
            <a:endParaRPr lang="ja-JP" altLang="en-US" spc="-100" dirty="0"/>
          </a:p>
        </p:txBody>
      </p:sp>
      <p:sp>
        <p:nvSpPr>
          <p:cNvPr id="4" name="スライド番号プレースホルダー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ja-JP" altLang="en-US" sz="1600" b="0" i="0" u="none" strike="noStrike" kern="1200" cap="none" spc="0" normalizeH="0" baseline="0" noProof="0">
              <a:ln>
                <a:noFill/>
              </a:ln>
              <a:solidFill>
                <a:schemeClr val="bg1">
                  <a:lumMod val="65000"/>
                </a:schemeClr>
              </a:solidFill>
              <a:effectLst/>
              <a:uLnTx/>
              <a:uFillTx/>
              <a:latin typeface="+mn-ea"/>
              <a:cs typeface="+mn-cs"/>
            </a:endParaRPr>
          </a:p>
        </p:txBody>
      </p:sp>
      <p:graphicFrame>
        <p:nvGraphicFramePr>
          <p:cNvPr id="3" name="表 2"/>
          <p:cNvGraphicFramePr>
            <a:graphicFrameLocks noGrp="1"/>
          </p:cNvGraphicFramePr>
          <p:nvPr>
            <p:extLst/>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smtClean="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smtClean="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dirty="0" smtClean="0">
                          <a:solidFill>
                            <a:srgbClr val="00B0F0"/>
                          </a:solidFill>
                          <a:effectLst/>
                          <a:latin typeface="+mn-ea"/>
                          <a:ea typeface="+mn-ea"/>
                          <a:cs typeface="Times New Roman" panose="02020603050405020304" pitchFamily="18" charset="0"/>
                        </a:rPr>
                        <a:t>※外部機関がどのような手法で</a:t>
                      </a:r>
                      <a:r>
                        <a:rPr lang="en-US" altLang="ja-JP" sz="1200" dirty="0" smtClean="0">
                          <a:solidFill>
                            <a:srgbClr val="00B0F0"/>
                          </a:solidFill>
                          <a:effectLst/>
                          <a:latin typeface="+mn-ea"/>
                          <a:ea typeface="+mn-ea"/>
                          <a:cs typeface="Times New Roman" panose="02020603050405020304" pitchFamily="18" charset="0"/>
                        </a:rPr>
                        <a:t>KPI</a:t>
                      </a:r>
                      <a:r>
                        <a:rPr lang="ja-JP" altLang="ja-JP" sz="1200" dirty="0" smtClean="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dirty="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※外部組織の参画者の情報を記載（見込みの場合はその旨を明記）</a:t>
                      </a:r>
                      <a:r>
                        <a:rPr lang="ja-JP" sz="1200" kern="100" dirty="0" smtClean="0">
                          <a:solidFill>
                            <a:srgbClr val="00B0F0"/>
                          </a:solidFill>
                          <a:effectLst/>
                          <a:latin typeface="+mn-ea"/>
                          <a:ea typeface="+mn-ea"/>
                          <a:cs typeface="Times New Roman" panose="02020603050405020304" pitchFamily="18" charset="0"/>
                        </a:rPr>
                        <a:t>。</a:t>
                      </a:r>
                      <a:endParaRPr lang="en-US" altLang="ja-JP" sz="1200" kern="100" dirty="0" smtClean="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dirty="0" smtClean="0">
                          <a:solidFill>
                            <a:srgbClr val="00B0F0"/>
                          </a:solidFill>
                          <a:effectLst/>
                          <a:latin typeface="+mn-ea"/>
                          <a:ea typeface="+mn-ea"/>
                          <a:cs typeface="Times New Roman" panose="02020603050405020304" pitchFamily="18" charset="0"/>
                        </a:rPr>
                        <a:t>※議会の場合はその旨を明記。</a:t>
                      </a:r>
                      <a:endParaRPr lang="ja-JP" sz="1200" kern="100" dirty="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dirty="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dirty="0" smtClean="0">
                          <a:effectLst/>
                          <a:latin typeface="+mn-ea"/>
                          <a:ea typeface="+mn-ea"/>
                          <a:cs typeface="Times New Roman" panose="02020603050405020304" pitchFamily="18" charset="0"/>
                        </a:rPr>
                        <a:t> </a:t>
                      </a:r>
                      <a:r>
                        <a:rPr lang="ja-JP" altLang="ja-JP" sz="1200" dirty="0" smtClean="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計画</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の効果</a:t>
            </a:r>
            <a:r>
              <a:rPr kumimoji="0" lang="ja-JP"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検証</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9" name="表 8"/>
          <p:cNvGraphicFramePr>
            <a:graphicFrameLocks noGrp="1"/>
          </p:cNvGraphicFramePr>
          <p:nvPr>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※予算計上の時期、予算種別について記載。</a:t>
                      </a:r>
                      <a:endParaRPr lang="ja-JP" sz="1200" kern="100" dirty="0">
                        <a:effectLst/>
                        <a:latin typeface="+mn-ea"/>
                        <a:ea typeface="+mn-ea"/>
                        <a:cs typeface="Times New Roman" panose="02020603050405020304" pitchFamily="18" charset="0"/>
                      </a:endParaRPr>
                    </a:p>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※住民基本台帳人口移動報告等を基に、申請団体における過去５年間（平成</a:t>
                      </a:r>
                      <a:r>
                        <a:rPr lang="en-US" sz="1200" kern="100" dirty="0">
                          <a:solidFill>
                            <a:srgbClr val="00B0F0"/>
                          </a:solidFill>
                          <a:effectLst/>
                          <a:latin typeface="+mn-ea"/>
                          <a:ea typeface="+mn-ea"/>
                          <a:cs typeface="Times New Roman" panose="02020603050405020304" pitchFamily="18" charset="0"/>
                        </a:rPr>
                        <a:t>29</a:t>
                      </a:r>
                      <a:r>
                        <a:rPr lang="ja-JP" sz="1200" kern="100" dirty="0">
                          <a:solidFill>
                            <a:srgbClr val="00B0F0"/>
                          </a:solidFill>
                          <a:effectLst/>
                          <a:latin typeface="+mn-ea"/>
                          <a:ea typeface="+mn-ea"/>
                          <a:cs typeface="Times New Roman" panose="02020603050405020304" pitchFamily="18" charset="0"/>
                        </a:rPr>
                        <a:t>年～令和３年）における社会増減（＝各年における転入数－各年における転出数）の状況について記載。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smtClean="0">
                          <a:effectLst/>
                          <a:latin typeface="+mn-ea"/>
                          <a:ea typeface="+mn-ea"/>
                          <a:cs typeface="Times New Roman" panose="02020603050405020304" pitchFamily="18" charset="0"/>
                        </a:rPr>
                        <a:t>平成</a:t>
                      </a:r>
                      <a:r>
                        <a:rPr lang="en-US" altLang="ja-JP" sz="1200" kern="100" dirty="0" smtClean="0">
                          <a:effectLst/>
                          <a:latin typeface="+mn-ea"/>
                          <a:ea typeface="+mn-ea"/>
                          <a:cs typeface="Times New Roman" panose="02020603050405020304" pitchFamily="18" charset="0"/>
                        </a:rPr>
                        <a:t>30</a:t>
                      </a:r>
                      <a:r>
                        <a:rPr lang="en-US" sz="1200" kern="100" dirty="0" smtClean="0">
                          <a:effectLst/>
                          <a:latin typeface="+mn-ea"/>
                          <a:ea typeface="+mn-ea"/>
                          <a:cs typeface="Times New Roman" panose="02020603050405020304" pitchFamily="18" charset="0"/>
                        </a:rPr>
                        <a:t>(2018)</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ja-JP" sz="1200" kern="100" dirty="0" smtClean="0">
                          <a:effectLst/>
                          <a:latin typeface="+mn-ea"/>
                          <a:ea typeface="+mn-ea"/>
                          <a:cs typeface="Times New Roman" panose="02020603050405020304" pitchFamily="18" charset="0"/>
                        </a:rPr>
                        <a:t>令和元</a:t>
                      </a:r>
                      <a:r>
                        <a:rPr lang="en-US" altLang="ja-JP" sz="1200" kern="100" dirty="0" smtClean="0">
                          <a:effectLst/>
                          <a:latin typeface="+mn-ea"/>
                          <a:ea typeface="+mn-ea"/>
                          <a:cs typeface="Times New Roman" panose="02020603050405020304" pitchFamily="18" charset="0"/>
                        </a:rPr>
                        <a:t>(2019)</a:t>
                      </a:r>
                      <a:r>
                        <a:rPr lang="ja-JP" altLang="ja-JP" sz="1200" kern="100" dirty="0" smtClean="0">
                          <a:effectLst/>
                          <a:latin typeface="+mn-ea"/>
                          <a:ea typeface="+mn-ea"/>
                          <a:cs typeface="Times New Roman" panose="02020603050405020304" pitchFamily="18" charset="0"/>
                        </a:rPr>
                        <a:t>年</a:t>
                      </a:r>
                      <a:endParaRPr lang="ja-JP" alt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ja-JP" sz="1200" kern="100" dirty="0" smtClean="0">
                          <a:effectLst/>
                          <a:latin typeface="+mn-ea"/>
                          <a:ea typeface="+mn-ea"/>
                          <a:cs typeface="Times New Roman" panose="02020603050405020304" pitchFamily="18" charset="0"/>
                        </a:rPr>
                        <a:t>令和２</a:t>
                      </a:r>
                      <a:r>
                        <a:rPr lang="en-US" altLang="ja-JP" sz="1200" kern="100" dirty="0" smtClean="0">
                          <a:effectLst/>
                          <a:latin typeface="+mn-ea"/>
                          <a:ea typeface="+mn-ea"/>
                          <a:cs typeface="Times New Roman" panose="02020603050405020304" pitchFamily="18" charset="0"/>
                        </a:rPr>
                        <a:t>(2020)</a:t>
                      </a:r>
                      <a:r>
                        <a:rPr lang="ja-JP" altLang="ja-JP" sz="1200" kern="100" dirty="0" smtClean="0">
                          <a:effectLst/>
                          <a:latin typeface="+mn-ea"/>
                          <a:ea typeface="+mn-ea"/>
                          <a:cs typeface="Times New Roman" panose="02020603050405020304" pitchFamily="18" charset="0"/>
                        </a:rPr>
                        <a:t>年</a:t>
                      </a:r>
                      <a:endParaRPr lang="ja-JP" alt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ja-JP" sz="1200" kern="100" dirty="0" smtClean="0">
                          <a:effectLst/>
                          <a:latin typeface="+mn-ea"/>
                          <a:ea typeface="+mn-ea"/>
                          <a:cs typeface="Times New Roman" panose="02020603050405020304" pitchFamily="18" charset="0"/>
                        </a:rPr>
                        <a:t>令和３</a:t>
                      </a:r>
                      <a:r>
                        <a:rPr lang="en-US" altLang="ja-JP" sz="1200" kern="100" dirty="0" smtClean="0">
                          <a:effectLst/>
                          <a:latin typeface="+mn-ea"/>
                          <a:ea typeface="+mn-ea"/>
                          <a:cs typeface="Times New Roman" panose="02020603050405020304" pitchFamily="18" charset="0"/>
                        </a:rPr>
                        <a:t>(2021)</a:t>
                      </a:r>
                      <a:r>
                        <a:rPr lang="ja-JP" altLang="ja-JP" sz="1200" kern="100" dirty="0" smtClean="0">
                          <a:effectLst/>
                          <a:latin typeface="+mn-ea"/>
                          <a:ea typeface="+mn-ea"/>
                          <a:cs typeface="Times New Roman" panose="02020603050405020304" pitchFamily="18" charset="0"/>
                        </a:rPr>
                        <a:t>年</a:t>
                      </a:r>
                      <a:endParaRPr lang="ja-JP" alt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smtClean="0">
                          <a:effectLst/>
                          <a:latin typeface="+mn-ea"/>
                          <a:ea typeface="+mn-ea"/>
                          <a:cs typeface="Times New Roman" panose="02020603050405020304" pitchFamily="18" charset="0"/>
                        </a:rPr>
                        <a:t>令和</a:t>
                      </a:r>
                      <a:r>
                        <a:rPr lang="en-US" altLang="ja-JP" sz="1200" kern="100" dirty="0" smtClean="0">
                          <a:effectLst/>
                          <a:latin typeface="+mn-ea"/>
                          <a:ea typeface="+mn-ea"/>
                          <a:cs typeface="Times New Roman" panose="02020603050405020304" pitchFamily="18" charset="0"/>
                        </a:rPr>
                        <a:t>4</a:t>
                      </a:r>
                      <a:r>
                        <a:rPr lang="en-US" sz="1200" kern="100" dirty="0" smtClean="0">
                          <a:effectLst/>
                          <a:latin typeface="+mn-ea"/>
                          <a:ea typeface="+mn-ea"/>
                          <a:cs typeface="Times New Roman" panose="02020603050405020304" pitchFamily="18" charset="0"/>
                        </a:rPr>
                        <a:t>(2022)</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 name="角丸四角形 11"/>
          <p:cNvSpPr/>
          <p:nvPr/>
        </p:nvSpPr>
        <p:spPr>
          <a:xfrm>
            <a:off x="1318330" y="2515866"/>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smtClean="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6280499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9395</Words>
  <Application>Microsoft Office PowerPoint</Application>
  <PresentationFormat>A4 210 x 297 mm</PresentationFormat>
  <Paragraphs>781</Paragraphs>
  <Slides>31</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31</vt:i4>
      </vt:variant>
    </vt:vector>
  </HeadingPairs>
  <TitlesOfParts>
    <vt:vector size="42" baseType="lpstr">
      <vt:lpstr>Meiryo UI</vt:lpstr>
      <vt:lpstr>ＭＳ Ｐゴシック</vt:lpstr>
      <vt:lpstr>游ゴシック</vt:lpstr>
      <vt:lpstr>游ゴシック Light</vt:lpstr>
      <vt:lpstr>Arial</vt:lpstr>
      <vt:lpstr>Calibri</vt:lpstr>
      <vt:lpstr>Calibri Light</vt:lpstr>
      <vt:lpstr>Times New Roman</vt:lpstr>
      <vt:lpstr>Wingdings</vt:lpstr>
      <vt:lpstr>Office テーマ</vt:lpstr>
      <vt:lpstr>1_Office テーマ</vt:lpstr>
      <vt:lpstr>【計画のタイトル】</vt:lpstr>
      <vt:lpstr>本フォーマットについて（※提出に当たり、本スライドは削除ください）</vt:lpstr>
      <vt:lpstr>計画に盛り込むべきポイント（※提出に当たり、本スライドは削除ください）</vt:lpstr>
      <vt:lpstr>１．計画の概要</vt:lpstr>
      <vt:lpstr>１－１．計画の全体像</vt:lpstr>
      <vt:lpstr>１－２．申請内容の骨子</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５－１．６年度目における事業費の内訳（見込み）</vt:lpstr>
      <vt:lpstr>５－２．６年度目における経費の構造</vt:lpstr>
      <vt:lpstr>実施計画に関する基本情報 （事務局確認用）</vt:lpstr>
      <vt:lpstr> 実施計画に関する基本情報</vt:lpstr>
      <vt:lpstr> 実施計画に関する基本情報</vt:lpstr>
      <vt:lpstr> 実施計画に関する基本情報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2023-02-06T04:33:47Z</dcterms:created>
  <dcterms:modified xsi:type="dcterms:W3CDTF">2023-02-06T04:33:51Z</dcterms:modified>
</cp:coreProperties>
</file>