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38"/>
  </p:notesMasterIdLst>
  <p:sldIdLst>
    <p:sldId id="256" r:id="rId6"/>
    <p:sldId id="258" r:id="rId7"/>
    <p:sldId id="257" r:id="rId8"/>
    <p:sldId id="259" r:id="rId9"/>
    <p:sldId id="260" r:id="rId10"/>
    <p:sldId id="292"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84" r:id="rId27"/>
    <p:sldId id="285" r:id="rId28"/>
    <p:sldId id="286" r:id="rId29"/>
    <p:sldId id="280" r:id="rId30"/>
    <p:sldId id="281" r:id="rId31"/>
    <p:sldId id="282" r:id="rId32"/>
    <p:sldId id="283" r:id="rId33"/>
    <p:sldId id="287" r:id="rId34"/>
    <p:sldId id="288" r:id="rId35"/>
    <p:sldId id="289" r:id="rId36"/>
    <p:sldId id="291" r:id="rId37"/>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C9EF09-B566-4BFE-9571-5BF1112A9761}" v="2" dt="2024-02-16T07:46:22.29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1483"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守隨 吉将(SHUZUI Yoshiyuki)" userId="38a0960b-a264-4500-9738-646a82759542" providerId="ADAL" clId="{D4EEB900-5B08-404C-8E64-0952ADC8A45D}"/>
    <pc:docChg chg="undo custSel modSld">
      <pc:chgData name="守隨 吉将(SHUZUI Yoshiyuki)" userId="38a0960b-a264-4500-9738-646a82759542" providerId="ADAL" clId="{D4EEB900-5B08-404C-8E64-0952ADC8A45D}" dt="2024-02-15T09:43:02.249" v="12" actId="20577"/>
      <pc:docMkLst>
        <pc:docMk/>
      </pc:docMkLst>
      <pc:sldChg chg="modSp mod">
        <pc:chgData name="守隨 吉将(SHUZUI Yoshiyuki)" userId="38a0960b-a264-4500-9738-646a82759542" providerId="ADAL" clId="{D4EEB900-5B08-404C-8E64-0952ADC8A45D}" dt="2024-02-15T09:43:02.249" v="12" actId="20577"/>
        <pc:sldMkLst>
          <pc:docMk/>
          <pc:sldMk cId="2428569381" sldId="283"/>
        </pc:sldMkLst>
        <pc:spChg chg="mod">
          <ac:chgData name="守隨 吉将(SHUZUI Yoshiyuki)" userId="38a0960b-a264-4500-9738-646a82759542" providerId="ADAL" clId="{D4EEB900-5B08-404C-8E64-0952ADC8A45D}" dt="2024-02-15T09:43:02.249" v="12" actId="20577"/>
          <ac:spMkLst>
            <pc:docMk/>
            <pc:sldMk cId="2428569381" sldId="283"/>
            <ac:spMk id="6" creationId="{00000000-0000-0000-0000-000000000000}"/>
          </ac:spMkLst>
        </pc:spChg>
      </pc:sldChg>
    </pc:docChg>
  </pc:docChgLst>
  <pc:docChgLst>
    <pc:chgData name="橋本 雄人(HASHIMOTO Takehito)" userId="33ab7e43-9811-413b-8dce-74ef069c78f5" providerId="ADAL" clId="{DD074F92-E2F9-47E1-9524-8E5CEAE35558}"/>
    <pc:docChg chg="undo redo custSel modSld">
      <pc:chgData name="橋本 雄人(HASHIMOTO Takehito)" userId="33ab7e43-9811-413b-8dce-74ef069c78f5" providerId="ADAL" clId="{DD074F92-E2F9-47E1-9524-8E5CEAE35558}" dt="2024-02-09T08:22:05.516" v="117" actId="12788"/>
      <pc:docMkLst>
        <pc:docMk/>
      </pc:docMkLst>
      <pc:sldChg chg="modSp mod">
        <pc:chgData name="橋本 雄人(HASHIMOTO Takehito)" userId="33ab7e43-9811-413b-8dce-74ef069c78f5" providerId="ADAL" clId="{DD074F92-E2F9-47E1-9524-8E5CEAE35558}" dt="2024-02-09T08:18:26.012" v="2" actId="20577"/>
        <pc:sldMkLst>
          <pc:docMk/>
          <pc:sldMk cId="2336398669" sldId="256"/>
        </pc:sldMkLst>
        <pc:spChg chg="mod">
          <ac:chgData name="橋本 雄人(HASHIMOTO Takehito)" userId="33ab7e43-9811-413b-8dce-74ef069c78f5" providerId="ADAL" clId="{DD074F92-E2F9-47E1-9524-8E5CEAE35558}" dt="2024-02-09T08:18:26.012" v="2" actId="20577"/>
          <ac:spMkLst>
            <pc:docMk/>
            <pc:sldMk cId="2336398669" sldId="256"/>
            <ac:spMk id="3" creationId="{00000000-0000-0000-0000-000000000000}"/>
          </ac:spMkLst>
        </pc:spChg>
      </pc:sldChg>
      <pc:sldChg chg="modSp mod">
        <pc:chgData name="橋本 雄人(HASHIMOTO Takehito)" userId="33ab7e43-9811-413b-8dce-74ef069c78f5" providerId="ADAL" clId="{DD074F92-E2F9-47E1-9524-8E5CEAE35558}" dt="2024-02-09T08:22:05.516" v="117" actId="12788"/>
        <pc:sldMkLst>
          <pc:docMk/>
          <pc:sldMk cId="3773153328" sldId="259"/>
        </pc:sldMkLst>
        <pc:spChg chg="mod">
          <ac:chgData name="橋本 雄人(HASHIMOTO Takehito)" userId="33ab7e43-9811-413b-8dce-74ef069c78f5" providerId="ADAL" clId="{DD074F92-E2F9-47E1-9524-8E5CEAE35558}" dt="2024-02-09T08:21:52.972" v="115" actId="20577"/>
          <ac:spMkLst>
            <pc:docMk/>
            <pc:sldMk cId="3773153328" sldId="259"/>
            <ac:spMk id="9" creationId="{00000000-0000-0000-0000-000000000000}"/>
          </ac:spMkLst>
        </pc:spChg>
        <pc:spChg chg="mod">
          <ac:chgData name="橋本 雄人(HASHIMOTO Takehito)" userId="33ab7e43-9811-413b-8dce-74ef069c78f5" providerId="ADAL" clId="{DD074F92-E2F9-47E1-9524-8E5CEAE35558}" dt="2024-02-09T08:22:05.516" v="117" actId="12788"/>
          <ac:spMkLst>
            <pc:docMk/>
            <pc:sldMk cId="3773153328" sldId="259"/>
            <ac:spMk id="17" creationId="{00000000-0000-0000-0000-000000000000}"/>
          </ac:spMkLst>
        </pc:spChg>
      </pc:sldChg>
      <pc:sldChg chg="modSp mod">
        <pc:chgData name="橋本 雄人(HASHIMOTO Takehito)" userId="33ab7e43-9811-413b-8dce-74ef069c78f5" providerId="ADAL" clId="{DD074F92-E2F9-47E1-9524-8E5CEAE35558}" dt="2024-02-09T08:20:50.031" v="106" actId="6549"/>
        <pc:sldMkLst>
          <pc:docMk/>
          <pc:sldMk cId="1737186239" sldId="269"/>
        </pc:sldMkLst>
        <pc:spChg chg="mod">
          <ac:chgData name="橋本 雄人(HASHIMOTO Takehito)" userId="33ab7e43-9811-413b-8dce-74ef069c78f5" providerId="ADAL" clId="{DD074F92-E2F9-47E1-9524-8E5CEAE35558}" dt="2024-02-09T08:20:24.276" v="95" actId="12788"/>
          <ac:spMkLst>
            <pc:docMk/>
            <pc:sldMk cId="1737186239" sldId="269"/>
            <ac:spMk id="7" creationId="{00000000-0000-0000-0000-000000000000}"/>
          </ac:spMkLst>
        </pc:spChg>
        <pc:graphicFrameChg chg="mod modGraphic">
          <ac:chgData name="橋本 雄人(HASHIMOTO Takehito)" userId="33ab7e43-9811-413b-8dce-74ef069c78f5" providerId="ADAL" clId="{DD074F92-E2F9-47E1-9524-8E5CEAE35558}" dt="2024-02-09T08:20:50.031" v="106" actId="6549"/>
          <ac:graphicFrameMkLst>
            <pc:docMk/>
            <pc:sldMk cId="1737186239" sldId="269"/>
            <ac:graphicFrameMk id="10" creationId="{00000000-0000-0000-0000-000000000000}"/>
          </ac:graphicFrameMkLst>
        </pc:graphicFrameChg>
      </pc:sldChg>
    </pc:docChg>
  </pc:docChgLst>
  <pc:docChgLst>
    <pc:chgData name="守隨 吉将(SHUZUI Yoshiyuki)" userId="38a0960b-a264-4500-9738-646a82759542" providerId="ADAL" clId="{3270B4B5-2568-403B-8A71-2A30FFCDC450}"/>
    <pc:docChg chg="undo redo custSel modSld">
      <pc:chgData name="守隨 吉将(SHUZUI Yoshiyuki)" userId="38a0960b-a264-4500-9738-646a82759542" providerId="ADAL" clId="{3270B4B5-2568-403B-8A71-2A30FFCDC450}" dt="2024-02-15T04:34:48.160" v="1044"/>
      <pc:docMkLst>
        <pc:docMk/>
      </pc:docMkLst>
      <pc:sldChg chg="modSp mod">
        <pc:chgData name="守隨 吉将(SHUZUI Yoshiyuki)" userId="38a0960b-a264-4500-9738-646a82759542" providerId="ADAL" clId="{3270B4B5-2568-403B-8A71-2A30FFCDC450}" dt="2024-02-14T09:16:42.115" v="549" actId="1076"/>
        <pc:sldMkLst>
          <pc:docMk/>
          <pc:sldMk cId="3773153328" sldId="259"/>
        </pc:sldMkLst>
        <pc:spChg chg="mod">
          <ac:chgData name="守隨 吉将(SHUZUI Yoshiyuki)" userId="38a0960b-a264-4500-9738-646a82759542" providerId="ADAL" clId="{3270B4B5-2568-403B-8A71-2A30FFCDC450}" dt="2024-02-14T09:16:42.115" v="549" actId="1076"/>
          <ac:spMkLst>
            <pc:docMk/>
            <pc:sldMk cId="3773153328" sldId="259"/>
            <ac:spMk id="17" creationId="{00000000-0000-0000-0000-000000000000}"/>
          </ac:spMkLst>
        </pc:spChg>
        <pc:graphicFrameChg chg="modGraphic">
          <ac:chgData name="守隨 吉将(SHUZUI Yoshiyuki)" userId="38a0960b-a264-4500-9738-646a82759542" providerId="ADAL" clId="{3270B4B5-2568-403B-8A71-2A30FFCDC450}" dt="2024-02-13T02:32:24.084" v="420" actId="20577"/>
          <ac:graphicFrameMkLst>
            <pc:docMk/>
            <pc:sldMk cId="3773153328" sldId="259"/>
            <ac:graphicFrameMk id="18" creationId="{00000000-0000-0000-0000-000000000000}"/>
          </ac:graphicFrameMkLst>
        </pc:graphicFrameChg>
      </pc:sldChg>
      <pc:sldChg chg="modSp mod">
        <pc:chgData name="守隨 吉将(SHUZUI Yoshiyuki)" userId="38a0960b-a264-4500-9738-646a82759542" providerId="ADAL" clId="{3270B4B5-2568-403B-8A71-2A30FFCDC450}" dt="2024-02-13T02:39:31.258" v="547" actId="1076"/>
        <pc:sldMkLst>
          <pc:docMk/>
          <pc:sldMk cId="2970375438" sldId="262"/>
        </pc:sldMkLst>
        <pc:spChg chg="mod">
          <ac:chgData name="守隨 吉将(SHUZUI Yoshiyuki)" userId="38a0960b-a264-4500-9738-646a82759542" providerId="ADAL" clId="{3270B4B5-2568-403B-8A71-2A30FFCDC450}" dt="2024-02-13T02:39:31.258" v="547" actId="1076"/>
          <ac:spMkLst>
            <pc:docMk/>
            <pc:sldMk cId="2970375438" sldId="262"/>
            <ac:spMk id="6" creationId="{00000000-0000-0000-0000-000000000000}"/>
          </ac:spMkLst>
        </pc:spChg>
      </pc:sldChg>
      <pc:sldChg chg="modSp mod">
        <pc:chgData name="守隨 吉将(SHUZUI Yoshiyuki)" userId="38a0960b-a264-4500-9738-646a82759542" providerId="ADAL" clId="{3270B4B5-2568-403B-8A71-2A30FFCDC450}" dt="2024-02-13T02:25:39.800" v="266" actId="20577"/>
        <pc:sldMkLst>
          <pc:docMk/>
          <pc:sldMk cId="2031236322" sldId="268"/>
        </pc:sldMkLst>
        <pc:spChg chg="mod">
          <ac:chgData name="守隨 吉将(SHUZUI Yoshiyuki)" userId="38a0960b-a264-4500-9738-646a82759542" providerId="ADAL" clId="{3270B4B5-2568-403B-8A71-2A30FFCDC450}" dt="2024-02-13T02:25:39.800" v="266" actId="20577"/>
          <ac:spMkLst>
            <pc:docMk/>
            <pc:sldMk cId="2031236322" sldId="268"/>
            <ac:spMk id="2" creationId="{00000000-0000-0000-0000-000000000000}"/>
          </ac:spMkLst>
        </pc:spChg>
      </pc:sldChg>
      <pc:sldChg chg="modSp mod">
        <pc:chgData name="守隨 吉将(SHUZUI Yoshiyuki)" userId="38a0960b-a264-4500-9738-646a82759542" providerId="ADAL" clId="{3270B4B5-2568-403B-8A71-2A30FFCDC450}" dt="2024-02-13T02:31:18.044" v="343" actId="1076"/>
        <pc:sldMkLst>
          <pc:docMk/>
          <pc:sldMk cId="1737186239" sldId="269"/>
        </pc:sldMkLst>
        <pc:spChg chg="mod">
          <ac:chgData name="守隨 吉将(SHUZUI Yoshiyuki)" userId="38a0960b-a264-4500-9738-646a82759542" providerId="ADAL" clId="{3270B4B5-2568-403B-8A71-2A30FFCDC450}" dt="2024-02-13T02:31:18.044" v="343" actId="1076"/>
          <ac:spMkLst>
            <pc:docMk/>
            <pc:sldMk cId="1737186239" sldId="269"/>
            <ac:spMk id="7" creationId="{00000000-0000-0000-0000-000000000000}"/>
          </ac:spMkLst>
        </pc:spChg>
        <pc:graphicFrameChg chg="mod modGraphic">
          <ac:chgData name="守隨 吉将(SHUZUI Yoshiyuki)" userId="38a0960b-a264-4500-9738-646a82759542" providerId="ADAL" clId="{3270B4B5-2568-403B-8A71-2A30FFCDC450}" dt="2024-02-13T02:31:14.545" v="342" actId="20577"/>
          <ac:graphicFrameMkLst>
            <pc:docMk/>
            <pc:sldMk cId="1737186239" sldId="269"/>
            <ac:graphicFrameMk id="10" creationId="{00000000-0000-0000-0000-000000000000}"/>
          </ac:graphicFrameMkLst>
        </pc:graphicFrameChg>
      </pc:sldChg>
      <pc:sldChg chg="modSp mod">
        <pc:chgData name="守隨 吉将(SHUZUI Yoshiyuki)" userId="38a0960b-a264-4500-9738-646a82759542" providerId="ADAL" clId="{3270B4B5-2568-403B-8A71-2A30FFCDC450}" dt="2024-02-13T02:32:01.710" v="379"/>
        <pc:sldMkLst>
          <pc:docMk/>
          <pc:sldMk cId="1749167382" sldId="270"/>
        </pc:sldMkLst>
        <pc:graphicFrameChg chg="mod modGraphic">
          <ac:chgData name="守隨 吉将(SHUZUI Yoshiyuki)" userId="38a0960b-a264-4500-9738-646a82759542" providerId="ADAL" clId="{3270B4B5-2568-403B-8A71-2A30FFCDC450}" dt="2024-02-13T02:32:01.710" v="379"/>
          <ac:graphicFrameMkLst>
            <pc:docMk/>
            <pc:sldMk cId="1749167382" sldId="270"/>
            <ac:graphicFrameMk id="5" creationId="{00000000-0000-0000-0000-000000000000}"/>
          </ac:graphicFrameMkLst>
        </pc:graphicFrameChg>
      </pc:sldChg>
      <pc:sldChg chg="modSp mod">
        <pc:chgData name="守隨 吉将(SHUZUI Yoshiyuki)" userId="38a0960b-a264-4500-9738-646a82759542" providerId="ADAL" clId="{3270B4B5-2568-403B-8A71-2A30FFCDC450}" dt="2024-02-15T04:34:48.160" v="1044"/>
        <pc:sldMkLst>
          <pc:docMk/>
          <pc:sldMk cId="2428569381" sldId="283"/>
        </pc:sldMkLst>
        <pc:spChg chg="mod">
          <ac:chgData name="守隨 吉将(SHUZUI Yoshiyuki)" userId="38a0960b-a264-4500-9738-646a82759542" providerId="ADAL" clId="{3270B4B5-2568-403B-8A71-2A30FFCDC450}" dt="2024-02-15T04:34:48.160" v="1044"/>
          <ac:spMkLst>
            <pc:docMk/>
            <pc:sldMk cId="2428569381" sldId="283"/>
            <ac:spMk id="6" creationId="{00000000-0000-0000-0000-000000000000}"/>
          </ac:spMkLst>
        </pc:spChg>
      </pc:sldChg>
      <pc:sldChg chg="modSp mod">
        <pc:chgData name="守隨 吉将(SHUZUI Yoshiyuki)" userId="38a0960b-a264-4500-9738-646a82759542" providerId="ADAL" clId="{3270B4B5-2568-403B-8A71-2A30FFCDC450}" dt="2024-02-13T02:35:01.707" v="462"/>
        <pc:sldMkLst>
          <pc:docMk/>
          <pc:sldMk cId="2828266516" sldId="291"/>
        </pc:sldMkLst>
        <pc:graphicFrameChg chg="mod modGraphic">
          <ac:chgData name="守隨 吉将(SHUZUI Yoshiyuki)" userId="38a0960b-a264-4500-9738-646a82759542" providerId="ADAL" clId="{3270B4B5-2568-403B-8A71-2A30FFCDC450}" dt="2024-02-13T02:35:01.707" v="462"/>
          <ac:graphicFrameMkLst>
            <pc:docMk/>
            <pc:sldMk cId="2828266516" sldId="291"/>
            <ac:graphicFrameMk id="9"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2024/2/16</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870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a:t>　マスター タイトルの書式設定</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a:p>
        </p:txBody>
      </p:sp>
    </p:spTree>
    <p:extLst>
      <p:ext uri="{BB962C8B-B14F-4D97-AF65-F5344CB8AC3E}">
        <p14:creationId xmlns:p14="http://schemas.microsoft.com/office/powerpoint/2010/main" val="237583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a:t>　マスター タイトルの書式設定</a:t>
            </a:r>
            <a:endParaRPr lang="en-US"/>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a:t>【</a:t>
            </a:r>
            <a:r>
              <a:rPr lang="ja-JP" altLang="en-US"/>
              <a:t>本囲み内に</a:t>
            </a:r>
            <a:r>
              <a:rPr lang="en-US" altLang="ja-JP"/>
              <a:t>】</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a:p>
        </p:txBody>
      </p:sp>
    </p:spTree>
    <p:extLst>
      <p:ext uri="{BB962C8B-B14F-4D97-AF65-F5344CB8AC3E}">
        <p14:creationId xmlns:p14="http://schemas.microsoft.com/office/powerpoint/2010/main" val="3932417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5785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2024/2/16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78781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2024/2/16</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79533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2024/2/16</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43256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2024/2/16</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225048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2024/2/16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26814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2024/2/16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76622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15865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339352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2024/2/16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9512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2338796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048632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3401345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a:p>
        </p:txBody>
      </p:sp>
    </p:spTree>
    <p:extLst>
      <p:ext uri="{BB962C8B-B14F-4D97-AF65-F5344CB8AC3E}">
        <p14:creationId xmlns:p14="http://schemas.microsoft.com/office/powerpoint/2010/main" val="327289710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a:t>【</a:t>
            </a:r>
            <a:r>
              <a:rPr lang="ja-JP" altLang="en-US"/>
              <a:t>計画のタイトル</a:t>
            </a:r>
            <a:r>
              <a:rPr kumimoji="1" lang="en-US" altLang="ja-JP"/>
              <a:t>】</a:t>
            </a:r>
            <a:endParaRPr kumimoji="1" lang="ja-JP" altLang="en-US"/>
          </a:p>
        </p:txBody>
      </p:sp>
      <p:sp>
        <p:nvSpPr>
          <p:cNvPr id="3" name="サブタイトル 2"/>
          <p:cNvSpPr>
            <a:spLocks noGrp="1"/>
          </p:cNvSpPr>
          <p:nvPr>
            <p:ph type="subTitle" idx="1"/>
          </p:nvPr>
        </p:nvSpPr>
        <p:spPr/>
        <p:txBody>
          <a:bodyPr>
            <a:normAutofit/>
          </a:bodyPr>
          <a:lstStyle/>
          <a:p>
            <a:r>
              <a:rPr lang="ja-JP" altLang="en-US"/>
              <a:t>令和６年度地方大学・地域産業創生交付金</a:t>
            </a:r>
            <a:br>
              <a:rPr lang="ja-JP" altLang="en-US"/>
            </a:br>
            <a:r>
              <a:rPr lang="ja-JP" altLang="en-US"/>
              <a:t>実施計画　本体</a:t>
            </a:r>
          </a:p>
          <a:p>
            <a:r>
              <a:rPr lang="en-US" altLang="ja-JP"/>
              <a:t>【</a:t>
            </a:r>
            <a:r>
              <a:rPr lang="ja-JP" altLang="en-US"/>
              <a:t>申請地方公共団体名</a:t>
            </a:r>
            <a:r>
              <a:rPr lang="en-US" altLang="ja-JP"/>
              <a:t>】</a:t>
            </a:r>
          </a:p>
          <a:p>
            <a:endParaRPr kumimoji="1" lang="ja-JP" altLang="en-US"/>
          </a:p>
        </p:txBody>
      </p:sp>
      <p:sp>
        <p:nvSpPr>
          <p:cNvPr id="4" name="サブタイトル 2"/>
          <p:cNvSpPr txBox="1">
            <a:spLocks/>
          </p:cNvSpPr>
          <p:nvPr/>
        </p:nvSpPr>
        <p:spPr>
          <a:xfrm>
            <a:off x="196906"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a:t>（様式</a:t>
            </a:r>
            <a:r>
              <a:rPr lang="en-US" altLang="ja-JP" sz="1200"/>
              <a:t>1-1</a:t>
            </a:r>
            <a:r>
              <a:rPr lang="ja-JP" altLang="en-US" sz="120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a:t>本フォーマットについて（</a:t>
            </a:r>
            <a:r>
              <a:rPr lang="en-US" altLang="ja-JP"/>
              <a:t>※</a:t>
            </a:r>
            <a:r>
              <a:rPr lang="ja-JP" altLang="en-US"/>
              <a:t>提出に当たり、本スライドは削除ください）</a:t>
            </a:r>
            <a:endParaRPr kumimoji="1" lang="ja-JP" altLang="en-US"/>
          </a:p>
        </p:txBody>
      </p:sp>
      <p:graphicFrame>
        <p:nvGraphicFramePr>
          <p:cNvPr id="10" name="表 9"/>
          <p:cNvGraphicFramePr>
            <a:graphicFrameLocks noGrp="1"/>
          </p:cNvGraphicFramePr>
          <p:nvPr>
            <p:extLst>
              <p:ext uri="{D42A27DB-BD31-4B8C-83A1-F6EECF244321}">
                <p14:modId xmlns:p14="http://schemas.microsoft.com/office/powerpoint/2010/main" val="2414360964"/>
              </p:ext>
            </p:extLst>
          </p:nvPr>
        </p:nvGraphicFramePr>
        <p:xfrm>
          <a:off x="93306" y="429619"/>
          <a:ext cx="9694506" cy="6409024"/>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966350">
                <a:tc gridSpan="2">
                  <a:txBody>
                    <a:bodyPr/>
                    <a:lstStyle/>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a:solidFill>
                            <a:schemeClr val="tx1"/>
                          </a:solidFill>
                          <a:latin typeface="Meiryo UI" panose="020B0604030504040204" pitchFamily="50" charset="-128"/>
                          <a:ea typeface="Meiryo UI" panose="020B0604030504040204" pitchFamily="50" charset="-128"/>
                        </a:rPr>
                        <a:t>です。</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面接評価は、</a:t>
                      </a:r>
                      <a:r>
                        <a:rPr lang="ja-JP" altLang="en-US" sz="1600" b="1" u="sng">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1842104">
                <a:tc gridSpan="2">
                  <a:txBody>
                    <a:bodyPr/>
                    <a:lstStyle/>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本フォーマットの</a:t>
                      </a:r>
                      <a:r>
                        <a:rPr lang="ja-JP" altLang="en-US" sz="1600" b="1" u="sng">
                          <a:solidFill>
                            <a:schemeClr val="tx1"/>
                          </a:solidFill>
                          <a:latin typeface="Meiryo UI" panose="020B0604030504040204" pitchFamily="50" charset="-128"/>
                          <a:ea typeface="Meiryo UI" panose="020B0604030504040204" pitchFamily="50" charset="-128"/>
                        </a:rPr>
                        <a:t>全スライドが必須スライド</a:t>
                      </a:r>
                      <a:r>
                        <a:rPr lang="ja-JP" altLang="en-US" sz="1600">
                          <a:solidFill>
                            <a:schemeClr val="tx1"/>
                          </a:solidFill>
                          <a:latin typeface="Meiryo UI" panose="020B0604030504040204" pitchFamily="50" charset="-128"/>
                          <a:ea typeface="Meiryo UI" panose="020B0604030504040204" pitchFamily="50" charset="-128"/>
                        </a:rPr>
                        <a:t>です（ただし１－３は計画作成支援事業を経て本申請する場合のみ）。</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本資料については、</a:t>
                      </a:r>
                      <a:r>
                        <a:rPr lang="ja-JP" altLang="en-US" sz="1600" b="1" u="sng">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a:solidFill>
                            <a:schemeClr val="tx1"/>
                          </a:solidFill>
                          <a:latin typeface="Meiryo UI" panose="020B0604030504040204" pitchFamily="50" charset="-128"/>
                          <a:ea typeface="Meiryo UI" panose="020B0604030504040204" pitchFamily="50" charset="-128"/>
                        </a:rPr>
                        <a:t>にしてください。</a:t>
                      </a:r>
                      <a:endParaRPr lang="en-US" altLang="ja-JP" sz="1600">
                        <a:solidFill>
                          <a:schemeClr val="tx1"/>
                        </a:solidFill>
                        <a:latin typeface="Meiryo UI" panose="020B0604030504040204" pitchFamily="50" charset="-128"/>
                        <a:ea typeface="Meiryo UI" panose="020B0604030504040204" pitchFamily="50" charset="-128"/>
                      </a:endParaRPr>
                    </a:p>
                    <a:p>
                      <a:pPr marL="533397" lvl="1" indent="-285748">
                        <a:buFont typeface="Wingdings" panose="05000000000000000000" pitchFamily="2" charset="2"/>
                        <a:buChar char="ü"/>
                      </a:pPr>
                      <a:r>
                        <a:rPr lang="ja-JP" altLang="en-US" sz="1600">
                          <a:solidFill>
                            <a:schemeClr val="tx1"/>
                          </a:solidFill>
                          <a:latin typeface="Meiryo UI" panose="020B0604030504040204" pitchFamily="50" charset="-128"/>
                          <a:ea typeface="Meiryo UI" panose="020B0604030504040204" pitchFamily="50" charset="-128"/>
                        </a:rPr>
                        <a:t>計画作成支援枠においては、評価委員会・事務局による計画作成支援を通じ具体的に作っていくものですので、現時点で可能な限り作成ください。</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000"/>
                        </a:spcBef>
                        <a:buFont typeface="Arial" panose="020B0604020202020204" pitchFamily="34" charset="0"/>
                        <a:buChar char="•"/>
                      </a:pPr>
                      <a:r>
                        <a:rPr lang="ja-JP" altLang="en-US" sz="1600" b="1" u="sng">
                          <a:solidFill>
                            <a:schemeClr val="tx1"/>
                          </a:solidFill>
                          <a:latin typeface="Meiryo UI" panose="020B0604030504040204" pitchFamily="50" charset="-128"/>
                          <a:ea typeface="Meiryo UI" panose="020B0604030504040204" pitchFamily="50" charset="-128"/>
                        </a:rPr>
                        <a:t>評価基準の各項目</a:t>
                      </a:r>
                      <a:r>
                        <a:rPr lang="ja-JP" altLang="en-US" sz="1600">
                          <a:solidFill>
                            <a:schemeClr val="tx1"/>
                          </a:solidFill>
                          <a:latin typeface="Meiryo UI" panose="020B0604030504040204" pitchFamily="50" charset="-128"/>
                          <a:ea typeface="Meiryo UI" panose="020B0604030504040204" pitchFamily="50" charset="-128"/>
                        </a:rPr>
                        <a:t>に関する内容が明確になるようご記載ください。</a:t>
                      </a:r>
                      <a:endParaRPr lang="en-US" altLang="ja-JP" sz="160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150992">
                <a:tc gridSpan="2">
                  <a:txBody>
                    <a:bodyPr/>
                    <a:lstStyle/>
                    <a:p>
                      <a:endParaRPr kumimoji="1" lang="ja-JP" altLang="en-US" sz="4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2295080">
                <a:tc gridSpan="2">
                  <a:txBody>
                    <a:bodyPr/>
                    <a:lstStyle/>
                    <a:p>
                      <a:pPr marL="251999" indent="-228598">
                        <a:spcBef>
                          <a:spcPts val="1200"/>
                        </a:spcBef>
                        <a:buFont typeface="Arial" panose="020B0604020202020204" pitchFamily="34" charset="0"/>
                        <a:buChar char="•"/>
                      </a:pPr>
                      <a:r>
                        <a:rPr lang="ja-JP" altLang="en-US" sz="1600" u="sng">
                          <a:solidFill>
                            <a:schemeClr val="tx1"/>
                          </a:solidFill>
                          <a:latin typeface="Meiryo UI" panose="020B0604030504040204" pitchFamily="50" charset="-128"/>
                          <a:ea typeface="Meiryo UI" panose="020B0604030504040204" pitchFamily="50" charset="-128"/>
                        </a:rPr>
                        <a:t>スライドの追加は任意</a:t>
                      </a:r>
                      <a:r>
                        <a:rPr lang="ja-JP" altLang="en-US" sz="1600">
                          <a:solidFill>
                            <a:schemeClr val="tx1"/>
                          </a:solidFill>
                          <a:latin typeface="Meiryo UI" panose="020B0604030504040204" pitchFamily="50" charset="-128"/>
                          <a:ea typeface="Meiryo UI" panose="020B0604030504040204" pitchFamily="50" charset="-128"/>
                        </a:rPr>
                        <a:t>としますが、</a:t>
                      </a:r>
                      <a:r>
                        <a:rPr lang="ja-JP" altLang="en-US" sz="1600" b="1" u="sng">
                          <a:solidFill>
                            <a:schemeClr val="tx1"/>
                          </a:solidFill>
                          <a:latin typeface="Meiryo UI" panose="020B0604030504040204" pitchFamily="50" charset="-128"/>
                          <a:ea typeface="Meiryo UI" panose="020B0604030504040204" pitchFamily="50" charset="-128"/>
                        </a:rPr>
                        <a:t>原則として</a:t>
                      </a:r>
                      <a:r>
                        <a:rPr lang="en-US" altLang="ja-JP" sz="1600" b="1" u="sng">
                          <a:solidFill>
                            <a:schemeClr val="tx1"/>
                          </a:solidFill>
                          <a:latin typeface="Meiryo UI" panose="020B0604030504040204" pitchFamily="50" charset="-128"/>
                          <a:ea typeface="Meiryo UI" panose="020B0604030504040204" pitchFamily="50" charset="-128"/>
                        </a:rPr>
                        <a:t>35</a:t>
                      </a:r>
                      <a:r>
                        <a:rPr lang="ja-JP" altLang="en-US" sz="1600" b="1" u="sng">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a:solidFill>
                            <a:schemeClr val="tx1"/>
                          </a:solidFill>
                          <a:latin typeface="Meiryo UI" panose="020B0604030504040204" pitchFamily="50" charset="-128"/>
                          <a:ea typeface="Meiryo UI" panose="020B0604030504040204" pitchFamily="50" charset="-128"/>
                        </a:rPr>
                        <a:t>。</a:t>
                      </a:r>
                      <a:endParaRPr lang="en-US" altLang="ja-JP" sz="160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a:solidFill>
                            <a:schemeClr val="tx1"/>
                          </a:solidFill>
                          <a:latin typeface="Meiryo UI" panose="020B0604030504040204" pitchFamily="50" charset="-128"/>
                          <a:ea typeface="Meiryo UI" panose="020B0604030504040204" pitchFamily="50" charset="-128"/>
                        </a:rPr>
                        <a:t>とします。</a:t>
                      </a:r>
                      <a:endParaRPr lang="en-US" altLang="ja-JP" sz="160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１．計画の概要</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a:t>１－１．計画の全体像</a:t>
            </a:r>
            <a:endParaRPr kumimoji="1" lang="ja-JP" altLang="en-US"/>
          </a:p>
        </p:txBody>
      </p:sp>
      <p:sp>
        <p:nvSpPr>
          <p:cNvPr id="4" name="テキスト プレースホルダー 3"/>
          <p:cNvSpPr>
            <a:spLocks noGrp="1"/>
          </p:cNvSpPr>
          <p:nvPr>
            <p:ph type="body" sz="quarter" idx="13"/>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4</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a:solidFill>
                  <a:schemeClr val="tx1"/>
                </a:solidFill>
                <a:latin typeface="Meiryo UI" panose="020B0604030504040204" pitchFamily="50" charset="-128"/>
                <a:ea typeface="Meiryo UI" panose="020B0604030504040204" pitchFamily="50" charset="-128"/>
              </a:rPr>
              <a:t>計画で</a:t>
            </a:r>
            <a:r>
              <a:rPr lang="ja-JP" altLang="en-US" b="1" u="sng">
                <a:solidFill>
                  <a:schemeClr val="tx1"/>
                </a:solidFill>
                <a:latin typeface="Meiryo UI" panose="020B0604030504040204" pitchFamily="50" charset="-128"/>
                <a:ea typeface="Meiryo UI" panose="020B0604030504040204" pitchFamily="50" charset="-128"/>
              </a:rPr>
              <a:t>目指す姿</a:t>
            </a:r>
            <a:r>
              <a:rPr lang="ja-JP" altLang="en-US">
                <a:solidFill>
                  <a:schemeClr val="tx1"/>
                </a:solidFill>
                <a:latin typeface="Meiryo UI" panose="020B0604030504040204" pitchFamily="50" charset="-128"/>
                <a:ea typeface="Meiryo UI" panose="020B0604030504040204" pitchFamily="50" charset="-128"/>
              </a:rPr>
              <a:t>、</a:t>
            </a:r>
            <a:r>
              <a:rPr lang="ja-JP" altLang="en-US" u="sng">
                <a:solidFill>
                  <a:schemeClr val="tx1"/>
                </a:solidFill>
                <a:latin typeface="Meiryo UI" panose="020B0604030504040204" pitchFamily="50" charset="-128"/>
                <a:ea typeface="Meiryo UI" panose="020B0604030504040204" pitchFamily="50" charset="-128"/>
              </a:rPr>
              <a:t>計画における</a:t>
            </a:r>
            <a:r>
              <a:rPr lang="ja-JP" altLang="en-US" b="1" u="sng">
                <a:solidFill>
                  <a:schemeClr val="tx1"/>
                </a:solidFill>
                <a:latin typeface="Meiryo UI" panose="020B0604030504040204" pitchFamily="50" charset="-128"/>
                <a:ea typeface="Meiryo UI" panose="020B0604030504040204" pitchFamily="50" charset="-128"/>
              </a:rPr>
              <a:t>重要な点</a:t>
            </a:r>
            <a:r>
              <a:rPr lang="ja-JP" altLang="en-US" u="sng">
                <a:solidFill>
                  <a:schemeClr val="tx1"/>
                </a:solidFill>
                <a:latin typeface="Meiryo UI" panose="020B0604030504040204" pitchFamily="50" charset="-128"/>
                <a:ea typeface="Meiryo UI" panose="020B0604030504040204" pitchFamily="50" charset="-128"/>
              </a:rPr>
              <a:t>について、</a:t>
            </a:r>
            <a:r>
              <a:rPr lang="ja-JP" altLang="en-US">
                <a:solidFill>
                  <a:schemeClr val="tx1"/>
                </a:solidFill>
                <a:latin typeface="Meiryo UI" panose="020B0604030504040204" pitchFamily="50" charset="-128"/>
                <a:ea typeface="Meiryo UI" panose="020B0604030504040204" pitchFamily="50" charset="-128"/>
              </a:rPr>
              <a:t>簡潔に記載。</a:t>
            </a:r>
            <a:endParaRPr lang="en-US" altLang="ja-JP">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a:solidFill>
                  <a:prstClr val="black"/>
                </a:solidFill>
                <a:latin typeface="Meiryo UI" panose="020B0604030504040204" pitchFamily="50" charset="-128"/>
                <a:ea typeface="Meiryo UI" panose="020B0604030504040204" pitchFamily="50" charset="-128"/>
              </a:rPr>
              <a:t>①○○事業：～～～～～～～～～～～～～～～～～～～～～～～～～～～～～～～～～～～～～～～～～～～～～～～～～～～～～～～～～～～～～～～～～～～～～～～～～～～～～～。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②○○事業：～～～～～～～～～～～～～～～～～～～～～～～～～～～～～～～～～～～～～～～～～～～～～～～～～～～～～～～～～～～～～～～～～～～～～～～～～～～～～～。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③○○事業：～～～～～～～～～～～～～～～～～～～～～～～～～～～～～～～～～～～～～～～～～～～～～～～～～～～～～～～～～～～～～～～～～～～～～～～～～～～～～～。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④○○事業：～～～～～～～～～～～～～～～～～～～～～～～～～～～～～～～～～～～～～～～～～～～～～～～～～～～～～～～～～～～～～～～～～～～～～～～～～～～～～～。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a:t>
            </a:r>
            <a:endParaRPr lang="en-US" altLang="ja-JP" sz="120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2995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a:solidFill>
                  <a:prstClr val="black"/>
                </a:solidFill>
                <a:latin typeface="Meiryo UI" panose="020B0604030504040204" pitchFamily="50" charset="-128"/>
                <a:ea typeface="Meiryo UI" panose="020B0604030504040204" pitchFamily="50" charset="-128"/>
              </a:rPr>
              <a:t>【</a:t>
            </a:r>
            <a:r>
              <a:rPr lang="ja-JP" altLang="en-US" sz="1200">
                <a:solidFill>
                  <a:prstClr val="black"/>
                </a:solidFill>
                <a:latin typeface="Meiryo UI" panose="020B0604030504040204" pitchFamily="50" charset="-128"/>
                <a:ea typeface="Meiryo UI" panose="020B0604030504040204" pitchFamily="50" charset="-128"/>
              </a:rPr>
              <a:t>必須</a:t>
            </a:r>
            <a:r>
              <a:rPr lang="en-US" altLang="ja-JP" sz="1200">
                <a:solidFill>
                  <a:prstClr val="black"/>
                </a:solidFill>
                <a:latin typeface="Meiryo UI" panose="020B0604030504040204" pitchFamily="50" charset="-128"/>
                <a:ea typeface="Meiryo UI" panose="020B0604030504040204" pitchFamily="50" charset="-128"/>
              </a:rPr>
              <a:t>KPI】</a:t>
            </a:r>
          </a:p>
          <a:p>
            <a:r>
              <a:rPr lang="ja-JP" altLang="en-US" sz="120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○○産業の○○額の増、○○産業の新規雇用者数の増、地元就職・起業数、大学組織改革の実現、計画に関連する大学と事業者が連携して行う取組（共同研究等）の増加数、・・・・・・・・</a:t>
            </a:r>
            <a:endParaRPr lang="en-US" altLang="ja-JP" sz="1200">
              <a:solidFill>
                <a:prstClr val="black"/>
              </a:solidFill>
              <a:latin typeface="Meiryo UI" panose="020B0604030504040204" pitchFamily="50" charset="-128"/>
              <a:ea typeface="Meiryo UI" panose="020B0604030504040204" pitchFamily="50" charset="-128"/>
            </a:endParaRPr>
          </a:p>
          <a:p>
            <a:r>
              <a:rPr lang="en-US" altLang="ja-JP" sz="1200">
                <a:solidFill>
                  <a:prstClr val="black"/>
                </a:solidFill>
                <a:latin typeface="Meiryo UI" panose="020B0604030504040204" pitchFamily="50" charset="-128"/>
                <a:ea typeface="Meiryo UI" panose="020B0604030504040204" pitchFamily="50" charset="-128"/>
              </a:rPr>
              <a:t>【</a:t>
            </a:r>
            <a:r>
              <a:rPr lang="ja-JP" altLang="en-US" sz="1200">
                <a:solidFill>
                  <a:prstClr val="black"/>
                </a:solidFill>
                <a:latin typeface="Meiryo UI" panose="020B0604030504040204" pitchFamily="50" charset="-128"/>
                <a:ea typeface="Meiryo UI" panose="020B0604030504040204" pitchFamily="50" charset="-128"/>
              </a:rPr>
              <a:t>任意</a:t>
            </a:r>
            <a:r>
              <a:rPr lang="en-US" altLang="ja-JP" sz="1200">
                <a:solidFill>
                  <a:prstClr val="black"/>
                </a:solidFill>
                <a:latin typeface="Meiryo UI" panose="020B0604030504040204" pitchFamily="50" charset="-128"/>
                <a:ea typeface="Meiryo UI" panose="020B0604030504040204" pitchFamily="50" charset="-128"/>
              </a:rPr>
              <a:t>KPI】</a:t>
            </a:r>
          </a:p>
          <a:p>
            <a:r>
              <a:rPr lang="ja-JP" altLang="en-US" sz="120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a:solidFill>
                  <a:prstClr val="white"/>
                </a:solidFill>
                <a:latin typeface="Meiryo UI" panose="020B0604030504040204" pitchFamily="50" charset="-128"/>
                <a:ea typeface="Meiryo UI" panose="020B0604030504040204" pitchFamily="50" charset="-128"/>
              </a:rPr>
              <a:t>KPI</a:t>
            </a:r>
            <a:endParaRPr lang="ja-JP" altLang="en-US" sz="120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事業概要</a:t>
            </a:r>
            <a:endParaRPr lang="en-US" altLang="ja-JP" sz="120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1552175211"/>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a:solidFill>
                            <a:srgbClr val="000000"/>
                          </a:solidFill>
                          <a:effectLst/>
                          <a:latin typeface="+mj-ea"/>
                          <a:ea typeface="+mj-ea"/>
                        </a:rPr>
                        <a:t>交付対象事業費</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a:solidFill>
                            <a:srgbClr val="000000"/>
                          </a:solidFill>
                          <a:effectLst/>
                          <a:latin typeface="+mj-ea"/>
                          <a:ea typeface="+mj-ea"/>
                        </a:rPr>
                        <a:t>自己財源分</a:t>
                      </a:r>
                      <a:endParaRPr lang="zh-TW"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a:solidFill>
                            <a:srgbClr val="000000"/>
                          </a:solidFill>
                          <a:effectLst/>
                          <a:latin typeface="+mj-ea"/>
                          <a:ea typeface="+mj-ea"/>
                        </a:rPr>
                        <a:t>　年度</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地方大学・地域産業</a:t>
                      </a:r>
                      <a:endParaRPr lang="en-US" altLang="ja-JP" sz="800" b="0" i="0" u="none" strike="noStrike">
                        <a:solidFill>
                          <a:srgbClr val="000000"/>
                        </a:solidFill>
                        <a:effectLst/>
                        <a:latin typeface="+mj-ea"/>
                        <a:ea typeface="+mj-ea"/>
                      </a:endParaRPr>
                    </a:p>
                    <a:p>
                      <a:pPr algn="ctr" fontAlgn="ctr"/>
                      <a:r>
                        <a:rPr lang="ja-JP" altLang="en-US" sz="800" b="0" i="0" u="none" strike="noStrike">
                          <a:solidFill>
                            <a:srgbClr val="000000"/>
                          </a:solidFill>
                          <a:effectLst/>
                          <a:latin typeface="+mj-ea"/>
                          <a:ea typeface="+mj-ea"/>
                        </a:rPr>
                        <a:t>創生交付金</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地方公共団体</a:t>
                      </a:r>
                      <a:endParaRPr lang="en-US" altLang="ja-JP" sz="800" b="0" i="0" u="none" strike="noStrike">
                        <a:solidFill>
                          <a:srgbClr val="000000"/>
                        </a:solidFill>
                        <a:effectLst/>
                        <a:latin typeface="+mj-ea"/>
                        <a:ea typeface="+mj-ea"/>
                      </a:endParaRPr>
                    </a:p>
                    <a:p>
                      <a:pPr algn="ctr" fontAlgn="ctr"/>
                      <a:r>
                        <a:rPr lang="ja-JP" altLang="en-US" sz="800" b="0" i="0" u="none" strike="noStrike">
                          <a:solidFill>
                            <a:srgbClr val="000000"/>
                          </a:solidFill>
                          <a:effectLst/>
                          <a:latin typeface="+mj-ea"/>
                          <a:ea typeface="+mj-ea"/>
                        </a:rPr>
                        <a:t>（補助裏）</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合計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a:solidFill>
                            <a:srgbClr val="000000"/>
                          </a:solidFill>
                          <a:effectLst/>
                          <a:latin typeface="+mj-ea"/>
                          <a:ea typeface="+mj-ea"/>
                        </a:rPr>
                        <a:t>地方公共</a:t>
                      </a:r>
                      <a:r>
                        <a:rPr lang="ja-JP" altLang="en-US" sz="800" b="0" i="0" u="none" strike="noStrike">
                          <a:solidFill>
                            <a:srgbClr val="000000"/>
                          </a:solidFill>
                          <a:effectLst/>
                          <a:latin typeface="+mj-ea"/>
                          <a:ea typeface="+mj-ea"/>
                        </a:rPr>
                        <a:t>団体</a:t>
                      </a:r>
                      <a:endParaRPr lang="en-US" altLang="ja-JP" sz="800" b="0" i="0" u="none" strike="noStrike">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a:solidFill>
                            <a:srgbClr val="000000"/>
                          </a:solidFill>
                          <a:effectLst/>
                          <a:latin typeface="+mj-ea"/>
                          <a:ea typeface="+mj-ea"/>
                        </a:rPr>
                        <a:t>（</a:t>
                      </a:r>
                      <a:r>
                        <a:rPr kumimoji="1" lang="ja-JP" altLang="en-US" sz="800" b="0" i="0" u="none" strike="noStrike" kern="1200" cap="none" spc="0" normalizeH="0" baseline="0" noProof="0">
                          <a:ln>
                            <a:noFill/>
                          </a:ln>
                          <a:solidFill>
                            <a:prstClr val="black"/>
                          </a:solidFill>
                          <a:effectLst/>
                          <a:uLnTx/>
                          <a:uFillTx/>
                          <a:latin typeface="+mn-lt"/>
                          <a:ea typeface="+mn-ea"/>
                          <a:cs typeface="+mn-cs"/>
                        </a:rPr>
                        <a:t>補助裏除く</a:t>
                      </a:r>
                      <a:r>
                        <a:rPr lang="zh-TW" altLang="en-US" sz="800" b="0" i="0" u="none" strike="noStrike">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大学</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a:solidFill>
                            <a:srgbClr val="000000"/>
                          </a:solidFill>
                          <a:effectLst/>
                          <a:latin typeface="+mj-ea"/>
                          <a:ea typeface="+mj-ea"/>
                        </a:rPr>
                        <a:t>事業者</a:t>
                      </a:r>
                      <a:r>
                        <a:rPr lang="ja-JP" altLang="en-US" sz="800" b="0" i="0" u="none" strike="noStrike">
                          <a:solidFill>
                            <a:srgbClr val="000000"/>
                          </a:solidFill>
                          <a:effectLst/>
                          <a:latin typeface="+mj-ea"/>
                          <a:ea typeface="+mj-ea"/>
                        </a:rPr>
                        <a:t>等</a:t>
                      </a:r>
                      <a:endParaRPr lang="zh-TW"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691,683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321,200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699,200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357,000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697,000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320,000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573,242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281,000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416,033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100,500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1,966,342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5,043,500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2,230,200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1,676,750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9,048,240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提案内容要旨</a:t>
            </a: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85880" y="2723087"/>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１－２．申請内容の骨子</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5</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a:solidFill>
                            <a:schemeClr val="bg1"/>
                          </a:solidFill>
                          <a:latin typeface="Meiryo UI" panose="020B0604030504040204" pitchFamily="50" charset="-128"/>
                          <a:ea typeface="Meiryo UI" panose="020B0604030504040204" pitchFamily="50" charset="-128"/>
                        </a:rPr>
                        <a:t>評価基準</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a:solidFill>
                            <a:schemeClr val="bg1"/>
                          </a:solidFill>
                          <a:latin typeface="Meiryo UI" panose="020B0604030504040204" pitchFamily="50" charset="-128"/>
                          <a:ea typeface="Meiryo UI" panose="020B0604030504040204" pitchFamily="50" charset="-128"/>
                        </a:rPr>
                        <a:t>申請内容の骨子</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-1</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Meiryo UI" panose="020B0604030504040204" pitchFamily="50" charset="-128"/>
                          <a:ea typeface="Meiryo UI" panose="020B0604030504040204" pitchFamily="50" charset="-128"/>
                        </a:rPr>
                        <a:t>産業創生・雇用創出</a:t>
                      </a:r>
                      <a:br>
                        <a:rPr kumimoji="1" lang="en-US" altLang="ja-JP" sz="1200" b="0">
                          <a:solidFill>
                            <a:schemeClr val="tx1"/>
                          </a:solidFill>
                          <a:latin typeface="Meiryo UI" panose="020B0604030504040204" pitchFamily="50" charset="-128"/>
                          <a:ea typeface="Meiryo UI" panose="020B0604030504040204" pitchFamily="50" charset="-128"/>
                        </a:rPr>
                      </a:br>
                      <a:r>
                        <a:rPr kumimoji="1" lang="en-US" altLang="ja-JP" sz="1200" b="0">
                          <a:solidFill>
                            <a:schemeClr val="tx1"/>
                          </a:solidFill>
                          <a:latin typeface="Meiryo UI" panose="020B0604030504040204" pitchFamily="50" charset="-128"/>
                          <a:ea typeface="Meiryo UI" panose="020B0604030504040204" pitchFamily="50" charset="-128"/>
                        </a:rPr>
                        <a:t>(</a:t>
                      </a:r>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-2</a:t>
                      </a:r>
                      <a:r>
                        <a:rPr kumimoji="1" lang="ja-JP" altLang="en-US" sz="1200" b="0">
                          <a:solidFill>
                            <a:schemeClr val="tx1"/>
                          </a:solidFill>
                          <a:latin typeface="Meiryo UI" panose="020B0604030504040204" pitchFamily="50" charset="-128"/>
                          <a:ea typeface="Meiryo UI" panose="020B0604030504040204" pitchFamily="50" charset="-128"/>
                        </a:rPr>
                        <a:t>を除く</a:t>
                      </a:r>
                      <a:r>
                        <a:rPr kumimoji="1" lang="en-US" altLang="ja-JP" sz="1200" b="0">
                          <a:solidFill>
                            <a:schemeClr val="tx1"/>
                          </a:solidFill>
                          <a:latin typeface="Meiryo UI" panose="020B0604030504040204" pitchFamily="50" charset="-128"/>
                          <a:ea typeface="Meiryo UI" panose="020B0604030504040204" pitchFamily="50" charset="-128"/>
                        </a:rPr>
                        <a:t>)</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-2</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産業創生・雇用創出におけるデジタル技術活用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spcAft>
                <a:spcPts val="600"/>
              </a:spcAft>
              <a:defRPr/>
            </a:pPr>
            <a:r>
              <a:rPr lang="ja-JP" altLang="en-US">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１－３．計画作成支援における指摘事項への検討結果</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4175380151"/>
              </p:ext>
            </p:extLst>
          </p:nvPr>
        </p:nvGraphicFramePr>
        <p:xfrm>
          <a:off x="90432" y="486843"/>
          <a:ext cx="9696662" cy="6370320"/>
        </p:xfrm>
        <a:graphic>
          <a:graphicData uri="http://schemas.openxmlformats.org/drawingml/2006/table">
            <a:tbl>
              <a:tblPr firstRow="1" bandRow="1">
                <a:tableStyleId>{5C22544A-7EE6-4342-B048-85BDC9FD1C3A}</a:tableStyleId>
              </a:tblPr>
              <a:tblGrid>
                <a:gridCol w="225415">
                  <a:extLst>
                    <a:ext uri="{9D8B030D-6E8A-4147-A177-3AD203B41FA5}">
                      <a16:colId xmlns:a16="http://schemas.microsoft.com/office/drawing/2014/main" val="59926781"/>
                    </a:ext>
                  </a:extLst>
                </a:gridCol>
                <a:gridCol w="446101">
                  <a:extLst>
                    <a:ext uri="{9D8B030D-6E8A-4147-A177-3AD203B41FA5}">
                      <a16:colId xmlns:a16="http://schemas.microsoft.com/office/drawing/2014/main" val="2155562412"/>
                    </a:ext>
                  </a:extLst>
                </a:gridCol>
                <a:gridCol w="4512573">
                  <a:extLst>
                    <a:ext uri="{9D8B030D-6E8A-4147-A177-3AD203B41FA5}">
                      <a16:colId xmlns:a16="http://schemas.microsoft.com/office/drawing/2014/main" val="1840254087"/>
                    </a:ext>
                  </a:extLst>
                </a:gridCol>
                <a:gridCol w="4512573">
                  <a:extLst>
                    <a:ext uri="{9D8B030D-6E8A-4147-A177-3AD203B41FA5}">
                      <a16:colId xmlns:a16="http://schemas.microsoft.com/office/drawing/2014/main" val="2256466697"/>
                    </a:ext>
                  </a:extLst>
                </a:gridCol>
              </a:tblGrid>
              <a:tr h="157420">
                <a:tc gridSpan="2">
                  <a:txBody>
                    <a:bodyPr/>
                    <a:lstStyle/>
                    <a:p>
                      <a:endParaRPr kumimoji="1" lang="ja-JP" altLang="en-US" sz="1000" b="1">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000" b="1">
                          <a:solidFill>
                            <a:schemeClr val="bg1"/>
                          </a:solidFill>
                          <a:latin typeface="Meiryo UI" panose="020B0604030504040204" pitchFamily="50" charset="-128"/>
                          <a:ea typeface="Meiryo UI" panose="020B0604030504040204" pitchFamily="50" charset="-128"/>
                        </a:rPr>
                        <a:t>指摘事項</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a:txBody>
                    <a:bodyPr/>
                    <a:lstStyle/>
                    <a:p>
                      <a:r>
                        <a:rPr kumimoji="1" lang="ja-JP" altLang="en-US" sz="1000" b="1">
                          <a:solidFill>
                            <a:schemeClr val="bg1"/>
                          </a:solidFill>
                          <a:latin typeface="Meiryo UI" panose="020B0604030504040204" pitchFamily="50" charset="-128"/>
                          <a:ea typeface="Meiryo UI" panose="020B0604030504040204" pitchFamily="50" charset="-128"/>
                        </a:rPr>
                        <a:t>検討結果</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-1</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0">
                          <a:solidFill>
                            <a:schemeClr val="tx1"/>
                          </a:solidFill>
                          <a:latin typeface="Meiryo UI" panose="020B0604030504040204" pitchFamily="50" charset="-128"/>
                          <a:ea typeface="Meiryo UI" panose="020B0604030504040204" pitchFamily="50" charset="-128"/>
                        </a:rPr>
                        <a:t>産業創生・雇用創出</a:t>
                      </a:r>
                      <a:br>
                        <a:rPr kumimoji="1" lang="en-US" altLang="ja-JP" sz="1000" b="0">
                          <a:solidFill>
                            <a:schemeClr val="tx1"/>
                          </a:solidFill>
                          <a:latin typeface="Meiryo UI" panose="020B0604030504040204" pitchFamily="50" charset="-128"/>
                          <a:ea typeface="Meiryo UI" panose="020B0604030504040204" pitchFamily="50" charset="-128"/>
                        </a:rPr>
                      </a:br>
                      <a:r>
                        <a:rPr kumimoji="1" lang="en-US" altLang="ja-JP" sz="1000" b="0">
                          <a:solidFill>
                            <a:schemeClr val="tx1"/>
                          </a:solidFill>
                          <a:latin typeface="Meiryo UI" panose="020B0604030504040204" pitchFamily="50" charset="-128"/>
                          <a:ea typeface="Meiryo UI" panose="020B0604030504040204" pitchFamily="50" charset="-128"/>
                        </a:rPr>
                        <a:t>(</a:t>
                      </a:r>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-2</a:t>
                      </a:r>
                      <a:r>
                        <a:rPr kumimoji="1" lang="ja-JP" altLang="en-US" sz="1000" b="0">
                          <a:solidFill>
                            <a:schemeClr val="tx1"/>
                          </a:solidFill>
                          <a:latin typeface="Meiryo UI" panose="020B0604030504040204" pitchFamily="50" charset="-128"/>
                          <a:ea typeface="Meiryo UI" panose="020B0604030504040204" pitchFamily="50" charset="-128"/>
                        </a:rPr>
                        <a:t>を除く</a:t>
                      </a:r>
                      <a:r>
                        <a:rPr kumimoji="1" lang="en-US" altLang="ja-JP" sz="1000" b="0">
                          <a:solidFill>
                            <a:schemeClr val="tx1"/>
                          </a:solidFill>
                          <a:latin typeface="Meiryo UI" panose="020B0604030504040204" pitchFamily="50" charset="-128"/>
                          <a:ea typeface="Meiryo UI" panose="020B0604030504040204" pitchFamily="50" charset="-128"/>
                        </a:rPr>
                        <a:t>)</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58095516"/>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-2</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346504584"/>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64199200"/>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690583970"/>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44735886"/>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r h="477178">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499401692"/>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○計画作成支援事業に採択された後に、本申請する場合のみ作成</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457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２．地域の現状と課題</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２－１．地域・市場を取り巻く状況とその動向</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85709" y="2317198"/>
            <a:ext cx="7734582" cy="336224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記載にあたっては、第</a:t>
            </a:r>
            <a:r>
              <a:rPr lang="en-US" altLang="ja-JP">
                <a:solidFill>
                  <a:sysClr val="windowText" lastClr="000000"/>
                </a:solidFill>
                <a:latin typeface="Meiryo UI" panose="020B0604030504040204" pitchFamily="50" charset="-128"/>
                <a:ea typeface="Meiryo UI" panose="020B0604030504040204" pitchFamily="50" charset="-128"/>
              </a:rPr>
              <a:t>11</a:t>
            </a:r>
            <a:r>
              <a:rPr lang="ja-JP" altLang="en-US">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特に、バックデータ集に記載したデータを基に導かれる下記の内容について、地域の特色や優位性も示しながら、具体的に記載。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・地域や大学の置かれた状況と今後の見通し。</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・ターゲットとしている市場や雇用環境の状況と今後の見通し。</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1400">
                <a:solidFill>
                  <a:schemeClr val="tx1"/>
                </a:solidFill>
                <a:latin typeface="Meiryo UI" panose="020B0604030504040204" pitchFamily="50" charset="-128"/>
                <a:ea typeface="Meiryo UI" panose="020B0604030504040204" pitchFamily="50" charset="-128"/>
              </a:rPr>
              <a:t>（第</a:t>
            </a:r>
            <a:r>
              <a:rPr lang="en-US" altLang="ja-JP" sz="1400">
                <a:solidFill>
                  <a:schemeClr val="tx1"/>
                </a:solidFill>
                <a:latin typeface="Meiryo UI" panose="020B0604030504040204" pitchFamily="50" charset="-128"/>
                <a:ea typeface="Meiryo UI" panose="020B0604030504040204" pitchFamily="50" charset="-128"/>
              </a:rPr>
              <a:t>11</a:t>
            </a:r>
            <a:r>
              <a:rPr lang="ja-JP" altLang="en-US" sz="1400">
                <a:solidFill>
                  <a:schemeClr val="tx1"/>
                </a:solidFill>
                <a:latin typeface="Meiryo UI" panose="020B0604030504040204" pitchFamily="50" charset="-128"/>
                <a:ea typeface="Meiryo UI" panose="020B0604030504040204" pitchFamily="50" charset="-128"/>
              </a:rPr>
              <a:t>回「地方大学の振興及び若者雇用等に関する有識者会議」資料４：地域の見える化について）</a:t>
            </a:r>
            <a:endParaRPr lang="en-US" altLang="ja-JP" sz="1400">
              <a:solidFill>
                <a:schemeClr val="tx1"/>
              </a:solidFill>
              <a:latin typeface="Meiryo UI" panose="020B0604030504040204" pitchFamily="50" charset="-128"/>
              <a:ea typeface="Meiryo UI" panose="020B0604030504040204" pitchFamily="50" charset="-128"/>
            </a:endParaRPr>
          </a:p>
          <a:p>
            <a:pPr defTabSz="914395">
              <a:defRPr/>
            </a:pPr>
            <a:r>
              <a:rPr lang="en-US" altLang="ja-JP" sz="1400">
                <a:solidFill>
                  <a:schemeClr val="tx1"/>
                </a:solidFill>
              </a:rPr>
              <a:t>https://www.chisou.go.jp/sousei/meeting/daigaku_yuushikishakaigi/h29-10-05-shiryou4.pdf</a:t>
            </a:r>
            <a:endParaRPr lang="ja-JP" altLang="en-US" sz="1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7037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２－２．計画に関連するこれまでの取組・実績</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計画に関連するこれまでの取組・実績として以下の内容について、具体的に記載。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・これまで地域の産官学が連携して行ってきた取組</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・その取組により得られた成果や地域の強み</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・当該産業における大学の役割</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・これまでの取組・実績における課題（なぜその取組・実績だけでは不十分で</a:t>
            </a:r>
            <a:r>
              <a:rPr lang="ja-JP" altLang="en-US" err="1">
                <a:solidFill>
                  <a:sysClr val="windowText" lastClr="000000"/>
                </a:solidFill>
                <a:latin typeface="Meiryo UI" panose="020B0604030504040204" pitchFamily="50" charset="-128"/>
                <a:ea typeface="Meiryo UI" panose="020B0604030504040204" pitchFamily="50" charset="-128"/>
              </a:rPr>
              <a:t>あ</a:t>
            </a:r>
            <a:r>
              <a:rPr lang="ja-JP" altLang="en-US">
                <a:solidFill>
                  <a:sysClr val="windowText" lastClr="000000"/>
                </a:solidFill>
                <a:latin typeface="Meiryo UI" panose="020B0604030504040204" pitchFamily="50" charset="-128"/>
                <a:ea typeface="Meiryo UI" panose="020B0604030504040204" pitchFamily="50" charset="-128"/>
              </a:rPr>
              <a:t>　</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り、本交付金事業に応募する必要があるのかを示すためのもの）　等</a:t>
            </a:r>
          </a:p>
        </p:txBody>
      </p:sp>
    </p:spTree>
    <p:extLst>
      <p:ext uri="{BB962C8B-B14F-4D97-AF65-F5344CB8AC3E}">
        <p14:creationId xmlns:p14="http://schemas.microsoft.com/office/powerpoint/2010/main" val="274581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２－３．地域として取り組むべき課題</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○地域・市場を取り巻く状況やこれまでの取組の実績を踏まえ、当該地域の地域における大学振興・若者雇用創出に関する強みや課題などの現状について整理して記載。</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666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３．目指す姿と目標</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３－１．地域が目指す姿</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64127" indent="-164127" defTabSz="844078">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地域が目指す姿について、以下の内容を盛り込んだ上で記載。図示も可。</a:t>
            </a:r>
          </a:p>
          <a:p>
            <a:pPr marL="164127" indent="-164127" defTabSz="844078">
              <a:defRPr/>
            </a:pPr>
            <a:r>
              <a:rPr lang="ja-JP" altLang="en-US">
                <a:solidFill>
                  <a:sysClr val="windowText" lastClr="000000"/>
                </a:solidFill>
                <a:latin typeface="Meiryo UI" panose="020B0604030504040204" pitchFamily="50" charset="-128"/>
                <a:ea typeface="Meiryo UI" panose="020B0604030504040204" pitchFamily="50" charset="-128"/>
              </a:rPr>
              <a:t>　・地域や産業のビジョン</a:t>
            </a:r>
          </a:p>
          <a:p>
            <a:pPr marL="164127" indent="-164127" defTabSz="844078">
              <a:defRPr/>
            </a:pPr>
            <a:r>
              <a:rPr lang="ja-JP" altLang="en-US">
                <a:solidFill>
                  <a:sysClr val="windowText" lastClr="000000"/>
                </a:solidFill>
                <a:latin typeface="Meiryo UI" panose="020B0604030504040204" pitchFamily="50" charset="-128"/>
                <a:ea typeface="Meiryo UI" panose="020B0604030504040204" pitchFamily="50" charset="-128"/>
              </a:rPr>
              <a:t>　・地域や産業界からのニーズ</a:t>
            </a:r>
            <a:endParaRPr lang="en-US" altLang="ja-JP">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endParaRPr lang="ja-JP" altLang="en-US">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本計画における取組のみにより達成を目指す姿というよりも、本計画を含め地域の資源を総動員して目指す地域の将来像を想定。</a:t>
            </a:r>
          </a:p>
          <a:p>
            <a:pPr marL="164127" indent="-164127" defTabSz="844078">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テーマとして、地方公共団体の産業戦略と参画する大学の特色や強みを鑑みた際に、納得感のある妥当なものとなっていることが重要。</a:t>
            </a:r>
          </a:p>
        </p:txBody>
      </p:sp>
    </p:spTree>
    <p:extLst>
      <p:ext uri="{BB962C8B-B14F-4D97-AF65-F5344CB8AC3E}">
        <p14:creationId xmlns:p14="http://schemas.microsoft.com/office/powerpoint/2010/main" val="1022067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３－２．産業創生・雇用創出で目指す姿</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24045"/>
            <a:ext cx="7611099"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 </a:t>
            </a:r>
            <a:r>
              <a:rPr lang="ja-JP" altLang="en-US">
                <a:solidFill>
                  <a:sysClr val="windowText" lastClr="000000"/>
                </a:solidFill>
                <a:latin typeface="Meiryo UI" panose="020B0604030504040204" pitchFamily="50" charset="-128"/>
                <a:ea typeface="Meiryo UI" panose="020B0604030504040204" pitchFamily="50" charset="-128"/>
              </a:rPr>
              <a:t>「地域が目指す姿」のうち「産業創生・雇用創出」として目指す姿について記載。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本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地域や産業界からのニーズ、公費投入の必要性（民間資金や自己資金のみでは実施不可能な理由）についても記載。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デジタル技術を有効に活用している状態について記載。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93139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３－３．</a:t>
            </a:r>
            <a:r>
              <a:rPr lang="ja-JP" altLang="en-US"/>
              <a:t>大学改革により大学が目指す姿（〇〇大学）</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大学改革の実行により、地域産業創生の駆動力となり特定分野に強みのあるオンリーワン性を持つ大学をどのように実現していくか、地方公共団体としての戦略を記載。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大学改革の具体的な戦略（目標、計画等）と大学改革の内容の詳細を記載。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err="1">
                <a:solidFill>
                  <a:sysClr val="windowText" lastClr="000000"/>
                </a:solidFill>
                <a:latin typeface="Meiryo UI" panose="020B0604030504040204" pitchFamily="50" charset="-128"/>
                <a:ea typeface="Meiryo UI" panose="020B0604030504040204" pitchFamily="50" charset="-128"/>
              </a:rPr>
              <a:t>招へい</a:t>
            </a:r>
            <a:r>
              <a:rPr lang="ja-JP" altLang="en-US">
                <a:solidFill>
                  <a:sysClr val="windowText" lastClr="000000"/>
                </a:solidFill>
                <a:latin typeface="Meiryo UI" panose="020B0604030504040204" pitchFamily="50" charset="-128"/>
                <a:ea typeface="Meiryo UI" panose="020B0604030504040204" pitchFamily="50" charset="-128"/>
              </a:rPr>
              <a:t>するトップレベル人材候補が行う研究開発や人材育成等の取組が、計画全体にどのように関連するのかについて、当該人材の強みや、招へいの形態・期間等を含めつつ、具体的に記載。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各大学のミッション・事業に関係するビジョンと申請内容等による取組の関連性を記載。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大学組織再編検討委員会など改革を進めるための体制について記載。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複数の大学が連携して実施する場合にはまとめて記載。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複数の大学で個別に実施する場合には、個別に作成。</a:t>
            </a:r>
          </a:p>
        </p:txBody>
      </p:sp>
    </p:spTree>
    <p:extLst>
      <p:ext uri="{BB962C8B-B14F-4D97-AF65-F5344CB8AC3E}">
        <p14:creationId xmlns:p14="http://schemas.microsoft.com/office/powerpoint/2010/main" val="203123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３－４．</a:t>
            </a:r>
            <a:r>
              <a:rPr kumimoji="1" lang="en-US" altLang="ja-JP"/>
              <a:t>KPI</a:t>
            </a:r>
            <a:r>
              <a:rPr kumimoji="1" lang="ja-JP" altLang="en-US"/>
              <a:t>の考え方</a:t>
            </a:r>
          </a:p>
        </p:txBody>
      </p:sp>
      <p:sp>
        <p:nvSpPr>
          <p:cNvPr id="3" name="スライド番号プレースホルダー 2"/>
          <p:cNvSpPr>
            <a:spLocks noGrp="1"/>
          </p:cNvSpPr>
          <p:nvPr>
            <p:ph type="sldNum" sz="quarter" idx="12"/>
          </p:nvPr>
        </p:nvSpPr>
        <p:spPr>
          <a:xfrm>
            <a:off x="7713362" y="6547193"/>
            <a:ext cx="2228850" cy="365125"/>
          </a:xfrm>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9" name="テキスト ボックス 8"/>
          <p:cNvSpPr txBox="1"/>
          <p:nvPr/>
        </p:nvSpPr>
        <p:spPr>
          <a:xfrm>
            <a:off x="-2095" y="1400504"/>
            <a:ext cx="2252926" cy="338554"/>
          </a:xfrm>
          <a:prstGeom prst="rect">
            <a:avLst/>
          </a:prstGeom>
          <a:noFill/>
        </p:spPr>
        <p:txBody>
          <a:bodyPr wrap="square" rtlCol="0">
            <a:spAutoFit/>
          </a:bodyPr>
          <a:lstStyle/>
          <a:p>
            <a:r>
              <a:rPr lang="ja-JP" altLang="en-US" sz="1600">
                <a:latin typeface="Meiryo UI" panose="020B0604030504040204" pitchFamily="50" charset="-128"/>
                <a:ea typeface="Meiryo UI" panose="020B0604030504040204" pitchFamily="50" charset="-128"/>
              </a:rPr>
              <a:t>○本計画における</a:t>
            </a:r>
            <a:r>
              <a:rPr lang="en-US" altLang="ja-JP" sz="1600">
                <a:latin typeface="Meiryo UI" panose="020B0604030504040204" pitchFamily="50" charset="-128"/>
                <a:ea typeface="Meiryo UI" panose="020B0604030504040204" pitchFamily="50" charset="-128"/>
              </a:rPr>
              <a:t>KPI</a:t>
            </a:r>
            <a:endParaRPr kumimoji="1" lang="ja-JP" altLang="en-US" sz="1600">
              <a:latin typeface="Meiryo UI" panose="020B0604030504040204" pitchFamily="50" charset="-128"/>
              <a:ea typeface="Meiryo UI" panose="020B0604030504040204" pitchFamily="50" charset="-128"/>
            </a:endParaRPr>
          </a:p>
        </p:txBody>
      </p:sp>
      <p:graphicFrame>
        <p:nvGraphicFramePr>
          <p:cNvPr id="10" name="コンテンツ プレースホルダー 2"/>
          <p:cNvGraphicFramePr>
            <a:graphicFrameLocks/>
          </p:cNvGraphicFramePr>
          <p:nvPr>
            <p:extLst>
              <p:ext uri="{D42A27DB-BD31-4B8C-83A1-F6EECF244321}">
                <p14:modId xmlns:p14="http://schemas.microsoft.com/office/powerpoint/2010/main" val="772294750"/>
              </p:ext>
            </p:extLst>
          </p:nvPr>
        </p:nvGraphicFramePr>
        <p:xfrm>
          <a:off x="66781" y="1704932"/>
          <a:ext cx="9770100" cy="4889438"/>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a:latin typeface="Meiryo UI" panose="020B0604030504040204" pitchFamily="50" charset="-128"/>
                          <a:ea typeface="Meiryo UI" panose="020B0604030504040204" pitchFamily="50" charset="-128"/>
                        </a:rPr>
                        <a:t>項目</a:t>
                      </a:r>
                    </a:p>
                  </a:txBody>
                  <a:tcPr anchor="ctr"/>
                </a:tc>
                <a:tc>
                  <a:txBody>
                    <a:bodyPr/>
                    <a:lstStyle/>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L w="12700" cap="flat" cmpd="sng" algn="ctr">
                      <a:solidFill>
                        <a:schemeClr val="tx1"/>
                      </a:solidFill>
                      <a:prstDash val="sysDash"/>
                      <a:round/>
                      <a:headEnd type="none" w="med" len="med"/>
                      <a:tailEnd type="none" w="med" len="med"/>
                    </a:ln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lnR w="12700" cap="flat" cmpd="sng" algn="ctr">
                      <a:solidFill>
                        <a:schemeClr val="tx1"/>
                      </a:solidFill>
                      <a:prstDash val="sysDash"/>
                      <a:round/>
                      <a:headEnd type="none" w="med" len="med"/>
                      <a:tailEnd type="none" w="med" len="med"/>
                    </a:ln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a:latin typeface="Meiryo UI" panose="020B0604030504040204" pitchFamily="50" charset="-128"/>
                          <a:ea typeface="Meiryo UI" panose="020B0604030504040204" pitchFamily="50" charset="-128"/>
                        </a:rPr>
                        <a:t>達成状況に対する自己評価</a:t>
                      </a:r>
                      <a:endParaRPr kumimoji="1" lang="en-US" altLang="ja-JP" sz="1000">
                        <a:latin typeface="Meiryo UI" panose="020B0604030504040204" pitchFamily="50" charset="-128"/>
                        <a:ea typeface="Meiryo UI" panose="020B0604030504040204" pitchFamily="50" charset="-128"/>
                      </a:endParaRPr>
                    </a:p>
                    <a:p>
                      <a:pPr algn="ctr"/>
                      <a:r>
                        <a:rPr kumimoji="1" lang="ja-JP" altLang="en-US" sz="1000">
                          <a:solidFill>
                            <a:schemeClr val="tx1"/>
                          </a:solidFill>
                          <a:latin typeface="Meiryo UI" panose="020B0604030504040204" pitchFamily="50" charset="-128"/>
                          <a:ea typeface="Meiryo UI" panose="020B0604030504040204" pitchFamily="50" charset="-128"/>
                        </a:rPr>
                        <a:t>（未達の場合は要因分析・改善方策）</a:t>
                      </a: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a:latin typeface="Meiryo UI" panose="020B0604030504040204" pitchFamily="50" charset="-128"/>
                          <a:ea typeface="Meiryo UI" panose="020B0604030504040204" pitchFamily="50" charset="-128"/>
                        </a:rPr>
                        <a:t>○○産業の○○額の増加額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億円</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algn="l"/>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a:latin typeface="Meiryo UI" panose="020B0604030504040204" pitchFamily="50" charset="-128"/>
                          <a:ea typeface="Meiryo UI" panose="020B0604030504040204" pitchFamily="50" charset="-128"/>
                        </a:rPr>
                        <a:t>○○産業の新規雇用者数の増加数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a:latin typeface="Meiryo UI" panose="020B0604030504040204" pitchFamily="50" charset="-128"/>
                          <a:ea typeface="Meiryo UI" panose="020B0604030504040204" pitchFamily="50" charset="-128"/>
                        </a:rPr>
                        <a:t>地元就職・起業数</a:t>
                      </a:r>
                      <a:endParaRPr kumimoji="1" lang="en-US" altLang="ja-JP" sz="1000" baseline="0">
                        <a:latin typeface="Meiryo UI" panose="020B0604030504040204" pitchFamily="50" charset="-128"/>
                        <a:ea typeface="Meiryo UI" panose="020B0604030504040204" pitchFamily="50" charset="-128"/>
                      </a:endParaRPr>
                    </a:p>
                    <a:p>
                      <a:r>
                        <a:rPr kumimoji="1" lang="ja-JP" altLang="en-US" sz="1000" baseline="0">
                          <a:latin typeface="Meiryo UI" panose="020B0604030504040204" pitchFamily="50" charset="-128"/>
                          <a:ea typeface="Meiryo UI" panose="020B0604030504040204" pitchFamily="50" charset="-128"/>
                        </a:rPr>
                        <a:t>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a:latin typeface="Meiryo UI" panose="020B0604030504040204" pitchFamily="50" charset="-128"/>
                          <a:ea typeface="Meiryo UI" panose="020B0604030504040204" pitchFamily="50" charset="-128"/>
                        </a:rPr>
                        <a:t>大学改革の実現</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lang="en-US" altLang="ja-JP" sz="1000">
                        <a:effectLst/>
                        <a:latin typeface="Meiryo UI" panose="020B0604030504040204" pitchFamily="50" charset="-128"/>
                        <a:ea typeface="Meiryo UI" panose="020B0604030504040204" pitchFamily="50" charset="-128"/>
                        <a:cs typeface="Times New Roman" panose="02020603050405020304" pitchFamily="18" charset="0"/>
                      </a:endParaRPr>
                    </a:p>
                    <a:p>
                      <a:endParaRPr kumimoji="1" lang="ja-JP" altLang="en-US" sz="1000" baseline="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a:latin typeface="Meiryo UI" panose="020B0604030504040204" pitchFamily="50" charset="-128"/>
                          <a:ea typeface="Meiryo UI" panose="020B0604030504040204" pitchFamily="50" charset="-128"/>
                        </a:rPr>
                        <a:t>計画に関連する大学と事業者が連携して行う取組（共同研究等）の増加数（必須）</a:t>
                      </a:r>
                    </a:p>
                    <a:p>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7" name="角丸四角形 6"/>
          <p:cNvSpPr/>
          <p:nvPr/>
        </p:nvSpPr>
        <p:spPr>
          <a:xfrm>
            <a:off x="1354542" y="2492682"/>
            <a:ext cx="7473245" cy="3886976"/>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a:solidFill>
                  <a:schemeClr val="tx1"/>
                </a:solidFill>
                <a:latin typeface="Meiryo UI" panose="020B0604030504040204" pitchFamily="50" charset="-128"/>
                <a:ea typeface="Meiryo UI" panose="020B0604030504040204" pitchFamily="50" charset="-128"/>
              </a:rPr>
              <a:t>【</a:t>
            </a:r>
            <a:r>
              <a:rPr lang="ja-JP" altLang="en-US">
                <a:solidFill>
                  <a:schemeClr val="tx1"/>
                </a:solidFill>
                <a:latin typeface="Meiryo UI" panose="020B0604030504040204" pitchFamily="50" charset="-128"/>
                <a:ea typeface="Meiryo UI" panose="020B0604030504040204" pitchFamily="50" charset="-128"/>
              </a:rPr>
              <a:t>記載のポイント</a:t>
            </a:r>
            <a:r>
              <a:rPr lang="en-US" altLang="ja-JP">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chemeClr val="tx1"/>
                </a:solidFill>
                <a:latin typeface="Meiryo UI" panose="020B0604030504040204" pitchFamily="50" charset="-128"/>
                <a:ea typeface="Meiryo UI" panose="020B0604030504040204" pitchFamily="50" charset="-128"/>
              </a:rPr>
              <a:t>青字を参考に記載。なお、提出時は青字を削除。</a:t>
            </a:r>
            <a:endParaRPr lang="en-US" altLang="ja-JP">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を適</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切に設定。</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最新の</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3</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（複数選択可）。</a:t>
            </a:r>
            <a:endParaRPr lang="ja-JP" altLang="ja-JP"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737186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３－５．事業全体のスケジュール</a:t>
            </a:r>
          </a:p>
        </p:txBody>
      </p:sp>
      <p:sp>
        <p:nvSpPr>
          <p:cNvPr id="4" name="テキスト プレースホルダー 3"/>
          <p:cNvSpPr>
            <a:spLocks noGrp="1"/>
          </p:cNvSpPr>
          <p:nvPr>
            <p:ph type="body" sz="quarter" idx="13"/>
          </p:nvPr>
        </p:nvSpPr>
        <p:spPr/>
        <p:txBody>
          <a:bodyPr/>
          <a:lstStyle/>
          <a:p>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3590724333"/>
              </p:ext>
            </p:extLst>
          </p:nvPr>
        </p:nvGraphicFramePr>
        <p:xfrm>
          <a:off x="113078" y="1579548"/>
          <a:ext cx="9681549" cy="4987891"/>
        </p:xfrm>
        <a:graphic>
          <a:graphicData uri="http://schemas.openxmlformats.org/drawingml/2006/table">
            <a:tbl>
              <a:tblPr/>
              <a:tblGrid>
                <a:gridCol w="1525599">
                  <a:extLst>
                    <a:ext uri="{9D8B030D-6E8A-4147-A177-3AD203B41FA5}">
                      <a16:colId xmlns:a16="http://schemas.microsoft.com/office/drawing/2014/main" val="20000"/>
                    </a:ext>
                  </a:extLst>
                </a:gridCol>
                <a:gridCol w="968721">
                  <a:extLst>
                    <a:ext uri="{9D8B030D-6E8A-4147-A177-3AD203B41FA5}">
                      <a16:colId xmlns:a16="http://schemas.microsoft.com/office/drawing/2014/main" val="20002"/>
                    </a:ext>
                  </a:extLst>
                </a:gridCol>
                <a:gridCol w="968721">
                  <a:extLst>
                    <a:ext uri="{9D8B030D-6E8A-4147-A177-3AD203B41FA5}">
                      <a16:colId xmlns:a16="http://schemas.microsoft.com/office/drawing/2014/main" val="20003"/>
                    </a:ext>
                  </a:extLst>
                </a:gridCol>
                <a:gridCol w="968721">
                  <a:extLst>
                    <a:ext uri="{9D8B030D-6E8A-4147-A177-3AD203B41FA5}">
                      <a16:colId xmlns:a16="http://schemas.microsoft.com/office/drawing/2014/main" val="20004"/>
                    </a:ext>
                  </a:extLst>
                </a:gridCol>
                <a:gridCol w="968721">
                  <a:extLst>
                    <a:ext uri="{9D8B030D-6E8A-4147-A177-3AD203B41FA5}">
                      <a16:colId xmlns:a16="http://schemas.microsoft.com/office/drawing/2014/main" val="20005"/>
                    </a:ext>
                  </a:extLst>
                </a:gridCol>
                <a:gridCol w="968721">
                  <a:extLst>
                    <a:ext uri="{9D8B030D-6E8A-4147-A177-3AD203B41FA5}">
                      <a16:colId xmlns:a16="http://schemas.microsoft.com/office/drawing/2014/main" val="20006"/>
                    </a:ext>
                  </a:extLst>
                </a:gridCol>
                <a:gridCol w="662469">
                  <a:extLst>
                    <a:ext uri="{9D8B030D-6E8A-4147-A177-3AD203B41FA5}">
                      <a16:colId xmlns:a16="http://schemas.microsoft.com/office/drawing/2014/main" val="1121540873"/>
                    </a:ext>
                  </a:extLst>
                </a:gridCol>
                <a:gridCol w="662469">
                  <a:extLst>
                    <a:ext uri="{9D8B030D-6E8A-4147-A177-3AD203B41FA5}">
                      <a16:colId xmlns:a16="http://schemas.microsoft.com/office/drawing/2014/main" val="3450648407"/>
                    </a:ext>
                  </a:extLst>
                </a:gridCol>
                <a:gridCol w="662469">
                  <a:extLst>
                    <a:ext uri="{9D8B030D-6E8A-4147-A177-3AD203B41FA5}">
                      <a16:colId xmlns:a16="http://schemas.microsoft.com/office/drawing/2014/main" val="3712622840"/>
                    </a:ext>
                  </a:extLst>
                </a:gridCol>
                <a:gridCol w="662469">
                  <a:extLst>
                    <a:ext uri="{9D8B030D-6E8A-4147-A177-3AD203B41FA5}">
                      <a16:colId xmlns:a16="http://schemas.microsoft.com/office/drawing/2014/main" val="711823210"/>
                    </a:ext>
                  </a:extLst>
                </a:gridCol>
                <a:gridCol w="662469">
                  <a:extLst>
                    <a:ext uri="{9D8B030D-6E8A-4147-A177-3AD203B41FA5}">
                      <a16:colId xmlns:a16="http://schemas.microsoft.com/office/drawing/2014/main" val="3570317540"/>
                    </a:ext>
                  </a:extLst>
                </a:gridCol>
              </a:tblGrid>
              <a:tr h="489109">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事業番号④</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7695348"/>
                  </a:ext>
                </a:extLst>
              </a:tr>
              <a:tr h="749797">
                <a:tc>
                  <a:txBody>
                    <a:bodyPr/>
                    <a:lstStyle/>
                    <a:p>
                      <a:pPr algn="l"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7" name="角丸四角形 6"/>
          <p:cNvSpPr/>
          <p:nvPr/>
        </p:nvSpPr>
        <p:spPr>
          <a:xfrm>
            <a:off x="1467799" y="2183928"/>
            <a:ext cx="7473245" cy="366650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chemeClr val="tx1"/>
                </a:solidFill>
                <a:latin typeface="Meiryo UI" panose="020B0604030504040204" pitchFamily="50" charset="-128"/>
                <a:ea typeface="Meiryo UI" panose="020B0604030504040204" pitchFamily="50" charset="-128"/>
              </a:rPr>
              <a:t>【</a:t>
            </a:r>
            <a:r>
              <a:rPr lang="ja-JP" altLang="en-US" b="1">
                <a:solidFill>
                  <a:schemeClr val="tx1"/>
                </a:solidFill>
                <a:latin typeface="Meiryo UI" panose="020B0604030504040204" pitchFamily="50" charset="-128"/>
                <a:ea typeface="Meiryo UI" panose="020B0604030504040204" pitchFamily="50" charset="-128"/>
              </a:rPr>
              <a:t>記載のポイント</a:t>
            </a:r>
            <a:r>
              <a:rPr lang="en-US" altLang="ja-JP" b="1">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chemeClr val="tx1"/>
                </a:solidFill>
                <a:latin typeface="Meiryo UI" panose="020B0604030504040204" pitchFamily="50" charset="-128"/>
                <a:ea typeface="Meiryo UI" panose="020B0604030504040204" pitchFamily="50" charset="-128"/>
              </a:rPr>
              <a:t>○年度は事業開始年度に合わせて適宜修正。</a:t>
            </a:r>
            <a:endParaRPr lang="en-US" altLang="ja-JP">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計画に位置付けられる事業と、その工程表について整理して記載。その際、事業毎に事業番号を設定。</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事業の実施主体（研究開発関係の事業の場合、中心研究者を含む）についても記載。</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大学改革の実施スケジュールは、大学の統合再編、学部・学科・研究科・専攻・研究所等の新設・再編、国際共同学位プログラムの創設やトップレベル人材の</a:t>
            </a:r>
            <a:r>
              <a:rPr lang="ja-JP" altLang="ja-JP" kern="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招へい</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計画期間全体（</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10</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年間）及び国費支援期間（５年間）のそれぞれにおいて、どのような段階を経て取組が進むのかが分かるよう記載（例えば、全ての年度で共通的に「○</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矢羽根を用いるなど適宜図示。</a:t>
            </a:r>
            <a:endParaRPr lang="ja-JP" altLang="ja-JP"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174916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４．事業の実施体制・実施内容</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４－１．事業実施の推進体制</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748106" y="1556356"/>
            <a:ext cx="8409788" cy="511028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400" b="1">
                <a:solidFill>
                  <a:sysClr val="windowText" lastClr="000000"/>
                </a:solidFill>
                <a:latin typeface="Meiryo UI" panose="020B0604030504040204" pitchFamily="50" charset="-128"/>
                <a:ea typeface="Meiryo UI" panose="020B0604030504040204" pitchFamily="50" charset="-128"/>
              </a:rPr>
              <a:t>【</a:t>
            </a:r>
            <a:r>
              <a:rPr lang="ja-JP" altLang="en-US" sz="1400" b="1">
                <a:solidFill>
                  <a:sysClr val="windowText" lastClr="000000"/>
                </a:solidFill>
                <a:latin typeface="Meiryo UI" panose="020B0604030504040204" pitchFamily="50" charset="-128"/>
                <a:ea typeface="Meiryo UI" panose="020B0604030504040204" pitchFamily="50" charset="-128"/>
              </a:rPr>
              <a:t>記載のポイント</a:t>
            </a:r>
            <a:r>
              <a:rPr lang="en-US" altLang="ja-JP" sz="1400" b="1">
                <a:solidFill>
                  <a:sysClr val="windowText" lastClr="000000"/>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400">
                <a:solidFill>
                  <a:schemeClr val="tx1"/>
                </a:solidFill>
                <a:latin typeface="Meiryo UI" panose="020B0604030504040204" pitchFamily="50" charset="-128"/>
                <a:ea typeface="Meiryo UI" panose="020B0604030504040204" pitchFamily="50" charset="-128"/>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図等を用いつつ、下記の内容が分かるように記載。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事業実施</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体制</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や</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参画主体</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a:p>
            <a:pPr marL="177800" indent="-177800" defTabSz="914395">
              <a:defRPr/>
            </a:pPr>
            <a:r>
              <a:rPr lang="ja-JP" altLang="en-US" sz="1400">
                <a:solidFill>
                  <a:schemeClr val="tx1"/>
                </a:solidFill>
                <a:latin typeface="Meiryo UI" panose="020B0604030504040204" pitchFamily="50" charset="-128"/>
                <a:ea typeface="Meiryo UI" panose="020B0604030504040204" pitchFamily="50" charset="-128"/>
              </a:rPr>
              <a:t>○</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事業責任者の役割</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及び選定理由を記載。</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役割</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計画の推進体制において、事業責任者が担う具体的な役割や裁量権（人事権や</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予算決定権等）を記載。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副事業責任者を置く場合は、事業責任者のものと明確に区別した上で副事業責任者</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に関する役割も記載。</a:t>
            </a:r>
          </a:p>
          <a:p>
            <a:pPr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選定理由</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事業責任者の経歴・経験に加え、先述の地域の現状（強み・課題）を踏まえ、当該事業責任者</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が本計画のリーダーとして適任である理由、計画との関連性等について記載。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プロジェクトマネジメントに係る実績について記載（組織経営、事業の立ち上げ・運営、製品・サー</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ビスの開発プロジェクトの管理、産学連携プロジェクトのマネジメント）（秘密保持等の観点で差支</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えの</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ない範囲で記載）。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副事業責任者を置く場合は、事業責任者のものと明確に区別した上で副事業責任者に関する選</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定理由も記載。</a:t>
            </a:r>
            <a:endParaRPr lang="ja-JP" altLang="ja-JP" sz="14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96057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４－２．実施箇所の位置関係図</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19</a:t>
            </a:fld>
            <a:endParaRPr lang="ja-JP" altLang="en-US"/>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○事業の柱ごとに、その事業の実施箇所や参画機関の所在箇所について地図上に図示。</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縮尺も明示。</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○実施箇所や参画機関の所在箇所の間に距離がある場合には、実質的な産学官の連携を可能である理由又は可能とする施策を説明。</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392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４－３．実施内容の全体像</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20</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chemeClr val="tx1"/>
                </a:solidFill>
                <a:latin typeface="Meiryo UI" panose="020B0604030504040204" pitchFamily="50" charset="-128"/>
                <a:ea typeface="Meiryo UI" panose="020B0604030504040204" pitchFamily="50" charset="-128"/>
              </a:rPr>
              <a:t>【</a:t>
            </a:r>
            <a:r>
              <a:rPr lang="ja-JP" altLang="en-US" b="1">
                <a:solidFill>
                  <a:schemeClr val="tx1"/>
                </a:solidFill>
                <a:latin typeface="Meiryo UI" panose="020B0604030504040204" pitchFamily="50" charset="-128"/>
                <a:ea typeface="Meiryo UI" panose="020B0604030504040204" pitchFamily="50" charset="-128"/>
              </a:rPr>
              <a:t>記載のポイント</a:t>
            </a:r>
            <a:r>
              <a:rPr lang="en-US" altLang="ja-JP"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目指す姿を実現するための産業創生・雇用創出と大学改革への一体的な取組の全体像について、以下の項目を盛り込んだ上で記載。</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・取組内容の妥当性・蓋然性</a:t>
            </a: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4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75419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４－４．事業番号①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21</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169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４－５．事業番号②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388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４－６．事業番号③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3507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４－７．事業番号④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499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５．資金計画</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５－１．初年度における事業費の内訳（見込み）</a:t>
            </a:r>
          </a:p>
        </p:txBody>
      </p:sp>
      <p:graphicFrame>
        <p:nvGraphicFramePr>
          <p:cNvPr id="6" name="表 5"/>
          <p:cNvGraphicFramePr>
            <a:graphicFrameLocks noGrp="1"/>
          </p:cNvGraphicFramePr>
          <p:nvPr>
            <p:extLst>
              <p:ext uri="{D42A27DB-BD31-4B8C-83A1-F6EECF244321}">
                <p14:modId xmlns:p14="http://schemas.microsoft.com/office/powerpoint/2010/main" val="1107270271"/>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①○○事業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②○○事業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713120635"/>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④○○事業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③○○事業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2549121168"/>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⑤○○事業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96202" y="2373386"/>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a:solidFill>
                  <a:sysClr val="windowText" lastClr="000000"/>
                </a:solidFill>
                <a:latin typeface="Meiryo UI" panose="020B0604030504040204" pitchFamily="50" charset="-128"/>
                <a:ea typeface="Meiryo UI" panose="020B0604030504040204" pitchFamily="50" charset="-128"/>
              </a:rPr>
              <a:t>○</a:t>
            </a:r>
            <a:r>
              <a:rPr lang="zh-TW" altLang="en-US">
                <a:solidFill>
                  <a:sysClr val="windowText" lastClr="000000"/>
                </a:solidFill>
                <a:latin typeface="Meiryo UI" panose="020B0604030504040204" pitchFamily="50" charset="-128"/>
                <a:ea typeface="Meiryo UI" panose="020B0604030504040204" pitchFamily="50" charset="-128"/>
              </a:rPr>
              <a:t>様式</a:t>
            </a:r>
            <a:r>
              <a:rPr lang="ja-JP" altLang="en-US">
                <a:solidFill>
                  <a:sysClr val="windowText" lastClr="000000"/>
                </a:solidFill>
                <a:latin typeface="Meiryo UI" panose="020B0604030504040204" pitchFamily="50" charset="-128"/>
                <a:ea typeface="Meiryo UI" panose="020B0604030504040204" pitchFamily="50" charset="-128"/>
              </a:rPr>
              <a:t>１</a:t>
            </a:r>
            <a:r>
              <a:rPr lang="en-US" altLang="zh-TW">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４「</a:t>
            </a:r>
            <a:r>
              <a:rPr lang="zh-TW" altLang="en-US">
                <a:solidFill>
                  <a:sysClr val="windowText" lastClr="000000"/>
                </a:solidFill>
                <a:latin typeface="Meiryo UI" panose="020B0604030504040204" pitchFamily="50" charset="-128"/>
                <a:ea typeface="Meiryo UI" panose="020B0604030504040204" pitchFamily="50" charset="-128"/>
              </a:rPr>
              <a:t>事業費整理表（事業別）</a:t>
            </a:r>
            <a:r>
              <a:rPr lang="ja-JP" altLang="en-US">
                <a:solidFill>
                  <a:sysClr val="windowText" lastClr="000000"/>
                </a:solidFill>
                <a:latin typeface="Meiryo UI" panose="020B0604030504040204" pitchFamily="50" charset="-128"/>
                <a:ea typeface="Meiryo UI" panose="020B0604030504040204" pitchFamily="50" charset="-128"/>
              </a:rPr>
              <a:t>」のうち、</a:t>
            </a:r>
            <a:r>
              <a:rPr lang="ja-JP" altLang="en-US" u="sng">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a:solidFill>
                  <a:schemeClr val="tx1"/>
                </a:solidFill>
                <a:latin typeface="Meiryo UI" panose="020B0604030504040204" pitchFamily="50" charset="-128"/>
                <a:ea typeface="Meiryo UI" panose="020B0604030504040204" pitchFamily="50" charset="-128"/>
              </a:rPr>
              <a:t>を記載。</a:t>
            </a:r>
            <a:endParaRPr lang="en-US" altLang="ja-JP">
              <a:solidFill>
                <a:schemeClr val="tx1"/>
              </a:solidFill>
              <a:latin typeface="Meiryo UI" panose="020B0604030504040204" pitchFamily="50" charset="-128"/>
              <a:ea typeface="Meiryo UI" panose="020B0604030504040204" pitchFamily="50" charset="-128"/>
            </a:endParaRPr>
          </a:p>
          <a:p>
            <a:r>
              <a:rPr lang="ja-JP" altLang="en-US">
                <a:solidFill>
                  <a:schemeClr val="tx1"/>
                </a:solidFill>
                <a:latin typeface="Meiryo UI" panose="020B0604030504040204" pitchFamily="50" charset="-128"/>
                <a:ea typeface="Meiryo UI" panose="020B0604030504040204" pitchFamily="50" charset="-128"/>
              </a:rPr>
              <a:t>○あわせて、</a:t>
            </a:r>
            <a:r>
              <a:rPr lang="ja-JP" altLang="en-US" u="sng">
                <a:solidFill>
                  <a:schemeClr val="tx1"/>
                </a:solidFill>
                <a:latin typeface="Meiryo UI" panose="020B0604030504040204" pitchFamily="50" charset="-128"/>
                <a:ea typeface="Meiryo UI" panose="020B0604030504040204" pitchFamily="50" charset="-128"/>
              </a:rPr>
              <a:t>各事業で支出する主な経費</a:t>
            </a:r>
            <a:r>
              <a:rPr lang="ja-JP" altLang="en-US">
                <a:solidFill>
                  <a:schemeClr val="tx1"/>
                </a:solidFill>
                <a:latin typeface="Meiryo UI" panose="020B0604030504040204" pitchFamily="50" charset="-128"/>
                <a:ea typeface="Meiryo UI" panose="020B0604030504040204" pitchFamily="50" charset="-128"/>
              </a:rPr>
              <a:t>を記載。</a:t>
            </a:r>
            <a:endParaRPr lang="en-US" altLang="ja-JP">
              <a:solidFill>
                <a:schemeClr val="tx1"/>
              </a:solidFill>
              <a:latin typeface="Meiryo UI" panose="020B0604030504040204" pitchFamily="50" charset="-128"/>
              <a:ea typeface="Meiryo UI" panose="020B0604030504040204" pitchFamily="50" charset="-128"/>
            </a:endParaRPr>
          </a:p>
          <a:p>
            <a:r>
              <a:rPr lang="ja-JP" altLang="en-US" sz="1600">
                <a:solidFill>
                  <a:schemeClr val="tx1"/>
                </a:solidFill>
                <a:latin typeface="Meiryo UI" panose="020B0604030504040204" pitchFamily="50" charset="-128"/>
                <a:ea typeface="Meiryo UI" panose="020B0604030504040204" pitchFamily="50" charset="-128"/>
              </a:rPr>
              <a:t> </a:t>
            </a:r>
            <a:r>
              <a:rPr lang="en-US" altLang="ja-JP" sz="1600">
                <a:solidFill>
                  <a:schemeClr val="tx1"/>
                </a:solidFill>
                <a:latin typeface="Meiryo UI" panose="020B0604030504040204" pitchFamily="50" charset="-128"/>
                <a:ea typeface="Meiryo UI" panose="020B0604030504040204" pitchFamily="50" charset="-128"/>
              </a:rPr>
              <a:t>※</a:t>
            </a:r>
            <a:r>
              <a:rPr lang="ja-JP" altLang="en-US" sz="1600">
                <a:solidFill>
                  <a:schemeClr val="tx1"/>
                </a:solidFill>
                <a:latin typeface="Meiryo UI" panose="020B0604030504040204" pitchFamily="50" charset="-128"/>
                <a:ea typeface="Meiryo UI" panose="020B0604030504040204" pitchFamily="50" charset="-128"/>
              </a:rPr>
              <a:t>事業の数に応じて、記載欄を加除するなど調整。</a:t>
            </a:r>
            <a:endParaRPr lang="en-US" altLang="ja-JP" sz="160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a:latin typeface="Meiryo UI" panose="020B0604030504040204" pitchFamily="50" charset="-128"/>
                <a:ea typeface="Meiryo UI" panose="020B0604030504040204" pitchFamily="50" charset="-128"/>
              </a:rPr>
              <a:t>合計</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５－２．初年度における経費の構造</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○○大学</a:t>
            </a:r>
            <a:endParaRPr lang="ja-JP" altLang="en-US" sz="120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補助・委託等　○○千円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　○○千円）</a:t>
            </a:r>
            <a:endParaRPr lang="ja-JP" altLang="en-US" sz="70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事業者等</a:t>
            </a:r>
            <a:endParaRPr lang="en-US" altLang="ja-JP" b="1">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補助・委託等　○○千円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（うち交付金分○○千円）</a:t>
            </a:r>
            <a:endParaRPr lang="ja-JP" altLang="en-US" sz="70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a:solidFill>
                    <a:sysClr val="windowText" lastClr="000000"/>
                  </a:solidFill>
                  <a:latin typeface="Meiryo UI" panose="020B0604030504040204" pitchFamily="50" charset="-128"/>
                  <a:ea typeface="Meiryo UI" panose="020B0604030504040204" pitchFamily="50" charset="-128"/>
                </a:rPr>
                <a:t>・事業③「○○○」</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・事業③「○○○○」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・事業⑤「○○○○」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31" name="グループ化 30"/>
          <p:cNvGrpSpPr/>
          <p:nvPr/>
        </p:nvGrpSpPr>
        <p:grpSpPr>
          <a:xfrm>
            <a:off x="7598637" y="4244255"/>
            <a:ext cx="1698344" cy="1411978"/>
            <a:chOff x="7343699" y="566465"/>
            <a:chExt cx="1698344" cy="1411978"/>
          </a:xfrm>
        </p:grpSpPr>
        <p:sp>
          <p:nvSpPr>
            <p:cNvPr id="3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3"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自治体の</a:t>
              </a:r>
              <a:endParaRPr lang="en-US" altLang="ja-JP" sz="9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a:solidFill>
                    <a:sysClr val="windowText" lastClr="000000"/>
                  </a:solidFill>
                  <a:latin typeface="Meiryo UI" panose="020B0604030504040204" pitchFamily="50" charset="-128"/>
                  <a:ea typeface="Meiryo UI" panose="020B0604030504040204" pitchFamily="50" charset="-128"/>
                </a:rPr>
                <a:t>※</a:t>
              </a:r>
              <a:r>
                <a:rPr lang="ja-JP" altLang="en-US" sz="60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a:solidFill>
                  <a:sysClr val="windowText" lastClr="000000"/>
                </a:solidFill>
                <a:latin typeface="Meiryo UI" panose="020B0604030504040204" pitchFamily="50" charset="-128"/>
                <a:ea typeface="Meiryo UI" panose="020B0604030504040204" pitchFamily="50" charset="-128"/>
              </a:endParaRPr>
            </a:p>
          </p:txBody>
        </p:sp>
      </p:gr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・事業④「○○○○」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・事業⑥「○○○○」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自治体における直執行分　</a:t>
            </a:r>
            <a:endParaRPr lang="en-US" altLang="ja-JP" sz="900">
              <a:solidFill>
                <a:prstClr val="black"/>
              </a:solidFill>
              <a:latin typeface="Meiryo UI" panose="020B0604030504040204" pitchFamily="50" charset="-128"/>
              <a:ea typeface="Meiryo UI" panose="020B0604030504040204" pitchFamily="50" charset="-128"/>
            </a:endParaRPr>
          </a:p>
          <a:p>
            <a:pPr defTabSz="914395">
              <a:defRPr/>
            </a:pPr>
            <a:r>
              <a:rPr lang="ja-JP" altLang="en-US" sz="900">
                <a:solidFill>
                  <a:prstClr val="black"/>
                </a:solidFill>
                <a:latin typeface="Meiryo UI" panose="020B0604030504040204" pitchFamily="50" charset="-128"/>
                <a:ea typeface="Meiryo UI" panose="020B0604030504040204" pitchFamily="50" charset="-128"/>
              </a:rPr>
              <a:t>○○千円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（うち交付金分○○千円）</a:t>
            </a:r>
            <a:endParaRPr lang="en-US" altLang="ja-JP" sz="700">
              <a:solidFill>
                <a:prstClr val="black"/>
              </a:solidFill>
              <a:latin typeface="Meiryo UI" panose="020B0604030504040204" pitchFamily="50" charset="-128"/>
              <a:ea typeface="Meiryo UI" panose="020B0604030504040204" pitchFamily="50" charset="-128"/>
            </a:endParaRPr>
          </a:p>
          <a:p>
            <a:pPr lvl="0">
              <a:defRPr/>
            </a:pPr>
            <a:endParaRPr lang="en-US" altLang="ja-JP" sz="90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a:solidFill>
                  <a:prstClr val="black"/>
                </a:solidFill>
                <a:latin typeface="Meiryo UI" panose="020B0604030504040204" pitchFamily="50" charset="-128"/>
                <a:ea typeface="Meiryo UI" panose="020B0604030504040204" pitchFamily="50" charset="-128"/>
              </a:rPr>
              <a:t>※</a:t>
            </a:r>
            <a:r>
              <a:rPr lang="ja-JP" altLang="en-US" sz="90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a:solidFill>
                <a:sysClr val="windowText" lastClr="000000"/>
              </a:solidFill>
              <a:latin typeface="Meiryo UI" panose="020B0604030504040204" pitchFamily="50" charset="-128"/>
              <a:ea typeface="Meiryo UI" panose="020B0604030504040204" pitchFamily="50" charset="-128"/>
            </a:endParaRPr>
          </a:p>
        </p:txBody>
      </p:sp>
      <p:sp>
        <p:nvSpPr>
          <p:cNvPr id="40" name="角丸四角形 39"/>
          <p:cNvSpPr/>
          <p:nvPr/>
        </p:nvSpPr>
        <p:spPr>
          <a:xfrm>
            <a:off x="1409808" y="240924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a:solidFill>
                  <a:schemeClr val="tx1"/>
                </a:solidFill>
                <a:latin typeface="Meiryo UI" panose="020B0604030504040204" pitchFamily="50" charset="-128"/>
                <a:ea typeface="Meiryo UI" panose="020B0604030504040204" pitchFamily="50" charset="-128"/>
              </a:rPr>
              <a:t>と</a:t>
            </a:r>
            <a:r>
              <a:rPr lang="ja-JP" altLang="en-US" u="sng">
                <a:solidFill>
                  <a:schemeClr val="tx1"/>
                </a:solidFill>
                <a:latin typeface="Meiryo UI" panose="020B0604030504040204" pitchFamily="50" charset="-128"/>
                <a:ea typeface="Meiryo UI" panose="020B0604030504040204" pitchFamily="50" charset="-128"/>
              </a:rPr>
              <a:t>本交付金事業における自己負担分</a:t>
            </a:r>
            <a:r>
              <a:rPr lang="ja-JP" altLang="en-US">
                <a:solidFill>
                  <a:schemeClr val="tx1"/>
                </a:solidFill>
                <a:latin typeface="Meiryo UI" panose="020B0604030504040204" pitchFamily="50" charset="-128"/>
                <a:ea typeface="Meiryo UI" panose="020B0604030504040204" pitchFamily="50" charset="-128"/>
              </a:rPr>
              <a:t>を具体的に記載。</a:t>
            </a:r>
            <a:endParaRPr lang="en-US" altLang="ja-JP">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a:solidFill>
                  <a:schemeClr val="tx1"/>
                </a:solidFill>
                <a:latin typeface="Meiryo UI" panose="020B0604030504040204" pitchFamily="50" charset="-128"/>
                <a:ea typeface="Meiryo UI" panose="020B0604030504040204" pitchFamily="50" charset="-128"/>
              </a:rPr>
              <a:t>　</a:t>
            </a:r>
            <a:r>
              <a:rPr lang="en-US" altLang="ja-JP" sz="1600">
                <a:solidFill>
                  <a:schemeClr val="tx1"/>
                </a:solidFill>
                <a:latin typeface="Meiryo UI" panose="020B0604030504040204" pitchFamily="50" charset="-128"/>
                <a:ea typeface="Meiryo UI" panose="020B0604030504040204" pitchFamily="50" charset="-128"/>
              </a:rPr>
              <a:t>※</a:t>
            </a:r>
            <a:r>
              <a:rPr lang="ja-JP" altLang="en-US" sz="160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○様式１－４の</a:t>
            </a:r>
            <a:r>
              <a:rPr lang="ja-JP" altLang="en-US" u="sng">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a:solidFill>
                  <a:sysClr val="windowText" lastClr="000000"/>
                </a:solidFill>
                <a:latin typeface="Meiryo UI" panose="020B0604030504040204" pitchFamily="50" charset="-128"/>
                <a:ea typeface="Meiryo UI" panose="020B0604030504040204" pitchFamily="50" charset="-128"/>
              </a:rPr>
              <a:t>、様式１－３の</a:t>
            </a:r>
            <a:r>
              <a:rPr lang="ja-JP" altLang="en-US" u="sng">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a:solidFill>
                  <a:sysClr val="windowText" lastClr="000000"/>
                </a:solidFill>
                <a:latin typeface="Meiryo UI" panose="020B0604030504040204" pitchFamily="50" charset="-128"/>
                <a:ea typeface="Meiryo UI" panose="020B0604030504040204" pitchFamily="50" charset="-128"/>
              </a:rPr>
              <a:t>の内容を記載。</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a:t>
            </a:r>
            <a:r>
              <a:rPr lang="en-US" altLang="ja-JP" sz="1600">
                <a:solidFill>
                  <a:sysClr val="windowText" lastClr="000000"/>
                </a:solidFill>
                <a:latin typeface="Meiryo UI" panose="020B0604030504040204" pitchFamily="50" charset="-128"/>
                <a:ea typeface="Meiryo UI" panose="020B0604030504040204" pitchFamily="50" charset="-128"/>
              </a:rPr>
              <a:t>※</a:t>
            </a:r>
            <a:r>
              <a:rPr lang="ja-JP" altLang="en-US" sz="160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a:solidFill>
                  <a:sysClr val="windowText" lastClr="000000"/>
                </a:solidFill>
                <a:latin typeface="Meiryo UI" panose="020B0604030504040204" pitchFamily="50" charset="-128"/>
                <a:ea typeface="Meiryo UI" panose="020B0604030504040204" pitchFamily="50" charset="-128"/>
              </a:rPr>
              <a:t>関連単独事業</a:t>
            </a:r>
            <a:r>
              <a:rPr lang="ja-JP" altLang="en-US" sz="1600">
                <a:solidFill>
                  <a:sysClr val="windowText" lastClr="000000"/>
                </a:solidFill>
                <a:latin typeface="Meiryo UI" panose="020B0604030504040204" pitchFamily="50" charset="-128"/>
                <a:ea typeface="Meiryo UI" panose="020B0604030504040204" pitchFamily="50" charset="-128"/>
              </a:rPr>
              <a:t>分を記載。</a:t>
            </a:r>
            <a:endParaRPr lang="en-US" altLang="ja-JP" sz="160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５－３．自走に向けた資金計画</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評価基準の「②事業実施体制・自走性」にあるとおり、「産業界の中核企業等が明確になっていて、応分の負担をすること。」や「国費支援期間後に自走する見通しがあること。」、「地域内外から必要十分な産学官の各主体の参画を得ており、かつ役割分担が明確であること。」等を踏まえ、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地域の産官学の各主体がどのように費用負担を行っていくのか</a:t>
            </a:r>
            <a:r>
              <a:rPr lang="ja-JP" altLang="en-US" dirty="0">
                <a:solidFill>
                  <a:schemeClr val="tx1"/>
                </a:solidFill>
                <a:latin typeface="Meiryo UI" panose="020B0604030504040204" pitchFamily="50" charset="-128"/>
                <a:ea typeface="Meiryo UI" panose="020B0604030504040204" pitchFamily="50" charset="-128"/>
              </a:rPr>
              <a:t>、具体的に記載。</a:t>
            </a:r>
            <a:endParaRPr lang="en-US" altLang="ja-JP" dirty="0">
              <a:solidFill>
                <a:schemeClr val="tx1"/>
              </a:solidFill>
              <a:latin typeface="Meiryo UI" panose="020B0604030504040204" pitchFamily="50" charset="-128"/>
              <a:ea typeface="Meiryo UI" panose="020B0604030504040204" pitchFamily="50" charset="-128"/>
            </a:endParaRPr>
          </a:p>
          <a:p>
            <a:pPr marL="177800" indent="-177800"/>
            <a:r>
              <a:rPr lang="ja-JP" altLang="en-US" dirty="0">
                <a:solidFill>
                  <a:schemeClr val="tx1"/>
                </a:solidFill>
                <a:latin typeface="Meiryo UI" panose="020B0604030504040204" pitchFamily="50" charset="-128"/>
                <a:ea typeface="Meiryo UI" panose="020B0604030504040204" pitchFamily="50" charset="-128"/>
              </a:rPr>
              <a:t>〇特に、本申請枠での支援終了後の自立・自走化を前提に、６年度目以降の自走化に向けた産官学の費用分担が明確で現実的であることについて、重点評価の対象とする。</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8569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a:t>実施計画に関する基本情報</a:t>
            </a:r>
            <a:br>
              <a:rPr lang="en-US" altLang="ja-JP"/>
            </a:br>
            <a:r>
              <a:rPr lang="ja-JP" altLang="en-US"/>
              <a:t>（事務局確認用）</a:t>
            </a:r>
            <a:endParaRPr lang="ja-JP" altLang="en-US" sz="3600"/>
          </a:p>
        </p:txBody>
      </p:sp>
      <p:sp>
        <p:nvSpPr>
          <p:cNvPr id="3" name="角丸四角形 2"/>
          <p:cNvSpPr/>
          <p:nvPr/>
        </p:nvSpPr>
        <p:spPr>
          <a:xfrm>
            <a:off x="1216378" y="4087431"/>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n-ea"/>
              </a:rPr>
              <a:t>【</a:t>
            </a:r>
            <a:r>
              <a:rPr kumimoji="0" lang="ja-JP" altLang="en-US" sz="1800" b="1" i="0" u="none" strike="noStrike" kern="0" cap="none" spc="0" normalizeH="0" baseline="0" noProof="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a:ln>
                  <a:noFill/>
                </a:ln>
                <a:solidFill>
                  <a:sysClr val="windowText" lastClr="000000"/>
                </a:solidFill>
                <a:effectLst/>
                <a:uLnTx/>
                <a:uFillTx/>
                <a:latin typeface="+mn-ea"/>
              </a:rPr>
              <a:t>】</a:t>
            </a:r>
          </a:p>
          <a:p>
            <a:pPr marL="177800" lvl="0" indent="-177800" defTabSz="914395">
              <a:defRPr/>
            </a:pPr>
            <a:r>
              <a:rPr kumimoji="0" lang="ja-JP" altLang="en-US" sz="1800" b="0" i="0" u="none" strike="noStrike" kern="0" cap="none" spc="0" normalizeH="0" baseline="0" noProof="0">
                <a:ln>
                  <a:noFill/>
                </a:ln>
                <a:effectLst/>
                <a:uLnTx/>
                <a:uFillTx/>
                <a:latin typeface="+mn-ea"/>
              </a:rPr>
              <a:t>○「計画作成支援事業」への申請に当たっては、未定の</a:t>
            </a:r>
            <a:r>
              <a:rPr kumimoji="0" lang="ja-JP" altLang="en-US" kern="0">
                <a:latin typeface="+mn-ea"/>
              </a:rPr>
              <a:t>項目はその旨を明示。</a:t>
            </a:r>
            <a:endParaRPr kumimoji="0" lang="en-US" altLang="ja-JP" sz="1800" b="0" i="0" u="none" strike="noStrike" kern="0" cap="none" spc="0" normalizeH="0" baseline="0" noProof="0">
              <a:ln>
                <a:noFill/>
              </a:ln>
              <a:effectLst/>
              <a:uLnTx/>
              <a:uFillTx/>
              <a:latin typeface="+mn-ea"/>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kern="0">
                <a:latin typeface="+mn-ea"/>
              </a:rPr>
              <a:t>※</a:t>
            </a:r>
            <a:r>
              <a:rPr kumimoji="0" lang="ja-JP" altLang="en-US" kern="0">
                <a:latin typeface="+mn-ea"/>
              </a:rPr>
              <a:t>（未定）等</a:t>
            </a:r>
            <a:endParaRPr kumimoji="0" lang="en-US" altLang="ja-JP" sz="1800" b="0" i="0" u="none" strike="noStrike" kern="0" cap="none" spc="0" normalizeH="0" baseline="0" noProof="0">
              <a:ln>
                <a:noFill/>
              </a:ln>
              <a:effectLst/>
              <a:uLnTx/>
              <a:uFillTx/>
              <a:latin typeface="Meiryo UI" panose="020B0604030504040204" pitchFamily="50" charset="-128"/>
              <a:ea typeface="游ゴシック" panose="020B0400000000000000" pitchFamily="50" charset="-128"/>
            </a:endParaRPr>
          </a:p>
        </p:txBody>
      </p:sp>
    </p:spTree>
    <p:extLst>
      <p:ext uri="{BB962C8B-B14F-4D97-AF65-F5344CB8AC3E}">
        <p14:creationId xmlns:p14="http://schemas.microsoft.com/office/powerpoint/2010/main" val="2621430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30</a:t>
            </a:fld>
            <a:endParaRPr lang="ja-JP" altLang="en-US">
              <a:solidFill>
                <a:prstClr val="black"/>
              </a:solidFill>
              <a:latin typeface="Calibri"/>
              <a:ea typeface="Meiryo UI"/>
            </a:endParaRPr>
          </a:p>
        </p:txBody>
      </p:sp>
      <p:sp>
        <p:nvSpPr>
          <p:cNvPr id="6" name="正方形/長方形 5"/>
          <p:cNvSpPr/>
          <p:nvPr/>
        </p:nvSpPr>
        <p:spPr>
          <a:xfrm>
            <a:off x="101548" y="462916"/>
            <a:ext cx="1782860" cy="276999"/>
          </a:xfrm>
          <a:prstGeom prst="rect">
            <a:avLst/>
          </a:prstGeom>
        </p:spPr>
        <p:txBody>
          <a:bodyPr wrap="none">
            <a:spAutoFit/>
          </a:bodyPr>
          <a:lstStyle/>
          <a:p>
            <a:r>
              <a:rPr lang="ja-JP" altLang="en-US" sz="1200">
                <a:solidFill>
                  <a:prstClr val="black"/>
                </a:solidFill>
                <a:latin typeface="+mn-ea"/>
              </a:rPr>
              <a:t>〇計画に関する基本情報</a:t>
            </a:r>
          </a:p>
        </p:txBody>
      </p:sp>
      <p:graphicFrame>
        <p:nvGraphicFramePr>
          <p:cNvPr id="5" name="表 4"/>
          <p:cNvGraphicFramePr>
            <a:graphicFrameLocks noGrp="1"/>
          </p:cNvGraphicFramePr>
          <p:nvPr>
            <p:extLst>
              <p:ext uri="{D42A27DB-BD31-4B8C-83A1-F6EECF244321}">
                <p14:modId xmlns:p14="http://schemas.microsoft.com/office/powerpoint/2010/main" val="1233559063"/>
              </p:ext>
            </p:extLst>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838034670"/>
              </p:ext>
            </p:extLst>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i="0" u="none" strike="noStrike" cap="none" normalizeH="0" baseline="0">
                <a:ln>
                  <a:noFill/>
                </a:ln>
                <a:solidFill>
                  <a:schemeClr val="tx1"/>
                </a:solidFill>
                <a:effectLst/>
                <a:latin typeface="+mn-ea"/>
                <a:cs typeface="Times New Roman" panose="02020603050405020304" pitchFamily="18" charset="0"/>
              </a:rPr>
              <a:t>〇</a:t>
            </a:r>
            <a:r>
              <a:rPr kumimoji="0" lang="ja-JP" altLang="ja-JP" sz="1200" i="0" u="none" strike="noStrike" cap="none" normalizeH="0" baseline="0">
                <a:ln>
                  <a:noFill/>
                </a:ln>
                <a:solidFill>
                  <a:schemeClr val="tx1"/>
                </a:solidFill>
                <a:effectLst/>
                <a:latin typeface="+mn-ea"/>
                <a:cs typeface="Times New Roman" panose="02020603050405020304" pitchFamily="18" charset="0"/>
              </a:rPr>
              <a:t>事務連絡担当連絡先</a:t>
            </a:r>
            <a:endParaRPr kumimoji="0" lang="ja-JP" altLang="ja-JP" sz="1100" i="0" u="none" strike="noStrike" cap="none" normalizeH="0" baseline="0">
              <a:ln>
                <a:noFill/>
              </a:ln>
              <a:solidFill>
                <a:schemeClr val="tx1"/>
              </a:solidFill>
              <a:effectLst/>
              <a:latin typeface="+mn-ea"/>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n-ea"/>
              </a:rPr>
              <a:t>【</a:t>
            </a:r>
            <a:r>
              <a:rPr kumimoji="0" lang="ja-JP" altLang="en-US" sz="1800" b="1" i="0" u="none" strike="noStrike" kern="0" cap="none" spc="0" normalizeH="0" baseline="0" noProof="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a:ln>
                  <a:noFill/>
                </a:ln>
                <a:solidFill>
                  <a:sysClr val="windowText" lastClr="000000"/>
                </a:solidFill>
                <a:effectLst/>
                <a:uLnTx/>
                <a:uFillTx/>
                <a:latin typeface="+mn-ea"/>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endParaRPr kumimoji="0" lang="en-US" altLang="ja-JP" kern="0">
              <a:solidFill>
                <a:sysClr val="windowText" lastClr="000000"/>
              </a:solidFill>
              <a:latin typeface="+mn-ea"/>
            </a:endParaRPr>
          </a:p>
          <a:p>
            <a:pPr marL="177800" lvl="0" indent="-177800" defTabSz="914395">
              <a:defRPr/>
            </a:pPr>
            <a:r>
              <a:rPr kumimoji="0" lang="ja-JP" altLang="en-US" kern="0">
                <a:solidFill>
                  <a:sysClr val="windowText" lastClr="000000"/>
                </a:solidFill>
                <a:latin typeface="+mn-ea"/>
              </a:rPr>
              <a:t>○事務連絡担当連絡先について、共同申請であっても、内閣府からの連絡は主たる申請団体において担当となる部局を通じて行うことを想定しているため、そのための連絡先を記載。</a:t>
            </a:r>
          </a:p>
          <a:p>
            <a:pPr marL="177800" marR="0" lvl="0" indent="-177800" defTabSz="914395"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1170081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31</a:t>
            </a:fld>
            <a:endParaRPr lang="ja-JP" altLang="en-US">
              <a:solidFill>
                <a:prstClr val="black"/>
              </a:solidFill>
              <a:latin typeface="Calibri"/>
              <a:ea typeface="Meiryo UI"/>
            </a:endParaRPr>
          </a:p>
        </p:txBody>
      </p:sp>
      <p:graphicFrame>
        <p:nvGraphicFramePr>
          <p:cNvPr id="5" name="表 4"/>
          <p:cNvGraphicFramePr>
            <a:graphicFrameLocks noGrp="1"/>
          </p:cNvGraphicFramePr>
          <p:nvPr>
            <p:extLst>
              <p:ext uri="{D42A27DB-BD31-4B8C-83A1-F6EECF244321}">
                <p14:modId xmlns:p14="http://schemas.microsoft.com/office/powerpoint/2010/main" val="3650021015"/>
              </p:ext>
            </p:extLst>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会議名称</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会議設置日</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a:effectLst/>
                          <a:latin typeface="+mn-ea"/>
                          <a:ea typeface="+mn-ea"/>
                          <a:cs typeface="Times New Roman" panose="02020603050405020304" pitchFamily="18" charset="0"/>
                        </a:rPr>
                        <a:t>主宰者名・所属・役職</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a:effectLst/>
                          <a:latin typeface="+mn-ea"/>
                          <a:ea typeface="+mn-ea"/>
                          <a:cs typeface="Times New Roman" panose="02020603050405020304" pitchFamily="18" charset="0"/>
                        </a:rPr>
                        <a:t>事業責任者名・所属・役職</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会議構成員</a:t>
                      </a:r>
                      <a:r>
                        <a:rPr lang="ja-JP" altLang="en-US" sz="1200" kern="100">
                          <a:effectLst/>
                          <a:latin typeface="+mn-ea"/>
                          <a:ea typeface="+mn-ea"/>
                          <a:cs typeface="Times New Roman" panose="02020603050405020304" pitchFamily="18" charset="0"/>
                        </a:rPr>
                        <a:t>　</a:t>
                      </a:r>
                      <a:r>
                        <a:rPr lang="ja-JP" sz="1200" kern="0">
                          <a:effectLst/>
                          <a:latin typeface="+mn-ea"/>
                          <a:ea typeface="+mn-ea"/>
                          <a:cs typeface="Times New Roman" panose="02020603050405020304" pitchFamily="18" charset="0"/>
                        </a:rPr>
                        <a:t>※◎が付されている機関の参画は必須。</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◎事業者又は事業者が組織する団体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金融機関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その他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a:effectLst/>
                          <a:latin typeface="+mn-ea"/>
                          <a:ea typeface="+mn-ea"/>
                          <a:cs typeface="Times New Roman" panose="02020603050405020304" pitchFamily="18" charset="0"/>
                        </a:rPr>
                        <a:t>推進会議の体制</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下記の内容が分かるように記載。</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・推進会議の体制</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・推進会議の参画主体</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・各参画主体の役割</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・運営体制や意思決定プロセス</a:t>
                      </a:r>
                      <a:endParaRPr lang="ja-JP" altLang="ja-JP" sz="105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推進体制（地域における大学振興・若者雇用創出推進会議）</a:t>
            </a:r>
            <a:endParaRPr kumimoji="0" lang="ja-JP" altLang="en-US" sz="1200">
              <a:solidFill>
                <a:prstClr val="black"/>
              </a:solidFill>
              <a:ea typeface="Meiryo UI"/>
            </a:endParaRPr>
          </a:p>
        </p:txBody>
      </p:sp>
      <p:sp>
        <p:nvSpPr>
          <p:cNvPr id="7" name="角丸四角形 6"/>
          <p:cNvSpPr/>
          <p:nvPr/>
        </p:nvSpPr>
        <p:spPr>
          <a:xfrm>
            <a:off x="1525212" y="2331524"/>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r>
              <a:rPr kumimoji="0" lang="ja-JP" altLang="en-US" ker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126987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32</a:t>
            </a:fld>
            <a:endParaRPr lang="ja-JP" altLang="en-US">
              <a:solidFill>
                <a:prstClr val="black"/>
              </a:solidFill>
              <a:latin typeface="Calibri"/>
              <a:ea typeface="Meiryo UI"/>
            </a:endParaRPr>
          </a:p>
        </p:txBody>
      </p:sp>
      <p:graphicFrame>
        <p:nvGraphicFramePr>
          <p:cNvPr id="3" name="表 2"/>
          <p:cNvGraphicFramePr>
            <a:graphicFrameLocks noGrp="1"/>
          </p:cNvGraphicFramePr>
          <p:nvPr>
            <p:extLst>
              <p:ext uri="{D42A27DB-BD31-4B8C-83A1-F6EECF244321}">
                <p14:modId xmlns:p14="http://schemas.microsoft.com/office/powerpoint/2010/main" val="2718374986"/>
              </p:ext>
            </p:extLst>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a:solidFill>
                            <a:srgbClr val="00B0F0"/>
                          </a:solidFill>
                          <a:effectLst/>
                          <a:latin typeface="+mn-ea"/>
                          <a:ea typeface="+mn-ea"/>
                          <a:cs typeface="Times New Roman" panose="02020603050405020304" pitchFamily="18" charset="0"/>
                        </a:rPr>
                        <a:t>※外部機関がどのような手法で</a:t>
                      </a:r>
                      <a:r>
                        <a:rPr lang="en-US" altLang="ja-JP" sz="1200">
                          <a:solidFill>
                            <a:srgbClr val="00B0F0"/>
                          </a:solidFill>
                          <a:effectLst/>
                          <a:latin typeface="+mn-ea"/>
                          <a:ea typeface="+mn-ea"/>
                          <a:cs typeface="Times New Roman" panose="02020603050405020304" pitchFamily="18" charset="0"/>
                        </a:rPr>
                        <a:t>KPI</a:t>
                      </a:r>
                      <a:r>
                        <a:rPr lang="ja-JP" altLang="ja-JP" sz="120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※外部組織の参画者の情報を記載（見込みの場合はその旨を明記）。</a:t>
                      </a:r>
                      <a:endParaRPr lang="en-US" altLang="ja-JP" sz="1200" kern="10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a:solidFill>
                            <a:srgbClr val="00B0F0"/>
                          </a:solidFill>
                          <a:effectLst/>
                          <a:latin typeface="+mn-ea"/>
                          <a:ea typeface="+mn-ea"/>
                          <a:cs typeface="Times New Roman" panose="02020603050405020304" pitchFamily="18" charset="0"/>
                        </a:rPr>
                        <a:t>※議会の場合はその旨を明記。</a:t>
                      </a:r>
                      <a:endParaRPr lang="ja-JP" sz="1200" kern="10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a:effectLst/>
                          <a:latin typeface="+mn-ea"/>
                          <a:ea typeface="+mn-ea"/>
                          <a:cs typeface="Times New Roman" panose="02020603050405020304" pitchFamily="18" charset="0"/>
                        </a:rPr>
                        <a:t> </a:t>
                      </a:r>
                      <a:r>
                        <a:rPr lang="ja-JP" altLang="ja-JP" sz="120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計画の効果検証</a:t>
            </a:r>
            <a:endParaRPr kumimoji="0" lang="ja-JP" altLang="ja-JP">
              <a:solidFill>
                <a:prstClr val="black"/>
              </a:solidFill>
              <a:latin typeface="Meiryo UI" panose="020B0604030504040204" pitchFamily="50" charset="-128"/>
              <a:ea typeface="Meiryo UI"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2347770125"/>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※予算計上の時期、予算種別について記載。</a:t>
                      </a:r>
                      <a:endParaRPr lang="ja-JP" sz="1200" kern="100">
                        <a:effectLst/>
                        <a:latin typeface="+mn-ea"/>
                        <a:ea typeface="+mn-ea"/>
                        <a:cs typeface="Times New Roman" panose="02020603050405020304" pitchFamily="18" charset="0"/>
                      </a:endParaRPr>
                    </a:p>
                    <a:p>
                      <a:pPr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※住民基本台帳人口移動報告等を基に、申請団体における過去５年間（平成</a:t>
                      </a:r>
                      <a:r>
                        <a:rPr lang="en-US" sz="1200" kern="100">
                          <a:solidFill>
                            <a:srgbClr val="00B0F0"/>
                          </a:solidFill>
                          <a:effectLst/>
                          <a:latin typeface="+mn-ea"/>
                          <a:ea typeface="+mn-ea"/>
                          <a:cs typeface="Times New Roman" panose="02020603050405020304" pitchFamily="18" charset="0"/>
                        </a:rPr>
                        <a:t>29</a:t>
                      </a:r>
                      <a:r>
                        <a:rPr lang="ja-JP" sz="1200" kern="100">
                          <a:solidFill>
                            <a:srgbClr val="00B0F0"/>
                          </a:solidFill>
                          <a:effectLst/>
                          <a:latin typeface="+mn-ea"/>
                          <a:ea typeface="+mn-ea"/>
                          <a:cs typeface="Times New Roman" panose="02020603050405020304" pitchFamily="18" charset="0"/>
                        </a:rPr>
                        <a:t>年～令和３年）における社会増減（＝各年における転入数－各年における転出数）の状況について記載。</a:t>
                      </a:r>
                      <a:endParaRPr lang="ja-JP" sz="1200" kern="10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a:effectLst/>
                          <a:latin typeface="+mn-ea"/>
                          <a:ea typeface="+mn-ea"/>
                          <a:cs typeface="Times New Roman" panose="02020603050405020304" pitchFamily="18" charset="0"/>
                        </a:rPr>
                        <a:t>令和〇〇</a:t>
                      </a:r>
                      <a:r>
                        <a:rPr lang="en-US" sz="1200" kern="100">
                          <a:effectLst/>
                          <a:latin typeface="+mn-ea"/>
                          <a:ea typeface="+mn-ea"/>
                          <a:cs typeface="Times New Roman" panose="02020603050405020304" pitchFamily="18" charset="0"/>
                        </a:rPr>
                        <a:t>(20xx)</a:t>
                      </a:r>
                      <a:r>
                        <a:rPr lang="ja-JP" sz="1200" kern="10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en-US" sz="1200" kern="100">
                          <a:effectLst/>
                          <a:latin typeface="+mn-ea"/>
                          <a:ea typeface="+mn-ea"/>
                          <a:cs typeface="Times New Roman" panose="02020603050405020304" pitchFamily="18" charset="0"/>
                        </a:rPr>
                        <a:t>令和〇〇</a:t>
                      </a:r>
                      <a:r>
                        <a:rPr lang="en-US" altLang="ja-JP" sz="1200" kern="100">
                          <a:effectLst/>
                          <a:latin typeface="+mn-ea"/>
                          <a:ea typeface="+mn-ea"/>
                          <a:cs typeface="Times New Roman" panose="02020603050405020304" pitchFamily="18" charset="0"/>
                        </a:rPr>
                        <a:t>(20xx)</a:t>
                      </a:r>
                      <a:r>
                        <a:rPr lang="ja-JP" altLang="ja-JP" sz="1200" kern="10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en-US" sz="1200" kern="100">
                          <a:effectLst/>
                          <a:latin typeface="+mn-ea"/>
                          <a:ea typeface="+mn-ea"/>
                          <a:cs typeface="Times New Roman" panose="02020603050405020304" pitchFamily="18" charset="0"/>
                        </a:rPr>
                        <a:t>令和〇〇</a:t>
                      </a:r>
                      <a:r>
                        <a:rPr lang="en-US" altLang="ja-JP" sz="1200" kern="100">
                          <a:effectLst/>
                          <a:latin typeface="+mn-ea"/>
                          <a:ea typeface="+mn-ea"/>
                          <a:cs typeface="Times New Roman" panose="02020603050405020304" pitchFamily="18" charset="0"/>
                        </a:rPr>
                        <a:t>(20xx)</a:t>
                      </a:r>
                      <a:r>
                        <a:rPr lang="ja-JP" altLang="ja-JP" sz="1200" kern="10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en-US" sz="1200" kern="100">
                          <a:effectLst/>
                          <a:latin typeface="+mn-ea"/>
                          <a:ea typeface="+mn-ea"/>
                          <a:cs typeface="Times New Roman" panose="02020603050405020304" pitchFamily="18" charset="0"/>
                        </a:rPr>
                        <a:t>令和〇〇</a:t>
                      </a:r>
                      <a:r>
                        <a:rPr lang="en-US" altLang="ja-JP" sz="1200" kern="100">
                          <a:effectLst/>
                          <a:latin typeface="+mn-ea"/>
                          <a:ea typeface="+mn-ea"/>
                          <a:cs typeface="Times New Roman" panose="02020603050405020304" pitchFamily="18" charset="0"/>
                        </a:rPr>
                        <a:t>(20xx)</a:t>
                      </a:r>
                      <a:r>
                        <a:rPr lang="ja-JP" altLang="ja-JP" sz="1200" kern="10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a:effectLst/>
                          <a:latin typeface="+mn-ea"/>
                          <a:ea typeface="+mn-ea"/>
                          <a:cs typeface="Times New Roman" panose="02020603050405020304" pitchFamily="18" charset="0"/>
                        </a:rPr>
                        <a:t>令和〇〇</a:t>
                      </a:r>
                      <a:r>
                        <a:rPr lang="en-US" altLang="ja-JP" sz="1200" kern="100">
                          <a:effectLst/>
                          <a:latin typeface="+mn-ea"/>
                          <a:ea typeface="+mn-ea"/>
                          <a:cs typeface="Times New Roman" panose="02020603050405020304" pitchFamily="18" charset="0"/>
                        </a:rPr>
                        <a:t>(20xx)</a:t>
                      </a:r>
                      <a:r>
                        <a:rPr lang="ja-JP" altLang="ja-JP" sz="1200" kern="100">
                          <a:effectLst/>
                          <a:latin typeface="+mn-ea"/>
                          <a:ea typeface="+mn-ea"/>
                          <a:cs typeface="Times New Roman" panose="02020603050405020304" pitchFamily="18" charset="0"/>
                        </a:rPr>
                        <a:t>年</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a:solidFill>
                <a:prstClr val="black"/>
              </a:solidFill>
              <a:latin typeface="Meiryo UI" panose="020B0604030504040204" pitchFamily="50" charset="-128"/>
              <a:ea typeface="Meiryo UI" panose="020B0604030504040204" pitchFamily="50" charset="-128"/>
            </a:endParaRPr>
          </a:p>
        </p:txBody>
      </p:sp>
      <p:sp>
        <p:nvSpPr>
          <p:cNvPr id="12" name="角丸四角形 11"/>
          <p:cNvSpPr/>
          <p:nvPr/>
        </p:nvSpPr>
        <p:spPr>
          <a:xfrm>
            <a:off x="1464099" y="2631293"/>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r>
              <a:rPr kumimoji="0" lang="ja-JP" altLang="en-US" ker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82826651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4" ma:contentTypeDescription="新しいドキュメントを作成します。" ma:contentTypeScope="" ma:versionID="6d75bdde776f506cb68ba0bbafdc1267">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b874d064527d627ff886bdf560d88878"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2F9E6D-F505-404A-A9B2-E74C8B00BCD5}">
  <ds:schemaRefs>
    <ds:schemaRef ds:uri="http://schemas.microsoft.com/sharepoint/v3/contenttype/forms"/>
  </ds:schemaRefs>
</ds:datastoreItem>
</file>

<file path=customXml/itemProps2.xml><?xml version="1.0" encoding="utf-8"?>
<ds:datastoreItem xmlns:ds="http://schemas.openxmlformats.org/officeDocument/2006/customXml" ds:itemID="{635661AE-03CC-4924-ADE7-9711823F802B}">
  <ds:schemaRefs>
    <ds:schemaRef ds:uri="http://purl.org/dc/terms/"/>
    <ds:schemaRef ds:uri="http://schemas.microsoft.com/office/2006/documentManagement/types"/>
    <ds:schemaRef ds:uri="3ca05ac4-2ddc-4197-8170-d4bedd728d8a"/>
    <ds:schemaRef ds:uri="http://purl.org/dc/dcmitype/"/>
    <ds:schemaRef ds:uri="dde89435-9c06-4bd3-b71c-7d49ee4fff0c"/>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FF966EE9-BF5A-4883-8663-D65D2CC6029B}">
  <ds:schemaRefs>
    <ds:schemaRef ds:uri="3ca05ac4-2ddc-4197-8170-d4bedd728d8a"/>
    <ds:schemaRef ds:uri="dde89435-9c06-4bd3-b71c-7d49ee4fff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TotalTime>
  <Words>11305</Words>
  <Application>Microsoft Office PowerPoint</Application>
  <PresentationFormat>A4 210 x 297 mm</PresentationFormat>
  <Paragraphs>772</Paragraphs>
  <Slides>32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Wingdings</vt:lpstr>
      <vt:lpstr>Office テーマ</vt:lpstr>
      <vt:lpstr>1_Office テーマ</vt:lpstr>
      <vt:lpstr>【計画のタイトル】</vt:lpstr>
      <vt:lpstr>本フォーマットについて（※提出に当たり、本スライドは削除ください）</vt:lpstr>
      <vt:lpstr>１．計画の概要</vt:lpstr>
      <vt:lpstr>１－１．計画の全体像</vt:lpstr>
      <vt:lpstr>１－２．申請内容の骨子</vt:lpstr>
      <vt:lpstr>１－３．計画作成支援における指摘事項への検討結果</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３－３．大学改革により大学が目指す姿（〇〇大学）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５－１．初年度における事業費の内訳（見込み）</vt:lpstr>
      <vt:lpstr>５－２．初年度における経費の構造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Printed>2022-01-05T05:25:53Z</cp:lastPrinted>
  <dcterms:created xsi:type="dcterms:W3CDTF">2021-12-24T08:53:13Z</dcterms:created>
  <dcterms:modified xsi:type="dcterms:W3CDTF">2024-02-16T07:46:33Z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