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38"/>
  </p:notesMasterIdLst>
  <p:sldIdLst>
    <p:sldId id="256" r:id="rId6"/>
    <p:sldId id="258" r:id="rId7"/>
    <p:sldId id="287" r:id="rId8"/>
    <p:sldId id="257" r:id="rId9"/>
    <p:sldId id="259" r:id="rId10"/>
    <p:sldId id="260" r:id="rId11"/>
    <p:sldId id="261" r:id="rId12"/>
    <p:sldId id="295" r:id="rId13"/>
    <p:sldId id="297" r:id="rId14"/>
    <p:sldId id="296" r:id="rId15"/>
    <p:sldId id="265" r:id="rId16"/>
    <p:sldId id="298" r:id="rId17"/>
    <p:sldId id="299" r:id="rId18"/>
    <p:sldId id="300" r:id="rId19"/>
    <p:sldId id="316" r:id="rId20"/>
    <p:sldId id="317" r:id="rId21"/>
    <p:sldId id="271" r:id="rId22"/>
    <p:sldId id="303" r:id="rId23"/>
    <p:sldId id="304" r:id="rId24"/>
    <p:sldId id="305" r:id="rId25"/>
    <p:sldId id="306" r:id="rId26"/>
    <p:sldId id="307" r:id="rId27"/>
    <p:sldId id="308" r:id="rId28"/>
    <p:sldId id="309" r:id="rId29"/>
    <p:sldId id="280" r:id="rId30"/>
    <p:sldId id="281" r:id="rId31"/>
    <p:sldId id="282" r:id="rId32"/>
    <p:sldId id="318" r:id="rId33"/>
    <p:sldId id="288" r:id="rId34"/>
    <p:sldId id="292" r:id="rId35"/>
    <p:sldId id="293" r:id="rId36"/>
    <p:sldId id="294" r:id="rId37"/>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0EFA93-2E48-4776-9A06-96B64FAAF748}" v="5" dt="2024-02-16T05:00:21.03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62" y="494"/>
      </p:cViewPr>
      <p:guideLst>
        <p:guide orient="horz" pos="2160"/>
        <p:guide pos="312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守隨 吉将(SHUZUI Yoshiyuki)" userId="38a0960b-a264-4500-9738-646a82759542" providerId="ADAL" clId="{AA0EFA93-2E48-4776-9A06-96B64FAAF748}"/>
    <pc:docChg chg="undo custSel addSld modSld">
      <pc:chgData name="守隨 吉将(SHUZUI Yoshiyuki)" userId="38a0960b-a264-4500-9738-646a82759542" providerId="ADAL" clId="{AA0EFA93-2E48-4776-9A06-96B64FAAF748}" dt="2024-02-16T05:00:21.034" v="35"/>
      <pc:docMkLst>
        <pc:docMk/>
      </pc:docMkLst>
      <pc:sldChg chg="modSp mod">
        <pc:chgData name="守隨 吉将(SHUZUI Yoshiyuki)" userId="38a0960b-a264-4500-9738-646a82759542" providerId="ADAL" clId="{AA0EFA93-2E48-4776-9A06-96B64FAAF748}" dt="2024-02-16T04:54:43.854" v="4" actId="20577"/>
        <pc:sldMkLst>
          <pc:docMk/>
          <pc:sldMk cId="2336398669" sldId="256"/>
        </pc:sldMkLst>
        <pc:spChg chg="mod">
          <ac:chgData name="守隨 吉将(SHUZUI Yoshiyuki)" userId="38a0960b-a264-4500-9738-646a82759542" providerId="ADAL" clId="{AA0EFA93-2E48-4776-9A06-96B64FAAF748}" dt="2024-02-16T04:54:43.854" v="4" actId="20577"/>
          <ac:spMkLst>
            <pc:docMk/>
            <pc:sldMk cId="2336398669" sldId="256"/>
            <ac:spMk id="3" creationId="{00000000-0000-0000-0000-000000000000}"/>
          </ac:spMkLst>
        </pc:spChg>
        <pc:spChg chg="mod">
          <ac:chgData name="守隨 吉将(SHUZUI Yoshiyuki)" userId="38a0960b-a264-4500-9738-646a82759542" providerId="ADAL" clId="{AA0EFA93-2E48-4776-9A06-96B64FAAF748}" dt="2024-02-16T04:54:39.545" v="1" actId="6549"/>
          <ac:spMkLst>
            <pc:docMk/>
            <pc:sldMk cId="2336398669" sldId="256"/>
            <ac:spMk id="4" creationId="{00000000-0000-0000-0000-000000000000}"/>
          </ac:spMkLst>
        </pc:spChg>
      </pc:sldChg>
      <pc:sldChg chg="modSp mod">
        <pc:chgData name="守隨 吉将(SHUZUI Yoshiyuki)" userId="38a0960b-a264-4500-9738-646a82759542" providerId="ADAL" clId="{AA0EFA93-2E48-4776-9A06-96B64FAAF748}" dt="2024-02-16T04:55:09.378" v="6" actId="1076"/>
        <pc:sldMkLst>
          <pc:docMk/>
          <pc:sldMk cId="3773153328" sldId="259"/>
        </pc:sldMkLst>
        <pc:spChg chg="mod">
          <ac:chgData name="守隨 吉将(SHUZUI Yoshiyuki)" userId="38a0960b-a264-4500-9738-646a82759542" providerId="ADAL" clId="{AA0EFA93-2E48-4776-9A06-96B64FAAF748}" dt="2024-02-16T04:55:09.378" v="6" actId="1076"/>
          <ac:spMkLst>
            <pc:docMk/>
            <pc:sldMk cId="3773153328" sldId="259"/>
            <ac:spMk id="17" creationId="{00000000-0000-0000-0000-000000000000}"/>
          </ac:spMkLst>
        </pc:spChg>
      </pc:sldChg>
      <pc:sldChg chg="modSp">
        <pc:chgData name="守隨 吉将(SHUZUI Yoshiyuki)" userId="38a0960b-a264-4500-9738-646a82759542" providerId="ADAL" clId="{AA0EFA93-2E48-4776-9A06-96B64FAAF748}" dt="2024-02-16T05:00:21.034" v="35"/>
        <pc:sldMkLst>
          <pc:docMk/>
          <pc:sldMk cId="3628049924" sldId="294"/>
        </pc:sldMkLst>
        <pc:graphicFrameChg chg="mod">
          <ac:chgData name="守隨 吉将(SHUZUI Yoshiyuki)" userId="38a0960b-a264-4500-9738-646a82759542" providerId="ADAL" clId="{AA0EFA93-2E48-4776-9A06-96B64FAAF748}" dt="2024-02-16T05:00:21.034" v="35"/>
          <ac:graphicFrameMkLst>
            <pc:docMk/>
            <pc:sldMk cId="3628049924" sldId="294"/>
            <ac:graphicFrameMk id="9" creationId="{00000000-0000-0000-0000-000000000000}"/>
          </ac:graphicFrameMkLst>
        </pc:graphicFrameChg>
      </pc:sldChg>
      <pc:sldChg chg="addSp delSp modSp mod">
        <pc:chgData name="守隨 吉将(SHUZUI Yoshiyuki)" userId="38a0960b-a264-4500-9738-646a82759542" providerId="ADAL" clId="{AA0EFA93-2E48-4776-9A06-96B64FAAF748}" dt="2024-02-16T04:55:25.792" v="8"/>
        <pc:sldMkLst>
          <pc:docMk/>
          <pc:sldMk cId="1435421396" sldId="295"/>
        </pc:sldMkLst>
        <pc:spChg chg="add mod">
          <ac:chgData name="守隨 吉将(SHUZUI Yoshiyuki)" userId="38a0960b-a264-4500-9738-646a82759542" providerId="ADAL" clId="{AA0EFA93-2E48-4776-9A06-96B64FAAF748}" dt="2024-02-16T04:55:25.792" v="8"/>
          <ac:spMkLst>
            <pc:docMk/>
            <pc:sldMk cId="1435421396" sldId="295"/>
            <ac:spMk id="2" creationId="{3311F998-F4F7-01AA-038F-7C512EE7B991}"/>
          </ac:spMkLst>
        </pc:spChg>
        <pc:spChg chg="del">
          <ac:chgData name="守隨 吉将(SHUZUI Yoshiyuki)" userId="38a0960b-a264-4500-9738-646a82759542" providerId="ADAL" clId="{AA0EFA93-2E48-4776-9A06-96B64FAAF748}" dt="2024-02-16T04:55:25.330" v="7" actId="478"/>
          <ac:spMkLst>
            <pc:docMk/>
            <pc:sldMk cId="1435421396" sldId="295"/>
            <ac:spMk id="6" creationId="{00000000-0000-0000-0000-000000000000}"/>
          </ac:spMkLst>
        </pc:spChg>
      </pc:sldChg>
      <pc:sldChg chg="addSp delSp modSp mod">
        <pc:chgData name="守隨 吉将(SHUZUI Yoshiyuki)" userId="38a0960b-a264-4500-9738-646a82759542" providerId="ADAL" clId="{AA0EFA93-2E48-4776-9A06-96B64FAAF748}" dt="2024-02-16T04:57:08.577" v="15" actId="1076"/>
        <pc:sldMkLst>
          <pc:docMk/>
          <pc:sldMk cId="3935488657" sldId="316"/>
        </pc:sldMkLst>
        <pc:spChg chg="mod">
          <ac:chgData name="守隨 吉将(SHUZUI Yoshiyuki)" userId="38a0960b-a264-4500-9738-646a82759542" providerId="ADAL" clId="{AA0EFA93-2E48-4776-9A06-96B64FAAF748}" dt="2024-02-16T04:57:08.577" v="15" actId="1076"/>
          <ac:spMkLst>
            <pc:docMk/>
            <pc:sldMk cId="3935488657" sldId="316"/>
            <ac:spMk id="12" creationId="{00000000-0000-0000-0000-000000000000}"/>
          </ac:spMkLst>
        </pc:spChg>
        <pc:graphicFrameChg chg="add mod ord">
          <ac:chgData name="守隨 吉将(SHUZUI Yoshiyuki)" userId="38a0960b-a264-4500-9738-646a82759542" providerId="ADAL" clId="{AA0EFA93-2E48-4776-9A06-96B64FAAF748}" dt="2024-02-16T04:56:29.027" v="11" actId="167"/>
          <ac:graphicFrameMkLst>
            <pc:docMk/>
            <pc:sldMk cId="3935488657" sldId="316"/>
            <ac:graphicFrameMk id="5" creationId="{B6F8105A-3542-8B8F-5943-9629969700DF}"/>
          </ac:graphicFrameMkLst>
        </pc:graphicFrameChg>
        <pc:graphicFrameChg chg="del">
          <ac:chgData name="守隨 吉将(SHUZUI Yoshiyuki)" userId="38a0960b-a264-4500-9738-646a82759542" providerId="ADAL" clId="{AA0EFA93-2E48-4776-9A06-96B64FAAF748}" dt="2024-02-16T04:56:25.787" v="9" actId="478"/>
          <ac:graphicFrameMkLst>
            <pc:docMk/>
            <pc:sldMk cId="3935488657" sldId="316"/>
            <ac:graphicFrameMk id="11" creationId="{00000000-0000-0000-0000-000000000000}"/>
          </ac:graphicFrameMkLst>
        </pc:graphicFrameChg>
      </pc:sldChg>
      <pc:sldChg chg="modSp mod">
        <pc:chgData name="守隨 吉将(SHUZUI Yoshiyuki)" userId="38a0960b-a264-4500-9738-646a82759542" providerId="ADAL" clId="{AA0EFA93-2E48-4776-9A06-96B64FAAF748}" dt="2024-02-16T04:57:16.847" v="17" actId="1076"/>
        <pc:sldMkLst>
          <pc:docMk/>
          <pc:sldMk cId="1612687141" sldId="317"/>
        </pc:sldMkLst>
        <pc:spChg chg="mod">
          <ac:chgData name="守隨 吉将(SHUZUI Yoshiyuki)" userId="38a0960b-a264-4500-9738-646a82759542" providerId="ADAL" clId="{AA0EFA93-2E48-4776-9A06-96B64FAAF748}" dt="2024-02-16T04:57:16.847" v="17" actId="1076"/>
          <ac:spMkLst>
            <pc:docMk/>
            <pc:sldMk cId="1612687141" sldId="317"/>
            <ac:spMk id="31" creationId="{00000000-0000-0000-0000-000000000000}"/>
          </ac:spMkLst>
        </pc:spChg>
        <pc:graphicFrameChg chg="mod modGraphic">
          <ac:chgData name="守隨 吉将(SHUZUI Yoshiyuki)" userId="38a0960b-a264-4500-9738-646a82759542" providerId="ADAL" clId="{AA0EFA93-2E48-4776-9A06-96B64FAAF748}" dt="2024-02-16T04:57:12.786" v="16"/>
          <ac:graphicFrameMkLst>
            <pc:docMk/>
            <pc:sldMk cId="1612687141" sldId="317"/>
            <ac:graphicFrameMk id="24" creationId="{00000000-0000-0000-0000-000000000000}"/>
          </ac:graphicFrameMkLst>
        </pc:graphicFrameChg>
      </pc:sldChg>
      <pc:sldChg chg="addSp modSp new mod">
        <pc:chgData name="守隨 吉将(SHUZUI Yoshiyuki)" userId="38a0960b-a264-4500-9738-646a82759542" providerId="ADAL" clId="{AA0EFA93-2E48-4776-9A06-96B64FAAF748}" dt="2024-02-16T04:59:34.694" v="34"/>
        <pc:sldMkLst>
          <pc:docMk/>
          <pc:sldMk cId="3991479058" sldId="318"/>
        </pc:sldMkLst>
        <pc:spChg chg="mod">
          <ac:chgData name="守隨 吉将(SHUZUI Yoshiyuki)" userId="38a0960b-a264-4500-9738-646a82759542" providerId="ADAL" clId="{AA0EFA93-2E48-4776-9A06-96B64FAAF748}" dt="2024-02-16T04:59:34.694" v="34"/>
          <ac:spMkLst>
            <pc:docMk/>
            <pc:sldMk cId="3991479058" sldId="318"/>
            <ac:spMk id="2" creationId="{D89BC6C6-2EE3-F732-39A5-B9729F29DE0F}"/>
          </ac:spMkLst>
        </pc:spChg>
        <pc:spChg chg="add mod">
          <ac:chgData name="守隨 吉将(SHUZUI Yoshiyuki)" userId="38a0960b-a264-4500-9738-646a82759542" providerId="ADAL" clId="{AA0EFA93-2E48-4776-9A06-96B64FAAF748}" dt="2024-02-16T04:59:09.342" v="33" actId="20577"/>
          <ac:spMkLst>
            <pc:docMk/>
            <pc:sldMk cId="3991479058" sldId="318"/>
            <ac:spMk id="4" creationId="{0EF2CE4F-273D-08CC-6436-B2F86E18DF9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2024/2/16</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238250" y="3923584"/>
            <a:ext cx="7429500" cy="2610779"/>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dirty="0"/>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8E51A242-1C13-403A-A8C4-7A4B2CF6E9C7}"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3607342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a:t>　マスター 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741405"/>
            <a:ext cx="9658349" cy="5842012"/>
          </a:xfrm>
          <a:ln>
            <a:noFill/>
          </a:ln>
        </p:spPr>
        <p:txBody>
          <a:bodyPr>
            <a:normAutofit/>
          </a:bodyPr>
          <a:lstStyle>
            <a:lvl1pPr marL="0" indent="0">
              <a:buNone/>
              <a:defRPr sz="1600" baseline="0"/>
            </a:lvl1pPr>
          </a:lstStyle>
          <a:p>
            <a:pPr lvl="0"/>
            <a:endParaRPr kumimoji="1" lang="ja-JP" altLang="en-US" dirty="0"/>
          </a:p>
        </p:txBody>
      </p:sp>
    </p:spTree>
    <p:extLst>
      <p:ext uri="{BB962C8B-B14F-4D97-AF65-F5344CB8AC3E}">
        <p14:creationId xmlns:p14="http://schemas.microsoft.com/office/powerpoint/2010/main" val="275816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a:t>　マスター タイトルの書式設定</a:t>
            </a:r>
            <a:endParaRPr lang="en-US" dirty="0"/>
          </a:p>
        </p:txBody>
      </p:sp>
      <p:sp>
        <p:nvSpPr>
          <p:cNvPr id="3" name="Content Placeholder 2"/>
          <p:cNvSpPr>
            <a:spLocks noGrp="1"/>
          </p:cNvSpPr>
          <p:nvPr>
            <p:ph idx="1" hasCustomPrompt="1"/>
          </p:nvPr>
        </p:nvSpPr>
        <p:spPr>
          <a:xfrm>
            <a:off x="123826" y="545772"/>
            <a:ext cx="965835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a:t>【</a:t>
            </a:r>
            <a:r>
              <a:rPr lang="ja-JP" altLang="en-US" dirty="0"/>
              <a:t>本囲み内に</a:t>
            </a:r>
            <a:r>
              <a:rPr lang="en-US" altLang="ja-JP" dirty="0"/>
              <a:t>】</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1658341"/>
            <a:ext cx="9658349" cy="4925076"/>
          </a:xfrm>
          <a:ln>
            <a:noFill/>
          </a:ln>
        </p:spPr>
        <p:txBody>
          <a:bodyPr>
            <a:normAutofit/>
          </a:bodyPr>
          <a:lstStyle>
            <a:lvl1pPr marL="0" indent="0">
              <a:buNone/>
              <a:defRPr sz="1600" baseline="0"/>
            </a:lvl1pPr>
          </a:lstStyle>
          <a:p>
            <a:pPr lvl="0"/>
            <a:endParaRPr kumimoji="1" lang="ja-JP" altLang="en-US" dirty="0"/>
          </a:p>
        </p:txBody>
      </p:sp>
    </p:spTree>
    <p:extLst>
      <p:ext uri="{BB962C8B-B14F-4D97-AF65-F5344CB8AC3E}">
        <p14:creationId xmlns:p14="http://schemas.microsoft.com/office/powerpoint/2010/main" val="1166249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2187702"/>
            <a:ext cx="8543925"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D98F211-EC23-4573-A545-2CAC481BC956}"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689119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B764C4B6-F439-4E52-8FE3-3249F1E307D6}" type="datetime1">
              <a:rPr kumimoji="1" lang="ja-JP" altLang="en-US" smtClean="0"/>
              <a:t>2024/2/16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996893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E493BD09-7A28-4E7E-A693-D71A7B18F66C}" type="datetime1">
              <a:rPr kumimoji="1" lang="ja-JP" altLang="en-US" smtClean="0"/>
              <a:t>2024/2/16</a:t>
            </a:fld>
            <a:endParaRPr kumimoji="1" lang="ja-JP" altLang="en-US"/>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79871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Date Placeholder 2"/>
          <p:cNvSpPr>
            <a:spLocks noGrp="1"/>
          </p:cNvSpPr>
          <p:nvPr>
            <p:ph type="dt" sz="half" idx="10"/>
          </p:nvPr>
        </p:nvSpPr>
        <p:spPr>
          <a:xfrm>
            <a:off x="681038" y="6356352"/>
            <a:ext cx="2228850" cy="365125"/>
          </a:xfrm>
          <a:prstGeom prst="rect">
            <a:avLst/>
          </a:prstGeom>
        </p:spPr>
        <p:txBody>
          <a:bodyPr/>
          <a:lstStyle/>
          <a:p>
            <a:fld id="{B111611A-82C7-4913-AE5E-56EDF21C3B5A}" type="datetime1">
              <a:rPr kumimoji="1" lang="ja-JP" altLang="en-US" smtClean="0"/>
              <a:t>2024/2/16</a:t>
            </a:fld>
            <a:endParaRPr kumimoji="1" lang="ja-JP" altLang="en-US"/>
          </a:p>
        </p:txBody>
      </p:sp>
      <p:sp>
        <p:nvSpPr>
          <p:cNvPr id="4" name="Footer Placeholder 3"/>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89680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E633B30B-41D4-473D-9C99-B8C7C5A4A379}" type="datetime1">
              <a:rPr kumimoji="1" lang="ja-JP" altLang="en-US" smtClean="0"/>
              <a:t>2024/2/16</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11301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8A9D5057-F702-4334-9709-7D5A12414262}" type="datetime1">
              <a:rPr kumimoji="1" lang="ja-JP" altLang="en-US" smtClean="0"/>
              <a:t>2024/2/16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4082573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240FC2B3-54C7-40C9-9E5A-60C40CDAC87D}" type="datetime1">
              <a:rPr kumimoji="1" lang="ja-JP" altLang="en-US" smtClean="0"/>
              <a:t>2024/2/16</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03056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A0EEDAF-F308-4AC7-ABCA-EF57520A880C}"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057976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7EC260BB-EE3A-4C01-9823-AA3BEC5FE99A}" type="datetime1">
              <a:rPr kumimoji="1" lang="ja-JP" altLang="en-US" smtClean="0"/>
              <a:t>2024/2/16</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82552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2024/2/16</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80172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3371084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2472228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4757315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4"/>
          </p:nvPr>
        </p:nvSpPr>
        <p:spPr>
          <a:xfrm>
            <a:off x="7677150" y="6492876"/>
            <a:ext cx="222885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1070843219"/>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a:t>【</a:t>
            </a:r>
            <a:r>
              <a:rPr lang="ja-JP" altLang="en-US" dirty="0"/>
              <a:t>計画のタイトル</a:t>
            </a:r>
            <a:r>
              <a:rPr kumimoji="1" lang="en-US" altLang="ja-JP" dirty="0"/>
              <a:t>】</a:t>
            </a:r>
            <a:endParaRPr kumimoji="1" lang="ja-JP" altLang="en-US" dirty="0"/>
          </a:p>
        </p:txBody>
      </p:sp>
      <p:sp>
        <p:nvSpPr>
          <p:cNvPr id="3" name="サブタイトル 2"/>
          <p:cNvSpPr>
            <a:spLocks noGrp="1"/>
          </p:cNvSpPr>
          <p:nvPr>
            <p:ph type="subTitle" idx="1"/>
          </p:nvPr>
        </p:nvSpPr>
        <p:spPr/>
        <p:txBody>
          <a:bodyPr>
            <a:normAutofit fontScale="85000" lnSpcReduction="10000"/>
          </a:bodyPr>
          <a:lstStyle/>
          <a:p>
            <a:pPr>
              <a:lnSpc>
                <a:spcPct val="120000"/>
              </a:lnSpc>
            </a:pPr>
            <a:r>
              <a:rPr lang="ja-JP" altLang="en-US" dirty="0"/>
              <a:t>令和６年度地方大学・地域産業創生交付金</a:t>
            </a:r>
            <a:br>
              <a:rPr lang="ja-JP" altLang="en-US" dirty="0"/>
            </a:br>
            <a:r>
              <a:rPr lang="ja-JP" altLang="en-US" dirty="0"/>
              <a:t>実施計画　本体（展開枠）</a:t>
            </a:r>
            <a:br>
              <a:rPr lang="ja-JP" altLang="en-US" dirty="0"/>
            </a:br>
            <a:endParaRPr lang="ja-JP" altLang="en-US" dirty="0"/>
          </a:p>
          <a:p>
            <a:pPr>
              <a:lnSpc>
                <a:spcPct val="120000"/>
              </a:lnSpc>
            </a:pPr>
            <a:r>
              <a:rPr lang="en-US" altLang="ja-JP" dirty="0"/>
              <a:t>【</a:t>
            </a:r>
            <a:r>
              <a:rPr lang="ja-JP" altLang="en-US" dirty="0"/>
              <a:t>申請地方公共団体名</a:t>
            </a:r>
            <a:r>
              <a:rPr lang="en-US" altLang="ja-JP" dirty="0"/>
              <a:t>】</a:t>
            </a:r>
          </a:p>
          <a:p>
            <a:pPr>
              <a:lnSpc>
                <a:spcPct val="120000"/>
              </a:lnSpc>
            </a:pPr>
            <a:endParaRPr lang="en-US" altLang="ja-JP" dirty="0"/>
          </a:p>
          <a:p>
            <a:pPr algn="r">
              <a:lnSpc>
                <a:spcPct val="120000"/>
              </a:lnSpc>
            </a:pPr>
            <a:r>
              <a:rPr lang="en-US" altLang="ja-JP" u="sng" dirty="0"/>
              <a:t>※</a:t>
            </a:r>
            <a:r>
              <a:rPr lang="ja-JP" altLang="en-US" u="sng" dirty="0"/>
              <a:t>原則として既存の計画から発展・変更した部分を下線等により明示。</a:t>
            </a:r>
            <a:endParaRPr kumimoji="1" lang="ja-JP" altLang="en-US" u="sng"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a:t>（様式</a:t>
            </a:r>
            <a:r>
              <a:rPr lang="en-US" altLang="ja-JP" sz="1200" dirty="0"/>
              <a:t>1-1</a:t>
            </a:r>
            <a:r>
              <a:rPr lang="ja-JP" altLang="en-US" sz="1200" dirty="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2815752038"/>
              </p:ext>
            </p:extLst>
          </p:nvPr>
        </p:nvGraphicFramePr>
        <p:xfrm>
          <a:off x="93306" y="438411"/>
          <a:ext cx="9694506" cy="63347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面接評価は、</a:t>
                      </a:r>
                      <a:r>
                        <a:rPr lang="ja-JP" altLang="en-US" sz="1600" b="1" u="sng" dirty="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dirty="0">
                          <a:solidFill>
                            <a:schemeClr val="tx1"/>
                          </a:solidFill>
                          <a:latin typeface="Meiryo UI" panose="020B0604030504040204" pitchFamily="50" charset="-128"/>
                          <a:ea typeface="Meiryo UI" panose="020B0604030504040204" pitchFamily="50" charset="-128"/>
                        </a:rPr>
                        <a:t>にしてください。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b="0" u="none" dirty="0">
                          <a:solidFill>
                            <a:schemeClr val="tx1"/>
                          </a:solidFill>
                          <a:latin typeface="Meiryo UI" panose="020B0604030504040204" pitchFamily="50" charset="-128"/>
                          <a:ea typeface="Meiryo UI" panose="020B0604030504040204" pitchFamily="50" charset="-128"/>
                        </a:rPr>
                        <a:t>次頁の「計画に盛り込むべきポイント」及び</a:t>
                      </a:r>
                      <a:r>
                        <a:rPr lang="ja-JP" altLang="en-US" sz="1600" b="1" u="sng" dirty="0">
                          <a:solidFill>
                            <a:schemeClr val="tx1"/>
                          </a:solidFill>
                          <a:latin typeface="Meiryo UI" panose="020B0604030504040204" pitchFamily="50" charset="-128"/>
                          <a:ea typeface="Meiryo UI" panose="020B0604030504040204" pitchFamily="50" charset="-128"/>
                        </a:rPr>
                        <a:t>評価基準の各項目</a:t>
                      </a:r>
                      <a:r>
                        <a:rPr lang="ja-JP" altLang="en-US" sz="1600" dirty="0">
                          <a:solidFill>
                            <a:schemeClr val="tx1"/>
                          </a:solidFill>
                          <a:latin typeface="Meiryo UI" panose="020B0604030504040204" pitchFamily="50" charset="-128"/>
                          <a:ea typeface="Meiryo UI" panose="020B0604030504040204" pitchFamily="50" charset="-128"/>
                        </a:rPr>
                        <a:t>に関する内容が明確になるようご記載ください。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a:solidFill>
                            <a:schemeClr val="tx1"/>
                          </a:solidFill>
                          <a:latin typeface="Meiryo UI" panose="020B0604030504040204" pitchFamily="50" charset="-128"/>
                          <a:ea typeface="Meiryo UI" panose="020B0604030504040204" pitchFamily="50" charset="-128"/>
                        </a:rPr>
                        <a:t>スライドの追加は任意</a:t>
                      </a:r>
                      <a:r>
                        <a:rPr lang="ja-JP" altLang="en-US" sz="1600" dirty="0">
                          <a:solidFill>
                            <a:schemeClr val="tx1"/>
                          </a:solidFill>
                          <a:latin typeface="Meiryo UI" panose="020B0604030504040204" pitchFamily="50" charset="-128"/>
                          <a:ea typeface="Meiryo UI" panose="020B0604030504040204" pitchFamily="50" charset="-128"/>
                        </a:rPr>
                        <a:t>としますが、</a:t>
                      </a:r>
                      <a:r>
                        <a:rPr lang="ja-JP" altLang="en-US" sz="1600" b="1" u="sng" dirty="0">
                          <a:solidFill>
                            <a:schemeClr val="tx1"/>
                          </a:solidFill>
                          <a:latin typeface="Meiryo UI" panose="020B0604030504040204" pitchFamily="50" charset="-128"/>
                          <a:ea typeface="Meiryo UI" panose="020B0604030504040204" pitchFamily="50" charset="-128"/>
                        </a:rPr>
                        <a:t>原則として</a:t>
                      </a:r>
                      <a:r>
                        <a:rPr lang="en-US" altLang="ja-JP" sz="1600" b="1" u="sng" dirty="0">
                          <a:solidFill>
                            <a:schemeClr val="tx1"/>
                          </a:solidFill>
                          <a:latin typeface="Meiryo UI" panose="020B0604030504040204" pitchFamily="50" charset="-128"/>
                          <a:ea typeface="Meiryo UI" panose="020B0604030504040204" pitchFamily="50" charset="-128"/>
                        </a:rPr>
                        <a:t>30</a:t>
                      </a:r>
                      <a:r>
                        <a:rPr lang="ja-JP" altLang="en-US" sz="1600" b="1" u="sng" dirty="0">
                          <a:solidFill>
                            <a:schemeClr val="tx1"/>
                          </a:solidFill>
                          <a:latin typeface="Meiryo UI" panose="020B0604030504040204" pitchFamily="50" charset="-128"/>
                          <a:ea typeface="Meiryo UI" panose="020B0604030504040204" pitchFamily="50" charset="-128"/>
                        </a:rPr>
                        <a:t>枚以内で作成ください（タイトル、扉のページ、基本情報を除く）</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dirty="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dirty="0">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dirty="0">
                          <a:solidFill>
                            <a:schemeClr val="tx1"/>
                          </a:solidFill>
                          <a:latin typeface="Meiryo UI" panose="020B0604030504040204" pitchFamily="50" charset="-128"/>
                          <a:ea typeface="Meiryo UI" panose="020B0604030504040204" pitchFamily="50" charset="-128"/>
                        </a:rPr>
                        <a:t>とします。</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当初計画からの差分に当たる部分を下線等により明示</a:t>
                      </a:r>
                      <a:r>
                        <a:rPr lang="ja-JP" altLang="en-US" sz="1600" dirty="0">
                          <a:solidFill>
                            <a:schemeClr val="tx1"/>
                          </a:solidFill>
                          <a:latin typeface="Meiryo UI" panose="020B0604030504040204" pitchFamily="50" charset="-128"/>
                          <a:ea typeface="Meiryo UI" panose="020B0604030504040204" pitchFamily="50" charset="-128"/>
                        </a:rPr>
                        <a:t>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提出に当たり、スライド内で記載例等として記載している青字は削除してください。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計画に盛り込むべきポイント（</a:t>
            </a:r>
            <a:r>
              <a:rPr lang="en-US" altLang="ja-JP" dirty="0"/>
              <a:t>※</a:t>
            </a:r>
            <a:r>
              <a:rPr lang="ja-JP" altLang="en-US" dirty="0"/>
              <a:t>提出に当たり、本スライドは削除ください）</a:t>
            </a:r>
          </a:p>
        </p:txBody>
      </p:sp>
      <p:graphicFrame>
        <p:nvGraphicFramePr>
          <p:cNvPr id="10" name="表 9"/>
          <p:cNvGraphicFramePr>
            <a:graphicFrameLocks noGrp="1"/>
          </p:cNvGraphicFramePr>
          <p:nvPr>
            <p:extLst>
              <p:ext uri="{D42A27DB-BD31-4B8C-83A1-F6EECF244321}">
                <p14:modId xmlns:p14="http://schemas.microsoft.com/office/powerpoint/2010/main" val="2758486170"/>
              </p:ext>
            </p:extLst>
          </p:nvPr>
        </p:nvGraphicFramePr>
        <p:xfrm>
          <a:off x="93306" y="438411"/>
          <a:ext cx="9694506" cy="6358509"/>
        </p:xfrm>
        <a:graphic>
          <a:graphicData uri="http://schemas.openxmlformats.org/drawingml/2006/table">
            <a:tbl>
              <a:tblPr firstRow="1" bandRow="1">
                <a:tableStyleId>{5C22544A-7EE6-4342-B048-85BDC9FD1C3A}</a:tableStyleId>
              </a:tblPr>
              <a:tblGrid>
                <a:gridCol w="9694506">
                  <a:extLst>
                    <a:ext uri="{9D8B030D-6E8A-4147-A177-3AD203B41FA5}">
                      <a16:colId xmlns:a16="http://schemas.microsoft.com/office/drawing/2014/main" val="3772080884"/>
                    </a:ext>
                  </a:extLst>
                </a:gridCol>
              </a:tblGrid>
              <a:tr h="769339">
                <a:tc>
                  <a:txBody>
                    <a:bodyPr/>
                    <a:lstStyle/>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総論</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当初計画との差分の明確性</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産業創生・雇用創出</a:t>
                      </a:r>
                      <a:r>
                        <a:rPr lang="en-US" altLang="ja-JP" sz="1800" b="1" dirty="0">
                          <a:solidFill>
                            <a:schemeClr val="tx1"/>
                          </a:solidFill>
                          <a:latin typeface="Meiryo UI" panose="020B0604030504040204" pitchFamily="50" charset="-128"/>
                          <a:ea typeface="Meiryo UI" panose="020B0604030504040204" pitchFamily="50" charset="-128"/>
                        </a:rPr>
                        <a:t>】</a:t>
                      </a:r>
                    </a:p>
                    <a:p>
                      <a:pPr hangingPunct="0">
                        <a:lnSpc>
                          <a:spcPct val="150000"/>
                        </a:lnSpc>
                        <a:buFont typeface="Wingdings" panose="05000000000000000000" pitchFamily="2" charset="2"/>
                        <a:buChar char="ü"/>
                      </a:pPr>
                      <a:r>
                        <a:rPr lang="ja-JP" altLang="en-US" sz="1800" b="0" dirty="0">
                          <a:solidFill>
                            <a:schemeClr val="tx1"/>
                          </a:solidFill>
                          <a:latin typeface="Meiryo UI" panose="020B0604030504040204" pitchFamily="50" charset="-128"/>
                          <a:ea typeface="Meiryo UI" panose="020B0604030504040204" pitchFamily="50" charset="-128"/>
                        </a:rPr>
                        <a:t>産業創生・雇用創出の成果目標の高度化の妥当性・蓋然性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目標達成までの実行計画、</a:t>
                      </a:r>
                      <a:r>
                        <a:rPr lang="en-US" altLang="ja-JP" sz="1800" b="0" dirty="0">
                          <a:solidFill>
                            <a:schemeClr val="tx1"/>
                          </a:solidFill>
                          <a:latin typeface="Meiryo UI" panose="020B0604030504040204" pitchFamily="50" charset="-128"/>
                          <a:ea typeface="Meiryo UI" panose="020B0604030504040204" pitchFamily="50" charset="-128"/>
                        </a:rPr>
                        <a:t>KPI</a:t>
                      </a:r>
                      <a:r>
                        <a:rPr lang="ja-JP" altLang="en-US" sz="1800" b="0" dirty="0">
                          <a:solidFill>
                            <a:schemeClr val="tx1"/>
                          </a:solidFill>
                          <a:latin typeface="Meiryo UI" panose="020B0604030504040204" pitchFamily="50" charset="-128"/>
                          <a:ea typeface="Meiryo UI" panose="020B0604030504040204" pitchFamily="50" charset="-128"/>
                        </a:rPr>
                        <a:t>設計の妥当性・蓋然性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実施体制</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産業界のニーズの強さ、投資・資金提供の状況・見込み</a:t>
                      </a:r>
                      <a:endParaRPr lang="en-US" altLang="ja-JP" sz="1800" b="0" dirty="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自走に加え展開枠の活動を推進できる産学官連携の体制</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主な活動</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取組内容の妥当性・蓋然性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endParaRPr lang="en-US" altLang="ja-JP" sz="1800" b="0" dirty="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r>
                        <a:rPr lang="en-US" altLang="ja-JP" sz="1800" b="0" dirty="0">
                          <a:solidFill>
                            <a:schemeClr val="tx1"/>
                          </a:solidFill>
                          <a:latin typeface="Meiryo UI" panose="020B0604030504040204" pitchFamily="50" charset="-128"/>
                          <a:ea typeface="Meiryo UI" panose="020B0604030504040204" pitchFamily="50" charset="-128"/>
                        </a:rPr>
                        <a:t>※</a:t>
                      </a:r>
                      <a:r>
                        <a:rPr lang="ja-JP" altLang="en-US" sz="1800" b="0" dirty="0">
                          <a:solidFill>
                            <a:schemeClr val="tx1"/>
                          </a:solidFill>
                          <a:latin typeface="Meiryo UI" panose="020B0604030504040204" pitchFamily="50" charset="-128"/>
                          <a:ea typeface="Meiryo UI" panose="020B0604030504040204" pitchFamily="50" charset="-128"/>
                        </a:rPr>
                        <a:t>その他、評価基準全般について</a:t>
                      </a:r>
                      <a:endParaRPr lang="ja-JP" altLang="ja-JP" sz="1800" b="0" dirty="0">
                        <a:solidFill>
                          <a:schemeClr val="tx1"/>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973265"/>
                  </a:ext>
                </a:extLst>
              </a:tr>
            </a:tbl>
          </a:graphicData>
        </a:graphic>
      </p:graphicFrame>
    </p:spTree>
    <p:extLst>
      <p:ext uri="{BB962C8B-B14F-4D97-AF65-F5344CB8AC3E}">
        <p14:creationId xmlns:p14="http://schemas.microsoft.com/office/powerpoint/2010/main" val="1348929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１．計画の概要</a:t>
            </a:r>
          </a:p>
        </p:txBody>
      </p:sp>
    </p:spTree>
    <p:extLst>
      <p:ext uri="{BB962C8B-B14F-4D97-AF65-F5344CB8AC3E}">
        <p14:creationId xmlns:p14="http://schemas.microsoft.com/office/powerpoint/2010/main" val="82756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１－１．計画の全体像</a:t>
            </a:r>
            <a:endParaRPr kumimoji="1" lang="ja-JP" altLang="en-US" dirty="0"/>
          </a:p>
        </p:txBody>
      </p:sp>
      <p:sp>
        <p:nvSpPr>
          <p:cNvPr id="4" name="テキスト プレースホルダー 3"/>
          <p:cNvSpPr>
            <a:spLocks noGrp="1"/>
          </p:cNvSpPr>
          <p:nvPr>
            <p:ph type="body" sz="quarter" idx="13"/>
          </p:nvPr>
        </p:nvSpPr>
        <p:spPr/>
        <p:txBody>
          <a:bodyPr/>
          <a:lstStyle/>
          <a:p>
            <a:endParaRPr lang="ja-JP" altLang="en-US" dirty="0"/>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5</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latin typeface="Meiryo UI" panose="020B0604030504040204" pitchFamily="50" charset="-128"/>
                <a:ea typeface="Meiryo UI" panose="020B0604030504040204" pitchFamily="50" charset="-128"/>
              </a:rPr>
              <a:t>計画で</a:t>
            </a:r>
            <a:r>
              <a:rPr lang="ja-JP" altLang="en-US" b="1" u="sng" dirty="0">
                <a:solidFill>
                  <a:schemeClr val="tx1"/>
                </a:solidFill>
                <a:latin typeface="Meiryo UI" panose="020B0604030504040204" pitchFamily="50" charset="-128"/>
                <a:ea typeface="Meiryo UI" panose="020B0604030504040204" pitchFamily="50" charset="-128"/>
              </a:rPr>
              <a:t>目指す姿</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計画における</a:t>
            </a:r>
            <a:r>
              <a:rPr lang="ja-JP" altLang="en-US" b="1" u="sng" dirty="0">
                <a:solidFill>
                  <a:schemeClr val="tx1"/>
                </a:solidFill>
                <a:latin typeface="Meiryo UI" panose="020B0604030504040204" pitchFamily="50" charset="-128"/>
                <a:ea typeface="Meiryo UI" panose="020B0604030504040204" pitchFamily="50" charset="-128"/>
              </a:rPr>
              <a:t>重要な点</a:t>
            </a:r>
            <a:r>
              <a:rPr lang="ja-JP" altLang="en-US" u="sng" dirty="0">
                <a:solidFill>
                  <a:schemeClr val="tx1"/>
                </a:solidFill>
                <a:latin typeface="Meiryo UI" panose="020B0604030504040204" pitchFamily="50" charset="-128"/>
                <a:ea typeface="Meiryo UI" panose="020B0604030504040204" pitchFamily="50" charset="-128"/>
              </a:rPr>
              <a:t>について、</a:t>
            </a:r>
            <a:r>
              <a:rPr lang="ja-JP" altLang="en-US" dirty="0">
                <a:solidFill>
                  <a:schemeClr val="tx1"/>
                </a:solidFill>
                <a:latin typeface="Meiryo UI" panose="020B0604030504040204" pitchFamily="50" charset="-128"/>
                <a:ea typeface="Meiryo UI" panose="020B0604030504040204" pitchFamily="50" charset="-128"/>
              </a:rPr>
              <a:t>簡潔に記載。</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dirty="0">
                <a:solidFill>
                  <a:prstClr val="black"/>
                </a:solidFill>
                <a:latin typeface="Meiryo UI" panose="020B0604030504040204" pitchFamily="50" charset="-128"/>
                <a:ea typeface="Meiryo UI" panose="020B0604030504040204" pitchFamily="50" charset="-128"/>
              </a:rPr>
              <a:t>①○○事業：～～～～～～～～～～～～～～～～～～～～～～～～～～～～～～～～～～～～～～～～～～～～～～～～～～～～～～～～～～～～～～～～～～～～～～～～～～～～～～。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②○○事業：～～～～～～～～～～～～～～～～～～～～～～～～～～～～～～～～～～～～～～～～～～～～～～～～～～～～～～～～～～～～～～～～～～～～～～～～～～～～～～。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③○○事業：～～～～～～～～～～～～～～～～～～～～～～～～～～～～～～～～～～～～～～～～～～～～～～～～～～～～～～～～～～～～～～～～～～～～～～～～～～～～～～。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④○○事業：～～～～～～～～～～～～～～～～～～～～～～～～～～～～～～～～～～～～～～～～～～～～～～～～～～～～～～～～～～～～～～～～～～～～～～～～～～～～～～。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114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dirty="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必須</a:t>
            </a:r>
            <a:r>
              <a:rPr lang="en-US" altLang="ja-JP" sz="1200" dirty="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a:t>
            </a:r>
            <a:endParaRPr lang="en-US" altLang="ja-JP" sz="1200" dirty="0">
              <a:solidFill>
                <a:prstClr val="black"/>
              </a:solidFill>
              <a:latin typeface="Meiryo UI" panose="020B0604030504040204" pitchFamily="50" charset="-128"/>
              <a:ea typeface="Meiryo UI" panose="020B0604030504040204" pitchFamily="50" charset="-128"/>
            </a:endParaRPr>
          </a:p>
          <a:p>
            <a:r>
              <a:rPr lang="en-US" altLang="ja-JP" sz="1200" dirty="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任意</a:t>
            </a:r>
            <a:r>
              <a:rPr lang="en-US" altLang="ja-JP" sz="1200" dirty="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dirty="0">
                <a:solidFill>
                  <a:prstClr val="white"/>
                </a:solidFill>
                <a:latin typeface="Meiryo UI" panose="020B0604030504040204" pitchFamily="50" charset="-128"/>
                <a:ea typeface="Meiryo UI" panose="020B0604030504040204" pitchFamily="50" charset="-128"/>
              </a:rPr>
              <a:t>KPI</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事業概要</a:t>
            </a:r>
            <a:endParaRPr lang="en-US" altLang="ja-JP" sz="1200" dirty="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dirty="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1860962842"/>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a:solidFill>
                            <a:srgbClr val="000000"/>
                          </a:solidFill>
                          <a:effectLst/>
                          <a:latin typeface="+mj-ea"/>
                          <a:ea typeface="+mj-ea"/>
                        </a:rPr>
                        <a:t>交付対象事業費</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a:solidFill>
                            <a:srgbClr val="000000"/>
                          </a:solidFill>
                          <a:effectLst/>
                          <a:latin typeface="+mj-ea"/>
                          <a:ea typeface="+mj-ea"/>
                        </a:rPr>
                        <a:t>自己財源分</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dirty="0">
                          <a:solidFill>
                            <a:srgbClr val="000000"/>
                          </a:solidFill>
                          <a:effectLst/>
                          <a:latin typeface="+mj-ea"/>
                          <a:ea typeface="+mj-ea"/>
                        </a:rPr>
                        <a:t>　年度</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地方大学・地域産業</a:t>
                      </a:r>
                      <a:endParaRPr lang="en-US" altLang="ja-JP" sz="800" b="0" i="0" u="none" strike="noStrike" dirty="0">
                        <a:solidFill>
                          <a:srgbClr val="000000"/>
                        </a:solidFill>
                        <a:effectLst/>
                        <a:latin typeface="+mj-ea"/>
                        <a:ea typeface="+mj-ea"/>
                      </a:endParaRPr>
                    </a:p>
                    <a:p>
                      <a:pPr algn="ctr" fontAlgn="ctr"/>
                      <a:r>
                        <a:rPr lang="ja-JP" altLang="en-US" sz="800" b="0" i="0" u="none" strike="noStrike" dirty="0">
                          <a:solidFill>
                            <a:srgbClr val="000000"/>
                          </a:solidFill>
                          <a:effectLst/>
                          <a:latin typeface="+mj-ea"/>
                          <a:ea typeface="+mj-ea"/>
                        </a:rPr>
                        <a:t>創生交付金</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地方公共団体</a:t>
                      </a:r>
                      <a:endParaRPr lang="en-US" altLang="ja-JP" sz="800" b="0" i="0" u="none" strike="noStrike" dirty="0">
                        <a:solidFill>
                          <a:srgbClr val="000000"/>
                        </a:solidFill>
                        <a:effectLst/>
                        <a:latin typeface="+mj-ea"/>
                        <a:ea typeface="+mj-ea"/>
                      </a:endParaRPr>
                    </a:p>
                    <a:p>
                      <a:pPr algn="ctr" fontAlgn="ctr"/>
                      <a:r>
                        <a:rPr lang="ja-JP" altLang="en-US" sz="800" b="0" i="0" u="none" strike="noStrike" dirty="0">
                          <a:solidFill>
                            <a:srgbClr val="000000"/>
                          </a:solidFill>
                          <a:effectLst/>
                          <a:latin typeface="+mj-ea"/>
                          <a:ea typeface="+mj-ea"/>
                        </a:rPr>
                        <a:t>（補助裏）</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合計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地方公共</a:t>
                      </a:r>
                      <a:r>
                        <a:rPr lang="ja-JP" altLang="en-US" sz="800" b="0" i="0" u="none" strike="noStrike" dirty="0">
                          <a:solidFill>
                            <a:srgbClr val="000000"/>
                          </a:solidFill>
                          <a:effectLst/>
                          <a:latin typeface="+mj-ea"/>
                          <a:ea typeface="+mj-ea"/>
                        </a:rPr>
                        <a:t>団体</a:t>
                      </a:r>
                      <a:endParaRPr lang="en-US" altLang="ja-JP" sz="800" b="0" i="0" u="none" strike="noStrike" dirty="0">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dirty="0">
                          <a:solidFill>
                            <a:srgbClr val="000000"/>
                          </a:solidFill>
                          <a:effectLst/>
                          <a:latin typeface="+mj-ea"/>
                          <a:ea typeface="+mj-ea"/>
                        </a:rPr>
                        <a:t>（</a:t>
                      </a:r>
                      <a:r>
                        <a:rPr kumimoji="1" lang="ja-JP" altLang="en-US" sz="800" b="0" i="0" u="none" strike="noStrike" kern="1200" cap="none" spc="0" normalizeH="0" baseline="0" noProof="0" dirty="0">
                          <a:ln>
                            <a:noFill/>
                          </a:ln>
                          <a:solidFill>
                            <a:prstClr val="black"/>
                          </a:solidFill>
                          <a:effectLst/>
                          <a:uLnTx/>
                          <a:uFillTx/>
                          <a:latin typeface="+mn-lt"/>
                          <a:ea typeface="+mn-ea"/>
                          <a:cs typeface="+mn-cs"/>
                        </a:rPr>
                        <a:t>補助裏除く</a:t>
                      </a:r>
                      <a:r>
                        <a:rPr lang="zh-TW" altLang="en-US" sz="800" b="0" i="0" u="none" strike="noStrike" dirty="0">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大学</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事業者</a:t>
                      </a:r>
                      <a:r>
                        <a:rPr lang="ja-JP" altLang="en-US" sz="800" b="0" i="0" u="none" strike="noStrike" dirty="0">
                          <a:solidFill>
                            <a:srgbClr val="000000"/>
                          </a:solidFill>
                          <a:effectLst/>
                          <a:latin typeface="+mj-ea"/>
                          <a:ea typeface="+mj-ea"/>
                        </a:rPr>
                        <a:t>等</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691,683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321,200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699,200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357,000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697,000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320,000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573,242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281,000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416,033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280,000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dirty="0">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3,877,158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2,366,342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6,243,500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2,230,200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1,676,750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9,048,240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提案内容要旨</a:t>
            </a: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76611" y="227708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１－２．申請内容の骨子</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dirty="0">
                          <a:solidFill>
                            <a:schemeClr val="bg1"/>
                          </a:solidFill>
                          <a:latin typeface="Meiryo UI" panose="020B0604030504040204" pitchFamily="50" charset="-128"/>
                          <a:ea typeface="Meiryo UI" panose="020B0604030504040204" pitchFamily="50" charset="-128"/>
                        </a:rPr>
                        <a:t>評価基準</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dirty="0">
                          <a:solidFill>
                            <a:schemeClr val="bg1"/>
                          </a:solidFill>
                          <a:latin typeface="Meiryo UI" panose="020B0604030504040204" pitchFamily="50" charset="-128"/>
                          <a:ea typeface="Meiryo UI" panose="020B0604030504040204" pitchFamily="50" charset="-128"/>
                        </a:rPr>
                        <a:t>申請内容の骨子</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-1</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rPr>
                        <a:t>産業創生・雇用創出</a:t>
                      </a:r>
                      <a:br>
                        <a:rPr kumimoji="1" lang="en-US" altLang="ja-JP" sz="1200" b="0" dirty="0">
                          <a:solidFill>
                            <a:schemeClr val="tx1"/>
                          </a:solidFill>
                          <a:latin typeface="Meiryo UI" panose="020B0604030504040204" pitchFamily="50" charset="-128"/>
                          <a:ea typeface="Meiryo UI" panose="020B0604030504040204" pitchFamily="50" charset="-128"/>
                        </a:rPr>
                      </a:br>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-2</a:t>
                      </a:r>
                      <a:r>
                        <a:rPr kumimoji="1" lang="ja-JP" altLang="en-US" sz="1200" b="0" dirty="0">
                          <a:solidFill>
                            <a:schemeClr val="tx1"/>
                          </a:solidFill>
                          <a:latin typeface="Meiryo UI" panose="020B0604030504040204" pitchFamily="50" charset="-128"/>
                          <a:ea typeface="Meiryo UI" panose="020B0604030504040204" pitchFamily="50" charset="-128"/>
                        </a:rPr>
                        <a:t>を除く</a:t>
                      </a:r>
                      <a:r>
                        <a:rPr kumimoji="1" lang="en-US" altLang="ja-JP" sz="1200" b="0" dirty="0">
                          <a:solidFill>
                            <a:schemeClr val="tx1"/>
                          </a:solidFill>
                          <a:latin typeface="Meiryo UI" panose="020B0604030504040204" pitchFamily="50" charset="-128"/>
                          <a:ea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-2</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産業創生・雇用創出におけるデジタル技術活用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397353" y="21280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２．地域の現状と課題</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２－１．地域・市場を取り巻く状況とその動向</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2" name="角丸四角形 5">
            <a:extLst>
              <a:ext uri="{FF2B5EF4-FFF2-40B4-BE49-F238E27FC236}">
                <a16:creationId xmlns:a16="http://schemas.microsoft.com/office/drawing/2014/main" id="{3311F998-F4F7-01AA-038F-7C512EE7B991}"/>
              </a:ext>
            </a:extLst>
          </p:cNvPr>
          <p:cNvSpPr/>
          <p:nvPr/>
        </p:nvSpPr>
        <p:spPr>
          <a:xfrm>
            <a:off x="1085709" y="2317198"/>
            <a:ext cx="7734582" cy="336224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記載にあたっては、第</a:t>
            </a:r>
            <a:r>
              <a:rPr lang="en-US" altLang="ja-JP">
                <a:solidFill>
                  <a:sysClr val="windowText" lastClr="000000"/>
                </a:solidFill>
                <a:latin typeface="Meiryo UI" panose="020B0604030504040204" pitchFamily="50" charset="-128"/>
                <a:ea typeface="Meiryo UI" panose="020B0604030504040204" pitchFamily="50" charset="-128"/>
              </a:rPr>
              <a:t>11</a:t>
            </a:r>
            <a:r>
              <a:rPr lang="ja-JP" altLang="en-US">
                <a:solidFill>
                  <a:sysClr val="windowText" lastClr="000000"/>
                </a:solidFill>
                <a:latin typeface="Meiryo UI" panose="020B0604030504040204" pitchFamily="50" charset="-128"/>
                <a:ea typeface="Meiryo UI" panose="020B0604030504040204" pitchFamily="50" charset="-128"/>
              </a:rPr>
              <a:t>回「地方大学の振興及び若者雇用等に関する有識者会議」資料４等を参考に当該地域の強みや課題の自己分析結果のポイントなどを記載。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特に、バックデータ集に記載したデータを基に導かれる下記の内容について、地域の特色や優位性も示しながら、具体的に記載。</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・地域や大学の置かれた状況と今後の見通し。</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・ターゲットとしている市場や雇用環境の状況と今後の見通し。</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1400">
                <a:solidFill>
                  <a:schemeClr val="tx1"/>
                </a:solidFill>
                <a:latin typeface="Meiryo UI" panose="020B0604030504040204" pitchFamily="50" charset="-128"/>
                <a:ea typeface="Meiryo UI" panose="020B0604030504040204" pitchFamily="50" charset="-128"/>
              </a:rPr>
              <a:t>（第</a:t>
            </a:r>
            <a:r>
              <a:rPr lang="en-US" altLang="ja-JP" sz="1400">
                <a:solidFill>
                  <a:schemeClr val="tx1"/>
                </a:solidFill>
                <a:latin typeface="Meiryo UI" panose="020B0604030504040204" pitchFamily="50" charset="-128"/>
                <a:ea typeface="Meiryo UI" panose="020B0604030504040204" pitchFamily="50" charset="-128"/>
              </a:rPr>
              <a:t>11</a:t>
            </a:r>
            <a:r>
              <a:rPr lang="ja-JP" altLang="en-US" sz="1400">
                <a:solidFill>
                  <a:schemeClr val="tx1"/>
                </a:solidFill>
                <a:latin typeface="Meiryo UI" panose="020B0604030504040204" pitchFamily="50" charset="-128"/>
                <a:ea typeface="Meiryo UI" panose="020B0604030504040204" pitchFamily="50" charset="-128"/>
              </a:rPr>
              <a:t>回「地方大学の振興及び若者雇用等に関する有識者会議」資料４：地域の見える化について）</a:t>
            </a:r>
            <a:endParaRPr lang="en-US" altLang="ja-JP" sz="1400">
              <a:solidFill>
                <a:schemeClr val="tx1"/>
              </a:solidFill>
              <a:latin typeface="Meiryo UI" panose="020B0604030504040204" pitchFamily="50" charset="-128"/>
              <a:ea typeface="Meiryo UI" panose="020B0604030504040204" pitchFamily="50" charset="-128"/>
            </a:endParaRPr>
          </a:p>
          <a:p>
            <a:pPr defTabSz="914395">
              <a:defRPr/>
            </a:pPr>
            <a:r>
              <a:rPr lang="en-US" altLang="ja-JP" sz="1400">
                <a:solidFill>
                  <a:schemeClr val="tx1"/>
                </a:solidFill>
              </a:rPr>
              <a:t>https://www.chisou.go.jp/sousei/meeting/daigaku_yuushikishakaigi/h29-10-05-shiryou4.pdf</a:t>
            </a:r>
            <a:endParaRPr lang="ja-JP" altLang="en-US" sz="140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3542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２－２．計画に関連するこれまでの取組・実績</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10868" y="2694484"/>
            <a:ext cx="7473245" cy="2501770"/>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〇計画に関連するこれまでの取組・実績として以下の内容について、具体的に記載。</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・これまで地域の産官学が連携して行ってきた取組</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・その取組により得られた成果や地域の強み</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・当該産業における大学の役割</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・これまでの取組・実績における課題（なぜその取組・実績だけでは不十分で</a:t>
            </a:r>
            <a:r>
              <a:rPr kumimoji="1" lang="ja-JP" altLang="en-US" sz="1800" b="0" i="0" u="none" strike="noStrike" kern="1200" cap="none" spc="0" normalizeH="0" baseline="0" noProof="0" dirty="0" err="1">
                <a:ln>
                  <a:noFill/>
                </a:ln>
                <a:solidFill>
                  <a:sysClr val="windowText" lastClr="000000"/>
                </a:solidFill>
                <a:effectLst/>
                <a:uLnTx/>
                <a:uFillTx/>
                <a:latin typeface="Meiryo UI" panose="020B0604030504040204" pitchFamily="50" charset="-128"/>
                <a:ea typeface="Meiryo UI" panose="020B0604030504040204" pitchFamily="50" charset="-128"/>
                <a:cs typeface="+mn-cs"/>
              </a:rPr>
              <a:t>あ</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り、本交付金事業に応募する必要があるのかを示すためのもの）　等</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ja-JP" altLang="en-US" b="1" dirty="0">
                <a:solidFill>
                  <a:sysClr val="windowText" lastClr="000000"/>
                </a:solidFill>
                <a:latin typeface="Meiryo UI" panose="020B0604030504040204" pitchFamily="50" charset="-128"/>
                <a:ea typeface="Meiryo UI" panose="020B0604030504040204" pitchFamily="50" charset="-128"/>
              </a:rPr>
              <a:t>・</a:t>
            </a:r>
            <a:r>
              <a:rPr lang="ja-JP" altLang="en-US" b="1" u="sng" dirty="0">
                <a:solidFill>
                  <a:sysClr val="windowText" lastClr="000000"/>
                </a:solidFill>
                <a:latin typeface="Meiryo UI" panose="020B0604030504040204" pitchFamily="50" charset="-128"/>
                <a:ea typeface="Meiryo UI" panose="020B0604030504040204" pitchFamily="50" charset="-128"/>
              </a:rPr>
              <a:t>本交付金事業による取組を含む。</a:t>
            </a:r>
            <a:endParaRPr kumimoji="1" lang="ja-JP" altLang="en-US" sz="1800" b="1" i="0" u="sng"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62504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２－３．地域として取り組むべき課題</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199181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○地域・市場を取り巻く状況やこれまでの取組の実績を踏まえ、当該地域の地域における大学振興・若者雇用創出に関する強みや課題などの現状について整理して記載。</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5" name="スライド番号プレースホルダー 2"/>
          <p:cNvSpPr>
            <a:spLocks noGrp="1"/>
          </p:cNvSpPr>
          <p:nvPr>
            <p:ph type="sldNum" sz="quarter" idx="12"/>
          </p:nvPr>
        </p:nvSpPr>
        <p:spPr>
          <a:xfrm>
            <a:off x="7677150" y="6484083"/>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7" name="スライド番号プレースホルダー 2"/>
          <p:cNvSpPr txBox="1">
            <a:spLocks/>
          </p:cNvSpPr>
          <p:nvPr/>
        </p:nvSpPr>
        <p:spPr>
          <a:xfrm>
            <a:off x="7677150" y="6484083"/>
            <a:ext cx="222885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600" kern="1200">
                <a:solidFill>
                  <a:schemeClr val="tx1">
                    <a:tint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2C05932C-F660-46D9-BCAC-BA474BACF4CC}" type="slidenum">
              <a:rPr lang="ja-JP" altLang="en-US" smtClean="0">
                <a:solidFill>
                  <a:prstClr val="black">
                    <a:tint val="75000"/>
                  </a:prstClr>
                </a:solidFill>
              </a:rPr>
              <a:pPr>
                <a:defRPr/>
              </a:pPr>
              <a:t>10</a:t>
            </a:fld>
            <a:endParaRPr lang="ja-JP" altLang="en-US">
              <a:solidFill>
                <a:prstClr val="black">
                  <a:tint val="75000"/>
                </a:prstClr>
              </a:solidFill>
            </a:endParaRPr>
          </a:p>
        </p:txBody>
      </p:sp>
    </p:spTree>
    <p:extLst>
      <p:ext uri="{BB962C8B-B14F-4D97-AF65-F5344CB8AC3E}">
        <p14:creationId xmlns:p14="http://schemas.microsoft.com/office/powerpoint/2010/main" val="349649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３．目指す姿と目標</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11</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３－１．地域が目指す姿</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54832" y="2413130"/>
            <a:ext cx="7473245" cy="3205155"/>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64127" lvl="0" indent="-164127" defTabSz="844078">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地域が目指す姿について、以下の内容を盛り込んだ上で記載。図示も可。</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・地域や産業のビジョン</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・地域や産業界からのニーズ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本計画における取組のみにより達成を目指す姿というよりも、本計画を含め地域の資源を総動員して目指す地域の将来像を想定。</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テーマとして、地方公共団体の産業戦略と参画する大学の特色や強みを鑑みた際に、納得感のある妥当なものとなっていることが重要。</a:t>
            </a: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495718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３－２．産業創生・雇用創出で目指す姿</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93286" y="1832837"/>
            <a:ext cx="7646268" cy="4374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「地域が目指す姿」のうち「産業創生・雇用創出」として目指す姿について記載。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計画で実施する研究開発を中心とした取組から、実用化、産業展開に至るビジネスモデル、中長期的に事業・雇用を創出し続けるストーリー及び、それが若者を惹きつける魅力的な産業・雇用を創出する理由について触れながら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地域や産業界からのニーズ、公費投入の必要性（民間資金や自己資金のみでは実施不可能な理由）についても記載。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デジタル技術を有効に活用している状態について記載。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ジタル技術の有効活用としては、研究者や学生の活動現場としての大学において、活動（研究開発や人材育成）においてデジタル技術を活用して地域に対して産業創生・雇用創出に関する役割を果たし続ける姿や、「産業創生・雇用創出」の担い手（一般的には地場企業を想定）がデジタル技術を活用して産業構造・事業内容を変革する姿が想定される。</a:t>
            </a:r>
          </a:p>
        </p:txBody>
      </p:sp>
    </p:spTree>
    <p:extLst>
      <p:ext uri="{BB962C8B-B14F-4D97-AF65-F5344CB8AC3E}">
        <p14:creationId xmlns:p14="http://schemas.microsoft.com/office/powerpoint/2010/main" val="708806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３－３．</a:t>
            </a:r>
            <a:r>
              <a:rPr lang="ja-JP" altLang="en-US" dirty="0"/>
              <a:t>大学改革により大学が目指す姿（🔴🔴大学）</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6" name="角丸四角形 5"/>
          <p:cNvSpPr/>
          <p:nvPr/>
        </p:nvSpPr>
        <p:spPr>
          <a:xfrm>
            <a:off x="1216377" y="1999892"/>
            <a:ext cx="7473245" cy="411076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大学改革の実行により、地域産業創生の駆動力となり特定分野に強みのあるオンリーワン性を持つ大学をどのように実現していくか、地方公共団体としての戦略を記載。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大学改革の具体的な戦略（目標、計画等）と大学改革の内容の詳細を記載。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err="1">
                <a:ln>
                  <a:noFill/>
                </a:ln>
                <a:solidFill>
                  <a:sysClr val="windowText" lastClr="000000"/>
                </a:solidFill>
                <a:effectLst/>
                <a:uLnTx/>
                <a:uFillTx/>
                <a:latin typeface="Meiryo UI" panose="020B0604030504040204" pitchFamily="50" charset="-128"/>
                <a:ea typeface="Meiryo UI" panose="020B0604030504040204" pitchFamily="50" charset="-128"/>
                <a:cs typeface="+mn-cs"/>
              </a:rPr>
              <a:t>招へい</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するトップレベル人材候補が行う研究開発や人材育成等の取組が、計画全体にどのように関連するのかについて、当該人材の強みや、招へいの形態・期間等を含めつつ、具体的に記載。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各大学のミッション・事業に関係するビジョンと申請内容等による取組の関連性を記載。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大学組織再編検討委員会など改革を進めるための体制について記載ください。</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複数の大学が連携して実施する場合にはまとめて記載。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複数の大学で個別に実施する場合には、個別に作成。</a:t>
            </a:r>
          </a:p>
        </p:txBody>
      </p:sp>
    </p:spTree>
    <p:extLst>
      <p:ext uri="{BB962C8B-B14F-4D97-AF65-F5344CB8AC3E}">
        <p14:creationId xmlns:p14="http://schemas.microsoft.com/office/powerpoint/2010/main" val="157213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2">
            <a:extLst>
              <a:ext uri="{FF2B5EF4-FFF2-40B4-BE49-F238E27FC236}">
                <a16:creationId xmlns:a16="http://schemas.microsoft.com/office/drawing/2014/main" id="{B6F8105A-3542-8B8F-5943-9629969700DF}"/>
              </a:ext>
            </a:extLst>
          </p:cNvPr>
          <p:cNvGraphicFramePr>
            <a:graphicFrameLocks/>
          </p:cNvGraphicFramePr>
          <p:nvPr>
            <p:extLst>
              <p:ext uri="{D42A27DB-BD31-4B8C-83A1-F6EECF244321}">
                <p14:modId xmlns:p14="http://schemas.microsoft.com/office/powerpoint/2010/main" val="1503882009"/>
              </p:ext>
            </p:extLst>
          </p:nvPr>
        </p:nvGraphicFramePr>
        <p:xfrm>
          <a:off x="66781" y="1704932"/>
          <a:ext cx="9770100" cy="4889438"/>
        </p:xfrm>
        <a:graphic>
          <a:graphicData uri="http://schemas.openxmlformats.org/drawingml/2006/table">
            <a:tbl>
              <a:tblPr firstRow="1" bandRow="1">
                <a:tableStyleId>{5940675A-B579-460E-94D1-54222C63F5DA}</a:tableStyleId>
              </a:tblPr>
              <a:tblGrid>
                <a:gridCol w="1914577">
                  <a:extLst>
                    <a:ext uri="{9D8B030D-6E8A-4147-A177-3AD203B41FA5}">
                      <a16:colId xmlns:a16="http://schemas.microsoft.com/office/drawing/2014/main" val="2088236665"/>
                    </a:ext>
                  </a:extLst>
                </a:gridCol>
                <a:gridCol w="705455">
                  <a:extLst>
                    <a:ext uri="{9D8B030D-6E8A-4147-A177-3AD203B41FA5}">
                      <a16:colId xmlns:a16="http://schemas.microsoft.com/office/drawing/2014/main" val="2227585015"/>
                    </a:ext>
                  </a:extLst>
                </a:gridCol>
                <a:gridCol w="705455">
                  <a:extLst>
                    <a:ext uri="{9D8B030D-6E8A-4147-A177-3AD203B41FA5}">
                      <a16:colId xmlns:a16="http://schemas.microsoft.com/office/drawing/2014/main" val="2471243024"/>
                    </a:ext>
                  </a:extLst>
                </a:gridCol>
                <a:gridCol w="705455">
                  <a:extLst>
                    <a:ext uri="{9D8B030D-6E8A-4147-A177-3AD203B41FA5}">
                      <a16:colId xmlns:a16="http://schemas.microsoft.com/office/drawing/2014/main" val="2177714227"/>
                    </a:ext>
                  </a:extLst>
                </a:gridCol>
                <a:gridCol w="705455">
                  <a:extLst>
                    <a:ext uri="{9D8B030D-6E8A-4147-A177-3AD203B41FA5}">
                      <a16:colId xmlns:a16="http://schemas.microsoft.com/office/drawing/2014/main" val="1059260121"/>
                    </a:ext>
                  </a:extLst>
                </a:gridCol>
                <a:gridCol w="705455">
                  <a:extLst>
                    <a:ext uri="{9D8B030D-6E8A-4147-A177-3AD203B41FA5}">
                      <a16:colId xmlns:a16="http://schemas.microsoft.com/office/drawing/2014/main" val="1623412831"/>
                    </a:ext>
                  </a:extLst>
                </a:gridCol>
                <a:gridCol w="705455">
                  <a:extLst>
                    <a:ext uri="{9D8B030D-6E8A-4147-A177-3AD203B41FA5}">
                      <a16:colId xmlns:a16="http://schemas.microsoft.com/office/drawing/2014/main" val="3158947391"/>
                    </a:ext>
                  </a:extLst>
                </a:gridCol>
                <a:gridCol w="758212">
                  <a:extLst>
                    <a:ext uri="{9D8B030D-6E8A-4147-A177-3AD203B41FA5}">
                      <a16:colId xmlns:a16="http://schemas.microsoft.com/office/drawing/2014/main" val="1556637281"/>
                    </a:ext>
                  </a:extLst>
                </a:gridCol>
                <a:gridCol w="2864581">
                  <a:extLst>
                    <a:ext uri="{9D8B030D-6E8A-4147-A177-3AD203B41FA5}">
                      <a16:colId xmlns:a16="http://schemas.microsoft.com/office/drawing/2014/main" val="774831562"/>
                    </a:ext>
                  </a:extLst>
                </a:gridCol>
              </a:tblGrid>
              <a:tr h="615379">
                <a:tc>
                  <a:txBody>
                    <a:bodyPr/>
                    <a:lstStyle/>
                    <a:p>
                      <a:pPr algn="ctr"/>
                      <a:r>
                        <a:rPr kumimoji="1" lang="ja-JP" altLang="en-US" sz="1000">
                          <a:latin typeface="Meiryo UI" panose="020B0604030504040204" pitchFamily="50" charset="-128"/>
                          <a:ea typeface="Meiryo UI" panose="020B0604030504040204" pitchFamily="50" charset="-128"/>
                        </a:rPr>
                        <a:t>項目</a:t>
                      </a:r>
                    </a:p>
                  </a:txBody>
                  <a:tcPr anchor="ctr"/>
                </a:tc>
                <a:tc>
                  <a:txBody>
                    <a:bodyPr/>
                    <a:lstStyle/>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現状値</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R w="12700" cap="flat" cmpd="sng" algn="ctr">
                      <a:solidFill>
                        <a:schemeClr val="tx1"/>
                      </a:solidFill>
                      <a:prstDash val="sysDash"/>
                      <a:round/>
                      <a:headEnd type="none" w="med" len="med"/>
                      <a:tailEnd type="none" w="med" len="med"/>
                    </a:lnR>
                  </a:tcPr>
                </a:tc>
                <a:tc>
                  <a:txBody>
                    <a:bodyPr/>
                    <a:lstStyle/>
                    <a:p>
                      <a:pPr algn="l">
                        <a:spcAft>
                          <a:spcPts val="0"/>
                        </a:spcAft>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本年度</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L w="12700" cap="flat" cmpd="sng" algn="ctr">
                      <a:solidFill>
                        <a:schemeClr val="tx1"/>
                      </a:solidFill>
                      <a:prstDash val="sysDash"/>
                      <a:round/>
                      <a:headEnd type="none" w="med" len="med"/>
                      <a:tailEnd type="none" w="med" len="med"/>
                    </a:ln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3</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lnR w="12700" cap="flat" cmpd="sng" algn="ctr">
                      <a:solidFill>
                        <a:schemeClr val="tx1"/>
                      </a:solidFill>
                      <a:prstDash val="sysDash"/>
                      <a:round/>
                      <a:headEnd type="none" w="med" len="med"/>
                      <a:tailEnd type="none" w="med" len="med"/>
                    </a:ln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最終年</a:t>
                      </a: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lnL w="12700" cap="flat" cmpd="sng" algn="ctr">
                      <a:solidFill>
                        <a:schemeClr val="tx1"/>
                      </a:solidFill>
                      <a:prstDash val="sysDash"/>
                      <a:round/>
                      <a:headEnd type="none" w="med" len="med"/>
                      <a:tailEnd type="none" w="med" len="med"/>
                    </a:lnL>
                  </a:tcPr>
                </a:tc>
                <a:tc>
                  <a:txBody>
                    <a:bodyPr/>
                    <a:lstStyle/>
                    <a:p>
                      <a:pPr algn="ctr"/>
                      <a:r>
                        <a:rPr kumimoji="1" lang="ja-JP" altLang="en-US" sz="1000">
                          <a:latin typeface="Meiryo UI" panose="020B0604030504040204" pitchFamily="50" charset="-128"/>
                          <a:ea typeface="Meiryo UI" panose="020B0604030504040204" pitchFamily="50" charset="-128"/>
                        </a:rPr>
                        <a:t>達成状況に対する自己評価</a:t>
                      </a:r>
                      <a:endParaRPr kumimoji="1" lang="en-US" altLang="ja-JP" sz="1000">
                        <a:latin typeface="Meiryo UI" panose="020B0604030504040204" pitchFamily="50" charset="-128"/>
                        <a:ea typeface="Meiryo UI" panose="020B0604030504040204" pitchFamily="50" charset="-128"/>
                      </a:endParaRPr>
                    </a:p>
                    <a:p>
                      <a:pPr algn="ctr"/>
                      <a:r>
                        <a:rPr kumimoji="1" lang="ja-JP" altLang="en-US" sz="1000">
                          <a:solidFill>
                            <a:schemeClr val="tx1"/>
                          </a:solidFill>
                          <a:latin typeface="Meiryo UI" panose="020B0604030504040204" pitchFamily="50" charset="-128"/>
                          <a:ea typeface="Meiryo UI" panose="020B0604030504040204" pitchFamily="50" charset="-128"/>
                        </a:rPr>
                        <a:t>（未達の場合は要因分析・改善方策）</a:t>
                      </a:r>
                    </a:p>
                  </a:txBody>
                  <a:tcPr anchor="ctr"/>
                </a:tc>
                <a:extLst>
                  <a:ext uri="{0D108BD9-81ED-4DB2-BD59-A6C34878D82A}">
                    <a16:rowId xmlns:a16="http://schemas.microsoft.com/office/drawing/2014/main" val="3570007751"/>
                  </a:ext>
                </a:extLst>
              </a:tr>
              <a:tr h="1255808">
                <a:tc>
                  <a:txBody>
                    <a:bodyPr/>
                    <a:lstStyle/>
                    <a:p>
                      <a:pPr algn="l"/>
                      <a:r>
                        <a:rPr kumimoji="1" lang="ja-JP" altLang="en-US" sz="1000" baseline="0">
                          <a:latin typeface="Meiryo UI" panose="020B0604030504040204" pitchFamily="50" charset="-128"/>
                          <a:ea typeface="Meiryo UI" panose="020B0604030504040204" pitchFamily="50" charset="-128"/>
                        </a:rPr>
                        <a:t>○○産業の○○額の増加額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億円</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algn="l"/>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○○産業の△△額の増加額　＝　○○産業の△△メーカーの数 ×　○○産業の△△メーカーの売上高　と分解し、代表的な△△メーカーである□□にヒアリングすることで推計し、</a:t>
                      </a: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未達の場合は原因と解決策についても協議する。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3638989795"/>
                  </a:ext>
                </a:extLst>
              </a:tr>
              <a:tr h="633742">
                <a:tc>
                  <a:txBody>
                    <a:bodyPr/>
                    <a:lstStyle/>
                    <a:p>
                      <a:r>
                        <a:rPr kumimoji="1" lang="ja-JP" altLang="en-US" sz="1000" baseline="0">
                          <a:latin typeface="Meiryo UI" panose="020B0604030504040204" pitchFamily="50" charset="-128"/>
                          <a:ea typeface="Meiryo UI" panose="020B0604030504040204" pitchFamily="50" charset="-128"/>
                        </a:rPr>
                        <a:t>○○産業の新規雇用者数の増加数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①の生産額の増加額／従業員一人当たり賃金＝〇人の雇用増</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2571045198"/>
                  </a:ext>
                </a:extLst>
              </a:tr>
              <a:tr h="553841">
                <a:tc>
                  <a:txBody>
                    <a:bodyPr/>
                    <a:lstStyle/>
                    <a:p>
                      <a:r>
                        <a:rPr kumimoji="1" lang="ja-JP" altLang="en-US" sz="1000" baseline="0">
                          <a:latin typeface="Meiryo UI" panose="020B0604030504040204" pitchFamily="50" charset="-128"/>
                          <a:ea typeface="Meiryo UI" panose="020B0604030504040204" pitchFamily="50" charset="-128"/>
                        </a:rPr>
                        <a:t>地元就職・起業数</a:t>
                      </a:r>
                      <a:endParaRPr kumimoji="1" lang="en-US" altLang="ja-JP" sz="1000" baseline="0">
                        <a:latin typeface="Meiryo UI" panose="020B0604030504040204" pitchFamily="50" charset="-128"/>
                        <a:ea typeface="Meiryo UI" panose="020B0604030504040204" pitchFamily="50" charset="-128"/>
                      </a:endParaRPr>
                    </a:p>
                    <a:p>
                      <a:r>
                        <a:rPr kumimoji="1" lang="ja-JP" altLang="en-US" sz="1000" baseline="0">
                          <a:latin typeface="Meiryo UI" panose="020B0604030504040204" pitchFamily="50" charset="-128"/>
                          <a:ea typeface="Meiryo UI" panose="020B0604030504040204" pitchFamily="50" charset="-128"/>
                        </a:rPr>
                        <a:t>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267807108"/>
                  </a:ext>
                </a:extLst>
              </a:tr>
              <a:tr h="366694">
                <a:tc>
                  <a:txBody>
                    <a:bodyPr/>
                    <a:lstStyle/>
                    <a:p>
                      <a:r>
                        <a:rPr kumimoji="1" lang="ja-JP" altLang="en-US" sz="1000" baseline="0">
                          <a:latin typeface="Meiryo UI" panose="020B0604030504040204" pitchFamily="50" charset="-128"/>
                          <a:ea typeface="Meiryo UI" panose="020B0604030504040204" pitchFamily="50" charset="-128"/>
                        </a:rPr>
                        <a:t>大学改革の実現</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lang="en-US" altLang="ja-JP" sz="1000">
                        <a:effectLst/>
                        <a:latin typeface="Meiryo UI" panose="020B0604030504040204" pitchFamily="50" charset="-128"/>
                        <a:ea typeface="Meiryo UI" panose="020B0604030504040204" pitchFamily="50" charset="-128"/>
                        <a:cs typeface="Times New Roman" panose="02020603050405020304" pitchFamily="18" charset="0"/>
                      </a:endParaRPr>
                    </a:p>
                    <a:p>
                      <a:endParaRPr kumimoji="1" lang="ja-JP" altLang="en-US" sz="1000" baseline="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の概要及び各事業との関連性</a:t>
                      </a:r>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89821849"/>
                  </a:ext>
                </a:extLst>
              </a:tr>
              <a:tr h="399996">
                <a:tc>
                  <a:txBody>
                    <a:bodyPr/>
                    <a:lstStyle/>
                    <a:p>
                      <a:r>
                        <a:rPr kumimoji="1" lang="ja-JP" altLang="en-US" sz="1000" baseline="0">
                          <a:latin typeface="Meiryo UI" panose="020B0604030504040204" pitchFamily="50" charset="-128"/>
                          <a:ea typeface="Meiryo UI" panose="020B0604030504040204" pitchFamily="50" charset="-128"/>
                        </a:rPr>
                        <a:t>計画に関連する大学と事業者が連携して行う取組（共同研究等）の増加数（必須）</a:t>
                      </a:r>
                    </a:p>
                    <a:p>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9219603"/>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01289942"/>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895558362"/>
                  </a:ext>
                </a:extLst>
              </a:tr>
            </a:tbl>
          </a:graphicData>
        </a:graphic>
      </p:graphicFrame>
      <p:sp>
        <p:nvSpPr>
          <p:cNvPr id="2" name="タイトル 1"/>
          <p:cNvSpPr>
            <a:spLocks noGrp="1"/>
          </p:cNvSpPr>
          <p:nvPr>
            <p:ph type="title"/>
          </p:nvPr>
        </p:nvSpPr>
        <p:spPr/>
        <p:txBody>
          <a:bodyPr>
            <a:normAutofit fontScale="90000"/>
          </a:bodyPr>
          <a:lstStyle/>
          <a:p>
            <a:r>
              <a:rPr lang="ja-JP" altLang="en-US" dirty="0">
                <a:latin typeface="+mn-ea"/>
              </a:rPr>
              <a:t>３－４．</a:t>
            </a:r>
            <a:r>
              <a:rPr lang="en-US" altLang="ja-JP" dirty="0">
                <a:latin typeface="+mn-ea"/>
              </a:rPr>
              <a:t>KPI</a:t>
            </a:r>
            <a:r>
              <a:rPr lang="ja-JP" altLang="en-US" dirty="0">
                <a:latin typeface="+mn-ea"/>
              </a:rPr>
              <a:t>の考え方</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9" name="テキスト ボックス 8"/>
          <p:cNvSpPr txBox="1"/>
          <p:nvPr/>
        </p:nvSpPr>
        <p:spPr>
          <a:xfrm>
            <a:off x="1545193" y="1454256"/>
            <a:ext cx="4413739" cy="276999"/>
          </a:xfrm>
          <a:prstGeom prst="rect">
            <a:avLst/>
          </a:prstGeom>
          <a:noFill/>
        </p:spPr>
        <p:txBody>
          <a:bodyPr wrap="square" rtlCol="0">
            <a:spAutoFit/>
          </a:bodyPr>
          <a:lstStyle/>
          <a:p>
            <a:pPr>
              <a:defRPr/>
            </a:pPr>
            <a:r>
              <a:rPr lang="en-US" altLang="ja-JP" sz="1200" dirty="0">
                <a:solidFill>
                  <a:prstClr val="black"/>
                </a:solidFill>
                <a:latin typeface="Calibri"/>
                <a:ea typeface="Meiryo UI"/>
              </a:rPr>
              <a:t>※</a:t>
            </a:r>
            <a:r>
              <a:rPr lang="ja-JP" altLang="en-US" sz="1200" dirty="0">
                <a:solidFill>
                  <a:prstClr val="black"/>
                </a:solidFill>
                <a:latin typeface="Calibri"/>
                <a:ea typeface="Meiryo UI"/>
              </a:rPr>
              <a:t>目標値（上段）と実績値（下段）</a:t>
            </a:r>
          </a:p>
        </p:txBody>
      </p:sp>
      <p:sp>
        <p:nvSpPr>
          <p:cNvPr id="10" name="テキスト ボックス 9"/>
          <p:cNvSpPr txBox="1"/>
          <p:nvPr/>
        </p:nvSpPr>
        <p:spPr>
          <a:xfrm>
            <a:off x="0" y="1390844"/>
            <a:ext cx="1907200" cy="338554"/>
          </a:xfrm>
          <a:prstGeom prst="rect">
            <a:avLst/>
          </a:prstGeom>
          <a:noFill/>
        </p:spPr>
        <p:txBody>
          <a:bodyPr wrap="square" rtlCol="0">
            <a:spAutoFit/>
          </a:bodyPr>
          <a:lstStyle/>
          <a:p>
            <a:pPr>
              <a:defRPr/>
            </a:pPr>
            <a:r>
              <a:rPr lang="ja-JP" altLang="en-US" sz="1600" dirty="0">
                <a:solidFill>
                  <a:prstClr val="black"/>
                </a:solidFill>
                <a:latin typeface="Calibri"/>
                <a:ea typeface="Meiryo UI"/>
              </a:rPr>
              <a:t>○</a:t>
            </a:r>
            <a:r>
              <a:rPr lang="en-US" altLang="ja-JP" sz="1600" dirty="0">
                <a:solidFill>
                  <a:prstClr val="black"/>
                </a:solidFill>
                <a:latin typeface="Calibri"/>
                <a:ea typeface="Meiryo UI"/>
              </a:rPr>
              <a:t>KPI</a:t>
            </a:r>
            <a:r>
              <a:rPr lang="ja-JP" altLang="en-US" sz="1600" dirty="0">
                <a:solidFill>
                  <a:prstClr val="black"/>
                </a:solidFill>
                <a:latin typeface="Calibri"/>
                <a:ea typeface="Meiryo UI"/>
              </a:rPr>
              <a:t>の達成状況</a:t>
            </a:r>
          </a:p>
        </p:txBody>
      </p:sp>
      <p:sp>
        <p:nvSpPr>
          <p:cNvPr id="12" name="角丸四角形 11"/>
          <p:cNvSpPr/>
          <p:nvPr/>
        </p:nvSpPr>
        <p:spPr>
          <a:xfrm>
            <a:off x="1215208" y="3128928"/>
            <a:ext cx="7473245" cy="4549631"/>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既存の計画から発展・変更した部分を見え消しにより明示（既存の計画における</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や記載を取り消し線により残す）。</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○任意</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も適宜ページを増やして記載。</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○青字を参考に記載。なお、提出時は青字を削除。</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現状の単なる延長線上のものを定めるのではなく、本計画の目標を客観的に表す指標として</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を適</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切に設定。</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併せて、特に任意</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については、計画実施の途中段階で分析を行い、取組内容について柔軟に検証・見直しをするために活用するため、中長期的なもののみになることのないよう留意。また、各事業番号に対応する</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が一つ以上ずつ設定されていることが必須。</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計画期間における計画の進展を正確に把握するため、計画の成果が把握可能な指標を設定するとともに、現状値として、最新の統計を利用（</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最新の</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統計が未集計の場合は推計値を使用）するよう努める。</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関連する事業番号は</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3</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－５事業全体のスケジュールで設定する事業番号を記載</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（複数選択可）。</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endParaRPr>
          </a:p>
        </p:txBody>
      </p:sp>
    </p:spTree>
    <p:extLst>
      <p:ext uri="{BB962C8B-B14F-4D97-AF65-F5344CB8AC3E}">
        <p14:creationId xmlns:p14="http://schemas.microsoft.com/office/powerpoint/2010/main" val="3935488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３－５．事業全体のスケジュール</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16</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dirty="0"/>
          </a:p>
        </p:txBody>
      </p:sp>
      <p:graphicFrame>
        <p:nvGraphicFramePr>
          <p:cNvPr id="24" name="表 23"/>
          <p:cNvGraphicFramePr>
            <a:graphicFrameLocks noGrp="1"/>
          </p:cNvGraphicFramePr>
          <p:nvPr>
            <p:extLst>
              <p:ext uri="{D42A27DB-BD31-4B8C-83A1-F6EECF244321}">
                <p14:modId xmlns:p14="http://schemas.microsoft.com/office/powerpoint/2010/main" val="3287222391"/>
              </p:ext>
            </p:extLst>
          </p:nvPr>
        </p:nvGraphicFramePr>
        <p:xfrm>
          <a:off x="81485" y="1766254"/>
          <a:ext cx="9688501" cy="2881100"/>
        </p:xfrm>
        <a:graphic>
          <a:graphicData uri="http://schemas.openxmlformats.org/drawingml/2006/table">
            <a:tbl>
              <a:tblPr/>
              <a:tblGrid>
                <a:gridCol w="1354131">
                  <a:extLst>
                    <a:ext uri="{9D8B030D-6E8A-4147-A177-3AD203B41FA5}">
                      <a16:colId xmlns:a16="http://schemas.microsoft.com/office/drawing/2014/main" val="20000"/>
                    </a:ext>
                  </a:extLst>
                </a:gridCol>
                <a:gridCol w="833437">
                  <a:extLst>
                    <a:ext uri="{9D8B030D-6E8A-4147-A177-3AD203B41FA5}">
                      <a16:colId xmlns:a16="http://schemas.microsoft.com/office/drawing/2014/main" val="20001"/>
                    </a:ext>
                  </a:extLst>
                </a:gridCol>
                <a:gridCol w="833437">
                  <a:extLst>
                    <a:ext uri="{9D8B030D-6E8A-4147-A177-3AD203B41FA5}">
                      <a16:colId xmlns:a16="http://schemas.microsoft.com/office/drawing/2014/main" val="20002"/>
                    </a:ext>
                  </a:extLst>
                </a:gridCol>
                <a:gridCol w="833437">
                  <a:extLst>
                    <a:ext uri="{9D8B030D-6E8A-4147-A177-3AD203B41FA5}">
                      <a16:colId xmlns:a16="http://schemas.microsoft.com/office/drawing/2014/main" val="20003"/>
                    </a:ext>
                  </a:extLst>
                </a:gridCol>
                <a:gridCol w="833437">
                  <a:extLst>
                    <a:ext uri="{9D8B030D-6E8A-4147-A177-3AD203B41FA5}">
                      <a16:colId xmlns:a16="http://schemas.microsoft.com/office/drawing/2014/main" val="20004"/>
                    </a:ext>
                  </a:extLst>
                </a:gridCol>
                <a:gridCol w="833437">
                  <a:extLst>
                    <a:ext uri="{9D8B030D-6E8A-4147-A177-3AD203B41FA5}">
                      <a16:colId xmlns:a16="http://schemas.microsoft.com/office/drawing/2014/main" val="20005"/>
                    </a:ext>
                  </a:extLst>
                </a:gridCol>
                <a:gridCol w="833437">
                  <a:extLst>
                    <a:ext uri="{9D8B030D-6E8A-4147-A177-3AD203B41FA5}">
                      <a16:colId xmlns:a16="http://schemas.microsoft.com/office/drawing/2014/main" val="20006"/>
                    </a:ext>
                  </a:extLst>
                </a:gridCol>
                <a:gridCol w="833437">
                  <a:extLst>
                    <a:ext uri="{9D8B030D-6E8A-4147-A177-3AD203B41FA5}">
                      <a16:colId xmlns:a16="http://schemas.microsoft.com/office/drawing/2014/main" val="4288591426"/>
                    </a:ext>
                  </a:extLst>
                </a:gridCol>
                <a:gridCol w="833437">
                  <a:extLst>
                    <a:ext uri="{9D8B030D-6E8A-4147-A177-3AD203B41FA5}">
                      <a16:colId xmlns:a16="http://schemas.microsoft.com/office/drawing/2014/main" val="3013246779"/>
                    </a:ext>
                  </a:extLst>
                </a:gridCol>
                <a:gridCol w="833437">
                  <a:extLst>
                    <a:ext uri="{9D8B030D-6E8A-4147-A177-3AD203B41FA5}">
                      <a16:colId xmlns:a16="http://schemas.microsoft.com/office/drawing/2014/main" val="3363718545"/>
                    </a:ext>
                  </a:extLst>
                </a:gridCol>
                <a:gridCol w="833437">
                  <a:extLst>
                    <a:ext uri="{9D8B030D-6E8A-4147-A177-3AD203B41FA5}">
                      <a16:colId xmlns:a16="http://schemas.microsoft.com/office/drawing/2014/main" val="656822285"/>
                    </a:ext>
                  </a:extLst>
                </a:gridCol>
              </a:tblGrid>
              <a:tr h="425485">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800" b="0" i="0" u="none" strike="noStrike" dirty="0">
                          <a:solidFill>
                            <a:schemeClr val="tx1"/>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426231">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48486">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5037">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kumimoji="1" lang="ja-JP" altLang="en-US" sz="1000" b="0" i="0" u="none" strike="noStrike" kern="1200" dirty="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dirty="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478099">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94538818"/>
                  </a:ext>
                </a:extLst>
              </a:tr>
              <a:tr h="567762">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大学改革の実施スケジュール</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98517222"/>
                  </a:ext>
                </a:extLst>
              </a:tr>
            </a:tbl>
          </a:graphicData>
        </a:graphic>
      </p:graphicFrame>
      <p:sp>
        <p:nvSpPr>
          <p:cNvPr id="25" name="テキスト ボックス 24"/>
          <p:cNvSpPr txBox="1"/>
          <p:nvPr/>
        </p:nvSpPr>
        <p:spPr>
          <a:xfrm>
            <a:off x="0" y="1445426"/>
            <a:ext cx="4794740" cy="338554"/>
          </a:xfrm>
          <a:prstGeom prst="rect">
            <a:avLst/>
          </a:prstGeom>
          <a:noFill/>
        </p:spPr>
        <p:txBody>
          <a:bodyPr wrap="square" rtlCol="0">
            <a:spAutoFit/>
          </a:bodyPr>
          <a:lstStyle/>
          <a:p>
            <a:r>
              <a:rPr lang="ja-JP" altLang="en-US" sz="1600" dirty="0">
                <a:solidFill>
                  <a:prstClr val="black"/>
                </a:solidFill>
                <a:latin typeface="Calibri"/>
                <a:ea typeface="Meiryo UI"/>
              </a:rPr>
              <a:t>○事業全体のスケジュールと進捗状況</a:t>
            </a:r>
          </a:p>
        </p:txBody>
      </p:sp>
      <p:sp>
        <p:nvSpPr>
          <p:cNvPr id="26" name="テキスト ボックス 25"/>
          <p:cNvSpPr txBox="1"/>
          <p:nvPr/>
        </p:nvSpPr>
        <p:spPr>
          <a:xfrm>
            <a:off x="72435"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事業番号①</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7" name="テキスト ボックス 26"/>
          <p:cNvSpPr txBox="1"/>
          <p:nvPr/>
        </p:nvSpPr>
        <p:spPr>
          <a:xfrm>
            <a:off x="2024047"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事業番号②</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「○○に関する事業」の達成状況、今後の計画</a:t>
            </a: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8" name="テキスト ボックス 27"/>
          <p:cNvSpPr txBox="1"/>
          <p:nvPr/>
        </p:nvSpPr>
        <p:spPr>
          <a:xfrm>
            <a:off x="3980219"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事業番号③</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9" name="テキスト ボックス 28"/>
          <p:cNvSpPr txBox="1"/>
          <p:nvPr/>
        </p:nvSpPr>
        <p:spPr>
          <a:xfrm>
            <a:off x="5950902"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30" name="テキスト ボックス 29"/>
          <p:cNvSpPr txBox="1"/>
          <p:nvPr/>
        </p:nvSpPr>
        <p:spPr>
          <a:xfrm>
            <a:off x="7924166" y="4735025"/>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「大学改革の実施に関する事業」の達成状況、今後の計画</a:t>
            </a: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31" name="角丸四角形 30"/>
          <p:cNvSpPr/>
          <p:nvPr/>
        </p:nvSpPr>
        <p:spPr>
          <a:xfrm>
            <a:off x="1195633" y="1783980"/>
            <a:ext cx="7473245" cy="4589170"/>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既存の計画から発展・変更した部分を見え消しにより明示。</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既存の計画を自走により継続する取組を残す。</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○年度は事業開始年度に合わせて適宜修正。</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計画に位置付けられる事業と、その工程表について整理して記載。その際、事業毎に事業番号を設定。</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事業の実施主体（研究開発関係の事業の場合、中心研究者を含む）についても記載。</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大学改革の実施スケジュールは、大学の統合再編、学部・学科・研究科・専攻・研究所等の新設・再編、国際共同学位プログラムの創設やトップレベル人材の</a:t>
            </a:r>
            <a:r>
              <a:rPr kumimoji="0" lang="ja-JP" altLang="ja-JP" sz="180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招へい</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等の実施スケジュールも記載。</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計画期間全体（</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10</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年間）及び国費支援期間（５年間）のそれぞれにおいて、どのような段階を経て取組が進むのかが分かるよう記載（例えば、全ての年度で共通的に「○</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を実施」と記載しない）。</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矢羽根を用いるなど適宜図示。</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612687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４．事業の実施体制・実施内容</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４－１．事業実施の推進体制</a:t>
            </a: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906367" y="2453054"/>
            <a:ext cx="8409788" cy="237599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記載のポイント</a:t>
            </a:r>
            <a:r>
              <a:rPr kumimoji="1" lang="en-US" altLang="ja-JP"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図等を用いつつ、下記の内容が分かるように記載。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事業実施</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体制</a:t>
            </a: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や</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参画主体</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・各参画主体の役割</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・首長や事業責任者などの事業マネジメント上の権限</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・運営体制や意思決定プロセス</a:t>
            </a:r>
          </a:p>
        </p:txBody>
      </p:sp>
    </p:spTree>
    <p:extLst>
      <p:ext uri="{BB962C8B-B14F-4D97-AF65-F5344CB8AC3E}">
        <p14:creationId xmlns:p14="http://schemas.microsoft.com/office/powerpoint/2010/main" val="296279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４－２．実施箇所の位置関係図</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7" name="角丸四角形 6"/>
          <p:cNvSpPr/>
          <p:nvPr/>
        </p:nvSpPr>
        <p:spPr>
          <a:xfrm>
            <a:off x="1216377" y="209066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○事業の柱ごとに、その事業の実施箇所や参画機関の所在箇所について地図上に図示。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縮尺も明示。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416496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４－３．実施内容の全体像</a:t>
            </a: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163624" y="2518637"/>
            <a:ext cx="7769360"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目指す姿を実現するための産業創生・雇用創出と大学改革への一体的な取組の全体像について、以下の項目を盛り込んだ上で記載。</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・本計画による実施内容が地域産業へ裨益する道筋・ストーリー・ロジック</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・実施内容（大学改革、研究開発、専門人材育成）の概要とそれぞれの関連性</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・各参画実施主体の役割</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・取組内容の妥当性・蓋然性</a:t>
            </a: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988968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４－４．事業番号①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4241821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４－５．事業番号②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26061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４－６．事業番号③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20264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４－７．事業番号④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50865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５．資金計画</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25</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５－１．６年度目における事業費の内訳（見込み）</a:t>
            </a:r>
          </a:p>
        </p:txBody>
      </p:sp>
      <p:graphicFrame>
        <p:nvGraphicFramePr>
          <p:cNvPr id="6" name="表 5"/>
          <p:cNvGraphicFramePr>
            <a:graphicFrameLocks noGrp="1"/>
          </p:cNvGraphicFramePr>
          <p:nvPr>
            <p:extLst>
              <p:ext uri="{D42A27DB-BD31-4B8C-83A1-F6EECF244321}">
                <p14:modId xmlns:p14="http://schemas.microsoft.com/office/powerpoint/2010/main" val="213756329"/>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①○○事業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②○○事業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557048456"/>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④○○事業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③○○事業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3479594250"/>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⑤○○事業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dirty="0">
                <a:solidFill>
                  <a:sysClr val="windowText" lastClr="000000"/>
                </a:solidFill>
                <a:latin typeface="Meiryo UI" panose="020B0604030504040204" pitchFamily="50" charset="-128"/>
                <a:ea typeface="Meiryo UI" panose="020B0604030504040204" pitchFamily="50" charset="-128"/>
              </a:rPr>
              <a:t>○</a:t>
            </a:r>
            <a:r>
              <a:rPr lang="zh-TW" altLang="en-US" dirty="0">
                <a:solidFill>
                  <a:sysClr val="windowText" lastClr="000000"/>
                </a:solidFill>
                <a:latin typeface="Meiryo UI" panose="020B0604030504040204" pitchFamily="50" charset="-128"/>
                <a:ea typeface="Meiryo UI" panose="020B0604030504040204" pitchFamily="50" charset="-128"/>
              </a:rPr>
              <a:t>様式</a:t>
            </a:r>
            <a:r>
              <a:rPr lang="ja-JP" altLang="en-US" dirty="0">
                <a:solidFill>
                  <a:sysClr val="windowText" lastClr="000000"/>
                </a:solidFill>
                <a:latin typeface="Meiryo UI" panose="020B0604030504040204" pitchFamily="50" charset="-128"/>
                <a:ea typeface="Meiryo UI" panose="020B0604030504040204" pitchFamily="50" charset="-128"/>
              </a:rPr>
              <a:t>１</a:t>
            </a:r>
            <a:r>
              <a:rPr lang="en-US" altLang="zh-TW"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４「</a:t>
            </a:r>
            <a:r>
              <a:rPr lang="zh-TW" altLang="en-US" dirty="0">
                <a:solidFill>
                  <a:sysClr val="windowText" lastClr="000000"/>
                </a:solidFill>
                <a:latin typeface="Meiryo UI" panose="020B0604030504040204" pitchFamily="50" charset="-128"/>
                <a:ea typeface="Meiryo UI" panose="020B0604030504040204" pitchFamily="50" charset="-128"/>
              </a:rPr>
              <a:t>事業費整理表（事業別）</a:t>
            </a:r>
            <a:r>
              <a:rPr lang="ja-JP" altLang="en-US" dirty="0">
                <a:solidFill>
                  <a:sysClr val="windowText" lastClr="000000"/>
                </a:solidFill>
                <a:latin typeface="Meiryo UI" panose="020B0604030504040204" pitchFamily="50" charset="-128"/>
                <a:ea typeface="Meiryo UI" panose="020B0604030504040204" pitchFamily="50" charset="-128"/>
              </a:rPr>
              <a:t>」のうち、</a:t>
            </a:r>
            <a:r>
              <a:rPr lang="ja-JP" altLang="en-US" u="sng" dirty="0">
                <a:solidFill>
                  <a:schemeClr val="tx1"/>
                </a:solidFill>
                <a:latin typeface="Meiryo UI" panose="020B0604030504040204" pitchFamily="50" charset="-128"/>
                <a:ea typeface="Meiryo UI" panose="020B0604030504040204" pitchFamily="50" charset="-128"/>
              </a:rPr>
              <a:t>各事業の費用（交付対象事業費）と、それに応じた交付金額（交付申請額）</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rPr>
              <a:t>○あわせて、</a:t>
            </a:r>
            <a:r>
              <a:rPr lang="ja-JP" altLang="en-US" u="sng" dirty="0">
                <a:solidFill>
                  <a:schemeClr val="tx1"/>
                </a:solidFill>
                <a:latin typeface="Meiryo UI" panose="020B0604030504040204" pitchFamily="50" charset="-128"/>
                <a:ea typeface="Meiryo UI" panose="020B0604030504040204" pitchFamily="50" charset="-128"/>
              </a:rPr>
              <a:t>各事業で支出する主な経費</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事業の数に応じて、記載欄を加除するなど調整。</a:t>
            </a:r>
            <a:endParaRPr lang="en-US" altLang="ja-JP" sz="1600" dirty="0">
              <a:solidFill>
                <a:schemeClr val="tx1"/>
              </a:solidFill>
              <a:latin typeface="Meiryo UI" panose="020B0604030504040204" pitchFamily="50" charset="-128"/>
              <a:ea typeface="Meiryo UI" panose="020B0604030504040204" pitchFamily="50" charset="-128"/>
            </a:endParaRPr>
          </a:p>
        </p:txBody>
      </p:sp>
      <p:sp>
        <p:nvSpPr>
          <p:cNvPr id="13" name="正方形/長方形 5"/>
          <p:cNvSpPr/>
          <p:nvPr/>
        </p:nvSpPr>
        <p:spPr>
          <a:xfrm>
            <a:off x="5032825" y="588222"/>
            <a:ext cx="469398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合計</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sp>
        <p:nvSpPr>
          <p:cNvPr id="14" name="スライド番号プレースホルダー 2"/>
          <p:cNvSpPr>
            <a:spLocks noGrp="1"/>
          </p:cNvSpPr>
          <p:nvPr>
            <p:ph type="sldNum" sz="quarter" idx="12"/>
          </p:nvPr>
        </p:nvSpPr>
        <p:spPr>
          <a:xfrm>
            <a:off x="7677150" y="6492875"/>
            <a:ext cx="2228850" cy="365125"/>
          </a:xfrm>
        </p:spPr>
        <p:txBody>
          <a:bodyPr/>
          <a:lstStyle/>
          <a:p>
            <a:fld id="{2C05932C-F660-46D9-BCAC-BA474BACF4CC}" type="slidenum">
              <a:rPr lang="ja-JP" altLang="en-US" smtClean="0"/>
              <a:pPr/>
              <a:t>26</a:t>
            </a:fld>
            <a:endParaRPr lang="ja-JP" altLang="en-US" dirty="0"/>
          </a:p>
        </p:txBody>
      </p:sp>
    </p:spTree>
    <p:extLst>
      <p:ext uri="{BB962C8B-B14F-4D97-AF65-F5344CB8AC3E}">
        <p14:creationId xmlns:p14="http://schemas.microsoft.com/office/powerpoint/2010/main" val="110524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５－２．６年度目における経費の構造</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dirty="0"/>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○○大学</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　○○千円）</a:t>
            </a:r>
            <a:endParaRPr lang="ja-JP" altLang="en-US" sz="700" dirty="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事業者等</a:t>
            </a:r>
            <a:endParaRPr lang="en-US" altLang="ja-JP" b="1" dirty="0">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ja-JP" altLang="en-US" sz="700" dirty="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・事業③「○○○」</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・事業③「○○○○」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・事業⑤「○○○○」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sp>
        <p:nvSpPr>
          <p:cNvPr id="32" name="角丸四角形吹き出し 78"/>
          <p:cNvSpPr/>
          <p:nvPr/>
        </p:nvSpPr>
        <p:spPr>
          <a:xfrm>
            <a:off x="7598637" y="444249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・事業④「○○○○」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・事業⑥「○○○○」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自治体における直執行分　</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defRPr/>
            </a:pPr>
            <a:r>
              <a:rPr lang="ja-JP" altLang="en-US" sz="900" dirty="0">
                <a:solidFill>
                  <a:prstClr val="black"/>
                </a:solidFill>
                <a:latin typeface="Meiryo UI" panose="020B0604030504040204" pitchFamily="50" charset="-128"/>
                <a:ea typeface="Meiryo UI" panose="020B0604030504040204" pitchFamily="50" charset="-128"/>
              </a:rPr>
              <a:t>○○千円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en-US" altLang="ja-JP" sz="700" dirty="0">
              <a:solidFill>
                <a:prstClr val="black"/>
              </a:solidFill>
              <a:latin typeface="Meiryo UI" panose="020B0604030504040204" pitchFamily="50" charset="-128"/>
              <a:ea typeface="Meiryo UI" panose="020B0604030504040204" pitchFamily="50" charset="-128"/>
            </a:endParaRPr>
          </a:p>
          <a:p>
            <a:pPr lvl="0">
              <a:defRPr/>
            </a:pPr>
            <a:endParaRPr lang="en-US" altLang="ja-JP" sz="900" dirty="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dirty="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p:txBody>
      </p:sp>
      <p:sp>
        <p:nvSpPr>
          <p:cNvPr id="42" name="角丸四角形吹き出し 78"/>
          <p:cNvSpPr/>
          <p:nvPr/>
        </p:nvSpPr>
        <p:spPr>
          <a:xfrm>
            <a:off x="7888938" y="424425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dirty="0">
                <a:solidFill>
                  <a:sysClr val="windowText" lastClr="000000"/>
                </a:solidFill>
                <a:latin typeface="Meiryo UI" panose="020B0604030504040204" pitchFamily="50" charset="-128"/>
                <a:ea typeface="Meiryo UI" panose="020B0604030504040204" pitchFamily="50" charset="-128"/>
              </a:rPr>
              <a:t>※</a:t>
            </a:r>
            <a:r>
              <a:rPr lang="ja-JP" altLang="en-US" sz="600" dirty="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dirty="0">
              <a:solidFill>
                <a:sysClr val="windowText" lastClr="000000"/>
              </a:solidFill>
              <a:latin typeface="Meiryo UI" panose="020B0604030504040204" pitchFamily="50" charset="-128"/>
              <a:ea typeface="Meiryo UI" panose="020B0604030504040204" pitchFamily="50" charset="-128"/>
            </a:endParaRPr>
          </a:p>
        </p:txBody>
      </p:sp>
      <p:sp>
        <p:nvSpPr>
          <p:cNvPr id="41" name="角丸四角形 40"/>
          <p:cNvSpPr/>
          <p:nvPr/>
        </p:nvSpPr>
        <p:spPr>
          <a:xfrm>
            <a:off x="1316034" y="251670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dirty="0">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dirty="0">
                <a:solidFill>
                  <a:schemeClr val="tx1"/>
                </a:solidFill>
                <a:latin typeface="Meiryo UI" panose="020B0604030504040204" pitchFamily="50" charset="-128"/>
                <a:ea typeface="Meiryo UI" panose="020B0604030504040204" pitchFamily="50" charset="-128"/>
              </a:rPr>
              <a:t>と</a:t>
            </a:r>
            <a:r>
              <a:rPr lang="ja-JP" altLang="en-US" u="sng" dirty="0">
                <a:solidFill>
                  <a:schemeClr val="tx1"/>
                </a:solidFill>
                <a:latin typeface="Meiryo UI" panose="020B0604030504040204" pitchFamily="50" charset="-128"/>
                <a:ea typeface="Meiryo UI" panose="020B0604030504040204" pitchFamily="50" charset="-128"/>
              </a:rPr>
              <a:t>本交付金事業における自己負担分</a:t>
            </a:r>
            <a:r>
              <a:rPr lang="ja-JP" altLang="en-US" dirty="0">
                <a:solidFill>
                  <a:schemeClr val="tx1"/>
                </a:solidFill>
                <a:latin typeface="Meiryo UI" panose="020B0604030504040204" pitchFamily="50" charset="-128"/>
                <a:ea typeface="Meiryo UI" panose="020B0604030504040204" pitchFamily="50" charset="-128"/>
              </a:rPr>
              <a:t>を具体的に記載。</a:t>
            </a:r>
            <a:endParaRPr lang="en-US" altLang="ja-JP" dirty="0">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dirty="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○様式１－４の</a:t>
            </a:r>
            <a:r>
              <a:rPr lang="ja-JP" altLang="en-US" u="sng" dirty="0">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dirty="0">
                <a:solidFill>
                  <a:sysClr val="windowText" lastClr="000000"/>
                </a:solidFill>
                <a:latin typeface="Meiryo UI" panose="020B0604030504040204" pitchFamily="50" charset="-128"/>
                <a:ea typeface="Meiryo UI" panose="020B0604030504040204" pitchFamily="50" charset="-128"/>
              </a:rPr>
              <a:t>、様式１－３の</a:t>
            </a:r>
            <a:r>
              <a:rPr lang="ja-JP" altLang="en-US" u="sng" dirty="0">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dirty="0">
                <a:solidFill>
                  <a:sysClr val="windowText" lastClr="000000"/>
                </a:solidFill>
                <a:latin typeface="Meiryo UI" panose="020B0604030504040204" pitchFamily="50" charset="-128"/>
                <a:ea typeface="Meiryo UI" panose="020B0604030504040204" pitchFamily="50" charset="-128"/>
              </a:rPr>
              <a:t>の内容を記載。</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en-US" altLang="ja-JP" sz="1600" dirty="0">
                <a:solidFill>
                  <a:sysClr val="windowText" lastClr="000000"/>
                </a:solidFill>
                <a:latin typeface="Meiryo UI" panose="020B0604030504040204" pitchFamily="50" charset="-128"/>
                <a:ea typeface="Meiryo UI" panose="020B0604030504040204" pitchFamily="50" charset="-128"/>
              </a:rPr>
              <a:t>※</a:t>
            </a:r>
            <a:r>
              <a:rPr lang="ja-JP" altLang="en-US" sz="1600" dirty="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dirty="0">
                <a:solidFill>
                  <a:sysClr val="windowText" lastClr="000000"/>
                </a:solidFill>
                <a:latin typeface="Meiryo UI" panose="020B0604030504040204" pitchFamily="50" charset="-128"/>
                <a:ea typeface="Meiryo UI" panose="020B0604030504040204" pitchFamily="50" charset="-128"/>
              </a:rPr>
              <a:t>関連単独事業</a:t>
            </a:r>
            <a:r>
              <a:rPr lang="ja-JP" altLang="en-US" sz="1600" dirty="0">
                <a:solidFill>
                  <a:sysClr val="windowText" lastClr="000000"/>
                </a:solidFill>
                <a:latin typeface="Meiryo UI" panose="020B0604030504040204" pitchFamily="50" charset="-128"/>
                <a:ea typeface="Meiryo UI" panose="020B0604030504040204" pitchFamily="50" charset="-128"/>
              </a:rPr>
              <a:t>分を記載。</a:t>
            </a:r>
            <a:endParaRPr lang="en-US" altLang="ja-JP" sz="1600"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9BC6C6-2EE3-F732-39A5-B9729F29DE0F}"/>
              </a:ext>
            </a:extLst>
          </p:cNvPr>
          <p:cNvSpPr>
            <a:spLocks noGrp="1"/>
          </p:cNvSpPr>
          <p:nvPr>
            <p:ph type="title"/>
          </p:nvPr>
        </p:nvSpPr>
        <p:spPr/>
        <p:txBody>
          <a:bodyPr>
            <a:normAutofit fontScale="90000"/>
          </a:bodyPr>
          <a:lstStyle/>
          <a:p>
            <a:r>
              <a:rPr kumimoji="1" lang="ja-JP" altLang="en-US" dirty="0"/>
              <a:t>５－３．自走に向けた資金計画</a:t>
            </a:r>
          </a:p>
        </p:txBody>
      </p:sp>
      <p:sp>
        <p:nvSpPr>
          <p:cNvPr id="3" name="スライド番号プレースホルダー 2">
            <a:extLst>
              <a:ext uri="{FF2B5EF4-FFF2-40B4-BE49-F238E27FC236}">
                <a16:creationId xmlns:a16="http://schemas.microsoft.com/office/drawing/2014/main" id="{9FA216B3-472E-8D2D-9C9A-C73DF2EBAA9D}"/>
              </a:ext>
            </a:extLst>
          </p:cNvPr>
          <p:cNvSpPr>
            <a:spLocks noGrp="1"/>
          </p:cNvSpPr>
          <p:nvPr>
            <p:ph type="sldNum" sz="quarter" idx="12"/>
          </p:nvPr>
        </p:nvSpPr>
        <p:spPr/>
        <p:txBody>
          <a:bodyPr/>
          <a:lstStyle/>
          <a:p>
            <a:fld id="{2C05932C-F660-46D9-BCAC-BA474BACF4CC}" type="slidenum">
              <a:rPr lang="ja-JP" altLang="en-US" smtClean="0"/>
              <a:pPr/>
              <a:t>28</a:t>
            </a:fld>
            <a:endParaRPr lang="ja-JP" altLang="en-US"/>
          </a:p>
        </p:txBody>
      </p:sp>
      <p:sp>
        <p:nvSpPr>
          <p:cNvPr id="4" name="角丸四角形 5">
            <a:extLst>
              <a:ext uri="{FF2B5EF4-FFF2-40B4-BE49-F238E27FC236}">
                <a16:creationId xmlns:a16="http://schemas.microsoft.com/office/drawing/2014/main" id="{0EF2CE4F-273D-08CC-6436-B2F86E18DF95}"/>
              </a:ext>
            </a:extLst>
          </p:cNvPr>
          <p:cNvSpPr/>
          <p:nvPr/>
        </p:nvSpPr>
        <p:spPr>
          <a:xfrm>
            <a:off x="1216378" y="2316414"/>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ysClr val="windowText" lastClr="000000"/>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評価基準の「②事業実施体制・自走性」にあるとおり、「産業界の中核企業等が明確になっていて、応分の負担をすること。」や「国費支援期間後に自走する見通しがあること。」、「地域内外から必要十分な産学官の各主体の参画を得ており、かつ役割分担が明確であること。」等を踏まえ、金融機関を含めて</a:t>
            </a:r>
            <a:r>
              <a:rPr lang="ja-JP" altLang="en-US" u="sng" dirty="0">
                <a:solidFill>
                  <a:schemeClr val="tx1"/>
                </a:solidFill>
                <a:latin typeface="Meiryo UI" panose="020B0604030504040204" pitchFamily="50" charset="-128"/>
                <a:ea typeface="Meiryo UI" panose="020B0604030504040204" pitchFamily="50" charset="-128"/>
              </a:rPr>
              <a:t>地域の産官学の各主体がどのように費用負担を行っていくのか</a:t>
            </a:r>
            <a:r>
              <a:rPr lang="ja-JP" altLang="en-US" dirty="0">
                <a:solidFill>
                  <a:schemeClr val="tx1"/>
                </a:solidFill>
                <a:latin typeface="Meiryo UI" panose="020B0604030504040204" pitchFamily="50" charset="-128"/>
                <a:ea typeface="Meiryo UI" panose="020B0604030504040204" pitchFamily="50" charset="-128"/>
              </a:rPr>
              <a:t>、具体的に記載。</a:t>
            </a:r>
            <a:endParaRPr lang="en-US" altLang="ja-JP" dirty="0">
              <a:solidFill>
                <a:schemeClr val="tx1"/>
              </a:solidFill>
              <a:latin typeface="Meiryo UI" panose="020B0604030504040204" pitchFamily="50" charset="-128"/>
              <a:ea typeface="Meiryo UI" panose="020B0604030504040204" pitchFamily="50" charset="-128"/>
            </a:endParaRPr>
          </a:p>
          <a:p>
            <a:pPr marL="177800" indent="-177800"/>
            <a:r>
              <a:rPr lang="ja-JP" altLang="en-US" dirty="0">
                <a:solidFill>
                  <a:schemeClr val="tx1"/>
                </a:solidFill>
                <a:latin typeface="Meiryo UI" panose="020B0604030504040204" pitchFamily="50" charset="-128"/>
                <a:ea typeface="Meiryo UI" panose="020B0604030504040204" pitchFamily="50" charset="-128"/>
              </a:rPr>
              <a:t>〇特に、自走化に向けた産官学の費用分担が明確で現実的であることについて、重点評価の対象とする。</a:t>
            </a:r>
            <a:endParaRPr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91479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02665" y="2374766"/>
            <a:ext cx="8271756" cy="1995362"/>
          </a:xfrm>
        </p:spPr>
        <p:txBody>
          <a:bodyPr anchor="ctr" anchorCtr="0">
            <a:normAutofit/>
          </a:bodyPr>
          <a:lstStyle/>
          <a:p>
            <a:pPr algn="ctr"/>
            <a:r>
              <a:rPr lang="ja-JP" altLang="en-US" dirty="0"/>
              <a:t>実施計画に関する基本情報</a:t>
            </a:r>
            <a:br>
              <a:rPr lang="en-US" altLang="ja-JP" dirty="0"/>
            </a:br>
            <a:r>
              <a:rPr lang="ja-JP" altLang="en-US" dirty="0"/>
              <a:t>（事務局確認用）</a:t>
            </a:r>
            <a:endParaRPr lang="ja-JP" altLang="en-US" sz="3600" dirty="0"/>
          </a:p>
        </p:txBody>
      </p:sp>
      <p:sp>
        <p:nvSpPr>
          <p:cNvPr id="3" name="スライド番号プレースホルダー 2"/>
          <p:cNvSpPr txBox="1">
            <a:spLocks/>
          </p:cNvSpPr>
          <p:nvPr/>
        </p:nvSpPr>
        <p:spPr>
          <a:xfrm>
            <a:off x="7677150" y="6492875"/>
            <a:ext cx="222885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24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2C05932C-F660-46D9-BCAC-BA474BACF4CC}" type="slidenum">
              <a:rPr lang="ja-JP" altLang="en-US" sz="900" smtClean="0">
                <a:solidFill>
                  <a:schemeClr val="bg1">
                    <a:lumMod val="65000"/>
                  </a:schemeClr>
                </a:solidFill>
                <a:latin typeface="+mn-ea"/>
              </a:rPr>
              <a:pPr/>
              <a:t>29</a:t>
            </a:fld>
            <a:endParaRPr lang="ja-JP" altLang="en-US" sz="900">
              <a:solidFill>
                <a:schemeClr val="bg1">
                  <a:lumMod val="65000"/>
                </a:schemeClr>
              </a:solidFill>
              <a:latin typeface="+mn-ea"/>
            </a:endParaRPr>
          </a:p>
        </p:txBody>
      </p:sp>
    </p:spTree>
    <p:extLst>
      <p:ext uri="{BB962C8B-B14F-4D97-AF65-F5344CB8AC3E}">
        <p14:creationId xmlns:p14="http://schemas.microsoft.com/office/powerpoint/2010/main" val="2881549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6" name="正方形/長方形 5"/>
          <p:cNvSpPr/>
          <p:nvPr/>
        </p:nvSpPr>
        <p:spPr>
          <a:xfrm>
            <a:off x="101548" y="462916"/>
            <a:ext cx="178286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〇計画に関する基本情報</a:t>
            </a:r>
          </a:p>
        </p:txBody>
      </p:sp>
      <p:graphicFrame>
        <p:nvGraphicFramePr>
          <p:cNvPr id="5" name="表 4"/>
          <p:cNvGraphicFramePr>
            <a:graphicFrameLocks noGrp="1"/>
          </p:cNvGraphicFramePr>
          <p:nvPr/>
        </p:nvGraphicFramePr>
        <p:xfrm>
          <a:off x="175846" y="730862"/>
          <a:ext cx="9248811" cy="4331053"/>
        </p:xfrm>
        <a:graphic>
          <a:graphicData uri="http://schemas.openxmlformats.org/drawingml/2006/table">
            <a:tbl>
              <a:tblPr firstRow="1" firstCol="1" bandRow="1"/>
              <a:tblGrid>
                <a:gridCol w="267741">
                  <a:extLst>
                    <a:ext uri="{9D8B030D-6E8A-4147-A177-3AD203B41FA5}">
                      <a16:colId xmlns:a16="http://schemas.microsoft.com/office/drawing/2014/main" val="963382101"/>
                    </a:ext>
                  </a:extLst>
                </a:gridCol>
                <a:gridCol w="2296286">
                  <a:extLst>
                    <a:ext uri="{9D8B030D-6E8A-4147-A177-3AD203B41FA5}">
                      <a16:colId xmlns:a16="http://schemas.microsoft.com/office/drawing/2014/main" val="2476258348"/>
                    </a:ext>
                  </a:extLst>
                </a:gridCol>
                <a:gridCol w="6684784">
                  <a:extLst>
                    <a:ext uri="{9D8B030D-6E8A-4147-A177-3AD203B41FA5}">
                      <a16:colId xmlns:a16="http://schemas.microsoft.com/office/drawing/2014/main" val="129148307"/>
                    </a:ext>
                  </a:extLst>
                </a:gridCol>
              </a:tblGrid>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計画名称</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578745"/>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計画分野</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※中核的な産業分野を記載。</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149127"/>
                  </a:ext>
                </a:extLst>
              </a:tr>
              <a:tr h="610950">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計画区域</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※申請団体の全域が想定されるが、当該申請団体の一部の区域に限ることを妨げるものではない。</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※いわゆる東京</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23</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区の外に定められていることが必要。</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826312"/>
                  </a:ext>
                </a:extLst>
              </a:tr>
              <a:tr h="260388">
                <a:tc gridSpan="2">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計画期間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10</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10780"/>
                  </a:ext>
                </a:extLst>
              </a:tr>
              <a:tr h="260388">
                <a:tc>
                  <a:txBody>
                    <a:bodyPr/>
                    <a:lstStyle/>
                    <a:p>
                      <a:pPr algn="just">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本交付金の支援期間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※最長５年度間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47340"/>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主たる申請団体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38972"/>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85602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共同申請団体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00696"/>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事業責任者</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601237"/>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主な所属組織・役職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03362"/>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大学改革の対象大学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18388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649337"/>
                  </a:ext>
                </a:extLst>
              </a:tr>
              <a:tr h="430623">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中核企業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804255"/>
                  </a:ext>
                </a:extLst>
              </a:tr>
              <a:tr h="425212">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845596"/>
                  </a:ext>
                </a:extLst>
              </a:tr>
            </a:tbl>
          </a:graphicData>
        </a:graphic>
      </p:graphicFrame>
      <p:graphicFrame>
        <p:nvGraphicFramePr>
          <p:cNvPr id="8" name="表 7"/>
          <p:cNvGraphicFramePr>
            <a:graphicFrameLocks noGrp="1"/>
          </p:cNvGraphicFramePr>
          <p:nvPr/>
        </p:nvGraphicFramePr>
        <p:xfrm>
          <a:off x="175846" y="5458205"/>
          <a:ext cx="9243145" cy="1285236"/>
        </p:xfrm>
        <a:graphic>
          <a:graphicData uri="http://schemas.openxmlformats.org/drawingml/2006/table">
            <a:tbl>
              <a:tblPr firstRow="1" firstCol="1" bandRow="1"/>
              <a:tblGrid>
                <a:gridCol w="3093074">
                  <a:extLst>
                    <a:ext uri="{9D8B030D-6E8A-4147-A177-3AD203B41FA5}">
                      <a16:colId xmlns:a16="http://schemas.microsoft.com/office/drawing/2014/main" val="440206681"/>
                    </a:ext>
                  </a:extLst>
                </a:gridCol>
                <a:gridCol w="6150071">
                  <a:extLst>
                    <a:ext uri="{9D8B030D-6E8A-4147-A177-3AD203B41FA5}">
                      <a16:colId xmlns:a16="http://schemas.microsoft.com/office/drawing/2014/main" val="1188284757"/>
                    </a:ext>
                  </a:extLst>
                </a:gridCol>
              </a:tblGrid>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団体名・担当部局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※主たる申請団体において担当となる部局。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43224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責任者名・役職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※課室長級以上を想定。</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2911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32958"/>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電話番号／メールアドレス</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64622"/>
                  </a:ext>
                </a:extLst>
              </a:tr>
            </a:tbl>
          </a:graphicData>
        </a:graphic>
      </p:graphicFrame>
      <p:sp>
        <p:nvSpPr>
          <p:cNvPr id="11" name="Rectangle 1"/>
          <p:cNvSpPr>
            <a:spLocks noChangeArrowheads="1"/>
          </p:cNvSpPr>
          <p:nvPr/>
        </p:nvSpPr>
        <p:spPr bwMode="auto">
          <a:xfrm>
            <a:off x="91236" y="5177961"/>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a:ea typeface="Meiryo UI"/>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a:ea typeface="Meiryo UI"/>
                <a:cs typeface="Times New Roman" panose="02020603050405020304" pitchFamily="18" charset="0"/>
              </a:rPr>
              <a:t>事務連絡担当連絡先</a:t>
            </a:r>
            <a:endParaRPr kumimoji="0" lang="ja-JP" altLang="ja-JP" sz="11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7" name="角丸四角形 1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a:ea typeface="Meiryo UI"/>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a:ea typeface="Meiryo UI"/>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a:ea typeface="Meiryo UI"/>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endParaRPr kumimoji="0" lang="en-US" altLang="ja-JP" sz="1800" b="0" i="0" u="none" strike="noStrike" kern="0" cap="none" spc="0" normalizeH="0" baseline="0" noProof="0" dirty="0">
              <a:ln>
                <a:noFill/>
              </a:ln>
              <a:solidFill>
                <a:sysClr val="windowText" lastClr="000000"/>
              </a:solidFill>
              <a:effectLst/>
              <a:uLnTx/>
              <a:uFillTx/>
              <a:latin typeface="Meiryo UI"/>
              <a:ea typeface="Meiryo UI"/>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○事務連絡担当連絡先について、共同申請であっても、内閣府からの連絡は主たる申請団体において担当となる部局を通じて行うことを想定しているため、そのための連絡先を記載。</a:t>
            </a:r>
          </a:p>
          <a:p>
            <a:pPr marL="177800" marR="0" lvl="0" indent="-177800" algn="l" defTabSz="914395"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
        <p:nvSpPr>
          <p:cNvPr id="9" name="スライド番号プレースホルダー 2"/>
          <p:cNvSpPr>
            <a:spLocks noGrp="1"/>
          </p:cNvSpPr>
          <p:nvPr>
            <p:ph type="sldNum" sz="quarter" idx="12"/>
          </p:nvPr>
        </p:nvSpPr>
        <p:spPr>
          <a:xfrm>
            <a:off x="7677150" y="6492875"/>
            <a:ext cx="2228850" cy="365125"/>
          </a:xfrm>
        </p:spPr>
        <p:txBody>
          <a:bodyPr/>
          <a:lstStyle/>
          <a:p>
            <a:fld id="{2C05932C-F660-46D9-BCAC-BA474BACF4CC}" type="slidenum">
              <a:rPr lang="ja-JP" altLang="en-US" sz="1600" smtClean="0">
                <a:solidFill>
                  <a:schemeClr val="bg1">
                    <a:lumMod val="65000"/>
                  </a:schemeClr>
                </a:solidFill>
                <a:latin typeface="+mn-ea"/>
              </a:rPr>
              <a:pPr/>
              <a:t>30</a:t>
            </a:fld>
            <a:endParaRPr lang="ja-JP" altLang="en-US" sz="1600" dirty="0">
              <a:solidFill>
                <a:schemeClr val="bg1">
                  <a:lumMod val="65000"/>
                </a:schemeClr>
              </a:solidFill>
              <a:latin typeface="+mn-ea"/>
            </a:endParaRPr>
          </a:p>
        </p:txBody>
      </p:sp>
    </p:spTree>
    <p:extLst>
      <p:ext uri="{BB962C8B-B14F-4D97-AF65-F5344CB8AC3E}">
        <p14:creationId xmlns:p14="http://schemas.microsoft.com/office/powerpoint/2010/main" val="2831211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4" name="スライド番号プレースホルダー 3"/>
          <p:cNvSpPr>
            <a:spLocks noGrp="1"/>
          </p:cNvSpPr>
          <p:nvPr>
            <p:ph type="sldNum" sz="quarter" idx="12"/>
          </p:nvPr>
        </p:nvSpPr>
        <p:spPr>
          <a:xfrm>
            <a:off x="7677150" y="6528558"/>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1600" b="0" i="0" u="none" strike="noStrike" kern="1200" cap="none" spc="0" normalizeH="0" baseline="0" noProof="0">
                <a:ln>
                  <a:noFill/>
                </a:ln>
                <a:solidFill>
                  <a:schemeClr val="bg1">
                    <a:lumMod val="65000"/>
                  </a:schemeClr>
                </a:solidFill>
                <a:effectLst/>
                <a:uLnTx/>
                <a:uFillTx/>
                <a:latin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1" lang="ja-JP" altLang="en-US" sz="1600" b="0" i="0" u="none" strike="noStrike" kern="1200" cap="none" spc="0" normalizeH="0" baseline="0" noProof="0" dirty="0">
              <a:ln>
                <a:noFill/>
              </a:ln>
              <a:solidFill>
                <a:schemeClr val="bg1">
                  <a:lumMod val="65000"/>
                </a:schemeClr>
              </a:solidFill>
              <a:effectLst/>
              <a:uLnTx/>
              <a:uFillTx/>
              <a:latin typeface="+mn-ea"/>
              <a:cs typeface="+mn-cs"/>
            </a:endParaRPr>
          </a:p>
        </p:txBody>
      </p:sp>
      <p:graphicFrame>
        <p:nvGraphicFramePr>
          <p:cNvPr id="5" name="表 4"/>
          <p:cNvGraphicFramePr>
            <a:graphicFrameLocks noGrp="1"/>
          </p:cNvGraphicFramePr>
          <p:nvPr/>
        </p:nvGraphicFramePr>
        <p:xfrm>
          <a:off x="158262" y="727199"/>
          <a:ext cx="9266908" cy="6042878"/>
        </p:xfrm>
        <a:graphic>
          <a:graphicData uri="http://schemas.openxmlformats.org/drawingml/2006/table">
            <a:tbl>
              <a:tblPr firstRow="1" firstCol="1" bandRow="1"/>
              <a:tblGrid>
                <a:gridCol w="430987">
                  <a:extLst>
                    <a:ext uri="{9D8B030D-6E8A-4147-A177-3AD203B41FA5}">
                      <a16:colId xmlns:a16="http://schemas.microsoft.com/office/drawing/2014/main" val="1116849585"/>
                    </a:ext>
                  </a:extLst>
                </a:gridCol>
                <a:gridCol w="721338">
                  <a:extLst>
                    <a:ext uri="{9D8B030D-6E8A-4147-A177-3AD203B41FA5}">
                      <a16:colId xmlns:a16="http://schemas.microsoft.com/office/drawing/2014/main" val="860082181"/>
                    </a:ext>
                  </a:extLst>
                </a:gridCol>
                <a:gridCol w="8114583">
                  <a:extLst>
                    <a:ext uri="{9D8B030D-6E8A-4147-A177-3AD203B41FA5}">
                      <a16:colId xmlns:a16="http://schemas.microsoft.com/office/drawing/2014/main" val="1023787069"/>
                    </a:ext>
                  </a:extLst>
                </a:gridCol>
              </a:tblGrid>
              <a:tr h="222371">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会議名称</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13120"/>
                  </a:ext>
                </a:extLst>
              </a:tr>
              <a:tr h="263770">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会議設置日</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※今後設置予定の場合のその旨を明記。</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116098"/>
                  </a:ext>
                </a:extLst>
              </a:tr>
              <a:tr h="342898">
                <a:tc gridSpan="2">
                  <a:txBody>
                    <a:bodyPr/>
                    <a:lstStyle/>
                    <a:p>
                      <a:pPr algn="just">
                        <a:spcAft>
                          <a:spcPts val="0"/>
                        </a:spcAft>
                      </a:pPr>
                      <a:r>
                        <a:rPr lang="ja-JP" sz="1200" kern="0" dirty="0">
                          <a:effectLst/>
                          <a:latin typeface="+mn-ea"/>
                          <a:ea typeface="+mn-ea"/>
                          <a:cs typeface="Times New Roman" panose="02020603050405020304" pitchFamily="18" charset="0"/>
                        </a:rPr>
                        <a:t>主宰者名・所属・役職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34419"/>
                  </a:ext>
                </a:extLst>
              </a:tr>
              <a:tr h="355208">
                <a:tc gridSpan="2">
                  <a:txBody>
                    <a:bodyPr/>
                    <a:lstStyle/>
                    <a:p>
                      <a:pPr algn="just">
                        <a:spcAft>
                          <a:spcPts val="0"/>
                        </a:spcAft>
                      </a:pPr>
                      <a:r>
                        <a:rPr lang="ja-JP" sz="1200" kern="0" dirty="0">
                          <a:effectLst/>
                          <a:latin typeface="+mn-ea"/>
                          <a:ea typeface="+mn-ea"/>
                          <a:cs typeface="Times New Roman" panose="02020603050405020304" pitchFamily="18" charset="0"/>
                        </a:rPr>
                        <a:t>事業責任者名・所属・役職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506438"/>
                  </a:ext>
                </a:extLst>
              </a:tr>
              <a:tr h="226840">
                <a:tc gridSpan="3">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会議構成員</a:t>
                      </a:r>
                      <a:r>
                        <a:rPr lang="ja-JP" altLang="en-US" sz="1200" kern="100" dirty="0">
                          <a:effectLst/>
                          <a:latin typeface="+mn-ea"/>
                          <a:ea typeface="+mn-ea"/>
                          <a:cs typeface="Times New Roman" panose="02020603050405020304" pitchFamily="18" charset="0"/>
                        </a:rPr>
                        <a:t>　</a:t>
                      </a:r>
                      <a:r>
                        <a:rPr lang="ja-JP" sz="1200" kern="0" dirty="0">
                          <a:effectLst/>
                          <a:latin typeface="+mn-ea"/>
                          <a:ea typeface="+mn-ea"/>
                          <a:cs typeface="Times New Roman" panose="02020603050405020304" pitchFamily="18" charset="0"/>
                        </a:rPr>
                        <a:t>※◎が付されている機関の参画は必須。</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57213790"/>
                  </a:ext>
                </a:extLst>
              </a:tr>
              <a:tr h="236748">
                <a:tc rowSpan="12">
                  <a:txBody>
                    <a:bodyPr/>
                    <a:lstStyle/>
                    <a:p>
                      <a:pPr algn="just">
                        <a:spcAft>
                          <a:spcPts val="0"/>
                        </a:spcAft>
                      </a:pPr>
                      <a:r>
                        <a:rPr lang="en-US" sz="1200" kern="100">
                          <a:effectLst/>
                          <a:highlight>
                            <a:srgbClr val="00FF00"/>
                          </a:highligh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spcAft>
                          <a:spcPts val="0"/>
                        </a:spcAft>
                      </a:pPr>
                      <a:r>
                        <a:rPr lang="ja-JP" sz="1200" kern="100" dirty="0">
                          <a:effectLst/>
                          <a:latin typeface="+mn-ea"/>
                          <a:ea typeface="+mn-ea"/>
                          <a:cs typeface="Times New Roman" panose="02020603050405020304" pitchFamily="18" charset="0"/>
                        </a:rPr>
                        <a:t>◎地方公共団体（公設試験研究機関等の附属機関を含む）</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997927025"/>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806412844"/>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◎大学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6528786"/>
                  </a:ext>
                </a:extLst>
              </a:tr>
              <a:tr h="236748">
                <a:tc vMerge="1">
                  <a:txBody>
                    <a:bodyPr/>
                    <a:lstStyle/>
                    <a:p>
                      <a:endParaRPr kumimoji="1" lang="ja-JP" altLang="en-US"/>
                    </a:p>
                  </a:txBody>
                  <a:tcPr/>
                </a:tc>
                <a:tc gridSpan="2">
                  <a:txBody>
                    <a:bodyPr/>
                    <a:lstStyle/>
                    <a:p>
                      <a:pPr algn="just">
                        <a:spcAft>
                          <a:spcPts val="0"/>
                        </a:spcAft>
                      </a:pPr>
                      <a:endParaRPr lang="en-US" alt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alt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4057562424"/>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◎事業者又は事業者が組織する団体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427687995"/>
                  </a:ext>
                </a:extLst>
              </a:tr>
              <a:tr h="236748">
                <a:tc vMerge="1">
                  <a:txBody>
                    <a:bodyPr/>
                    <a:lstStyle/>
                    <a:p>
                      <a:endParaRPr kumimoji="1" lang="ja-JP" altLang="en-US"/>
                    </a:p>
                  </a:txBody>
                  <a:tcPr/>
                </a:tc>
                <a:tc gridSpan="2">
                  <a:txBody>
                    <a:bodyPr/>
                    <a:lstStyle/>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※事業の中核となる企業については、正式に参画を約していることが必要。</a:t>
                      </a:r>
                      <a:endParaRPr lang="ja-JP" altLang="ja-JP" sz="105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33942668"/>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高等専門学校・専門学校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293213967"/>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939882859"/>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金融機関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484820938"/>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749957475"/>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その他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953592299"/>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183665306"/>
                  </a:ext>
                </a:extLst>
              </a:tr>
              <a:tr h="1757401">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推進会議の体制</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下記の内容が分かるように記載。</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・推進会議の体制</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・推進会議の参画主体</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・各参画主体の役割</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・首長や事業責任者などの事業マネジメント上の権限</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・運営体制や意思決定プロセス</a:t>
                      </a:r>
                      <a:endParaRPr lang="ja-JP" altLang="ja-JP" sz="105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069618471"/>
                  </a:ext>
                </a:extLst>
              </a:tr>
            </a:tbl>
          </a:graphicData>
        </a:graphic>
      </p:graphicFrame>
      <p:sp>
        <p:nvSpPr>
          <p:cNvPr id="6" name="Rectangle 1"/>
          <p:cNvSpPr>
            <a:spLocks noChangeArrowheads="1"/>
          </p:cNvSpPr>
          <p:nvPr/>
        </p:nvSpPr>
        <p:spPr bwMode="auto">
          <a:xfrm>
            <a:off x="46897" y="456710"/>
            <a:ext cx="44037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推進体制（地域における大学振興・若者雇用創出推進会議）</a:t>
            </a:r>
            <a:endParaRPr kumimoji="0" lang="ja-JP" altLang="en-US" sz="1200" b="0" i="0" u="none" strike="noStrike" kern="1200" cap="none" spc="0" normalizeH="0" baseline="0" noProof="0" dirty="0">
              <a:ln>
                <a:noFill/>
              </a:ln>
              <a:solidFill>
                <a:prstClr val="black"/>
              </a:solidFill>
              <a:effectLst/>
              <a:uLnTx/>
              <a:uFillTx/>
              <a:latin typeface="Arial" panose="020B0604020202020204" pitchFamily="34" charset="0"/>
              <a:ea typeface="Meiryo UI"/>
              <a:cs typeface="+mn-cs"/>
            </a:endParaRPr>
          </a:p>
        </p:txBody>
      </p:sp>
      <p:sp>
        <p:nvSpPr>
          <p:cNvPr id="7" name="角丸四角形 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r>
              <a:rPr kumimoji="0" lang="ja-JP" altLang="en-US"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932946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4" name="スライド番号プレースホルダー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1600" b="0" i="0" u="none" strike="noStrike" kern="1200" cap="none" spc="0" normalizeH="0" baseline="0" noProof="0">
                <a:ln>
                  <a:noFill/>
                </a:ln>
                <a:solidFill>
                  <a:schemeClr val="bg1">
                    <a:lumMod val="65000"/>
                  </a:schemeClr>
                </a:solidFill>
                <a:effectLst/>
                <a:uLnTx/>
                <a:uFillTx/>
                <a:latin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1" lang="ja-JP" altLang="en-US" sz="1600" b="0" i="0" u="none" strike="noStrike" kern="1200" cap="none" spc="0" normalizeH="0" baseline="0" noProof="0">
              <a:ln>
                <a:noFill/>
              </a:ln>
              <a:solidFill>
                <a:schemeClr val="bg1">
                  <a:lumMod val="65000"/>
                </a:schemeClr>
              </a:solidFill>
              <a:effectLst/>
              <a:uLnTx/>
              <a:uFillTx/>
              <a:latin typeface="+mn-ea"/>
              <a:cs typeface="+mn-cs"/>
            </a:endParaRPr>
          </a:p>
        </p:txBody>
      </p:sp>
      <p:graphicFrame>
        <p:nvGraphicFramePr>
          <p:cNvPr id="3" name="表 2"/>
          <p:cNvGraphicFramePr>
            <a:graphicFrameLocks noGrp="1"/>
          </p:cNvGraphicFramePr>
          <p:nvPr/>
        </p:nvGraphicFramePr>
        <p:xfrm>
          <a:off x="175845" y="757341"/>
          <a:ext cx="8875819" cy="1983588"/>
        </p:xfrm>
        <a:graphic>
          <a:graphicData uri="http://schemas.openxmlformats.org/drawingml/2006/table">
            <a:tbl>
              <a:tblPr firstRow="1" firstCol="1" bandRow="1"/>
              <a:tblGrid>
                <a:gridCol w="1527274">
                  <a:extLst>
                    <a:ext uri="{9D8B030D-6E8A-4147-A177-3AD203B41FA5}">
                      <a16:colId xmlns:a16="http://schemas.microsoft.com/office/drawing/2014/main" val="1775149103"/>
                    </a:ext>
                  </a:extLst>
                </a:gridCol>
                <a:gridCol w="7348545">
                  <a:extLst>
                    <a:ext uri="{9D8B030D-6E8A-4147-A177-3AD203B41FA5}">
                      <a16:colId xmlns:a16="http://schemas.microsoft.com/office/drawing/2014/main" val="3917271632"/>
                    </a:ext>
                  </a:extLst>
                </a:gridCol>
              </a:tblGrid>
              <a:tr h="23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a:effectLst/>
                          <a:latin typeface="+mn-ea"/>
                          <a:ea typeface="+mn-ea"/>
                          <a:cs typeface="Times New Roman" panose="02020603050405020304" pitchFamily="18" charset="0"/>
                        </a:rPr>
                        <a:t>検証時期</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251658"/>
                  </a:ext>
                </a:extLst>
              </a:tr>
              <a:tr h="5523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a:effectLst/>
                          <a:latin typeface="+mn-ea"/>
                          <a:ea typeface="+mn-ea"/>
                          <a:cs typeface="Times New Roman" panose="02020603050405020304" pitchFamily="18" charset="0"/>
                        </a:rPr>
                        <a:t>検証方法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ja-JP" altLang="ja-JP" sz="1200" dirty="0">
                          <a:solidFill>
                            <a:srgbClr val="00B0F0"/>
                          </a:solidFill>
                          <a:effectLst/>
                          <a:latin typeface="+mn-ea"/>
                          <a:ea typeface="+mn-ea"/>
                          <a:cs typeface="Times New Roman" panose="02020603050405020304" pitchFamily="18" charset="0"/>
                        </a:rPr>
                        <a:t>※外部機関がどのような手法で</a:t>
                      </a:r>
                      <a:r>
                        <a:rPr lang="en-US" altLang="ja-JP" sz="1200" dirty="0">
                          <a:solidFill>
                            <a:srgbClr val="00B0F0"/>
                          </a:solidFill>
                          <a:effectLst/>
                          <a:latin typeface="+mn-ea"/>
                          <a:ea typeface="+mn-ea"/>
                          <a:cs typeface="Times New Roman" panose="02020603050405020304" pitchFamily="18" charset="0"/>
                        </a:rPr>
                        <a:t>KPI</a:t>
                      </a:r>
                      <a:r>
                        <a:rPr lang="ja-JP" altLang="ja-JP" sz="1200" dirty="0">
                          <a:solidFill>
                            <a:srgbClr val="00B0F0"/>
                          </a:solidFill>
                          <a:effectLst/>
                          <a:latin typeface="+mn-ea"/>
                          <a:ea typeface="+mn-ea"/>
                          <a:cs typeface="Times New Roman" panose="02020603050405020304" pitchFamily="18" charset="0"/>
                        </a:rPr>
                        <a:t>達成度等の検証を行い、事業の見直しを行う予定かを記載。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628972"/>
                  </a:ext>
                </a:extLst>
              </a:tr>
              <a:tr h="603772">
                <a:tc>
                  <a:txBody>
                    <a:bodyPr/>
                    <a:lstStyle/>
                    <a:p>
                      <a:pPr algn="l">
                        <a:spcAft>
                          <a:spcPts val="0"/>
                        </a:spcAft>
                      </a:pPr>
                      <a:r>
                        <a:rPr lang="ja-JP" sz="1200" kern="100" dirty="0">
                          <a:effectLst/>
                          <a:latin typeface="+mn-ea"/>
                          <a:ea typeface="+mn-ea"/>
                          <a:cs typeface="Times New Roman" panose="02020603050405020304" pitchFamily="18" charset="0"/>
                        </a:rPr>
                        <a:t>外部組織の参画者</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※外部組織の参画者の情報を記載（見込みの場合はその旨を明記）。</a:t>
                      </a:r>
                      <a:endParaRPr lang="en-US" altLang="ja-JP" sz="1200" kern="100" dirty="0">
                        <a:solidFill>
                          <a:srgbClr val="00B0F0"/>
                        </a:solidFill>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dirty="0">
                          <a:solidFill>
                            <a:srgbClr val="00B0F0"/>
                          </a:solidFill>
                          <a:effectLst/>
                          <a:latin typeface="+mn-ea"/>
                          <a:ea typeface="+mn-ea"/>
                          <a:cs typeface="Times New Roman" panose="02020603050405020304" pitchFamily="18" charset="0"/>
                        </a:rPr>
                        <a:t>※議会の場合はその旨を明記。</a:t>
                      </a:r>
                      <a:endParaRPr lang="ja-JP" sz="1200" kern="100" dirty="0">
                        <a:effectLst/>
                        <a:latin typeface="+mn-ea"/>
                        <a:ea typeface="+mn-ea"/>
                        <a:cs typeface="Times New Roman" panose="02020603050405020304" pitchFamily="18" charset="0"/>
                      </a:endParaRPr>
                    </a:p>
                  </a:txBody>
                  <a:tcPr marL="90170" marR="901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111472"/>
                  </a:ext>
                </a:extLst>
              </a:tr>
              <a:tr h="589711">
                <a:tc>
                  <a:txBody>
                    <a:bodyPr/>
                    <a:lstStyle/>
                    <a:p>
                      <a:pPr algn="l">
                        <a:spcAft>
                          <a:spcPts val="0"/>
                        </a:spcAft>
                      </a:pPr>
                      <a:r>
                        <a:rPr lang="ja-JP" sz="1200" kern="100" dirty="0">
                          <a:effectLst/>
                          <a:latin typeface="+mn-ea"/>
                          <a:ea typeface="+mn-ea"/>
                          <a:cs typeface="Times New Roman" panose="02020603050405020304" pitchFamily="18" charset="0"/>
                        </a:rPr>
                        <a:t>検証結果の公表方法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en-US" sz="1200" kern="100" dirty="0">
                          <a:effectLst/>
                          <a:latin typeface="+mn-ea"/>
                          <a:ea typeface="+mn-ea"/>
                          <a:cs typeface="Times New Roman" panose="02020603050405020304" pitchFamily="18" charset="0"/>
                        </a:rPr>
                        <a:t> </a:t>
                      </a:r>
                      <a:r>
                        <a:rPr lang="ja-JP" altLang="ja-JP" sz="1200" dirty="0">
                          <a:solidFill>
                            <a:srgbClr val="00B0F0"/>
                          </a:solidFill>
                          <a:effectLst/>
                          <a:latin typeface="+mn-ea"/>
                          <a:ea typeface="+mn-ea"/>
                          <a:cs typeface="Times New Roman" panose="02020603050405020304" pitchFamily="18" charset="0"/>
                        </a:rPr>
                        <a:t>※外部組織による事業の検証結果の公表方法を記載。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664632"/>
                  </a:ext>
                </a:extLst>
              </a:tr>
            </a:tbl>
          </a:graphicData>
        </a:graphic>
      </p:graphicFrame>
      <p:sp>
        <p:nvSpPr>
          <p:cNvPr id="6" name="Rectangle 1"/>
          <p:cNvSpPr>
            <a:spLocks noChangeArrowheads="1"/>
          </p:cNvSpPr>
          <p:nvPr/>
        </p:nvSpPr>
        <p:spPr bwMode="auto">
          <a:xfrm>
            <a:off x="77181" y="484570"/>
            <a:ext cx="13869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計画の効果検証</a:t>
            </a:r>
            <a:endParaRPr kumimoji="0" lang="ja-JP"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aphicFrame>
        <p:nvGraphicFramePr>
          <p:cNvPr id="9" name="表 8"/>
          <p:cNvGraphicFramePr>
            <a:graphicFrameLocks noGrp="1"/>
          </p:cNvGraphicFramePr>
          <p:nvPr>
            <p:extLst>
              <p:ext uri="{D42A27DB-BD31-4B8C-83A1-F6EECF244321}">
                <p14:modId xmlns:p14="http://schemas.microsoft.com/office/powerpoint/2010/main" val="798395954"/>
              </p:ext>
            </p:extLst>
          </p:nvPr>
        </p:nvGraphicFramePr>
        <p:xfrm>
          <a:off x="175845" y="3040000"/>
          <a:ext cx="9187963" cy="3715260"/>
        </p:xfrm>
        <a:graphic>
          <a:graphicData uri="http://schemas.openxmlformats.org/drawingml/2006/table">
            <a:tbl>
              <a:tblPr firstRow="1" firstCol="1" bandRow="1"/>
              <a:tblGrid>
                <a:gridCol w="649402">
                  <a:extLst>
                    <a:ext uri="{9D8B030D-6E8A-4147-A177-3AD203B41FA5}">
                      <a16:colId xmlns:a16="http://schemas.microsoft.com/office/drawing/2014/main" val="1016442197"/>
                    </a:ext>
                  </a:extLst>
                </a:gridCol>
                <a:gridCol w="1675954">
                  <a:extLst>
                    <a:ext uri="{9D8B030D-6E8A-4147-A177-3AD203B41FA5}">
                      <a16:colId xmlns:a16="http://schemas.microsoft.com/office/drawing/2014/main" val="2798149813"/>
                    </a:ext>
                  </a:extLst>
                </a:gridCol>
                <a:gridCol w="763635">
                  <a:extLst>
                    <a:ext uri="{9D8B030D-6E8A-4147-A177-3AD203B41FA5}">
                      <a16:colId xmlns:a16="http://schemas.microsoft.com/office/drawing/2014/main" val="1097452571"/>
                    </a:ext>
                  </a:extLst>
                </a:gridCol>
                <a:gridCol w="1219795">
                  <a:extLst>
                    <a:ext uri="{9D8B030D-6E8A-4147-A177-3AD203B41FA5}">
                      <a16:colId xmlns:a16="http://schemas.microsoft.com/office/drawing/2014/main" val="2804606815"/>
                    </a:ext>
                  </a:extLst>
                </a:gridCol>
                <a:gridCol w="1219795">
                  <a:extLst>
                    <a:ext uri="{9D8B030D-6E8A-4147-A177-3AD203B41FA5}">
                      <a16:colId xmlns:a16="http://schemas.microsoft.com/office/drawing/2014/main" val="218266825"/>
                    </a:ext>
                  </a:extLst>
                </a:gridCol>
                <a:gridCol w="480212">
                  <a:extLst>
                    <a:ext uri="{9D8B030D-6E8A-4147-A177-3AD203B41FA5}">
                      <a16:colId xmlns:a16="http://schemas.microsoft.com/office/drawing/2014/main" val="918516514"/>
                    </a:ext>
                  </a:extLst>
                </a:gridCol>
                <a:gridCol w="1722897">
                  <a:extLst>
                    <a:ext uri="{9D8B030D-6E8A-4147-A177-3AD203B41FA5}">
                      <a16:colId xmlns:a16="http://schemas.microsoft.com/office/drawing/2014/main" val="1709679851"/>
                    </a:ext>
                  </a:extLst>
                </a:gridCol>
                <a:gridCol w="1456273">
                  <a:extLst>
                    <a:ext uri="{9D8B030D-6E8A-4147-A177-3AD203B41FA5}">
                      <a16:colId xmlns:a16="http://schemas.microsoft.com/office/drawing/2014/main" val="4121974641"/>
                    </a:ext>
                  </a:extLst>
                </a:gridCol>
              </a:tblGrid>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議会・予算の状況</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23978970"/>
                  </a:ext>
                </a:extLst>
              </a:tr>
              <a:tr h="426765">
                <a:tc gridSpan="8">
                  <a:txBody>
                    <a:bodyPr/>
                    <a:lstStyle/>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※予算計上の時期、予算種別について記載。</a:t>
                      </a:r>
                      <a:endParaRPr lang="ja-JP" sz="1200" kern="100" dirty="0">
                        <a:effectLst/>
                        <a:latin typeface="+mn-ea"/>
                        <a:ea typeface="+mn-ea"/>
                        <a:cs typeface="Times New Roman" panose="02020603050405020304" pitchFamily="18" charset="0"/>
                      </a:endParaRPr>
                    </a:p>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※既に予算が成立済みの場合はその旨、未成立の場合はその旨をそれぞれ明記。</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7622594"/>
                  </a:ext>
                </a:extLst>
              </a:tr>
              <a:tr h="238641">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地方版まち・ひと・しごと創生総合戦略における基本目標と数値目標</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0120651"/>
                  </a:ext>
                </a:extLst>
              </a:tr>
              <a:tr h="640147">
                <a:tc gridSpan="8">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※申請地方公共団体が策定する地方版まち・ひと・しごと創生総合戦略において、本計画が含まれる施策に対して設けられている基本目標及び数値目標について記載。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※複数の地方公共団体による共同申請の場合には、全ての団体分を記載。</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7466923"/>
                  </a:ext>
                </a:extLst>
              </a:tr>
              <a:tr h="213382">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企業版ふるさと納税に関する確認事項</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7175211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企業版ふるさと納税と併用する事業の有無</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331007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（上記が「有」の場合）その寄附見込額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r">
                        <a:lnSpc>
                          <a:spcPct val="115000"/>
                        </a:lnSpc>
                        <a:spcAft>
                          <a:spcPts val="0"/>
                        </a:spcAft>
                      </a:pPr>
                      <a:r>
                        <a:rPr lang="en-US" sz="1200" kern="100">
                          <a:solidFill>
                            <a:srgbClr val="00B0F0"/>
                          </a:solidFill>
                          <a:effectLst/>
                          <a:latin typeface="+mn-ea"/>
                          <a:ea typeface="+mn-ea"/>
                          <a:cs typeface="Times New Roman" panose="02020603050405020304" pitchFamily="18" charset="0"/>
                        </a:rPr>
                        <a:t>ZZZ,ZZZ</a:t>
                      </a:r>
                      <a:r>
                        <a:rPr lang="ja-JP" sz="1200" kern="100">
                          <a:effectLst/>
                          <a:latin typeface="+mn-ea"/>
                          <a:ea typeface="+mn-ea"/>
                          <a:cs typeface="Times New Roman" panose="02020603050405020304" pitchFamily="18" charset="0"/>
                        </a:rPr>
                        <a:t>千円</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8775010"/>
                  </a:ext>
                </a:extLst>
              </a:tr>
              <a:tr h="853529">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申請団体の社会増減の状況</a:t>
                      </a: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※住民基本台帳人口移動報告等を基に、申請団体における過去５年間（平成</a:t>
                      </a:r>
                      <a:r>
                        <a:rPr lang="en-US" sz="1200" kern="100" dirty="0">
                          <a:solidFill>
                            <a:srgbClr val="00B0F0"/>
                          </a:solidFill>
                          <a:effectLst/>
                          <a:latin typeface="+mn-ea"/>
                          <a:ea typeface="+mn-ea"/>
                          <a:cs typeface="Times New Roman" panose="02020603050405020304" pitchFamily="18" charset="0"/>
                        </a:rPr>
                        <a:t>29</a:t>
                      </a:r>
                      <a:r>
                        <a:rPr lang="ja-JP" sz="1200" kern="100" dirty="0">
                          <a:solidFill>
                            <a:srgbClr val="00B0F0"/>
                          </a:solidFill>
                          <a:effectLst/>
                          <a:latin typeface="+mn-ea"/>
                          <a:ea typeface="+mn-ea"/>
                          <a:cs typeface="Times New Roman" panose="02020603050405020304" pitchFamily="18" charset="0"/>
                        </a:rPr>
                        <a:t>年～令和３年）における社会増減（＝各年における転入数－各年における転出数）の状況について記載。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※複数の地方公共団体による共同申請の場合には、分けて記載（行を適宜加除）。</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60071111"/>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団体名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5">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4416358"/>
                  </a:ext>
                </a:extLst>
              </a:tr>
              <a:tr h="225368">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sz="1200" kern="100" dirty="0">
                          <a:effectLst/>
                          <a:latin typeface="+mn-ea"/>
                          <a:ea typeface="+mn-ea"/>
                          <a:cs typeface="Times New Roman" panose="02020603050405020304" pitchFamily="18" charset="0"/>
                        </a:rPr>
                        <a:t>(20xx)</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altLang="ja-JP" sz="1200" kern="100" dirty="0">
                          <a:effectLst/>
                          <a:latin typeface="+mn-ea"/>
                          <a:ea typeface="+mn-ea"/>
                          <a:cs typeface="Times New Roman" panose="02020603050405020304" pitchFamily="18" charset="0"/>
                        </a:rPr>
                        <a:t>(20xx)</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altLang="ja-JP" sz="1200" kern="100" dirty="0">
                          <a:effectLst/>
                          <a:latin typeface="+mn-ea"/>
                          <a:ea typeface="+mn-ea"/>
                          <a:cs typeface="Times New Roman" panose="02020603050405020304" pitchFamily="18" charset="0"/>
                        </a:rPr>
                        <a:t>(20xx)</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altLang="ja-JP" sz="1200" kern="100" dirty="0">
                          <a:effectLst/>
                          <a:latin typeface="+mn-ea"/>
                          <a:ea typeface="+mn-ea"/>
                          <a:cs typeface="Times New Roman" panose="02020603050405020304" pitchFamily="18" charset="0"/>
                        </a:rPr>
                        <a:t>(20xx)</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altLang="ja-JP" sz="1200" kern="100" dirty="0">
                          <a:effectLst/>
                          <a:latin typeface="+mn-ea"/>
                          <a:ea typeface="+mn-ea"/>
                          <a:cs typeface="Times New Roman" panose="02020603050405020304" pitchFamily="18" charset="0"/>
                        </a:rPr>
                        <a:t>(20xx)</a:t>
                      </a:r>
                      <a:r>
                        <a:rPr lang="ja-JP" altLang="ja-JP" sz="1200" kern="100" dirty="0">
                          <a:effectLst/>
                          <a:latin typeface="+mn-ea"/>
                          <a:ea typeface="+mn-ea"/>
                          <a:cs typeface="Times New Roman" panose="02020603050405020304" pitchFamily="18" charset="0"/>
                        </a:rPr>
                        <a:t>年</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81505876"/>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205127"/>
                  </a:ext>
                </a:extLst>
              </a:tr>
            </a:tbl>
          </a:graphicData>
        </a:graphic>
      </p:graphicFrame>
      <p:sp>
        <p:nvSpPr>
          <p:cNvPr id="11" name="Rectangle 1"/>
          <p:cNvSpPr>
            <a:spLocks noChangeArrowheads="1"/>
          </p:cNvSpPr>
          <p:nvPr/>
        </p:nvSpPr>
        <p:spPr bwMode="auto">
          <a:xfrm>
            <a:off x="77181" y="2763001"/>
            <a:ext cx="7328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〇その他</a:t>
            </a:r>
            <a:endParaRPr kumimoji="0" lang="ja-JP"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 name="角丸四角形 11"/>
          <p:cNvSpPr/>
          <p:nvPr/>
        </p:nvSpPr>
        <p:spPr>
          <a:xfrm>
            <a:off x="1318330" y="2515866"/>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r>
              <a:rPr kumimoji="0" lang="ja-JP" altLang="en-US"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362804992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ca05ac4-2ddc-4197-8170-d4bedd728d8a">
      <Terms xmlns="http://schemas.microsoft.com/office/infopath/2007/PartnerControls"/>
    </lcf76f155ced4ddcb4097134ff3c332f>
    <TaxCatchAll xmlns="dde89435-9c06-4bd3-b71c-7d49ee4fff0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655C53D439BC141802F03DC3565DE91" ma:contentTypeVersion="14" ma:contentTypeDescription="新しいドキュメントを作成します。" ma:contentTypeScope="" ma:versionID="6d75bdde776f506cb68ba0bbafdc1267">
  <xsd:schema xmlns:xsd="http://www.w3.org/2001/XMLSchema" xmlns:xs="http://www.w3.org/2001/XMLSchema" xmlns:p="http://schemas.microsoft.com/office/2006/metadata/properties" xmlns:ns2="3ca05ac4-2ddc-4197-8170-d4bedd728d8a" xmlns:ns3="dde89435-9c06-4bd3-b71c-7d49ee4fff0c" targetNamespace="http://schemas.microsoft.com/office/2006/metadata/properties" ma:root="true" ma:fieldsID="b874d064527d627ff886bdf560d88878" ns2:_="" ns3:_="">
    <xsd:import namespace="3ca05ac4-2ddc-4197-8170-d4bedd728d8a"/>
    <xsd:import namespace="dde89435-9c06-4bd3-b71c-7d49ee4fff0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05ac4-2ddc-4197-8170-d4bedd728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e89435-9c06-4bd3-b71c-7d49ee4fff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1fa12ca-a0b9-4e16-aa5e-c66518319696}" ma:internalName="TaxCatchAll" ma:showField="CatchAllData" ma:web="dde89435-9c06-4bd3-b71c-7d49ee4fff0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D34069-4521-48FF-B399-68B3E9171C65}">
  <ds:schemaRefs>
    <ds:schemaRef ds:uri="http://schemas.microsoft.com/office/2006/metadata/properties"/>
    <ds:schemaRef ds:uri="http://schemas.microsoft.com/office/infopath/2007/PartnerControls"/>
    <ds:schemaRef ds:uri="3ca05ac4-2ddc-4197-8170-d4bedd728d8a"/>
    <ds:schemaRef ds:uri="dde89435-9c06-4bd3-b71c-7d49ee4fff0c"/>
  </ds:schemaRefs>
</ds:datastoreItem>
</file>

<file path=customXml/itemProps2.xml><?xml version="1.0" encoding="utf-8"?>
<ds:datastoreItem xmlns:ds="http://schemas.openxmlformats.org/officeDocument/2006/customXml" ds:itemID="{D8DB6922-E42B-4702-AA7B-6D40E7B10BB9}">
  <ds:schemaRefs>
    <ds:schemaRef ds:uri="http://schemas.microsoft.com/sharepoint/v3/contenttype/forms"/>
  </ds:schemaRefs>
</ds:datastoreItem>
</file>

<file path=customXml/itemProps3.xml><?xml version="1.0" encoding="utf-8"?>
<ds:datastoreItem xmlns:ds="http://schemas.openxmlformats.org/officeDocument/2006/customXml" ds:itemID="{661E722B-D6E9-4FB7-AF6A-8F9FE11007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05ac4-2ddc-4197-8170-d4bedd728d8a"/>
    <ds:schemaRef ds:uri="dde89435-9c06-4bd3-b71c-7d49ee4fff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454</TotalTime>
  <Words>9606</Words>
  <Application>Microsoft Office PowerPoint</Application>
  <PresentationFormat>A4 210 x 297 mm</PresentationFormat>
  <Paragraphs>795</Paragraphs>
  <Slides>32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ＭＳ Ｐゴシック</vt:lpstr>
      <vt:lpstr>游ゴシック</vt:lpstr>
      <vt:lpstr>游ゴシック Light</vt:lpstr>
      <vt:lpstr>Arial</vt:lpstr>
      <vt:lpstr>Calibri</vt:lpstr>
      <vt:lpstr>Calibri Light</vt:lpstr>
      <vt:lpstr>Wingdings</vt:lpstr>
      <vt:lpstr>Office テーマ</vt:lpstr>
      <vt:lpstr>1_Office テーマ</vt:lpstr>
      <vt:lpstr>【計画のタイトル】</vt:lpstr>
      <vt:lpstr>本フォーマットについて（※提出に当たり、本スライドは削除ください）</vt:lpstr>
      <vt:lpstr>計画に盛り込むべきポイント（※提出に当たり、本スライドは削除ください）</vt:lpstr>
      <vt:lpstr>１．計画の概要</vt:lpstr>
      <vt:lpstr>１－１．計画の全体像</vt:lpstr>
      <vt:lpstr>１－２．申請内容の骨子</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３－３．大学改革により大学が目指す姿（🔴🔴大学）</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５－１．６年度目における事業費の内訳（見込み）</vt:lpstr>
      <vt:lpstr>５－２．６年度目における経費の構造</vt:lpstr>
      <vt:lpstr>５－３．自走に向けた資金計画</vt:lpstr>
      <vt:lpstr>実施計画に関する基本情報 （事務局確認用）</vt:lpstr>
      <vt:lpstr> 実施計画に関する基本情報</vt:lpstr>
      <vt:lpstr> 実施計画に関する基本情報</vt:lpstr>
      <vt:lpstr> 実施計画に関する基本情報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Printed>2022-01-05T05:25:53Z</cp:lastPrinted>
  <dcterms:created xsi:type="dcterms:W3CDTF">2021-12-24T08:53:13Z</dcterms:created>
  <dcterms:modified xsi:type="dcterms:W3CDTF">2024-02-16T05:00:29Z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0x010100A655C53D439BC141802F03DC3565DE91</vt:lpwstr>
  </property>
  <property fmtid="{D5CDD505-2E9C-101B-9397-08002B2CF9AE}" pid="3" name="MediaServiceImageTags">
    <vt:lpwstr/>
  </property>
</Properties>
</file>