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87" r:id="rId8"/>
    <p:sldId id="257" r:id="rId9"/>
    <p:sldId id="259" r:id="rId10"/>
    <p:sldId id="260" r:id="rId11"/>
    <p:sldId id="261" r:id="rId12"/>
    <p:sldId id="295" r:id="rId13"/>
    <p:sldId id="297" r:id="rId14"/>
    <p:sldId id="296" r:id="rId15"/>
    <p:sldId id="265" r:id="rId16"/>
    <p:sldId id="298" r:id="rId17"/>
    <p:sldId id="299" r:id="rId18"/>
    <p:sldId id="300" r:id="rId19"/>
    <p:sldId id="316" r:id="rId20"/>
    <p:sldId id="317" r:id="rId21"/>
    <p:sldId id="271" r:id="rId22"/>
    <p:sldId id="303" r:id="rId23"/>
    <p:sldId id="304" r:id="rId24"/>
    <p:sldId id="305" r:id="rId25"/>
    <p:sldId id="306" r:id="rId26"/>
    <p:sldId id="307" r:id="rId27"/>
    <p:sldId id="308" r:id="rId28"/>
    <p:sldId id="309" r:id="rId29"/>
    <p:sldId id="280" r:id="rId30"/>
    <p:sldId id="281" r:id="rId31"/>
    <p:sldId id="282" r:id="rId32"/>
    <p:sldId id="318" r:id="rId33"/>
    <p:sldId id="288" r:id="rId34"/>
    <p:sldId id="292" r:id="rId35"/>
    <p:sldId id="293" r:id="rId36"/>
    <p:sldId id="294"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1536" y="72"/>
      </p:cViewPr>
      <p:guideLst>
        <p:guide orient="horz" pos="2160"/>
        <p:guide pos="312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東 航汰(HIGASHI Kota)" userId="b710514c-2549-4dea-8ad1-6e8ef83d7d81" providerId="ADAL" clId="{EB932584-67D3-4BF7-8217-90751FDA08DC}"/>
    <pc:docChg chg="modSld">
      <pc:chgData name="東 航汰(HIGASHI Kota)" userId="b710514c-2549-4dea-8ad1-6e8ef83d7d81" providerId="ADAL" clId="{EB932584-67D3-4BF7-8217-90751FDA08DC}" dt="2025-02-13T08:05:56.007" v="7" actId="1076"/>
      <pc:docMkLst>
        <pc:docMk/>
      </pc:docMkLst>
      <pc:sldChg chg="modSp mod">
        <pc:chgData name="東 航汰(HIGASHI Kota)" userId="b710514c-2549-4dea-8ad1-6e8ef83d7d81" providerId="ADAL" clId="{EB932584-67D3-4BF7-8217-90751FDA08DC}" dt="2025-02-13T08:04:56.051" v="2" actId="20577"/>
        <pc:sldMkLst>
          <pc:docMk/>
          <pc:sldMk cId="2336398669" sldId="256"/>
        </pc:sldMkLst>
        <pc:spChg chg="mod">
          <ac:chgData name="東 航汰(HIGASHI Kota)" userId="b710514c-2549-4dea-8ad1-6e8ef83d7d81" providerId="ADAL" clId="{EB932584-67D3-4BF7-8217-90751FDA08DC}" dt="2025-02-13T08:04:56.051" v="2" actId="20577"/>
          <ac:spMkLst>
            <pc:docMk/>
            <pc:sldMk cId="2336398669" sldId="256"/>
            <ac:spMk id="3" creationId="{00000000-0000-0000-0000-000000000000}"/>
          </ac:spMkLst>
        </pc:spChg>
      </pc:sldChg>
      <pc:sldChg chg="modSp mod">
        <pc:chgData name="東 航汰(HIGASHI Kota)" userId="b710514c-2549-4dea-8ad1-6e8ef83d7d81" providerId="ADAL" clId="{EB932584-67D3-4BF7-8217-90751FDA08DC}" dt="2025-02-13T08:05:56.007" v="7" actId="1076"/>
        <pc:sldMkLst>
          <pc:docMk/>
          <pc:sldMk cId="3935488657" sldId="316"/>
        </pc:sldMkLst>
        <pc:spChg chg="mod">
          <ac:chgData name="東 航汰(HIGASHI Kota)" userId="b710514c-2549-4dea-8ad1-6e8ef83d7d81" providerId="ADAL" clId="{EB932584-67D3-4BF7-8217-90751FDA08DC}" dt="2025-02-13T08:05:56.007" v="7" actId="1076"/>
          <ac:spMkLst>
            <pc:docMk/>
            <pc:sldMk cId="3935488657" sldId="316"/>
            <ac:spMk id="12" creationId="{00000000-0000-0000-0000-000000000000}"/>
          </ac:spMkLst>
        </pc:spChg>
        <pc:graphicFrameChg chg="modGraphic">
          <ac:chgData name="東 航汰(HIGASHI Kota)" userId="b710514c-2549-4dea-8ad1-6e8ef83d7d81" providerId="ADAL" clId="{EB932584-67D3-4BF7-8217-90751FDA08DC}" dt="2025-02-13T08:05:46.209" v="6" actId="20577"/>
          <ac:graphicFrameMkLst>
            <pc:docMk/>
            <pc:sldMk cId="3935488657" sldId="316"/>
            <ac:graphicFrameMk id="5" creationId="{B6F8105A-3542-8B8F-5943-9629969700DF}"/>
          </ac:graphicFrameMkLst>
        </pc:graphicFrameChg>
      </pc:sldChg>
    </pc:docChg>
  </pc:docChgLst>
  <pc:docChgLst>
    <pc:chgData name="山上 真毅(YAMAGAMI Masaki)" userId="879e56ff-a98e-4fb5-b3b2-d42f836b59c5" providerId="ADAL" clId="{64B0A414-9A56-41EC-835D-599C1A66A338}"/>
    <pc:docChg chg="modSld">
      <pc:chgData name="山上 真毅(YAMAGAMI Masaki)" userId="879e56ff-a98e-4fb5-b3b2-d42f836b59c5" providerId="ADAL" clId="{64B0A414-9A56-41EC-835D-599C1A66A338}" dt="2025-02-17T07:01:58.493" v="47" actId="20577"/>
      <pc:docMkLst>
        <pc:docMk/>
      </pc:docMkLst>
      <pc:sldChg chg="modSp mod">
        <pc:chgData name="山上 真毅(YAMAGAMI Masaki)" userId="879e56ff-a98e-4fb5-b3b2-d42f836b59c5" providerId="ADAL" clId="{64B0A414-9A56-41EC-835D-599C1A66A338}" dt="2025-02-17T06:59:54.297" v="25" actId="20577"/>
        <pc:sldMkLst>
          <pc:docMk/>
          <pc:sldMk cId="1572135378" sldId="300"/>
        </pc:sldMkLst>
        <pc:spChg chg="mod">
          <ac:chgData name="山上 真毅(YAMAGAMI Masaki)" userId="879e56ff-a98e-4fb5-b3b2-d42f836b59c5" providerId="ADAL" clId="{64B0A414-9A56-41EC-835D-599C1A66A338}" dt="2025-02-17T06:59:54.297" v="25" actId="20577"/>
          <ac:spMkLst>
            <pc:docMk/>
            <pc:sldMk cId="1572135378" sldId="300"/>
            <ac:spMk id="2" creationId="{00000000-0000-0000-0000-000000000000}"/>
          </ac:spMkLst>
        </pc:spChg>
      </pc:sldChg>
      <pc:sldChg chg="modSp mod">
        <pc:chgData name="山上 真毅(YAMAGAMI Masaki)" userId="879e56ff-a98e-4fb5-b3b2-d42f836b59c5" providerId="ADAL" clId="{64B0A414-9A56-41EC-835D-599C1A66A338}" dt="2025-02-17T07:01:58.493" v="47" actId="20577"/>
        <pc:sldMkLst>
          <pc:docMk/>
          <pc:sldMk cId="1612687141" sldId="317"/>
        </pc:sldMkLst>
        <pc:spChg chg="mod">
          <ac:chgData name="山上 真毅(YAMAGAMI Masaki)" userId="879e56ff-a98e-4fb5-b3b2-d42f836b59c5" providerId="ADAL" clId="{64B0A414-9A56-41EC-835D-599C1A66A338}" dt="2025-02-17T07:01:58.493" v="47" actId="20577"/>
          <ac:spMkLst>
            <pc:docMk/>
            <pc:sldMk cId="1612687141" sldId="317"/>
            <ac:spMk id="31" creationId="{00000000-0000-0000-0000-000000000000}"/>
          </ac:spMkLst>
        </pc:spChg>
      </pc:sldChg>
    </pc:docChg>
  </pc:docChgLst>
  <pc:docChgLst>
    <pc:chgData name="守隨 吉将(SHUZUI Yoshiyuki)" userId="38a0960b-a264-4500-9738-646a82759542" providerId="ADAL" clId="{AA0EFA93-2E48-4776-9A06-96B64FAAF748}"/>
    <pc:docChg chg="undo custSel addSld modSld">
      <pc:chgData name="守隨 吉将(SHUZUI Yoshiyuki)" userId="38a0960b-a264-4500-9738-646a82759542" providerId="ADAL" clId="{AA0EFA93-2E48-4776-9A06-96B64FAAF748}" dt="2024-02-16T05:00:21.034" v="35"/>
      <pc:docMkLst>
        <pc:docMk/>
      </pc:docMkLst>
      <pc:sldChg chg="modSp mod">
        <pc:chgData name="守隨 吉将(SHUZUI Yoshiyuki)" userId="38a0960b-a264-4500-9738-646a82759542" providerId="ADAL" clId="{AA0EFA93-2E48-4776-9A06-96B64FAAF748}" dt="2024-02-16T04:54:43.854" v="4" actId="20577"/>
        <pc:sldMkLst>
          <pc:docMk/>
          <pc:sldMk cId="2336398669" sldId="256"/>
        </pc:sldMkLst>
        <pc:spChg chg="mod">
          <ac:chgData name="守隨 吉将(SHUZUI Yoshiyuki)" userId="38a0960b-a264-4500-9738-646a82759542" providerId="ADAL" clId="{AA0EFA93-2E48-4776-9A06-96B64FAAF748}" dt="2024-02-16T04:54:43.854" v="4" actId="20577"/>
          <ac:spMkLst>
            <pc:docMk/>
            <pc:sldMk cId="2336398669" sldId="256"/>
            <ac:spMk id="3" creationId="{00000000-0000-0000-0000-000000000000}"/>
          </ac:spMkLst>
        </pc:spChg>
        <pc:spChg chg="mod">
          <ac:chgData name="守隨 吉将(SHUZUI Yoshiyuki)" userId="38a0960b-a264-4500-9738-646a82759542" providerId="ADAL" clId="{AA0EFA93-2E48-4776-9A06-96B64FAAF748}" dt="2024-02-16T04:54:39.545" v="1" actId="6549"/>
          <ac:spMkLst>
            <pc:docMk/>
            <pc:sldMk cId="2336398669" sldId="256"/>
            <ac:spMk id="4" creationId="{00000000-0000-0000-0000-000000000000}"/>
          </ac:spMkLst>
        </pc:spChg>
      </pc:sldChg>
      <pc:sldChg chg="modSp mod">
        <pc:chgData name="守隨 吉将(SHUZUI Yoshiyuki)" userId="38a0960b-a264-4500-9738-646a82759542" providerId="ADAL" clId="{AA0EFA93-2E48-4776-9A06-96B64FAAF748}" dt="2024-02-16T04:55:09.378" v="6" actId="1076"/>
        <pc:sldMkLst>
          <pc:docMk/>
          <pc:sldMk cId="3773153328" sldId="259"/>
        </pc:sldMkLst>
        <pc:spChg chg="mod">
          <ac:chgData name="守隨 吉将(SHUZUI Yoshiyuki)" userId="38a0960b-a264-4500-9738-646a82759542" providerId="ADAL" clId="{AA0EFA93-2E48-4776-9A06-96B64FAAF748}" dt="2024-02-16T04:55:09.378" v="6" actId="1076"/>
          <ac:spMkLst>
            <pc:docMk/>
            <pc:sldMk cId="3773153328" sldId="259"/>
            <ac:spMk id="17" creationId="{00000000-0000-0000-0000-000000000000}"/>
          </ac:spMkLst>
        </pc:spChg>
      </pc:sldChg>
      <pc:sldChg chg="modSp">
        <pc:chgData name="守隨 吉将(SHUZUI Yoshiyuki)" userId="38a0960b-a264-4500-9738-646a82759542" providerId="ADAL" clId="{AA0EFA93-2E48-4776-9A06-96B64FAAF748}" dt="2024-02-16T05:00:21.034" v="35"/>
        <pc:sldMkLst>
          <pc:docMk/>
          <pc:sldMk cId="3628049924" sldId="294"/>
        </pc:sldMkLst>
        <pc:graphicFrameChg chg="mod">
          <ac:chgData name="守隨 吉将(SHUZUI Yoshiyuki)" userId="38a0960b-a264-4500-9738-646a82759542" providerId="ADAL" clId="{AA0EFA93-2E48-4776-9A06-96B64FAAF748}" dt="2024-02-16T05:00:21.034" v="35"/>
          <ac:graphicFrameMkLst>
            <pc:docMk/>
            <pc:sldMk cId="3628049924" sldId="294"/>
            <ac:graphicFrameMk id="9" creationId="{00000000-0000-0000-0000-000000000000}"/>
          </ac:graphicFrameMkLst>
        </pc:graphicFrameChg>
      </pc:sldChg>
      <pc:sldChg chg="addSp delSp modSp mod">
        <pc:chgData name="守隨 吉将(SHUZUI Yoshiyuki)" userId="38a0960b-a264-4500-9738-646a82759542" providerId="ADAL" clId="{AA0EFA93-2E48-4776-9A06-96B64FAAF748}" dt="2024-02-16T04:55:25.792" v="8"/>
        <pc:sldMkLst>
          <pc:docMk/>
          <pc:sldMk cId="1435421396" sldId="295"/>
        </pc:sldMkLst>
        <pc:spChg chg="add mod">
          <ac:chgData name="守隨 吉将(SHUZUI Yoshiyuki)" userId="38a0960b-a264-4500-9738-646a82759542" providerId="ADAL" clId="{AA0EFA93-2E48-4776-9A06-96B64FAAF748}" dt="2024-02-16T04:55:25.792" v="8"/>
          <ac:spMkLst>
            <pc:docMk/>
            <pc:sldMk cId="1435421396" sldId="295"/>
            <ac:spMk id="2" creationId="{3311F998-F4F7-01AA-038F-7C512EE7B991}"/>
          </ac:spMkLst>
        </pc:spChg>
        <pc:spChg chg="del">
          <ac:chgData name="守隨 吉将(SHUZUI Yoshiyuki)" userId="38a0960b-a264-4500-9738-646a82759542" providerId="ADAL" clId="{AA0EFA93-2E48-4776-9A06-96B64FAAF748}" dt="2024-02-16T04:55:25.330" v="7" actId="478"/>
          <ac:spMkLst>
            <pc:docMk/>
            <pc:sldMk cId="1435421396" sldId="295"/>
            <ac:spMk id="6" creationId="{00000000-0000-0000-0000-000000000000}"/>
          </ac:spMkLst>
        </pc:spChg>
      </pc:sldChg>
      <pc:sldChg chg="addSp delSp modSp mod">
        <pc:chgData name="守隨 吉将(SHUZUI Yoshiyuki)" userId="38a0960b-a264-4500-9738-646a82759542" providerId="ADAL" clId="{AA0EFA93-2E48-4776-9A06-96B64FAAF748}" dt="2024-02-16T04:57:08.577" v="15" actId="1076"/>
        <pc:sldMkLst>
          <pc:docMk/>
          <pc:sldMk cId="3935488657" sldId="316"/>
        </pc:sldMkLst>
        <pc:spChg chg="mod">
          <ac:chgData name="守隨 吉将(SHUZUI Yoshiyuki)" userId="38a0960b-a264-4500-9738-646a82759542" providerId="ADAL" clId="{AA0EFA93-2E48-4776-9A06-96B64FAAF748}" dt="2024-02-16T04:57:08.577" v="15" actId="1076"/>
          <ac:spMkLst>
            <pc:docMk/>
            <pc:sldMk cId="3935488657" sldId="316"/>
            <ac:spMk id="12" creationId="{00000000-0000-0000-0000-000000000000}"/>
          </ac:spMkLst>
        </pc:spChg>
        <pc:graphicFrameChg chg="add mod ord">
          <ac:chgData name="守隨 吉将(SHUZUI Yoshiyuki)" userId="38a0960b-a264-4500-9738-646a82759542" providerId="ADAL" clId="{AA0EFA93-2E48-4776-9A06-96B64FAAF748}" dt="2024-02-16T04:56:29.027" v="11" actId="167"/>
          <ac:graphicFrameMkLst>
            <pc:docMk/>
            <pc:sldMk cId="3935488657" sldId="316"/>
            <ac:graphicFrameMk id="5" creationId="{B6F8105A-3542-8B8F-5943-9629969700DF}"/>
          </ac:graphicFrameMkLst>
        </pc:graphicFrameChg>
        <pc:graphicFrameChg chg="del">
          <ac:chgData name="守隨 吉将(SHUZUI Yoshiyuki)" userId="38a0960b-a264-4500-9738-646a82759542" providerId="ADAL" clId="{AA0EFA93-2E48-4776-9A06-96B64FAAF748}" dt="2024-02-16T04:56:25.787" v="9" actId="478"/>
          <ac:graphicFrameMkLst>
            <pc:docMk/>
            <pc:sldMk cId="3935488657" sldId="316"/>
            <ac:graphicFrameMk id="11" creationId="{00000000-0000-0000-0000-000000000000}"/>
          </ac:graphicFrameMkLst>
        </pc:graphicFrameChg>
      </pc:sldChg>
      <pc:sldChg chg="modSp mod">
        <pc:chgData name="守隨 吉将(SHUZUI Yoshiyuki)" userId="38a0960b-a264-4500-9738-646a82759542" providerId="ADAL" clId="{AA0EFA93-2E48-4776-9A06-96B64FAAF748}" dt="2024-02-16T04:57:16.847" v="17" actId="1076"/>
        <pc:sldMkLst>
          <pc:docMk/>
          <pc:sldMk cId="1612687141" sldId="317"/>
        </pc:sldMkLst>
        <pc:spChg chg="mod">
          <ac:chgData name="守隨 吉将(SHUZUI Yoshiyuki)" userId="38a0960b-a264-4500-9738-646a82759542" providerId="ADAL" clId="{AA0EFA93-2E48-4776-9A06-96B64FAAF748}" dt="2024-02-16T04:57:16.847" v="17" actId="1076"/>
          <ac:spMkLst>
            <pc:docMk/>
            <pc:sldMk cId="1612687141" sldId="317"/>
            <ac:spMk id="31" creationId="{00000000-0000-0000-0000-000000000000}"/>
          </ac:spMkLst>
        </pc:spChg>
        <pc:graphicFrameChg chg="mod modGraphic">
          <ac:chgData name="守隨 吉将(SHUZUI Yoshiyuki)" userId="38a0960b-a264-4500-9738-646a82759542" providerId="ADAL" clId="{AA0EFA93-2E48-4776-9A06-96B64FAAF748}" dt="2024-02-16T04:57:12.786" v="16"/>
          <ac:graphicFrameMkLst>
            <pc:docMk/>
            <pc:sldMk cId="1612687141" sldId="317"/>
            <ac:graphicFrameMk id="24" creationId="{00000000-0000-0000-0000-000000000000}"/>
          </ac:graphicFrameMkLst>
        </pc:graphicFrameChg>
      </pc:sldChg>
      <pc:sldChg chg="addSp modSp new mod">
        <pc:chgData name="守隨 吉将(SHUZUI Yoshiyuki)" userId="38a0960b-a264-4500-9738-646a82759542" providerId="ADAL" clId="{AA0EFA93-2E48-4776-9A06-96B64FAAF748}" dt="2024-02-16T04:59:34.694" v="34"/>
        <pc:sldMkLst>
          <pc:docMk/>
          <pc:sldMk cId="3991479058" sldId="318"/>
        </pc:sldMkLst>
        <pc:spChg chg="mod">
          <ac:chgData name="守隨 吉将(SHUZUI Yoshiyuki)" userId="38a0960b-a264-4500-9738-646a82759542" providerId="ADAL" clId="{AA0EFA93-2E48-4776-9A06-96B64FAAF748}" dt="2024-02-16T04:59:34.694" v="34"/>
          <ac:spMkLst>
            <pc:docMk/>
            <pc:sldMk cId="3991479058" sldId="318"/>
            <ac:spMk id="2" creationId="{D89BC6C6-2EE3-F732-39A5-B9729F29DE0F}"/>
          </ac:spMkLst>
        </pc:spChg>
        <pc:spChg chg="add mod">
          <ac:chgData name="守隨 吉将(SHUZUI Yoshiyuki)" userId="38a0960b-a264-4500-9738-646a82759542" providerId="ADAL" clId="{AA0EFA93-2E48-4776-9A06-96B64FAAF748}" dt="2024-02-16T04:59:09.342" v="33" actId="20577"/>
          <ac:spMkLst>
            <pc:docMk/>
            <pc:sldMk cId="3991479058" sldId="318"/>
            <ac:spMk id="4" creationId="{0EF2CE4F-273D-08CC-6436-B2F86E18DF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2025/2/17</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4"/>
            <a:ext cx="7429500" cy="2610779"/>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dirty="0"/>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360734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275816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a:t>【</a:t>
            </a:r>
            <a:r>
              <a:rPr lang="ja-JP" altLang="en-US" dirty="0"/>
              <a:t>本囲み内に</a:t>
            </a:r>
            <a:r>
              <a:rPr lang="en-US" altLang="ja-JP" dirty="0"/>
              <a:t>】</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1166249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68911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2025/2/17</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996893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2025/2/17</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79871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2025/2/17</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9680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2025/2/17</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11301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2025/2/17</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082573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2025/2/17</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03056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057976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2025/2/17</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255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2025/2/17</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8017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371084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247222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4757315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107084321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a:t>【</a:t>
            </a:r>
            <a:r>
              <a:rPr lang="ja-JP" altLang="en-US" dirty="0"/>
              <a:t>計画のタイトル</a:t>
            </a:r>
            <a:r>
              <a:rPr kumimoji="1" lang="en-US" altLang="ja-JP" dirty="0"/>
              <a:t>】</a:t>
            </a:r>
            <a:endParaRPr kumimoji="1" lang="ja-JP" altLang="en-US" dirty="0"/>
          </a:p>
        </p:txBody>
      </p:sp>
      <p:sp>
        <p:nvSpPr>
          <p:cNvPr id="3" name="サブタイトル 2"/>
          <p:cNvSpPr>
            <a:spLocks noGrp="1"/>
          </p:cNvSpPr>
          <p:nvPr>
            <p:ph type="subTitle" idx="1"/>
          </p:nvPr>
        </p:nvSpPr>
        <p:spPr/>
        <p:txBody>
          <a:bodyPr>
            <a:normAutofit fontScale="85000" lnSpcReduction="10000"/>
          </a:bodyPr>
          <a:lstStyle/>
          <a:p>
            <a:pPr>
              <a:lnSpc>
                <a:spcPct val="120000"/>
              </a:lnSpc>
            </a:pPr>
            <a:r>
              <a:rPr lang="ja-JP" altLang="en-US" dirty="0"/>
              <a:t>令和７年度地方大学・地域産業創生交付金</a:t>
            </a:r>
            <a:br>
              <a:rPr lang="ja-JP" altLang="en-US" dirty="0"/>
            </a:br>
            <a:r>
              <a:rPr lang="ja-JP" altLang="en-US" dirty="0"/>
              <a:t>実施計画　本体（展開枠）</a:t>
            </a:r>
            <a:br>
              <a:rPr lang="ja-JP" altLang="en-US" dirty="0"/>
            </a:br>
            <a:endParaRPr lang="ja-JP" altLang="en-US" dirty="0"/>
          </a:p>
          <a:p>
            <a:pPr>
              <a:lnSpc>
                <a:spcPct val="120000"/>
              </a:lnSpc>
            </a:pPr>
            <a:r>
              <a:rPr lang="en-US" altLang="ja-JP" dirty="0"/>
              <a:t>【</a:t>
            </a:r>
            <a:r>
              <a:rPr lang="ja-JP" altLang="en-US" dirty="0"/>
              <a:t>申請地方公共団体名</a:t>
            </a:r>
            <a:r>
              <a:rPr lang="en-US" altLang="ja-JP" dirty="0"/>
              <a:t>】</a:t>
            </a:r>
          </a:p>
          <a:p>
            <a:pPr>
              <a:lnSpc>
                <a:spcPct val="120000"/>
              </a:lnSpc>
            </a:pPr>
            <a:endParaRPr lang="en-US" altLang="ja-JP" dirty="0"/>
          </a:p>
          <a:p>
            <a:pPr algn="r">
              <a:lnSpc>
                <a:spcPct val="120000"/>
              </a:lnSpc>
            </a:pPr>
            <a:r>
              <a:rPr lang="en-US" altLang="ja-JP" u="sng" dirty="0"/>
              <a:t>※</a:t>
            </a:r>
            <a:r>
              <a:rPr lang="ja-JP" altLang="en-US" u="sng" dirty="0"/>
              <a:t>原則として既存の計画から発展・変更した部分を下線等により明示。</a:t>
            </a:r>
            <a:endParaRPr kumimoji="1" lang="ja-JP" altLang="en-US" u="sng"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1-1</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2815752038"/>
              </p:ext>
            </p:extLst>
          </p:nvPr>
        </p:nvGraphicFramePr>
        <p:xfrm>
          <a:off x="93306" y="438411"/>
          <a:ext cx="9694506" cy="63347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dirty="0">
                          <a:solidFill>
                            <a:schemeClr val="tx1"/>
                          </a:solidFill>
                          <a:latin typeface="Meiryo UI" panose="020B0604030504040204" pitchFamily="50" charset="-128"/>
                          <a:ea typeface="Meiryo UI" panose="020B0604030504040204" pitchFamily="50" charset="-128"/>
                        </a:rPr>
                        <a:t>にしてください。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b="0" u="none" dirty="0">
                          <a:solidFill>
                            <a:schemeClr val="tx1"/>
                          </a:solidFill>
                          <a:latin typeface="Meiryo UI" panose="020B0604030504040204" pitchFamily="50" charset="-128"/>
                          <a:ea typeface="Meiryo UI" panose="020B0604030504040204" pitchFamily="50" charset="-128"/>
                        </a:rPr>
                        <a:t>次頁の「計画に盛り込むべきポイント」及び</a:t>
                      </a:r>
                      <a:r>
                        <a:rPr lang="ja-JP" altLang="en-US" sz="1600" b="1" u="sng" dirty="0">
                          <a:solidFill>
                            <a:schemeClr val="tx1"/>
                          </a:solidFill>
                          <a:latin typeface="Meiryo UI" panose="020B0604030504040204" pitchFamily="50" charset="-128"/>
                          <a:ea typeface="Meiryo UI" panose="020B0604030504040204" pitchFamily="50" charset="-128"/>
                        </a:rPr>
                        <a:t>評価基準の各項目</a:t>
                      </a:r>
                      <a:r>
                        <a:rPr lang="ja-JP" altLang="en-US" sz="1600" dirty="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30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dirty="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dirty="0">
                          <a:solidFill>
                            <a:schemeClr val="tx1"/>
                          </a:solidFill>
                          <a:latin typeface="Meiryo UI" panose="020B0604030504040204" pitchFamily="50" charset="-128"/>
                          <a:ea typeface="Meiryo UI" panose="020B0604030504040204" pitchFamily="50" charset="-128"/>
                        </a:rPr>
                        <a:t>とします。</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当初計画からの差分に当たる部分を下線等により明示</a:t>
                      </a:r>
                      <a:r>
                        <a:rPr lang="ja-JP" altLang="en-US" sz="1600" dirty="0">
                          <a:solidFill>
                            <a:schemeClr val="tx1"/>
                          </a:solidFill>
                          <a:latin typeface="Meiryo UI" panose="020B0604030504040204" pitchFamily="50" charset="-128"/>
                          <a:ea typeface="Meiryo UI" panose="020B0604030504040204" pitchFamily="50" charset="-128"/>
                        </a:rPr>
                        <a:t>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計画に盛り込むべきポイント（</a:t>
            </a:r>
            <a:r>
              <a:rPr lang="en-US" altLang="ja-JP" dirty="0"/>
              <a:t>※</a:t>
            </a:r>
            <a:r>
              <a:rPr lang="ja-JP" altLang="en-US" dirty="0"/>
              <a:t>提出に当たり、本スライドは削除ください）</a:t>
            </a:r>
          </a:p>
        </p:txBody>
      </p:sp>
      <p:graphicFrame>
        <p:nvGraphicFramePr>
          <p:cNvPr id="10" name="表 9"/>
          <p:cNvGraphicFramePr>
            <a:graphicFrameLocks noGrp="1"/>
          </p:cNvGraphicFramePr>
          <p:nvPr>
            <p:extLst>
              <p:ext uri="{D42A27DB-BD31-4B8C-83A1-F6EECF244321}">
                <p14:modId xmlns:p14="http://schemas.microsoft.com/office/powerpoint/2010/main" val="2758486170"/>
              </p:ext>
            </p:extLst>
          </p:nvPr>
        </p:nvGraphicFramePr>
        <p:xfrm>
          <a:off x="93306" y="438411"/>
          <a:ext cx="9694506" cy="6358509"/>
        </p:xfrm>
        <a:graphic>
          <a:graphicData uri="http://schemas.openxmlformats.org/drawingml/2006/table">
            <a:tbl>
              <a:tblPr firstRow="1" bandRow="1">
                <a:tableStyleId>{5C22544A-7EE6-4342-B048-85BDC9FD1C3A}</a:tableStyleId>
              </a:tblPr>
              <a:tblGrid>
                <a:gridCol w="9694506">
                  <a:extLst>
                    <a:ext uri="{9D8B030D-6E8A-4147-A177-3AD203B41FA5}">
                      <a16:colId xmlns:a16="http://schemas.microsoft.com/office/drawing/2014/main" val="3772080884"/>
                    </a:ext>
                  </a:extLst>
                </a:gridCol>
              </a:tblGrid>
              <a:tr h="769339">
                <a:tc>
                  <a:txBody>
                    <a:bodyPr/>
                    <a:lstStyle/>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総論</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当初計画との差分の明確性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産業創生・雇用創出</a:t>
                      </a:r>
                      <a:r>
                        <a:rPr lang="en-US" altLang="ja-JP" sz="1800" b="1" dirty="0">
                          <a:solidFill>
                            <a:schemeClr val="tx1"/>
                          </a:solidFill>
                          <a:latin typeface="Meiryo UI" panose="020B0604030504040204" pitchFamily="50" charset="-128"/>
                          <a:ea typeface="Meiryo UI" panose="020B0604030504040204" pitchFamily="50" charset="-128"/>
                        </a:rPr>
                        <a:t>】</a:t>
                      </a:r>
                    </a:p>
                    <a:p>
                      <a:pPr hangingPunct="0">
                        <a:lnSpc>
                          <a:spcPct val="150000"/>
                        </a:lnSpc>
                        <a:buFont typeface="Wingdings" panose="05000000000000000000" pitchFamily="2" charset="2"/>
                        <a:buChar char="ü"/>
                      </a:pPr>
                      <a:r>
                        <a:rPr lang="ja-JP" altLang="en-US" sz="1800" b="0" dirty="0">
                          <a:solidFill>
                            <a:schemeClr val="tx1"/>
                          </a:solidFill>
                          <a:latin typeface="Meiryo UI" panose="020B0604030504040204" pitchFamily="50" charset="-128"/>
                          <a:ea typeface="Meiryo UI" panose="020B0604030504040204" pitchFamily="50" charset="-128"/>
                        </a:rPr>
                        <a:t>産業創生・雇用創出の成果目標の高度化の妥当性・蓋然性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目標達成までの実行計画、</a:t>
                      </a:r>
                      <a:r>
                        <a:rPr lang="en-US" altLang="ja-JP" sz="1800" b="0" dirty="0">
                          <a:solidFill>
                            <a:schemeClr val="tx1"/>
                          </a:solidFill>
                          <a:latin typeface="Meiryo UI" panose="020B0604030504040204" pitchFamily="50" charset="-128"/>
                          <a:ea typeface="Meiryo UI" panose="020B0604030504040204" pitchFamily="50" charset="-128"/>
                        </a:rPr>
                        <a:t>KPI</a:t>
                      </a:r>
                      <a:r>
                        <a:rPr lang="ja-JP" altLang="en-US" sz="1800" b="0" dirty="0">
                          <a:solidFill>
                            <a:schemeClr val="tx1"/>
                          </a:solidFill>
                          <a:latin typeface="Meiryo UI" panose="020B0604030504040204" pitchFamily="50" charset="-128"/>
                          <a:ea typeface="Meiryo UI" panose="020B0604030504040204" pitchFamily="50" charset="-128"/>
                        </a:rPr>
                        <a:t>設計の妥当性・蓋然性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実施体制</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産業界のニーズの強さ、投資・資金提供の状況・見込み</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自走に加え展開枠の活動を推進できる産学官連携の体制</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主な活動</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取組内容の妥当性・蓋然性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r>
                        <a:rPr lang="en-US" altLang="ja-JP" sz="1800" b="0" dirty="0">
                          <a:solidFill>
                            <a:schemeClr val="tx1"/>
                          </a:solidFill>
                          <a:latin typeface="Meiryo UI" panose="020B0604030504040204" pitchFamily="50" charset="-128"/>
                          <a:ea typeface="Meiryo UI" panose="020B0604030504040204" pitchFamily="50" charset="-128"/>
                        </a:rPr>
                        <a:t>※</a:t>
                      </a:r>
                      <a:r>
                        <a:rPr lang="ja-JP" altLang="en-US" sz="1800" b="0" dirty="0">
                          <a:solidFill>
                            <a:schemeClr val="tx1"/>
                          </a:solidFill>
                          <a:latin typeface="Meiryo UI" panose="020B0604030504040204" pitchFamily="50" charset="-128"/>
                          <a:ea typeface="Meiryo UI" panose="020B0604030504040204" pitchFamily="50" charset="-128"/>
                        </a:rPr>
                        <a:t>その他、評価基準全般について</a:t>
                      </a:r>
                      <a:endParaRPr lang="ja-JP" altLang="ja-JP" sz="1800" b="0" dirty="0">
                        <a:solidFill>
                          <a:schemeClr val="tx1"/>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bl>
          </a:graphicData>
        </a:graphic>
      </p:graphicFrame>
    </p:spTree>
    <p:extLst>
      <p:ext uri="{BB962C8B-B14F-4D97-AF65-F5344CB8AC3E}">
        <p14:creationId xmlns:p14="http://schemas.microsoft.com/office/powerpoint/2010/main" val="13489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１．計画の概要</a:t>
            </a:r>
          </a:p>
        </p:txBody>
      </p:sp>
    </p:spTree>
    <p:extLst>
      <p:ext uri="{BB962C8B-B14F-4D97-AF65-F5344CB8AC3E}">
        <p14:creationId xmlns:p14="http://schemas.microsoft.com/office/powerpoint/2010/main" val="8275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5</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必須</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endParaRPr lang="en-US" altLang="ja-JP" sz="1200" dirty="0">
              <a:solidFill>
                <a:prstClr val="black"/>
              </a:solidFill>
              <a:latin typeface="Meiryo UI" panose="020B0604030504040204" pitchFamily="50" charset="-128"/>
              <a:ea typeface="Meiryo UI" panose="020B0604030504040204" pitchFamily="50" charset="-128"/>
            </a:endParaRPr>
          </a:p>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任意</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1860962842"/>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自己財源分</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地方大学・地域産業</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地方公共団体</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地方公共</a:t>
                      </a:r>
                      <a:r>
                        <a:rPr lang="ja-JP" altLang="en-US" sz="800" b="0" i="0" u="none" strike="noStrike" dirty="0">
                          <a:solidFill>
                            <a:srgbClr val="000000"/>
                          </a:solidFill>
                          <a:effectLst/>
                          <a:latin typeface="+mj-ea"/>
                          <a:ea typeface="+mj-ea"/>
                        </a:rPr>
                        <a:t>団体</a:t>
                      </a:r>
                      <a:endParaRPr lang="en-US" altLang="ja-JP" sz="800" b="0" i="0" u="none" strike="noStrike" dirty="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a:solidFill>
                            <a:srgbClr val="000000"/>
                          </a:solidFill>
                          <a:effectLst/>
                          <a:latin typeface="+mj-ea"/>
                          <a:ea typeface="+mj-ea"/>
                        </a:rPr>
                        <a:t>（</a:t>
                      </a:r>
                      <a:r>
                        <a:rPr kumimoji="1" lang="ja-JP" altLang="en-US" sz="800" b="0" i="0" u="none" strike="noStrike" kern="1200" cap="none" spc="0" normalizeH="0" baseline="0" noProof="0" dirty="0">
                          <a:ln>
                            <a:noFill/>
                          </a:ln>
                          <a:solidFill>
                            <a:prstClr val="black"/>
                          </a:solidFill>
                          <a:effectLst/>
                          <a:uLnTx/>
                          <a:uFillTx/>
                          <a:latin typeface="+mn-lt"/>
                          <a:ea typeface="+mn-ea"/>
                          <a:cs typeface="+mn-cs"/>
                        </a:rPr>
                        <a:t>補助裏除く</a:t>
                      </a:r>
                      <a:r>
                        <a:rPr lang="zh-TW" altLang="en-US" sz="800" b="0" i="0" u="none" strike="noStrike" dirty="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事業者</a:t>
                      </a:r>
                      <a:r>
                        <a:rPr lang="ja-JP" altLang="en-US" sz="800" b="0" i="0" u="none" strike="noStrike" dirty="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3,877,158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2,366,342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6,243,500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76611" y="227708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dirty="0">
                          <a:solidFill>
                            <a:schemeClr val="tx1"/>
                          </a:solidFill>
                          <a:latin typeface="Meiryo UI" panose="020B0604030504040204" pitchFamily="50" charset="-128"/>
                          <a:ea typeface="Meiryo UI" panose="020B0604030504040204" pitchFamily="50" charset="-128"/>
                        </a:rPr>
                      </a:b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r>
                        <a:rPr kumimoji="1" lang="ja-JP" altLang="en-US" sz="1200" b="0" dirty="0">
                          <a:solidFill>
                            <a:schemeClr val="tx1"/>
                          </a:solidFill>
                          <a:latin typeface="Meiryo UI" panose="020B0604030504040204" pitchFamily="50" charset="-128"/>
                          <a:ea typeface="Meiryo UI" panose="020B0604030504040204" pitchFamily="50" charset="-128"/>
                        </a:rPr>
                        <a:t>を除く</a:t>
                      </a:r>
                      <a:r>
                        <a:rPr kumimoji="1" lang="en-US" altLang="ja-JP" sz="1200" b="0" dirty="0">
                          <a:solidFill>
                            <a:schemeClr val="tx1"/>
                          </a:solidFill>
                          <a:latin typeface="Meiryo UI" panose="020B0604030504040204" pitchFamily="50" charset="-128"/>
                          <a:ea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97353" y="21280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2" name="角丸四角形 5">
            <a:extLst>
              <a:ext uri="{FF2B5EF4-FFF2-40B4-BE49-F238E27FC236}">
                <a16:creationId xmlns:a16="http://schemas.microsoft.com/office/drawing/2014/main" id="{3311F998-F4F7-01AA-038F-7C512EE7B991}"/>
              </a:ext>
            </a:extLst>
          </p:cNvPr>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記載にあたっては、第</a:t>
            </a:r>
            <a:r>
              <a:rPr lang="en-US" altLang="ja-JP">
                <a:solidFill>
                  <a:sysClr val="windowText" lastClr="000000"/>
                </a:solidFill>
                <a:latin typeface="Meiryo UI" panose="020B0604030504040204" pitchFamily="50" charset="-128"/>
                <a:ea typeface="Meiryo UI" panose="020B0604030504040204" pitchFamily="50" charset="-128"/>
              </a:rPr>
              <a:t>11</a:t>
            </a:r>
            <a:r>
              <a:rPr lang="ja-JP" altLang="en-US">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a:solidFill>
                  <a:schemeClr val="tx1"/>
                </a:solidFill>
                <a:latin typeface="Meiryo UI" panose="020B0604030504040204" pitchFamily="50" charset="-128"/>
                <a:ea typeface="Meiryo UI" panose="020B0604030504040204" pitchFamily="50" charset="-128"/>
              </a:rPr>
              <a:t>（第</a:t>
            </a:r>
            <a:r>
              <a:rPr lang="en-US" altLang="ja-JP" sz="1400">
                <a:solidFill>
                  <a:schemeClr val="tx1"/>
                </a:solidFill>
                <a:latin typeface="Meiryo UI" panose="020B0604030504040204" pitchFamily="50" charset="-128"/>
                <a:ea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a:solidFill>
                  <a:schemeClr val="tx1"/>
                </a:solidFill>
              </a:rPr>
              <a:t>https://www.chisou.go.jp/sousei/meeting/daigaku_yuushikishakaigi/h29-10-05-shiryou4.pdf</a:t>
            </a:r>
            <a:endParaRPr lang="ja-JP" alt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3542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〇計画に関連するこれまでの取組・実績として以下の内容について、具体的に記載。</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・これまで地域の産官学が連携して行ってきた取組</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・その取組により得られた成果や地域の強み</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・当該産業における大学の役割</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・これまでの取組・実績における課題（なぜその取組・実績だけでは不十分で</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あ</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り、本交付金事業に応募する必要があるのかを示すためのもの）　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ja-JP" altLang="en-US" b="1" dirty="0">
                <a:solidFill>
                  <a:sysClr val="windowText" lastClr="000000"/>
                </a:solidFill>
                <a:latin typeface="Meiryo UI" panose="020B0604030504040204" pitchFamily="50" charset="-128"/>
                <a:ea typeface="Meiryo UI" panose="020B0604030504040204" pitchFamily="50" charset="-128"/>
              </a:rPr>
              <a:t>・</a:t>
            </a:r>
            <a:r>
              <a:rPr lang="ja-JP" altLang="en-US" b="1" u="sng" dirty="0">
                <a:solidFill>
                  <a:sysClr val="windowText" lastClr="000000"/>
                </a:solidFill>
                <a:latin typeface="Meiryo UI" panose="020B0604030504040204" pitchFamily="50" charset="-128"/>
                <a:ea typeface="Meiryo UI" panose="020B0604030504040204" pitchFamily="50" charset="-128"/>
              </a:rPr>
              <a:t>本交付金事業による取組を含む。</a:t>
            </a:r>
            <a:endParaRPr kumimoji="1" lang="ja-JP" altLang="en-US" sz="1800" b="1" i="0" u="sng"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62504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○地域・市場を取り巻く状況やこれまでの取組の実績を踏まえ、当該地域の地域における大学振興・若者雇用創出に関する強みや課題などの現状について整理して記載。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 name="スライド番号プレースホルダー 2"/>
          <p:cNvSpPr>
            <a:spLocks noGrp="1"/>
          </p:cNvSpPr>
          <p:nvPr>
            <p:ph type="sldNum" sz="quarter" idx="12"/>
          </p:nvPr>
        </p:nvSpPr>
        <p:spPr>
          <a:xfrm>
            <a:off x="7677150" y="6484083"/>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スライド番号プレースホルダー 2"/>
          <p:cNvSpPr txBox="1">
            <a:spLocks/>
          </p:cNvSpPr>
          <p:nvPr/>
        </p:nvSpPr>
        <p:spPr>
          <a:xfrm>
            <a:off x="7677150" y="6484083"/>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600" kern="1200">
                <a:solidFill>
                  <a:schemeClr val="tx1">
                    <a:tint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2C05932C-F660-46D9-BCAC-BA474BACF4CC}" type="slidenum">
              <a:rPr lang="ja-JP" altLang="en-US" smtClean="0">
                <a:solidFill>
                  <a:prstClr val="black">
                    <a:tint val="75000"/>
                  </a:prstClr>
                </a:solidFill>
              </a:rPr>
              <a:pPr>
                <a:defRPr/>
              </a:pPr>
              <a:t>10</a:t>
            </a:fld>
            <a:endParaRPr lang="ja-JP" altLang="en-US">
              <a:solidFill>
                <a:prstClr val="black">
                  <a:tint val="75000"/>
                </a:prstClr>
              </a:solidFill>
            </a:endParaRPr>
          </a:p>
        </p:txBody>
      </p:sp>
    </p:spTree>
    <p:extLst>
      <p:ext uri="{BB962C8B-B14F-4D97-AF65-F5344CB8AC3E}">
        <p14:creationId xmlns:p14="http://schemas.microsoft.com/office/powerpoint/2010/main" val="349649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64127" lvl="0" indent="-164127" defTabSz="844078">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地域が目指す姿について、以下の内容を盛り込んだ上で記載。図示も可。</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・地域や産業のビジョン</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・地域や産業界からのニーズ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本計画における取組のみにより達成を目指す姿というよりも、本計画を含め地域の資源を総動員して目指す地域の将来像を想定。</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テーマとして、地方公共団体の産業戦略と参画する大学の特色や強みを鑑みた際に、納得感のある妥当なものとなっていることが重要。</a:t>
            </a: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9571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３－２．産業創生・雇用創出で目指す姿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32837"/>
            <a:ext cx="7646268"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「地域が目指す姿」のうち「産業創生・雇用創出」として目指す姿について記載。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地域や産業界からのニーズ、公費投入の必要性（民間資金や自己資金のみでは実施不可能な理由）についても記載。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デジタル技術を有効に活用している状態について記載。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70880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３－３．</a:t>
            </a:r>
            <a:r>
              <a:rPr lang="ja-JP" altLang="en-US" dirty="0"/>
              <a:t>大学改革により大学が目指す姿（〇〇大学）</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大学改革の実行により、地域産業創生の駆動力となり特定分野に強みのあるオンリーワン性を持つ大学をどのように実現していくか、地方公共団体としての戦略を記載。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大学改革の具体的な戦略（目標、計画等）と大学改革の内容の詳細を記載。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招へい</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するトップレベル人材候補が行う研究開発や人材育成等の取組が、計画全体にどのように関連するのかについて、当該人材の強みや、招へいの形態・期間等を含めつつ、具体的に記載。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各大学のミッション・事業に関係するビジョンと申請内容等による取組の関連性を記載。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大学組織再編検討委員会など改革を進めるための体制について記載ください。</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複数の大学が連携して実施する場合にはまとめて記載。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複数の大学で個別に実施する場合には、個別に作成。</a:t>
            </a:r>
          </a:p>
        </p:txBody>
      </p:sp>
    </p:spTree>
    <p:extLst>
      <p:ext uri="{BB962C8B-B14F-4D97-AF65-F5344CB8AC3E}">
        <p14:creationId xmlns:p14="http://schemas.microsoft.com/office/powerpoint/2010/main" val="157213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2">
            <a:extLst>
              <a:ext uri="{FF2B5EF4-FFF2-40B4-BE49-F238E27FC236}">
                <a16:creationId xmlns:a16="http://schemas.microsoft.com/office/drawing/2014/main" id="{B6F8105A-3542-8B8F-5943-9629969700DF}"/>
              </a:ext>
            </a:extLst>
          </p:cNvPr>
          <p:cNvGraphicFramePr>
            <a:graphicFrameLocks/>
          </p:cNvGraphicFramePr>
          <p:nvPr>
            <p:extLst>
              <p:ext uri="{D42A27DB-BD31-4B8C-83A1-F6EECF244321}">
                <p14:modId xmlns:p14="http://schemas.microsoft.com/office/powerpoint/2010/main" val="1012786952"/>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9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５</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2" name="タイトル 1"/>
          <p:cNvSpPr>
            <a:spLocks noGrp="1"/>
          </p:cNvSpPr>
          <p:nvPr>
            <p:ph type="title"/>
          </p:nvPr>
        </p:nvSpPr>
        <p:spPr/>
        <p:txBody>
          <a:bodyPr>
            <a:normAutofit fontScale="90000"/>
          </a:bodyPr>
          <a:lstStyle/>
          <a:p>
            <a:r>
              <a:rPr lang="ja-JP" altLang="en-US" dirty="0">
                <a:latin typeface="+mn-ea"/>
              </a:rPr>
              <a:t>３－４．</a:t>
            </a:r>
            <a:r>
              <a:rPr lang="en-US" altLang="ja-JP" dirty="0">
                <a:latin typeface="+mn-ea"/>
              </a:rPr>
              <a:t>KPI</a:t>
            </a:r>
            <a:r>
              <a:rPr lang="ja-JP" altLang="en-US" dirty="0">
                <a:latin typeface="+mn-ea"/>
              </a:rPr>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9" name="テキスト ボックス 8"/>
          <p:cNvSpPr txBox="1"/>
          <p:nvPr/>
        </p:nvSpPr>
        <p:spPr>
          <a:xfrm>
            <a:off x="1545193" y="1454256"/>
            <a:ext cx="4413739" cy="276999"/>
          </a:xfrm>
          <a:prstGeom prst="rect">
            <a:avLst/>
          </a:prstGeom>
          <a:noFill/>
        </p:spPr>
        <p:txBody>
          <a:bodyPr wrap="square" rtlCol="0">
            <a:spAutoFit/>
          </a:bodyPr>
          <a:lstStyle/>
          <a:p>
            <a:pPr>
              <a:defRPr/>
            </a:pPr>
            <a:r>
              <a:rPr lang="en-US" altLang="ja-JP" sz="1200" dirty="0">
                <a:solidFill>
                  <a:prstClr val="black"/>
                </a:solidFill>
                <a:latin typeface="Calibri"/>
                <a:ea typeface="Meiryo UI"/>
              </a:rPr>
              <a:t>※</a:t>
            </a:r>
            <a:r>
              <a:rPr lang="ja-JP" altLang="en-US" sz="1200" dirty="0">
                <a:solidFill>
                  <a:prstClr val="black"/>
                </a:solidFill>
                <a:latin typeface="Calibri"/>
                <a:ea typeface="Meiryo UI"/>
              </a:rPr>
              <a:t>目標値（上段）と実績値（下段）</a:t>
            </a:r>
          </a:p>
        </p:txBody>
      </p:sp>
      <p:sp>
        <p:nvSpPr>
          <p:cNvPr id="10" name="テキスト ボックス 9"/>
          <p:cNvSpPr txBox="1"/>
          <p:nvPr/>
        </p:nvSpPr>
        <p:spPr>
          <a:xfrm>
            <a:off x="0" y="1390844"/>
            <a:ext cx="1907200" cy="338554"/>
          </a:xfrm>
          <a:prstGeom prst="rect">
            <a:avLst/>
          </a:prstGeom>
          <a:noFill/>
        </p:spPr>
        <p:txBody>
          <a:bodyPr wrap="square" rtlCol="0">
            <a:spAutoFit/>
          </a:bodyPr>
          <a:lstStyle/>
          <a:p>
            <a:pPr>
              <a:defRPr/>
            </a:pPr>
            <a:r>
              <a:rPr lang="ja-JP" altLang="en-US" sz="1600" dirty="0">
                <a:solidFill>
                  <a:prstClr val="black"/>
                </a:solidFill>
                <a:latin typeface="Calibri"/>
                <a:ea typeface="Meiryo UI"/>
              </a:rPr>
              <a:t>○</a:t>
            </a:r>
            <a:r>
              <a:rPr lang="en-US" altLang="ja-JP" sz="1600" dirty="0">
                <a:solidFill>
                  <a:prstClr val="black"/>
                </a:solidFill>
                <a:latin typeface="Calibri"/>
                <a:ea typeface="Meiryo UI"/>
              </a:rPr>
              <a:t>KPI</a:t>
            </a:r>
            <a:r>
              <a:rPr lang="ja-JP" altLang="en-US" sz="1600" dirty="0">
                <a:solidFill>
                  <a:prstClr val="black"/>
                </a:solidFill>
                <a:latin typeface="Calibri"/>
                <a:ea typeface="Meiryo UI"/>
              </a:rPr>
              <a:t>の達成状況</a:t>
            </a:r>
          </a:p>
        </p:txBody>
      </p:sp>
      <p:sp>
        <p:nvSpPr>
          <p:cNvPr id="12" name="角丸四角形 11"/>
          <p:cNvSpPr/>
          <p:nvPr/>
        </p:nvSpPr>
        <p:spPr>
          <a:xfrm>
            <a:off x="898950" y="1886140"/>
            <a:ext cx="7473245" cy="4549631"/>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既存の計画から発展・変更した部分を見え消しにより明示（既存の計画における</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や記載を取り消し線により残す）。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○任意</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も適宜ページを増やして記載。</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○青字を参考に記載。なお、提出時は青字を削除。</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を適</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切に設定。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最新の</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3</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（複数選択可）。</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endParaRPr>
          </a:p>
        </p:txBody>
      </p:sp>
    </p:spTree>
    <p:extLst>
      <p:ext uri="{BB962C8B-B14F-4D97-AF65-F5344CB8AC3E}">
        <p14:creationId xmlns:p14="http://schemas.microsoft.com/office/powerpoint/2010/main" val="393548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３－５．事業全体のスケジュール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graphicFrame>
        <p:nvGraphicFramePr>
          <p:cNvPr id="24" name="表 23"/>
          <p:cNvGraphicFramePr>
            <a:graphicFrameLocks noGrp="1"/>
          </p:cNvGraphicFramePr>
          <p:nvPr>
            <p:extLst>
              <p:ext uri="{D42A27DB-BD31-4B8C-83A1-F6EECF244321}">
                <p14:modId xmlns:p14="http://schemas.microsoft.com/office/powerpoint/2010/main" val="3287222391"/>
              </p:ext>
            </p:extLst>
          </p:nvPr>
        </p:nvGraphicFramePr>
        <p:xfrm>
          <a:off x="81485" y="1766254"/>
          <a:ext cx="9688501" cy="2881100"/>
        </p:xfrm>
        <a:graphic>
          <a:graphicData uri="http://schemas.openxmlformats.org/drawingml/2006/table">
            <a:tbl>
              <a:tblPr/>
              <a:tblGrid>
                <a:gridCol w="1354131">
                  <a:extLst>
                    <a:ext uri="{9D8B030D-6E8A-4147-A177-3AD203B41FA5}">
                      <a16:colId xmlns:a16="http://schemas.microsoft.com/office/drawing/2014/main" val="20000"/>
                    </a:ext>
                  </a:extLst>
                </a:gridCol>
                <a:gridCol w="833437">
                  <a:extLst>
                    <a:ext uri="{9D8B030D-6E8A-4147-A177-3AD203B41FA5}">
                      <a16:colId xmlns:a16="http://schemas.microsoft.com/office/drawing/2014/main" val="20001"/>
                    </a:ext>
                  </a:extLst>
                </a:gridCol>
                <a:gridCol w="833437">
                  <a:extLst>
                    <a:ext uri="{9D8B030D-6E8A-4147-A177-3AD203B41FA5}">
                      <a16:colId xmlns:a16="http://schemas.microsoft.com/office/drawing/2014/main" val="20002"/>
                    </a:ext>
                  </a:extLst>
                </a:gridCol>
                <a:gridCol w="833437">
                  <a:extLst>
                    <a:ext uri="{9D8B030D-6E8A-4147-A177-3AD203B41FA5}">
                      <a16:colId xmlns:a16="http://schemas.microsoft.com/office/drawing/2014/main" val="20003"/>
                    </a:ext>
                  </a:extLst>
                </a:gridCol>
                <a:gridCol w="833437">
                  <a:extLst>
                    <a:ext uri="{9D8B030D-6E8A-4147-A177-3AD203B41FA5}">
                      <a16:colId xmlns:a16="http://schemas.microsoft.com/office/drawing/2014/main" val="20004"/>
                    </a:ext>
                  </a:extLst>
                </a:gridCol>
                <a:gridCol w="833437">
                  <a:extLst>
                    <a:ext uri="{9D8B030D-6E8A-4147-A177-3AD203B41FA5}">
                      <a16:colId xmlns:a16="http://schemas.microsoft.com/office/drawing/2014/main" val="20005"/>
                    </a:ext>
                  </a:extLst>
                </a:gridCol>
                <a:gridCol w="833437">
                  <a:extLst>
                    <a:ext uri="{9D8B030D-6E8A-4147-A177-3AD203B41FA5}">
                      <a16:colId xmlns:a16="http://schemas.microsoft.com/office/drawing/2014/main" val="20006"/>
                    </a:ext>
                  </a:extLst>
                </a:gridCol>
                <a:gridCol w="833437">
                  <a:extLst>
                    <a:ext uri="{9D8B030D-6E8A-4147-A177-3AD203B41FA5}">
                      <a16:colId xmlns:a16="http://schemas.microsoft.com/office/drawing/2014/main" val="4288591426"/>
                    </a:ext>
                  </a:extLst>
                </a:gridCol>
                <a:gridCol w="833437">
                  <a:extLst>
                    <a:ext uri="{9D8B030D-6E8A-4147-A177-3AD203B41FA5}">
                      <a16:colId xmlns:a16="http://schemas.microsoft.com/office/drawing/2014/main" val="3013246779"/>
                    </a:ext>
                  </a:extLst>
                </a:gridCol>
                <a:gridCol w="833437">
                  <a:extLst>
                    <a:ext uri="{9D8B030D-6E8A-4147-A177-3AD203B41FA5}">
                      <a16:colId xmlns:a16="http://schemas.microsoft.com/office/drawing/2014/main" val="3363718545"/>
                    </a:ext>
                  </a:extLst>
                </a:gridCol>
                <a:gridCol w="833437">
                  <a:extLst>
                    <a:ext uri="{9D8B030D-6E8A-4147-A177-3AD203B41FA5}">
                      <a16:colId xmlns:a16="http://schemas.microsoft.com/office/drawing/2014/main" val="656822285"/>
                    </a:ext>
                  </a:extLst>
                </a:gridCol>
              </a:tblGrid>
              <a:tr h="425485">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42623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48486">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5037">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478099">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94538818"/>
                  </a:ext>
                </a:extLst>
              </a:tr>
              <a:tr h="567762">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98517222"/>
                  </a:ext>
                </a:extLst>
              </a:tr>
            </a:tbl>
          </a:graphicData>
        </a:graphic>
      </p:graphicFrame>
      <p:sp>
        <p:nvSpPr>
          <p:cNvPr id="25" name="テキスト ボックス 24"/>
          <p:cNvSpPr txBox="1"/>
          <p:nvPr/>
        </p:nvSpPr>
        <p:spPr>
          <a:xfrm>
            <a:off x="0" y="1445426"/>
            <a:ext cx="4794740" cy="338554"/>
          </a:xfrm>
          <a:prstGeom prst="rect">
            <a:avLst/>
          </a:prstGeom>
          <a:noFill/>
        </p:spPr>
        <p:txBody>
          <a:bodyPr wrap="square" rtlCol="0">
            <a:spAutoFit/>
          </a:bodyPr>
          <a:lstStyle/>
          <a:p>
            <a:r>
              <a:rPr lang="ja-JP" altLang="en-US" sz="1600" dirty="0">
                <a:solidFill>
                  <a:prstClr val="black"/>
                </a:solidFill>
                <a:latin typeface="Calibri"/>
                <a:ea typeface="Meiryo UI"/>
              </a:rPr>
              <a:t>○事業全体のスケジュールと進捗状況</a:t>
            </a:r>
          </a:p>
        </p:txBody>
      </p:sp>
      <p:sp>
        <p:nvSpPr>
          <p:cNvPr id="26" name="テキスト ボックス 25"/>
          <p:cNvSpPr txBox="1"/>
          <p:nvPr/>
        </p:nvSpPr>
        <p:spPr>
          <a:xfrm>
            <a:off x="72435"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事業番号①</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7" name="テキスト ボックス 26"/>
          <p:cNvSpPr txBox="1"/>
          <p:nvPr/>
        </p:nvSpPr>
        <p:spPr>
          <a:xfrm>
            <a:off x="2024047"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事業番号②</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8" name="テキスト ボックス 27"/>
          <p:cNvSpPr txBox="1"/>
          <p:nvPr/>
        </p:nvSpPr>
        <p:spPr>
          <a:xfrm>
            <a:off x="3980219"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事業番号③</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9" name="テキスト ボックス 28"/>
          <p:cNvSpPr txBox="1"/>
          <p:nvPr/>
        </p:nvSpPr>
        <p:spPr>
          <a:xfrm>
            <a:off x="5950902"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0" name="テキスト ボックス 29"/>
          <p:cNvSpPr txBox="1"/>
          <p:nvPr/>
        </p:nvSpPr>
        <p:spPr>
          <a:xfrm>
            <a:off x="7924166" y="4735025"/>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「大学改革の実施に関する事業」の達成状況、今後の計画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1" name="角丸四角形 30"/>
          <p:cNvSpPr/>
          <p:nvPr/>
        </p:nvSpPr>
        <p:spPr>
          <a:xfrm>
            <a:off x="1195633" y="1783980"/>
            <a:ext cx="7473245" cy="4589170"/>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既存の計画を自走により継続する取組を残す。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○年度は事業開始年度に合わせて適宜修正。</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招へい</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計画期間全体（</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10</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んでいる</a:t>
            </a:r>
            <a:r>
              <a:rPr kumimoji="0" lang="ja-JP" altLang="en-US" kern="0" dirty="0">
                <a:solidFill>
                  <a:prstClr val="black"/>
                </a:solidFill>
                <a:latin typeface="Meiryo UI" panose="020B0604030504040204" pitchFamily="50" charset="-128"/>
                <a:ea typeface="Meiryo UI" panose="020B0604030504040204" pitchFamily="50" charset="-128"/>
                <a:cs typeface="ＭＳ Ｐゴシック" panose="020B0600070205080204" pitchFamily="50" charset="-128"/>
              </a:rPr>
              <a:t>か</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が分かるよう</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記載（例えば、全ての年度で共通的に「○</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61268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４－１．事業実施の推進体制</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906367" y="2453054"/>
            <a:ext cx="8409788" cy="237599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記載のポイント</a:t>
            </a: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事業実施</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体制</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や</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参画主体</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p:txBody>
      </p:sp>
    </p:spTree>
    <p:extLst>
      <p:ext uri="{BB962C8B-B14F-4D97-AF65-F5344CB8AC3E}">
        <p14:creationId xmlns:p14="http://schemas.microsoft.com/office/powerpoint/2010/main" val="296279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○事業の柱ごとに、その事業の実施箇所や参画機関の所在箇所について地図上に図示。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縮尺も明示。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1649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４－３．実施内容の全体像</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988968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４－４．事業番号①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24182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４－５．事業番号②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2606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４－６．事業番号③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20264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４－７．事業番号④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5086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５－１．６年度目における事業費の内訳（見込み）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①○○事業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②○○事業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557048456"/>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④○○事業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③○○事業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479594250"/>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⑤○○事業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a:solidFill>
                  <a:sysClr val="windowText" lastClr="000000"/>
                </a:solidFill>
                <a:latin typeface="Meiryo UI" panose="020B0604030504040204" pitchFamily="50" charset="-128"/>
                <a:ea typeface="Meiryo UI" panose="020B0604030504040204" pitchFamily="50" charset="-128"/>
              </a:rPr>
              <a:t>○</a:t>
            </a:r>
            <a:r>
              <a:rPr lang="zh-TW" altLang="en-US" dirty="0">
                <a:solidFill>
                  <a:sysClr val="windowText" lastClr="000000"/>
                </a:solidFill>
                <a:latin typeface="Meiryo UI" panose="020B0604030504040204" pitchFamily="50" charset="-128"/>
                <a:ea typeface="Meiryo UI" panose="020B0604030504040204" pitchFamily="50" charset="-128"/>
              </a:rPr>
              <a:t>様式</a:t>
            </a:r>
            <a:r>
              <a:rPr lang="ja-JP" altLang="en-US" dirty="0">
                <a:solidFill>
                  <a:sysClr val="windowText" lastClr="000000"/>
                </a:solidFill>
                <a:latin typeface="Meiryo UI" panose="020B0604030504040204" pitchFamily="50" charset="-128"/>
                <a:ea typeface="Meiryo UI" panose="020B0604030504040204" pitchFamily="50" charset="-128"/>
              </a:rPr>
              <a:t>１</a:t>
            </a:r>
            <a:r>
              <a:rPr lang="en-US" altLang="zh-TW"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４「</a:t>
            </a:r>
            <a:r>
              <a:rPr lang="zh-TW" altLang="en-US" dirty="0">
                <a:solidFill>
                  <a:sysClr val="windowText" lastClr="000000"/>
                </a:solidFill>
                <a:latin typeface="Meiryo UI" panose="020B0604030504040204" pitchFamily="50" charset="-128"/>
                <a:ea typeface="Meiryo UI" panose="020B0604030504040204" pitchFamily="50" charset="-128"/>
              </a:rPr>
              <a:t>事業費整理表（事業別）</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u="sng" dirty="0">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rPr>
              <a:t>○あわせて、</a:t>
            </a:r>
            <a:r>
              <a:rPr lang="ja-JP" altLang="en-US" u="sng" dirty="0">
                <a:solidFill>
                  <a:schemeClr val="tx1"/>
                </a:solidFill>
                <a:latin typeface="Meiryo UI" panose="020B0604030504040204" pitchFamily="50" charset="-128"/>
                <a:ea typeface="Meiryo UI" panose="020B0604030504040204" pitchFamily="50" charset="-128"/>
              </a:rPr>
              <a:t>各事業で支出する主な経費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合計</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14"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mtClean="0"/>
              <a:pPr/>
              <a:t>26</a:t>
            </a:fld>
            <a:endParaRPr lang="ja-JP" altLang="en-US" dirty="0"/>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５－２．６年度目における経費の構造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dirty="0"/>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sp>
        <p:nvSpPr>
          <p:cNvPr id="32" name="角丸四角形吹き出し 78"/>
          <p:cNvSpPr/>
          <p:nvPr/>
        </p:nvSpPr>
        <p:spPr>
          <a:xfrm>
            <a:off x="7598637" y="444249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2" name="角丸四角形吹き出し 78"/>
          <p:cNvSpPr/>
          <p:nvPr/>
        </p:nvSpPr>
        <p:spPr>
          <a:xfrm>
            <a:off x="7888938" y="424425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a:solidFill>
                  <a:sysClr val="windowText" lastClr="000000"/>
                </a:solidFill>
                <a:latin typeface="Meiryo UI" panose="020B0604030504040204" pitchFamily="50" charset="-128"/>
                <a:ea typeface="Meiryo UI" panose="020B0604030504040204" pitchFamily="50" charset="-128"/>
              </a:rPr>
              <a:t>※</a:t>
            </a:r>
            <a:r>
              <a:rPr lang="ja-JP" altLang="en-US" sz="600" dirty="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sp>
        <p:nvSpPr>
          <p:cNvPr id="41" name="角丸四角形 40"/>
          <p:cNvSpPr/>
          <p:nvPr/>
        </p:nvSpPr>
        <p:spPr>
          <a:xfrm>
            <a:off x="1316034" y="251670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a:solidFill>
                  <a:schemeClr val="tx1"/>
                </a:solidFill>
                <a:latin typeface="Meiryo UI" panose="020B0604030504040204" pitchFamily="50" charset="-128"/>
                <a:ea typeface="Meiryo UI" panose="020B0604030504040204" pitchFamily="50" charset="-128"/>
              </a:rPr>
              <a:t>と</a:t>
            </a:r>
            <a:r>
              <a:rPr lang="ja-JP" altLang="en-US" u="sng" dirty="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a:solidFill>
                  <a:schemeClr val="tx1"/>
                </a:solidFill>
                <a:latin typeface="Meiryo UI" panose="020B0604030504040204" pitchFamily="50" charset="-128"/>
                <a:ea typeface="Meiryo UI" panose="020B0604030504040204" pitchFamily="50" charset="-128"/>
              </a:rPr>
              <a:t>を具体的に記載。</a:t>
            </a:r>
            <a:endParaRPr lang="en-US" altLang="ja-JP" dirty="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○様式１－４の</a:t>
            </a:r>
            <a:r>
              <a:rPr lang="ja-JP" altLang="en-US" u="sng" dirty="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a:solidFill>
                  <a:sysClr val="windowText" lastClr="000000"/>
                </a:solidFill>
                <a:latin typeface="Meiryo UI" panose="020B0604030504040204" pitchFamily="50" charset="-128"/>
                <a:ea typeface="Meiryo UI" panose="020B0604030504040204" pitchFamily="50" charset="-128"/>
              </a:rPr>
              <a:t>、様式１－３の</a:t>
            </a:r>
            <a:r>
              <a:rPr lang="ja-JP" altLang="en-US" u="sng" dirty="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a:solidFill>
                  <a:sysClr val="windowText" lastClr="000000"/>
                </a:solidFill>
                <a:latin typeface="Meiryo UI" panose="020B0604030504040204" pitchFamily="50" charset="-128"/>
                <a:ea typeface="Meiryo UI" panose="020B0604030504040204" pitchFamily="50" charset="-128"/>
              </a:rPr>
              <a:t>※</a:t>
            </a:r>
            <a:r>
              <a:rPr lang="ja-JP" altLang="en-US" sz="1600" dirty="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a:solidFill>
                  <a:sysClr val="windowText" lastClr="000000"/>
                </a:solidFill>
                <a:latin typeface="Meiryo UI" panose="020B0604030504040204" pitchFamily="50" charset="-128"/>
                <a:ea typeface="Meiryo UI" panose="020B0604030504040204" pitchFamily="50" charset="-128"/>
              </a:rPr>
              <a:t>関連単独事業</a:t>
            </a:r>
            <a:r>
              <a:rPr lang="ja-JP" altLang="en-US" sz="1600" dirty="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BC6C6-2EE3-F732-39A5-B9729F29DE0F}"/>
              </a:ext>
            </a:extLst>
          </p:cNvPr>
          <p:cNvSpPr>
            <a:spLocks noGrp="1"/>
          </p:cNvSpPr>
          <p:nvPr>
            <p:ph type="title"/>
          </p:nvPr>
        </p:nvSpPr>
        <p:spPr/>
        <p:txBody>
          <a:bodyPr>
            <a:normAutofit fontScale="90000"/>
          </a:bodyPr>
          <a:lstStyle/>
          <a:p>
            <a:r>
              <a:rPr kumimoji="1" lang="ja-JP" altLang="en-US" dirty="0"/>
              <a:t>５－３．自走に向けた資金計画</a:t>
            </a:r>
          </a:p>
        </p:txBody>
      </p:sp>
      <p:sp>
        <p:nvSpPr>
          <p:cNvPr id="3" name="スライド番号プレースホルダー 2">
            <a:extLst>
              <a:ext uri="{FF2B5EF4-FFF2-40B4-BE49-F238E27FC236}">
                <a16:creationId xmlns:a16="http://schemas.microsoft.com/office/drawing/2014/main" id="{9FA216B3-472E-8D2D-9C9A-C73DF2EBAA9D}"/>
              </a:ext>
            </a:extLst>
          </p:cNvPr>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角丸四角形 5">
            <a:extLst>
              <a:ext uri="{FF2B5EF4-FFF2-40B4-BE49-F238E27FC236}">
                <a16:creationId xmlns:a16="http://schemas.microsoft.com/office/drawing/2014/main" id="{0EF2CE4F-273D-08CC-6436-B2F86E18DF95}"/>
              </a:ext>
            </a:extLst>
          </p:cNvPr>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91479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dirty="0"/>
              <a:t>実施計画に関する基本情報</a:t>
            </a:r>
            <a:br>
              <a:rPr lang="en-US" altLang="ja-JP" dirty="0"/>
            </a:br>
            <a:r>
              <a:rPr lang="ja-JP" altLang="en-US" dirty="0"/>
              <a:t>（事務局確認用）</a:t>
            </a:r>
            <a:endParaRPr lang="ja-JP" altLang="en-US" sz="3600" dirty="0"/>
          </a:p>
        </p:txBody>
      </p:sp>
      <p:sp>
        <p:nvSpPr>
          <p:cNvPr id="3" name="スライド番号プレースホルダー 2"/>
          <p:cNvSpPr txBox="1">
            <a:spLocks/>
          </p:cNvSpPr>
          <p:nvPr/>
        </p:nvSpPr>
        <p:spPr>
          <a:xfrm>
            <a:off x="7677150" y="6492875"/>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4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2C05932C-F660-46D9-BCAC-BA474BACF4CC}" type="slidenum">
              <a:rPr lang="ja-JP" altLang="en-US" sz="900" smtClean="0">
                <a:solidFill>
                  <a:schemeClr val="bg1">
                    <a:lumMod val="65000"/>
                  </a:schemeClr>
                </a:solidFill>
                <a:latin typeface="+mn-ea"/>
              </a:rPr>
              <a:pPr/>
              <a:t>29</a:t>
            </a:fld>
            <a:endParaRPr lang="ja-JP" altLang="en-US" sz="900">
              <a:solidFill>
                <a:schemeClr val="bg1">
                  <a:lumMod val="65000"/>
                </a:schemeClr>
              </a:solidFill>
              <a:latin typeface="+mn-ea"/>
            </a:endParaRPr>
          </a:p>
        </p:txBody>
      </p:sp>
    </p:spTree>
    <p:extLst>
      <p:ext uri="{BB962C8B-B14F-4D97-AF65-F5344CB8AC3E}">
        <p14:creationId xmlns:p14="http://schemas.microsoft.com/office/powerpoint/2010/main" val="2881549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6" name="正方形/長方形 5"/>
          <p:cNvSpPr/>
          <p:nvPr/>
        </p:nvSpPr>
        <p:spPr>
          <a:xfrm>
            <a:off x="101548" y="462916"/>
            <a:ext cx="178286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〇計画に関する基本情報</a:t>
            </a:r>
          </a:p>
        </p:txBody>
      </p:sp>
      <p:graphicFrame>
        <p:nvGraphicFramePr>
          <p:cNvPr id="5" name="表 4"/>
          <p:cNvGraphicFramePr>
            <a:graphicFrameLocks noGrp="1"/>
          </p:cNvGraphicFramePr>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事務連絡担当連絡先</a:t>
            </a:r>
            <a:endParaRPr kumimoji="0" lang="ja-JP" altLang="ja-JP" sz="1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a:ea typeface="Meiryo UI"/>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endParaRPr kumimoji="0" lang="en-US" altLang="ja-JP" sz="1800" b="0" i="0" u="none" strike="noStrike" kern="0" cap="none" spc="0" normalizeH="0" baseline="0" noProof="0" dirty="0">
              <a:ln>
                <a:noFill/>
              </a:ln>
              <a:solidFill>
                <a:sysClr val="windowText" lastClr="000000"/>
              </a:solidFill>
              <a:effectLst/>
              <a:uLnTx/>
              <a:uFillTx/>
              <a:latin typeface="Meiryo UI"/>
              <a:ea typeface="Meiryo UI"/>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algn="l" defTabSz="914395"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
        <p:nvSpPr>
          <p:cNvPr id="9"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z="1600" smtClean="0">
                <a:solidFill>
                  <a:schemeClr val="bg1">
                    <a:lumMod val="65000"/>
                  </a:schemeClr>
                </a:solidFill>
                <a:latin typeface="+mn-ea"/>
              </a:rPr>
              <a:pPr/>
              <a:t>30</a:t>
            </a:fld>
            <a:endParaRPr lang="ja-JP" altLang="en-US" sz="1600" dirty="0">
              <a:solidFill>
                <a:schemeClr val="bg1">
                  <a:lumMod val="65000"/>
                </a:schemeClr>
              </a:solidFill>
              <a:latin typeface="+mn-ea"/>
            </a:endParaRPr>
          </a:p>
        </p:txBody>
      </p:sp>
    </p:spTree>
    <p:extLst>
      <p:ext uri="{BB962C8B-B14F-4D97-AF65-F5344CB8AC3E}">
        <p14:creationId xmlns:p14="http://schemas.microsoft.com/office/powerpoint/2010/main" val="2831211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a:xfrm>
            <a:off x="7677150" y="6528558"/>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600" b="0" i="0" u="none" strike="noStrike" kern="1200" cap="none" spc="0" normalizeH="0" baseline="0" noProof="0" dirty="0">
              <a:ln>
                <a:noFill/>
              </a:ln>
              <a:solidFill>
                <a:schemeClr val="bg1">
                  <a:lumMod val="65000"/>
                </a:schemeClr>
              </a:solidFill>
              <a:effectLst/>
              <a:uLnTx/>
              <a:uFillTx/>
              <a:latin typeface="+mn-ea"/>
              <a:cs typeface="+mn-cs"/>
            </a:endParaRPr>
          </a:p>
        </p:txBody>
      </p:sp>
      <p:graphicFrame>
        <p:nvGraphicFramePr>
          <p:cNvPr id="5" name="表 4"/>
          <p:cNvGraphicFramePr>
            <a:graphicFrameLocks noGrp="1"/>
          </p:cNvGraphicFramePr>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会議名称</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会議設置日</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dirty="0">
                          <a:effectLst/>
                          <a:latin typeface="+mn-ea"/>
                          <a:ea typeface="+mn-ea"/>
                          <a:cs typeface="Times New Roman" panose="02020603050405020304" pitchFamily="18" charset="0"/>
                        </a:rPr>
                        <a:t>主宰者名・所属・役職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dirty="0">
                          <a:effectLst/>
                          <a:latin typeface="+mn-ea"/>
                          <a:ea typeface="+mn-ea"/>
                          <a:cs typeface="Times New Roman" panose="02020603050405020304" pitchFamily="18" charset="0"/>
                        </a:rPr>
                        <a:t>事業責任者名・所属・役職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会議構成員</a:t>
                      </a:r>
                      <a:r>
                        <a:rPr lang="ja-JP" altLang="en-US" sz="1200" kern="100" dirty="0">
                          <a:effectLst/>
                          <a:latin typeface="+mn-ea"/>
                          <a:ea typeface="+mn-ea"/>
                          <a:cs typeface="Times New Roman" panose="02020603050405020304" pitchFamily="18" charset="0"/>
                        </a:rPr>
                        <a:t>　</a:t>
                      </a:r>
                      <a:r>
                        <a:rPr lang="ja-JP" sz="1200" kern="0" dirty="0">
                          <a:effectLst/>
                          <a:latin typeface="+mn-ea"/>
                          <a:ea typeface="+mn-ea"/>
                          <a:cs typeface="Times New Roman" panose="02020603050405020304" pitchFamily="18" charset="0"/>
                        </a:rPr>
                        <a:t>※◎が付されている機関の参画は必須。</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dirty="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◎事業者又は事業者が組織する団体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金融機関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その他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推進会議の体制</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下記の内容が分かるように記載。</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・推進会議の体制</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・推進会議の参画主体</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・各参画主体の役割</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・運営体制や意思決定プロセス</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b="0" i="0" u="none" strike="noStrike" kern="1200" cap="none" spc="0" normalizeH="0" baseline="0" noProof="0" dirty="0">
              <a:ln>
                <a:noFill/>
              </a:ln>
              <a:solidFill>
                <a:prstClr val="black"/>
              </a:solidFill>
              <a:effectLst/>
              <a:uLnTx/>
              <a:uFillTx/>
              <a:latin typeface="Arial" panose="020B0604020202020204" pitchFamily="34" charset="0"/>
              <a:ea typeface="Meiryo UI"/>
              <a:cs typeface="+mn-cs"/>
            </a:endParaRPr>
          </a:p>
        </p:txBody>
      </p:sp>
      <p:sp>
        <p:nvSpPr>
          <p:cNvPr id="7" name="角丸四角形 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932946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ja-JP" altLang="en-US" sz="1600" b="0" i="0" u="none" strike="noStrike" kern="1200" cap="none" spc="0" normalizeH="0" baseline="0" noProof="0">
              <a:ln>
                <a:noFill/>
              </a:ln>
              <a:solidFill>
                <a:schemeClr val="bg1">
                  <a:lumMod val="65000"/>
                </a:schemeClr>
              </a:solidFill>
              <a:effectLst/>
              <a:uLnTx/>
              <a:uFillTx/>
              <a:latin typeface="+mn-ea"/>
              <a:cs typeface="+mn-cs"/>
            </a:endParaRPr>
          </a:p>
        </p:txBody>
      </p:sp>
      <p:graphicFrame>
        <p:nvGraphicFramePr>
          <p:cNvPr id="3" name="表 2"/>
          <p:cNvGraphicFramePr>
            <a:graphicFrameLocks noGrp="1"/>
          </p:cNvGraphicFramePr>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dirty="0">
                          <a:solidFill>
                            <a:srgbClr val="00B0F0"/>
                          </a:solidFill>
                          <a:effectLst/>
                          <a:latin typeface="+mn-ea"/>
                          <a:ea typeface="+mn-ea"/>
                          <a:cs typeface="Times New Roman" panose="02020603050405020304" pitchFamily="18" charset="0"/>
                        </a:rPr>
                        <a:t>※外部機関がどのような手法で</a:t>
                      </a:r>
                      <a:r>
                        <a:rPr lang="en-US" altLang="ja-JP" sz="1200" dirty="0">
                          <a:solidFill>
                            <a:srgbClr val="00B0F0"/>
                          </a:solidFill>
                          <a:effectLst/>
                          <a:latin typeface="+mn-ea"/>
                          <a:ea typeface="+mn-ea"/>
                          <a:cs typeface="Times New Roman" panose="02020603050405020304" pitchFamily="18" charset="0"/>
                        </a:rPr>
                        <a:t>KPI</a:t>
                      </a:r>
                      <a:r>
                        <a:rPr lang="ja-JP" altLang="ja-JP" sz="1200" dirty="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dirty="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dirty="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dirty="0">
                          <a:solidFill>
                            <a:srgbClr val="00B0F0"/>
                          </a:solidFill>
                          <a:effectLst/>
                          <a:latin typeface="+mn-ea"/>
                          <a:ea typeface="+mn-ea"/>
                          <a:cs typeface="Times New Roman" panose="02020603050405020304" pitchFamily="18" charset="0"/>
                        </a:rPr>
                        <a:t>※議会の場合はその旨を明記。</a:t>
                      </a:r>
                      <a:endParaRPr lang="ja-JP" sz="1200" kern="100" dirty="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dirty="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dirty="0">
                          <a:effectLst/>
                          <a:latin typeface="+mn-ea"/>
                          <a:ea typeface="+mn-ea"/>
                          <a:cs typeface="Times New Roman" panose="02020603050405020304" pitchFamily="18" charset="0"/>
                        </a:rPr>
                        <a:t> </a:t>
                      </a:r>
                      <a:r>
                        <a:rPr lang="ja-JP" altLang="ja-JP" sz="1200" dirty="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9" name="表 8"/>
          <p:cNvGraphicFramePr>
            <a:graphicFrameLocks noGrp="1"/>
          </p:cNvGraphicFramePr>
          <p:nvPr>
            <p:extLst>
              <p:ext uri="{D42A27DB-BD31-4B8C-83A1-F6EECF244321}">
                <p14:modId xmlns:p14="http://schemas.microsoft.com/office/powerpoint/2010/main" val="798395954"/>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※予算計上の時期、予算種別について記載。</a:t>
                      </a:r>
                      <a:endParaRPr lang="ja-JP" sz="1200" kern="100" dirty="0">
                        <a:effectLst/>
                        <a:latin typeface="+mn-ea"/>
                        <a:ea typeface="+mn-ea"/>
                        <a:cs typeface="Times New Roman" panose="02020603050405020304" pitchFamily="18" charset="0"/>
                      </a:endParaRPr>
                    </a:p>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※住民基本台帳人口移動報告等を基に、申請団体における過去５年間（平成</a:t>
                      </a:r>
                      <a:r>
                        <a:rPr lang="en-US" sz="1200" kern="100" dirty="0">
                          <a:solidFill>
                            <a:srgbClr val="00B0F0"/>
                          </a:solidFill>
                          <a:effectLst/>
                          <a:latin typeface="+mn-ea"/>
                          <a:ea typeface="+mn-ea"/>
                          <a:cs typeface="Times New Roman" panose="02020603050405020304" pitchFamily="18" charset="0"/>
                        </a:rPr>
                        <a:t>29</a:t>
                      </a:r>
                      <a:r>
                        <a:rPr lang="ja-JP" sz="1200" kern="100" dirty="0">
                          <a:solidFill>
                            <a:srgbClr val="00B0F0"/>
                          </a:solidFill>
                          <a:effectLst/>
                          <a:latin typeface="+mn-ea"/>
                          <a:ea typeface="+mn-ea"/>
                          <a:cs typeface="Times New Roman" panose="02020603050405020304" pitchFamily="18" charset="0"/>
                        </a:rPr>
                        <a:t>年～令和３年）における社会増減（＝各年における転入数－各年における転出数）の状況について記載。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sz="1200" kern="100" dirty="0">
                          <a:effectLst/>
                          <a:latin typeface="+mn-ea"/>
                          <a:ea typeface="+mn-ea"/>
                          <a:cs typeface="Times New Roman" panose="02020603050405020304" pitchFamily="18" charset="0"/>
                        </a:rPr>
                        <a:t>(20xx)</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令和〇〇</a:t>
                      </a:r>
                      <a:r>
                        <a:rPr lang="en-US" altLang="ja-JP" sz="1200" kern="100" dirty="0">
                          <a:effectLst/>
                          <a:latin typeface="+mn-ea"/>
                          <a:ea typeface="+mn-ea"/>
                          <a:cs typeface="Times New Roman" panose="02020603050405020304" pitchFamily="18" charset="0"/>
                        </a:rPr>
                        <a:t>(20xx)</a:t>
                      </a:r>
                      <a:r>
                        <a:rPr lang="ja-JP" altLang="ja-JP" sz="1200" kern="100" dirty="0">
                          <a:effectLst/>
                          <a:latin typeface="+mn-ea"/>
                          <a:ea typeface="+mn-ea"/>
                          <a:cs typeface="Times New Roman" panose="02020603050405020304" pitchFamily="18" charset="0"/>
                        </a:rPr>
                        <a:t>年</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 name="角丸四角形 11"/>
          <p:cNvSpPr/>
          <p:nvPr/>
        </p:nvSpPr>
        <p:spPr>
          <a:xfrm>
            <a:off x="1318330" y="2515866"/>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6280499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D34069-4521-48FF-B399-68B3E9171C65}">
  <ds:schemaRefs>
    <ds:schemaRef ds:uri="http://purl.org/dc/dcmitype/"/>
    <ds:schemaRef ds:uri="http://schemas.microsoft.com/office/2006/metadata/properties"/>
    <ds:schemaRef ds:uri="3ca05ac4-2ddc-4197-8170-d4bedd728d8a"/>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dde89435-9c06-4bd3-b71c-7d49ee4fff0c"/>
    <ds:schemaRef ds:uri="http://www.w3.org/XML/1998/namespace"/>
    <ds:schemaRef ds:uri="http://purl.org/dc/terms/"/>
  </ds:schemaRefs>
</ds:datastoreItem>
</file>

<file path=customXml/itemProps2.xml><?xml version="1.0" encoding="utf-8"?>
<ds:datastoreItem xmlns:ds="http://schemas.openxmlformats.org/officeDocument/2006/customXml" ds:itemID="{D8DB6922-E42B-4702-AA7B-6D40E7B10BB9}">
  <ds:schemaRefs>
    <ds:schemaRef ds:uri="http://schemas.microsoft.com/sharepoint/v3/contenttype/forms"/>
  </ds:schemaRefs>
</ds:datastoreItem>
</file>

<file path=customXml/itemProps3.xml><?xml version="1.0" encoding="utf-8"?>
<ds:datastoreItem xmlns:ds="http://schemas.openxmlformats.org/officeDocument/2006/customXml" ds:itemID="{B96D1E6F-DB9D-497A-9E5C-9DB6F4F852B5}"/>
</file>

<file path=docProps/app.xml><?xml version="1.0" encoding="utf-8"?>
<Properties xmlns="http://schemas.openxmlformats.org/officeDocument/2006/extended-properties" xmlns:vt="http://schemas.openxmlformats.org/officeDocument/2006/docPropsVTypes">
  <TotalTime>458</TotalTime>
  <Words>9606</Words>
  <Application>Microsoft Office PowerPoint</Application>
  <PresentationFormat>A4 210 x 297 mm</PresentationFormat>
  <Paragraphs>795</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計画に盛り込むべきポイント（※提出に当たり、本スライドは削除ください）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３－３．大学改革により大学が目指す姿（〇〇大学）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５－１．６年度目における事業費の内訳（見込み）</vt:lpstr>
      <vt:lpstr>５－２．６年度目における経費の構造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山上 真毅(YAMAGAMI Masaki)</cp:lastModifiedBy>
  <cp:revision>57</cp:revision>
  <cp:lastPrinted>2022-01-05T05:25:53Z</cp:lastPrinted>
  <dcterms:created xsi:type="dcterms:W3CDTF">2021-12-24T08:53:13Z</dcterms:created>
  <dcterms:modified xsi:type="dcterms:W3CDTF">2025-02-17T07:02:55Z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Order">
    <vt:r8>22667500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