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 autoCompressPictures="0">
  <p:sldMasterIdLst>
    <p:sldMasterId id="2147483874" r:id="rId1"/>
    <p:sldMasterId id="2147483886" r:id="rId2"/>
  </p:sldMasterIdLst>
  <p:notesMasterIdLst>
    <p:notesMasterId r:id="rId22"/>
  </p:notesMasterIdLst>
  <p:handoutMasterIdLst>
    <p:handoutMasterId r:id="rId23"/>
  </p:handoutMasterIdLst>
  <p:sldIdLst>
    <p:sldId id="9416" r:id="rId3"/>
    <p:sldId id="7008" r:id="rId4"/>
    <p:sldId id="7004" r:id="rId5"/>
    <p:sldId id="7022" r:id="rId6"/>
    <p:sldId id="7034" r:id="rId7"/>
    <p:sldId id="7027" r:id="rId8"/>
    <p:sldId id="7036" r:id="rId9"/>
    <p:sldId id="9442" r:id="rId10"/>
    <p:sldId id="7043" r:id="rId11"/>
    <p:sldId id="9417" r:id="rId12"/>
    <p:sldId id="7023" r:id="rId13"/>
    <p:sldId id="9441" r:id="rId14"/>
    <p:sldId id="9445" r:id="rId15"/>
    <p:sldId id="7053" r:id="rId16"/>
    <p:sldId id="7046" r:id="rId17"/>
    <p:sldId id="7048" r:id="rId18"/>
    <p:sldId id="7047" r:id="rId19"/>
    <p:sldId id="7063" r:id="rId20"/>
    <p:sldId id="7066" r:id="rId21"/>
  </p:sldIdLst>
  <p:sldSz cx="9906000" cy="6858000" type="A4"/>
  <p:notesSz cx="6807200" cy="9939338"/>
  <p:custDataLst>
    <p:tags r:id="rId24"/>
  </p:custDataLst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34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作成者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FE5"/>
    <a:srgbClr val="E2F0D9"/>
    <a:srgbClr val="E2FFC5"/>
    <a:srgbClr val="D4F8DC"/>
    <a:srgbClr val="FFF2CC"/>
    <a:srgbClr val="FFFFFF"/>
    <a:srgbClr val="843C0C"/>
    <a:srgbClr val="96EEA9"/>
    <a:srgbClr val="6161FF"/>
    <a:srgbClr val="F2F8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8799B23B-EC83-4686-B30A-512413B5E67A}" styleName="淡色スタイル 3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淡色スタイル 3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淡色スタイル 1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73" autoAdjust="0"/>
    <p:restoredTop sz="94658" autoAdjust="0"/>
  </p:normalViewPr>
  <p:slideViewPr>
    <p:cSldViewPr snapToGrid="0">
      <p:cViewPr varScale="1">
        <p:scale>
          <a:sx n="107" d="100"/>
          <a:sy n="107" d="100"/>
        </p:scale>
        <p:origin x="1878" y="96"/>
      </p:cViewPr>
      <p:guideLst>
        <p:guide orient="horz" pos="2160"/>
        <p:guide pos="334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gs" Target="tags/tag1.xml"/><Relationship Id="rId32" Type="http://schemas.openxmlformats.org/officeDocument/2006/relationships/customXml" Target="../customXml/item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customXml" Target="../customXml/item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Relationship Id="rId30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4A09DDA-0787-4B42-881F-6B3C239318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9786" cy="498693"/>
          </a:xfrm>
          <a:prstGeom prst="rect">
            <a:avLst/>
          </a:prstGeom>
        </p:spPr>
        <p:txBody>
          <a:bodyPr vert="horz" lIns="91423" tIns="45711" rIns="91423" bIns="4571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31845B-8C18-C246-A0D1-61FFD196315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5839" y="1"/>
            <a:ext cx="2949786" cy="498693"/>
          </a:xfrm>
          <a:prstGeom prst="rect">
            <a:avLst/>
          </a:prstGeom>
        </p:spPr>
        <p:txBody>
          <a:bodyPr vert="horz" lIns="91423" tIns="45711" rIns="91423" bIns="45711" rtlCol="0"/>
          <a:lstStyle>
            <a:lvl1pPr algn="r">
              <a:defRPr sz="1200"/>
            </a:lvl1pPr>
          </a:lstStyle>
          <a:p>
            <a:fld id="{D70301B5-88AD-1849-891D-EA2905EB5A88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75FE6D-CCE1-E44E-89A4-77460EF6CCB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2" y="9440647"/>
            <a:ext cx="2949786" cy="498692"/>
          </a:xfrm>
          <a:prstGeom prst="rect">
            <a:avLst/>
          </a:prstGeom>
        </p:spPr>
        <p:txBody>
          <a:bodyPr vert="horz" lIns="91423" tIns="45711" rIns="91423" bIns="4571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D6315B-F8F9-5649-8DCB-C363E729D5E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5839" y="9440647"/>
            <a:ext cx="2949786" cy="498692"/>
          </a:xfrm>
          <a:prstGeom prst="rect">
            <a:avLst/>
          </a:prstGeom>
        </p:spPr>
        <p:txBody>
          <a:bodyPr vert="horz" lIns="91423" tIns="45711" rIns="91423" bIns="45711" rtlCol="0" anchor="b"/>
          <a:lstStyle>
            <a:lvl1pPr algn="r">
              <a:defRPr sz="1200"/>
            </a:lvl1pPr>
          </a:lstStyle>
          <a:p>
            <a:fld id="{23A602F4-4C0C-5F4F-8771-7E15167AE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4555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9786" cy="498693"/>
          </a:xfrm>
          <a:prstGeom prst="rect">
            <a:avLst/>
          </a:prstGeom>
        </p:spPr>
        <p:txBody>
          <a:bodyPr vert="horz" lIns="91423" tIns="45711" rIns="91423" bIns="45711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39" y="1"/>
            <a:ext cx="2949786" cy="498693"/>
          </a:xfrm>
          <a:prstGeom prst="rect">
            <a:avLst/>
          </a:prstGeom>
        </p:spPr>
        <p:txBody>
          <a:bodyPr vert="horz" lIns="91423" tIns="45711" rIns="91423" bIns="45711" rtlCol="0"/>
          <a:lstStyle>
            <a:lvl1pPr algn="r">
              <a:defRPr sz="1200"/>
            </a:lvl1pPr>
          </a:lstStyle>
          <a:p>
            <a:fld id="{7850AB23-24A6-494C-BA00-B87242B78CB4}" type="datetimeFigureOut">
              <a:rPr lang="en-GB" smtClean="0"/>
              <a:t>29/03/2024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3" tIns="45711" rIns="91423" bIns="45711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1" y="4783308"/>
            <a:ext cx="5445760" cy="3913614"/>
          </a:xfrm>
          <a:prstGeom prst="rect">
            <a:avLst/>
          </a:prstGeom>
        </p:spPr>
        <p:txBody>
          <a:bodyPr vert="horz" lIns="91423" tIns="45711" rIns="91423" bIns="4571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40647"/>
            <a:ext cx="2949786" cy="498692"/>
          </a:xfrm>
          <a:prstGeom prst="rect">
            <a:avLst/>
          </a:prstGeom>
        </p:spPr>
        <p:txBody>
          <a:bodyPr vert="horz" lIns="91423" tIns="45711" rIns="91423" bIns="45711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39" y="9440647"/>
            <a:ext cx="2949786" cy="498692"/>
          </a:xfrm>
          <a:prstGeom prst="rect">
            <a:avLst/>
          </a:prstGeom>
        </p:spPr>
        <p:txBody>
          <a:bodyPr vert="horz" lIns="91423" tIns="45711" rIns="91423" bIns="45711" rtlCol="0" anchor="b"/>
          <a:lstStyle>
            <a:lvl1pPr algn="r">
              <a:defRPr sz="1200"/>
            </a:lvl1pPr>
          </a:lstStyle>
          <a:p>
            <a:fld id="{20CA530D-631F-4981-98F0-E6C07C67E1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9541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CA530D-631F-4981-98F0-E6C07C67E1A3}" type="slidenum">
              <a:rPr kumimoji="1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1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43789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CA530D-631F-4981-98F0-E6C07C67E1A3}" type="slidenum">
              <a:rPr kumimoji="1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1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7146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CA530D-631F-4981-98F0-E6C07C67E1A3}" type="slidenum">
              <a:rPr kumimoji="1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1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29324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CA530D-631F-4981-98F0-E6C07C67E1A3}" type="slidenum">
              <a:rPr kumimoji="1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1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07710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CA530D-631F-4981-98F0-E6C07C67E1A3}" type="slidenum">
              <a:rPr kumimoji="1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1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36384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CA530D-631F-4981-98F0-E6C07C67E1A3}" type="slidenum">
              <a:rPr kumimoji="1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1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29324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CA530D-631F-4981-98F0-E6C07C67E1A3}" type="slidenum">
              <a:rPr kumimoji="1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1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95173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CA530D-631F-4981-98F0-E6C07C67E1A3}" type="slidenum">
              <a:rPr kumimoji="1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1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0302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CA530D-631F-4981-98F0-E6C07C67E1A3}" type="slidenum">
              <a:rPr kumimoji="1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1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83423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CA530D-631F-4981-98F0-E6C07C67E1A3}" type="slidenum">
              <a:rPr kumimoji="1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1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11466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CA530D-631F-4981-98F0-E6C07C67E1A3}" type="slidenum">
              <a:rPr kumimoji="1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1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01384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CA530D-631F-4981-98F0-E6C07C67E1A3}" type="slidenum">
              <a:rPr kumimoji="1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1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26461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CA530D-631F-4981-98F0-E6C07C67E1A3}" type="slidenum">
              <a:rPr kumimoji="1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1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89119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CA530D-631F-4981-98F0-E6C07C67E1A3}" type="slidenum">
              <a:rPr kumimoji="1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1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30853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CA530D-631F-4981-98F0-E6C07C67E1A3}" type="slidenum">
              <a:rPr kumimoji="1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1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45469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CA530D-631F-4981-98F0-E6C07C67E1A3}" type="slidenum">
              <a:rPr kumimoji="1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1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2687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CA530D-631F-4981-98F0-E6C07C67E1A3}" type="slidenum">
              <a:rPr kumimoji="1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1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1830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8464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8772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0203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1378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5308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スライド番号プレースホルダー 5">
            <a:extLst>
              <a:ext uri="{FF2B5EF4-FFF2-40B4-BE49-F238E27FC236}">
                <a16:creationId xmlns:a16="http://schemas.microsoft.com/office/drawing/2014/main" id="{35D23D8C-436E-A1D9-8B04-4ACCAF829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3416" y="6502018"/>
            <a:ext cx="871728" cy="365125"/>
          </a:xfrm>
        </p:spPr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1249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8563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8037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1848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1659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678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3797153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11397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2959425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90487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0162223"/>
      </p:ext>
    </p:extLst>
  </p:cSld>
  <p:clrMapOvr>
    <a:masterClrMapping/>
  </p:clrMapOvr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7650000" y="6390000"/>
            <a:ext cx="2160000" cy="360000"/>
          </a:xfrm>
        </p:spPr>
        <p:txBody>
          <a:bodyPr tIns="90000" bIns="90000"/>
          <a:lstStyle>
            <a:lvl1pPr>
              <a:defRPr sz="1050">
                <a:solidFill>
                  <a:schemeClr val="tx1"/>
                </a:solidFill>
                <a:latin typeface="Yu Gothic UI Light" panose="020B0300000000000000" pitchFamily="50" charset="-128"/>
                <a:ea typeface="Yu Gothic UI Light" panose="020B0300000000000000" pitchFamily="50" charset="-128"/>
              </a:defRPr>
            </a:lvl1pPr>
          </a:lstStyle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68720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07736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1397691"/>
      </p:ext>
    </p:extLst>
  </p:cSld>
  <p:clrMapOvr>
    <a:masterClrMapping/>
  </p:clrMapOvr>
  <p:hf hd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1894581"/>
      </p:ext>
    </p:extLst>
  </p:cSld>
  <p:clrMapOvr>
    <a:masterClrMapping/>
  </p:clrMapOvr>
  <p:hf hd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0947148"/>
      </p:ext>
    </p:extLst>
  </p:cSld>
  <p:clrMapOvr>
    <a:masterClrMapping/>
  </p:clrMapOvr>
  <p:hf hd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587280"/>
      </p:ext>
    </p:extLst>
  </p:cSld>
  <p:clrMapOvr>
    <a:masterClrMapping/>
  </p:clrMapOvr>
  <p:hf hd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</a:defRPr>
            </a:lvl1pPr>
          </a:lstStyle>
          <a:p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043416" y="6502018"/>
            <a:ext cx="871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</a:defRPr>
            </a:lvl1pPr>
          </a:lstStyle>
          <a:p>
            <a:fld id="{7870704B-CE94-48CC-AF30-84932A1262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9720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</p:sldLayoutIdLst>
  <p:hf hdr="0" ftr="0" dt="0"/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Meiryo UI" panose="020B0604030504040204" pitchFamily="50" charset="-128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Meiryo UI" panose="020B0604030504040204" pitchFamily="50" charset="-128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Meiryo UI" panose="020B0604030504040204" pitchFamily="50" charset="-128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Meiryo UI" panose="020B0604030504040204" pitchFamily="50" charset="-128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Meiryo UI" panose="020B0604030504040204" pitchFamily="50" charset="-128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Meiryo UI" panose="020B0604030504040204" pitchFamily="50" charset="-128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298">
          <p15:clr>
            <a:srgbClr val="A4A3A4"/>
          </p15:clr>
        </p15:guide>
        <p15:guide id="2" pos="320">
          <p15:clr>
            <a:srgbClr val="A4A3A4"/>
          </p15:clr>
        </p15:guide>
        <p15:guide id="3" orient="horz" pos="255">
          <p15:clr>
            <a:srgbClr val="A4A3A4"/>
          </p15:clr>
        </p15:guide>
        <p15:guide id="4" orient="horz" pos="1117">
          <p15:clr>
            <a:srgbClr val="A4A3A4"/>
          </p15:clr>
        </p15:guide>
        <p15:guide id="5" orient="horz" pos="2160">
          <p15:clr>
            <a:srgbClr val="A4A3A4"/>
          </p15:clr>
        </p15:guide>
        <p15:guide id="6" orient="horz" pos="3884">
          <p15:clr>
            <a:srgbClr val="A4A3A4"/>
          </p15:clr>
        </p15:guide>
        <p15:guide id="7" pos="5920">
          <p15:clr>
            <a:srgbClr val="A4A3A4"/>
          </p15:clr>
        </p15:guide>
        <p15:guide id="8" pos="2039">
          <p15:clr>
            <a:srgbClr val="A4A3A4"/>
          </p15:clr>
        </p15:guide>
        <p15:guide id="9" pos="2236">
          <p15:clr>
            <a:srgbClr val="A4A3A4"/>
          </p15:clr>
        </p15:guide>
        <p15:guide id="10" pos="4201">
          <p15:clr>
            <a:srgbClr val="A4A3A4"/>
          </p15:clr>
        </p15:guide>
        <p15:guide id="11" pos="4004">
          <p15:clr>
            <a:srgbClr val="A4A3A4"/>
          </p15:clr>
        </p15:guide>
        <p15:guide id="12" pos="3021">
          <p15:clr>
            <a:srgbClr val="A4A3A4"/>
          </p15:clr>
        </p15:guide>
        <p15:guide id="13" pos="3120">
          <p15:clr>
            <a:srgbClr val="A4A3A4"/>
          </p15:clr>
        </p15:guide>
        <p15:guide id="14" pos="3219">
          <p15:clr>
            <a:srgbClr val="A4A3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495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</p:sldLayoutIdLst>
  <p:hf hdr="0"/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298">
          <p15:clr>
            <a:srgbClr val="A4A3A4"/>
          </p15:clr>
        </p15:guide>
        <p15:guide id="2" pos="320">
          <p15:clr>
            <a:srgbClr val="A4A3A4"/>
          </p15:clr>
        </p15:guide>
        <p15:guide id="3" orient="horz" pos="255">
          <p15:clr>
            <a:srgbClr val="A4A3A4"/>
          </p15:clr>
        </p15:guide>
        <p15:guide id="4" orient="horz" pos="1117">
          <p15:clr>
            <a:srgbClr val="A4A3A4"/>
          </p15:clr>
        </p15:guide>
        <p15:guide id="5" orient="horz" pos="2160">
          <p15:clr>
            <a:srgbClr val="A4A3A4"/>
          </p15:clr>
        </p15:guide>
        <p15:guide id="6" orient="horz" pos="3884">
          <p15:clr>
            <a:srgbClr val="A4A3A4"/>
          </p15:clr>
        </p15:guide>
        <p15:guide id="7" pos="5920">
          <p15:clr>
            <a:srgbClr val="A4A3A4"/>
          </p15:clr>
        </p15:guide>
        <p15:guide id="8" pos="2039">
          <p15:clr>
            <a:srgbClr val="A4A3A4"/>
          </p15:clr>
        </p15:guide>
        <p15:guide id="9" pos="2236">
          <p15:clr>
            <a:srgbClr val="A4A3A4"/>
          </p15:clr>
        </p15:guide>
        <p15:guide id="10" pos="4201">
          <p15:clr>
            <a:srgbClr val="A4A3A4"/>
          </p15:clr>
        </p15:guide>
        <p15:guide id="11" pos="4004">
          <p15:clr>
            <a:srgbClr val="A4A3A4"/>
          </p15:clr>
        </p15:guide>
        <p15:guide id="12" pos="3021">
          <p15:clr>
            <a:srgbClr val="A4A3A4"/>
          </p15:clr>
        </p15:guide>
        <p15:guide id="13" pos="3120">
          <p15:clr>
            <a:srgbClr val="A4A3A4"/>
          </p15:clr>
        </p15:guide>
        <p15:guide id="14" pos="3219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フリーフォーム: 図形 6">
            <a:extLst>
              <a:ext uri="{FF2B5EF4-FFF2-40B4-BE49-F238E27FC236}">
                <a16:creationId xmlns:a16="http://schemas.microsoft.com/office/drawing/2014/main" id="{CFD1D12D-25B2-FA5A-3802-D12D3D21D570}"/>
              </a:ext>
            </a:extLst>
          </p:cNvPr>
          <p:cNvSpPr/>
          <p:nvPr/>
        </p:nvSpPr>
        <p:spPr>
          <a:xfrm>
            <a:off x="994254" y="773115"/>
            <a:ext cx="1007720" cy="1160722"/>
          </a:xfrm>
          <a:custGeom>
            <a:avLst/>
            <a:gdLst>
              <a:gd name="connsiteX0" fmla="*/ 592927 w 1007720"/>
              <a:gd name="connsiteY0" fmla="*/ 1142341 h 1160722"/>
              <a:gd name="connsiteX1" fmla="*/ 893833 w 1007720"/>
              <a:gd name="connsiteY1" fmla="*/ 44038 h 1160722"/>
              <a:gd name="connsiteX2" fmla="*/ 212359 w 1007720"/>
              <a:gd name="connsiteY2" fmla="*/ 266051 h 1160722"/>
              <a:gd name="connsiteX3" fmla="*/ 55348 w 1007720"/>
              <a:gd name="connsiteY3" fmla="*/ 949646 h 1160722"/>
              <a:gd name="connsiteX4" fmla="*/ 592927 w 1007720"/>
              <a:gd name="connsiteY4" fmla="*/ 1142341 h 1160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7720" h="1160722">
                <a:moveTo>
                  <a:pt x="592927" y="1142341"/>
                </a:moveTo>
                <a:cubicBezTo>
                  <a:pt x="999892" y="1016806"/>
                  <a:pt x="1122108" y="220602"/>
                  <a:pt x="893833" y="44038"/>
                </a:cubicBezTo>
                <a:cubicBezTo>
                  <a:pt x="740724" y="-74384"/>
                  <a:pt x="398586" y="61681"/>
                  <a:pt x="212359" y="266051"/>
                </a:cubicBezTo>
                <a:cubicBezTo>
                  <a:pt x="81751" y="409389"/>
                  <a:pt x="-89801" y="715425"/>
                  <a:pt x="55348" y="949646"/>
                </a:cubicBezTo>
                <a:cubicBezTo>
                  <a:pt x="164184" y="1125271"/>
                  <a:pt x="412357" y="1198042"/>
                  <a:pt x="592927" y="1142341"/>
                </a:cubicBezTo>
                <a:close/>
              </a:path>
            </a:pathLst>
          </a:custGeom>
          <a:solidFill>
            <a:srgbClr val="E4D2D8"/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8" name="フリーフォーム: 図形 7">
            <a:extLst>
              <a:ext uri="{FF2B5EF4-FFF2-40B4-BE49-F238E27FC236}">
                <a16:creationId xmlns:a16="http://schemas.microsoft.com/office/drawing/2014/main" id="{1719DAD9-B3BB-70F8-49E4-F057D9492FFA}"/>
              </a:ext>
            </a:extLst>
          </p:cNvPr>
          <p:cNvSpPr/>
          <p:nvPr/>
        </p:nvSpPr>
        <p:spPr>
          <a:xfrm>
            <a:off x="986494" y="2179341"/>
            <a:ext cx="658499" cy="620193"/>
          </a:xfrm>
          <a:custGeom>
            <a:avLst/>
            <a:gdLst>
              <a:gd name="connsiteX0" fmla="*/ 244389 w 658499"/>
              <a:gd name="connsiteY0" fmla="*/ 106864 h 620193"/>
              <a:gd name="connsiteX1" fmla="*/ 17271 w 658499"/>
              <a:gd name="connsiteY1" fmla="*/ 540454 h 620193"/>
              <a:gd name="connsiteX2" fmla="*/ 533449 w 658499"/>
              <a:gd name="connsiteY2" fmla="*/ 499160 h 620193"/>
              <a:gd name="connsiteX3" fmla="*/ 595390 w 658499"/>
              <a:gd name="connsiteY3" fmla="*/ 24276 h 620193"/>
              <a:gd name="connsiteX4" fmla="*/ 244389 w 658499"/>
              <a:gd name="connsiteY4" fmla="*/ 106864 h 620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8499" h="620193">
                <a:moveTo>
                  <a:pt x="244389" y="106864"/>
                </a:moveTo>
                <a:cubicBezTo>
                  <a:pt x="93443" y="213796"/>
                  <a:pt x="-50627" y="430389"/>
                  <a:pt x="17271" y="540454"/>
                </a:cubicBezTo>
                <a:cubicBezTo>
                  <a:pt x="86986" y="653466"/>
                  <a:pt x="378916" y="652129"/>
                  <a:pt x="533449" y="499160"/>
                </a:cubicBezTo>
                <a:cubicBezTo>
                  <a:pt x="672817" y="361201"/>
                  <a:pt x="698951" y="101388"/>
                  <a:pt x="595390" y="24276"/>
                </a:cubicBezTo>
                <a:cubicBezTo>
                  <a:pt x="483390" y="-59118"/>
                  <a:pt x="256303" y="98425"/>
                  <a:pt x="244389" y="106864"/>
                </a:cubicBezTo>
                <a:close/>
              </a:path>
            </a:pathLst>
          </a:custGeom>
          <a:solidFill>
            <a:srgbClr val="E4D2D8"/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9" name="フリーフォーム: 図形 8">
            <a:extLst>
              <a:ext uri="{FF2B5EF4-FFF2-40B4-BE49-F238E27FC236}">
                <a16:creationId xmlns:a16="http://schemas.microsoft.com/office/drawing/2014/main" id="{FCB2F434-6F20-368E-2D0D-AA2E70D9D0D5}"/>
              </a:ext>
            </a:extLst>
          </p:cNvPr>
          <p:cNvSpPr/>
          <p:nvPr/>
        </p:nvSpPr>
        <p:spPr>
          <a:xfrm>
            <a:off x="508954" y="2674871"/>
            <a:ext cx="372096" cy="297865"/>
          </a:xfrm>
          <a:custGeom>
            <a:avLst/>
            <a:gdLst>
              <a:gd name="connsiteX0" fmla="*/ 13382 w 372096"/>
              <a:gd name="connsiteY0" fmla="*/ 72241 h 297865"/>
              <a:gd name="connsiteX1" fmla="*/ 90809 w 372096"/>
              <a:gd name="connsiteY1" fmla="*/ 289035 h 297865"/>
              <a:gd name="connsiteX2" fmla="*/ 369545 w 372096"/>
              <a:gd name="connsiteY2" fmla="*/ 72241 h 297865"/>
              <a:gd name="connsiteX3" fmla="*/ 13382 w 372096"/>
              <a:gd name="connsiteY3" fmla="*/ 72241 h 297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096" h="297865">
                <a:moveTo>
                  <a:pt x="13382" y="72241"/>
                </a:moveTo>
                <a:cubicBezTo>
                  <a:pt x="-22967" y="140221"/>
                  <a:pt x="18673" y="257631"/>
                  <a:pt x="90809" y="289035"/>
                </a:cubicBezTo>
                <a:cubicBezTo>
                  <a:pt x="210268" y="341040"/>
                  <a:pt x="396035" y="149636"/>
                  <a:pt x="369545" y="72241"/>
                </a:cubicBezTo>
                <a:cubicBezTo>
                  <a:pt x="342740" y="-6069"/>
                  <a:pt x="73693" y="-40560"/>
                  <a:pt x="13382" y="72241"/>
                </a:cubicBezTo>
                <a:close/>
              </a:path>
            </a:pathLst>
          </a:custGeom>
          <a:solidFill>
            <a:srgbClr val="EDEDED"/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10" name="フリーフォーム: 図形 9">
            <a:extLst>
              <a:ext uri="{FF2B5EF4-FFF2-40B4-BE49-F238E27FC236}">
                <a16:creationId xmlns:a16="http://schemas.microsoft.com/office/drawing/2014/main" id="{0C8A0972-2904-9671-CCB6-FB61DFE04718}"/>
              </a:ext>
            </a:extLst>
          </p:cNvPr>
          <p:cNvSpPr/>
          <p:nvPr/>
        </p:nvSpPr>
        <p:spPr>
          <a:xfrm>
            <a:off x="2491075" y="362489"/>
            <a:ext cx="372096" cy="297865"/>
          </a:xfrm>
          <a:custGeom>
            <a:avLst/>
            <a:gdLst>
              <a:gd name="connsiteX0" fmla="*/ 13382 w 372096"/>
              <a:gd name="connsiteY0" fmla="*/ 72241 h 297865"/>
              <a:gd name="connsiteX1" fmla="*/ 90809 w 372096"/>
              <a:gd name="connsiteY1" fmla="*/ 289035 h 297865"/>
              <a:gd name="connsiteX2" fmla="*/ 369545 w 372096"/>
              <a:gd name="connsiteY2" fmla="*/ 72241 h 297865"/>
              <a:gd name="connsiteX3" fmla="*/ 13382 w 372096"/>
              <a:gd name="connsiteY3" fmla="*/ 72241 h 297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096" h="297865">
                <a:moveTo>
                  <a:pt x="13382" y="72241"/>
                </a:moveTo>
                <a:cubicBezTo>
                  <a:pt x="-22967" y="140221"/>
                  <a:pt x="18673" y="257631"/>
                  <a:pt x="90809" y="289035"/>
                </a:cubicBezTo>
                <a:cubicBezTo>
                  <a:pt x="210268" y="341040"/>
                  <a:pt x="396035" y="149636"/>
                  <a:pt x="369545" y="72241"/>
                </a:cubicBezTo>
                <a:cubicBezTo>
                  <a:pt x="342740" y="-6069"/>
                  <a:pt x="73693" y="-40560"/>
                  <a:pt x="13382" y="72241"/>
                </a:cubicBezTo>
                <a:close/>
              </a:path>
            </a:pathLst>
          </a:custGeom>
          <a:solidFill>
            <a:srgbClr val="D2D2D2"/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D7E3F882-2C29-8792-4C89-B8632001AFDF}"/>
              </a:ext>
            </a:extLst>
          </p:cNvPr>
          <p:cNvSpPr/>
          <p:nvPr/>
        </p:nvSpPr>
        <p:spPr>
          <a:xfrm>
            <a:off x="2223192" y="1526984"/>
            <a:ext cx="372096" cy="297865"/>
          </a:xfrm>
          <a:custGeom>
            <a:avLst/>
            <a:gdLst>
              <a:gd name="connsiteX0" fmla="*/ 13382 w 372096"/>
              <a:gd name="connsiteY0" fmla="*/ 72241 h 297865"/>
              <a:gd name="connsiteX1" fmla="*/ 90809 w 372096"/>
              <a:gd name="connsiteY1" fmla="*/ 289035 h 297865"/>
              <a:gd name="connsiteX2" fmla="*/ 369545 w 372096"/>
              <a:gd name="connsiteY2" fmla="*/ 72241 h 297865"/>
              <a:gd name="connsiteX3" fmla="*/ 13382 w 372096"/>
              <a:gd name="connsiteY3" fmla="*/ 72241 h 297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096" h="297865">
                <a:moveTo>
                  <a:pt x="13382" y="72241"/>
                </a:moveTo>
                <a:cubicBezTo>
                  <a:pt x="-22967" y="140221"/>
                  <a:pt x="18673" y="257631"/>
                  <a:pt x="90809" y="289035"/>
                </a:cubicBezTo>
                <a:cubicBezTo>
                  <a:pt x="210268" y="341040"/>
                  <a:pt x="396035" y="149636"/>
                  <a:pt x="369545" y="72241"/>
                </a:cubicBezTo>
                <a:cubicBezTo>
                  <a:pt x="342740" y="-6069"/>
                  <a:pt x="73692" y="-40560"/>
                  <a:pt x="13382" y="72241"/>
                </a:cubicBezTo>
                <a:close/>
              </a:path>
            </a:pathLst>
          </a:custGeom>
          <a:solidFill>
            <a:srgbClr val="D2D2D2"/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12" name="フリーフォーム: 図形 11">
            <a:extLst>
              <a:ext uri="{FF2B5EF4-FFF2-40B4-BE49-F238E27FC236}">
                <a16:creationId xmlns:a16="http://schemas.microsoft.com/office/drawing/2014/main" id="{81FC51BA-0BA7-9D8B-3313-A80169B44473}"/>
              </a:ext>
            </a:extLst>
          </p:cNvPr>
          <p:cNvSpPr/>
          <p:nvPr/>
        </p:nvSpPr>
        <p:spPr>
          <a:xfrm>
            <a:off x="2915214" y="503890"/>
            <a:ext cx="497190" cy="395949"/>
          </a:xfrm>
          <a:custGeom>
            <a:avLst/>
            <a:gdLst>
              <a:gd name="connsiteX0" fmla="*/ 477786 w 497190"/>
              <a:gd name="connsiteY0" fmla="*/ 303959 h 395949"/>
              <a:gd name="connsiteX1" fmla="*/ 380187 w 497190"/>
              <a:gd name="connsiteY1" fmla="*/ 12949 h 395949"/>
              <a:gd name="connsiteX2" fmla="*/ 2990 w 497190"/>
              <a:gd name="connsiteY2" fmla="*/ 294730 h 395949"/>
              <a:gd name="connsiteX3" fmla="*/ 477786 w 497190"/>
              <a:gd name="connsiteY3" fmla="*/ 303959 h 395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7190" h="395949">
                <a:moveTo>
                  <a:pt x="477786" y="303959"/>
                </a:moveTo>
                <a:cubicBezTo>
                  <a:pt x="528005" y="214279"/>
                  <a:pt x="475541" y="56679"/>
                  <a:pt x="380187" y="12949"/>
                </a:cubicBezTo>
                <a:cubicBezTo>
                  <a:pt x="222288" y="-59476"/>
                  <a:pt x="-30319" y="190865"/>
                  <a:pt x="2990" y="294730"/>
                </a:cubicBezTo>
                <a:cubicBezTo>
                  <a:pt x="36697" y="399814"/>
                  <a:pt x="394465" y="452768"/>
                  <a:pt x="477786" y="30395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13" name="フリーフォーム: 図形 12">
            <a:extLst>
              <a:ext uri="{FF2B5EF4-FFF2-40B4-BE49-F238E27FC236}">
                <a16:creationId xmlns:a16="http://schemas.microsoft.com/office/drawing/2014/main" id="{FF7B9E55-C0D9-AF72-3B99-7D11B321EF6E}"/>
              </a:ext>
            </a:extLst>
          </p:cNvPr>
          <p:cNvSpPr/>
          <p:nvPr/>
        </p:nvSpPr>
        <p:spPr>
          <a:xfrm>
            <a:off x="468109" y="1952223"/>
            <a:ext cx="585068" cy="549533"/>
          </a:xfrm>
          <a:custGeom>
            <a:avLst/>
            <a:gdLst>
              <a:gd name="connsiteX0" fmla="*/ 84238 w 585068"/>
              <a:gd name="connsiteY0" fmla="*/ 106271 h 549533"/>
              <a:gd name="connsiteX1" fmla="*/ 579769 w 585068"/>
              <a:gd name="connsiteY1" fmla="*/ 106271 h 549533"/>
              <a:gd name="connsiteX2" fmla="*/ 84238 w 585068"/>
              <a:gd name="connsiteY2" fmla="*/ 539860 h 549533"/>
              <a:gd name="connsiteX3" fmla="*/ 84238 w 585068"/>
              <a:gd name="connsiteY3" fmla="*/ 106271 h 549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5068" h="549533">
                <a:moveTo>
                  <a:pt x="84238" y="106271"/>
                </a:moveTo>
                <a:cubicBezTo>
                  <a:pt x="241698" y="-71418"/>
                  <a:pt x="540457" y="5730"/>
                  <a:pt x="579769" y="106271"/>
                </a:cubicBezTo>
                <a:cubicBezTo>
                  <a:pt x="635795" y="249557"/>
                  <a:pt x="232443" y="613250"/>
                  <a:pt x="84238" y="539860"/>
                </a:cubicBezTo>
                <a:cubicBezTo>
                  <a:pt x="-8901" y="493735"/>
                  <a:pt x="-45756" y="252963"/>
                  <a:pt x="84238" y="106271"/>
                </a:cubicBezTo>
                <a:close/>
              </a:path>
            </a:pathLst>
          </a:custGeom>
          <a:solidFill>
            <a:srgbClr val="D2D2D2"/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14" name="フリーフォーム: 図形 13">
            <a:extLst>
              <a:ext uri="{FF2B5EF4-FFF2-40B4-BE49-F238E27FC236}">
                <a16:creationId xmlns:a16="http://schemas.microsoft.com/office/drawing/2014/main" id="{0F50672C-2271-0D79-8A2C-E881C8BDB16A}"/>
              </a:ext>
            </a:extLst>
          </p:cNvPr>
          <p:cNvSpPr/>
          <p:nvPr/>
        </p:nvSpPr>
        <p:spPr>
          <a:xfrm>
            <a:off x="2161172" y="824571"/>
            <a:ext cx="585068" cy="549533"/>
          </a:xfrm>
          <a:custGeom>
            <a:avLst/>
            <a:gdLst>
              <a:gd name="connsiteX0" fmla="*/ 84238 w 585068"/>
              <a:gd name="connsiteY0" fmla="*/ 106271 h 549533"/>
              <a:gd name="connsiteX1" fmla="*/ 579769 w 585068"/>
              <a:gd name="connsiteY1" fmla="*/ 106271 h 549533"/>
              <a:gd name="connsiteX2" fmla="*/ 84238 w 585068"/>
              <a:gd name="connsiteY2" fmla="*/ 539860 h 549533"/>
              <a:gd name="connsiteX3" fmla="*/ 84238 w 585068"/>
              <a:gd name="connsiteY3" fmla="*/ 106271 h 549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5068" h="549533">
                <a:moveTo>
                  <a:pt x="84238" y="106271"/>
                </a:moveTo>
                <a:cubicBezTo>
                  <a:pt x="241698" y="-71418"/>
                  <a:pt x="540457" y="5730"/>
                  <a:pt x="579769" y="106271"/>
                </a:cubicBezTo>
                <a:cubicBezTo>
                  <a:pt x="635795" y="249557"/>
                  <a:pt x="232443" y="613250"/>
                  <a:pt x="84238" y="539860"/>
                </a:cubicBezTo>
                <a:cubicBezTo>
                  <a:pt x="-8901" y="493735"/>
                  <a:pt x="-45756" y="252963"/>
                  <a:pt x="84238" y="106271"/>
                </a:cubicBezTo>
                <a:close/>
              </a:path>
            </a:pathLst>
          </a:custGeom>
          <a:solidFill>
            <a:srgbClr val="737373"/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15" name="フリーフォーム: 図形 14">
            <a:extLst>
              <a:ext uri="{FF2B5EF4-FFF2-40B4-BE49-F238E27FC236}">
                <a16:creationId xmlns:a16="http://schemas.microsoft.com/office/drawing/2014/main" id="{D3271CD9-090E-3697-CF26-57EE6E8432C7}"/>
              </a:ext>
            </a:extLst>
          </p:cNvPr>
          <p:cNvSpPr/>
          <p:nvPr/>
        </p:nvSpPr>
        <p:spPr>
          <a:xfrm>
            <a:off x="3581379" y="0"/>
            <a:ext cx="621890" cy="899839"/>
          </a:xfrm>
          <a:custGeom>
            <a:avLst/>
            <a:gdLst>
              <a:gd name="connsiteX0" fmla="*/ 66312 w 621890"/>
              <a:gd name="connsiteY0" fmla="*/ 860021 h 899839"/>
              <a:gd name="connsiteX1" fmla="*/ 554982 w 621890"/>
              <a:gd name="connsiteY1" fmla="*/ 711372 h 899839"/>
              <a:gd name="connsiteX2" fmla="*/ 312425 w 621890"/>
              <a:gd name="connsiteY2" fmla="*/ 22 h 899839"/>
              <a:gd name="connsiteX3" fmla="*/ 66312 w 621890"/>
              <a:gd name="connsiteY3" fmla="*/ 860021 h 899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890" h="899839">
                <a:moveTo>
                  <a:pt x="66312" y="860021"/>
                </a:moveTo>
                <a:cubicBezTo>
                  <a:pt x="172624" y="951756"/>
                  <a:pt x="437346" y="877855"/>
                  <a:pt x="554982" y="711372"/>
                </a:cubicBezTo>
                <a:cubicBezTo>
                  <a:pt x="751326" y="433508"/>
                  <a:pt x="468208" y="-3550"/>
                  <a:pt x="312425" y="22"/>
                </a:cubicBezTo>
                <a:cubicBezTo>
                  <a:pt x="117867" y="4482"/>
                  <a:pt x="-117123" y="701740"/>
                  <a:pt x="66312" y="860021"/>
                </a:cubicBezTo>
                <a:close/>
              </a:path>
            </a:pathLst>
          </a:custGeom>
          <a:solidFill>
            <a:srgbClr val="F5B1AA"/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E52DAAF-A043-361E-FE66-E4DBCA302F83}"/>
              </a:ext>
            </a:extLst>
          </p:cNvPr>
          <p:cNvSpPr txBox="1"/>
          <p:nvPr/>
        </p:nvSpPr>
        <p:spPr>
          <a:xfrm>
            <a:off x="1838740" y="2823803"/>
            <a:ext cx="61598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reflection blurRad="177800" stA="80000" endPos="60000" dist="29997" dir="5400000" sy="-100000" algn="bl" rotWithShape="0"/>
                </a:effectLst>
                <a:uLnTx/>
                <a:uFillTx/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+mn-cs"/>
              </a:rPr>
              <a:t>参考フォーマット集</a:t>
            </a:r>
            <a:endParaRPr kumimoji="1" lang="en-US" altLang="ja-JP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reflection blurRad="177800" stA="80000" endPos="60000" dist="29997" dir="5400000" sy="-100000" algn="bl" rotWithShape="0"/>
              </a:effectLst>
              <a:uLnTx/>
              <a:uFillTx/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+mn-cs"/>
            </a:endParaRP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28D30A4F-F812-85D4-631F-F194497A6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70704B-CE94-48CC-AF30-84932A1262A7}" type="slidenum">
              <a:rPr kumimoji="1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eiryo UI" panose="020B0604030504040204" pitchFamily="50" charset="-128"/>
                <a:ea typeface="Meiryo UI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</a:t>
            </a:fld>
            <a:endParaRPr kumimoji="1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0497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5255153F-DC2F-A346-6FF0-7EDAEDE9F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11900" y="6390000"/>
            <a:ext cx="2160000" cy="36000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70704B-CE94-48CC-AF30-84932A1262A7}" type="slidenum">
              <a:rPr kumimoji="1" lang="en-GB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 Light" panose="020B0300000000000000" pitchFamily="50" charset="-128"/>
                <a:ea typeface="Yu Gothic UI Light" panose="020B03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 UI Light" panose="020B0300000000000000" pitchFamily="50" charset="-128"/>
              <a:ea typeface="Yu Gothic UI Light" panose="020B0300000000000000" pitchFamily="50" charset="-128"/>
              <a:cs typeface="+mn-cs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C296EDF-F7A2-E4C1-C40F-C4E44B42711B}"/>
              </a:ext>
            </a:extLst>
          </p:cNvPr>
          <p:cNvSpPr/>
          <p:nvPr/>
        </p:nvSpPr>
        <p:spPr>
          <a:xfrm>
            <a:off x="71032" y="687940"/>
            <a:ext cx="2534631" cy="33855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今後のスケジュール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D8552072-37A1-1150-4AB6-DCC7B210410D}"/>
              </a:ext>
            </a:extLst>
          </p:cNvPr>
          <p:cNvSpPr/>
          <p:nvPr/>
        </p:nvSpPr>
        <p:spPr>
          <a:xfrm>
            <a:off x="132721" y="5245729"/>
            <a:ext cx="351692" cy="153339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検討体制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46B723C-297B-F850-5D88-87F4016F56F8}"/>
              </a:ext>
            </a:extLst>
          </p:cNvPr>
          <p:cNvSpPr/>
          <p:nvPr/>
        </p:nvSpPr>
        <p:spPr>
          <a:xfrm>
            <a:off x="484646" y="5245728"/>
            <a:ext cx="9297705" cy="152654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</a:t>
            </a:r>
            <a:r>
              <a:rPr kumimoji="1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※</a:t>
            </a: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会議体と参加部局、参加部局の所掌など</a:t>
            </a:r>
            <a:endParaRPr kumimoji="1" lang="en-US" altLang="ja-JP" sz="11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C797EF2-D68A-B04F-F459-AF39458B5CC4}"/>
              </a:ext>
            </a:extLst>
          </p:cNvPr>
          <p:cNvSpPr/>
          <p:nvPr/>
        </p:nvSpPr>
        <p:spPr>
          <a:xfrm>
            <a:off x="62769" y="3951379"/>
            <a:ext cx="916486" cy="746358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6350" cap="flat" cmpd="sng" algn="ctr">
            <a:solidFill>
              <a:srgbClr val="FFC000">
                <a:lumMod val="75000"/>
              </a:srgbClr>
            </a:solidFill>
            <a:prstDash val="solid"/>
            <a:miter lim="800000"/>
          </a:ln>
          <a:effectLst/>
        </p:spPr>
        <p:txBody>
          <a:bodyPr lIns="36000" rIns="3600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その他</a:t>
            </a:r>
            <a:endParaRPr kumimoji="0" lang="en-US" altLang="ja-JP" sz="1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関連事業日程</a:t>
            </a:r>
            <a:endParaRPr kumimoji="0" lang="en-US" altLang="ja-JP" sz="1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庁内手続き等</a:t>
            </a:r>
            <a:endParaRPr kumimoji="0" lang="en-US" altLang="ja-JP" sz="1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  <a:cs typeface="+mn-cs"/>
            </a:endParaRPr>
          </a:p>
        </p:txBody>
      </p: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236D90C1-1651-4204-F138-B945DCA1E5B4}"/>
              </a:ext>
            </a:extLst>
          </p:cNvPr>
          <p:cNvCxnSpPr>
            <a:cxnSpLocks/>
          </p:cNvCxnSpPr>
          <p:nvPr/>
        </p:nvCxnSpPr>
        <p:spPr>
          <a:xfrm>
            <a:off x="1721505" y="4253806"/>
            <a:ext cx="1692000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047AB5C-18DB-1B31-1721-C9BE9BE6E894}"/>
              </a:ext>
            </a:extLst>
          </p:cNvPr>
          <p:cNvSpPr txBox="1"/>
          <p:nvPr/>
        </p:nvSpPr>
        <p:spPr>
          <a:xfrm>
            <a:off x="7595439" y="4528698"/>
            <a:ext cx="1152000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×××</a:t>
            </a:r>
            <a:endParaRPr kumimoji="1" lang="ja-JP" alt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  <a:cs typeface="+mn-cs"/>
            </a:endParaRPr>
          </a:p>
        </p:txBody>
      </p: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43521BD4-0E5A-DA4B-373D-2E9224439616}"/>
              </a:ext>
            </a:extLst>
          </p:cNvPr>
          <p:cNvCxnSpPr>
            <a:cxnSpLocks/>
          </p:cNvCxnSpPr>
          <p:nvPr/>
        </p:nvCxnSpPr>
        <p:spPr>
          <a:xfrm>
            <a:off x="8293981" y="4209543"/>
            <a:ext cx="1332000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E29363D-565F-7350-8F14-4776B08AC701}"/>
              </a:ext>
            </a:extLst>
          </p:cNvPr>
          <p:cNvSpPr txBox="1"/>
          <p:nvPr/>
        </p:nvSpPr>
        <p:spPr>
          <a:xfrm>
            <a:off x="1368586" y="3991988"/>
            <a:ext cx="2329847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令和６年度予算要求事項登録（仮）</a:t>
            </a:r>
          </a:p>
        </p:txBody>
      </p: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BAA7D556-24C1-C707-F52F-1F5209E5C38E}"/>
              </a:ext>
            </a:extLst>
          </p:cNvPr>
          <p:cNvCxnSpPr>
            <a:cxnSpLocks/>
          </p:cNvCxnSpPr>
          <p:nvPr/>
        </p:nvCxnSpPr>
        <p:spPr>
          <a:xfrm>
            <a:off x="2197822" y="4561889"/>
            <a:ext cx="3996000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B080513-EB99-38B8-7CD9-3A7BA97C3EF3}"/>
              </a:ext>
            </a:extLst>
          </p:cNvPr>
          <p:cNvSpPr txBox="1"/>
          <p:nvPr/>
        </p:nvSpPr>
        <p:spPr>
          <a:xfrm>
            <a:off x="5344564" y="3963322"/>
            <a:ext cx="2381165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令和６年度予算要求・査定、議会説明</a:t>
            </a:r>
          </a:p>
        </p:txBody>
      </p: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4FC3E825-253D-3120-8EF4-2FB74037EEA7}"/>
              </a:ext>
            </a:extLst>
          </p:cNvPr>
          <p:cNvCxnSpPr>
            <a:cxnSpLocks/>
          </p:cNvCxnSpPr>
          <p:nvPr/>
        </p:nvCxnSpPr>
        <p:spPr>
          <a:xfrm>
            <a:off x="5313586" y="4224666"/>
            <a:ext cx="2340000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BE4AD03D-CD62-2A63-185A-84CC124CC32C}"/>
              </a:ext>
            </a:extLst>
          </p:cNvPr>
          <p:cNvCxnSpPr>
            <a:cxnSpLocks/>
          </p:cNvCxnSpPr>
          <p:nvPr/>
        </p:nvCxnSpPr>
        <p:spPr>
          <a:xfrm>
            <a:off x="6236300" y="4561889"/>
            <a:ext cx="1944000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185AFAB-833C-0FF0-79F9-DA099A041E8A}"/>
              </a:ext>
            </a:extLst>
          </p:cNvPr>
          <p:cNvSpPr txBox="1"/>
          <p:nvPr/>
        </p:nvSpPr>
        <p:spPr>
          <a:xfrm>
            <a:off x="8278684" y="3951647"/>
            <a:ext cx="1548000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実証事業化の検討（仮）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7009ED8-2067-8130-7610-A8770B86C894}"/>
              </a:ext>
            </a:extLst>
          </p:cNvPr>
          <p:cNvSpPr txBox="1"/>
          <p:nvPr/>
        </p:nvSpPr>
        <p:spPr>
          <a:xfrm>
            <a:off x="2338839" y="4351037"/>
            <a:ext cx="1592997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○○事業の実施開始</a:t>
            </a:r>
          </a:p>
        </p:txBody>
      </p: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650F0AB4-0812-056F-D189-278C5790B1AF}"/>
              </a:ext>
            </a:extLst>
          </p:cNvPr>
          <p:cNvCxnSpPr>
            <a:cxnSpLocks/>
          </p:cNvCxnSpPr>
          <p:nvPr/>
        </p:nvCxnSpPr>
        <p:spPr>
          <a:xfrm>
            <a:off x="-729" y="4760960"/>
            <a:ext cx="9750146" cy="48076"/>
          </a:xfrm>
          <a:prstGeom prst="line">
            <a:avLst/>
          </a:prstGeom>
          <a:noFill/>
          <a:ln w="6350" cap="flat" cmpd="sng" algn="ctr">
            <a:solidFill>
              <a:srgbClr val="ED7D31"/>
            </a:solidFill>
            <a:prstDash val="dash"/>
            <a:miter lim="800000"/>
          </a:ln>
          <a:effectLst/>
        </p:spPr>
      </p:cxn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6FC35309-AA5D-2D28-3DC2-18846445C0BB}"/>
              </a:ext>
            </a:extLst>
          </p:cNvPr>
          <p:cNvGrpSpPr/>
          <p:nvPr/>
        </p:nvGrpSpPr>
        <p:grpSpPr>
          <a:xfrm>
            <a:off x="80407" y="1104800"/>
            <a:ext cx="9747131" cy="484786"/>
            <a:chOff x="137557" y="1621500"/>
            <a:chExt cx="9747131" cy="484786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83D4EBEA-36FD-945A-66FD-71483CEB7138}"/>
                </a:ext>
              </a:extLst>
            </p:cNvPr>
            <p:cNvSpPr/>
            <p:nvPr/>
          </p:nvSpPr>
          <p:spPr>
            <a:xfrm>
              <a:off x="137557" y="1621500"/>
              <a:ext cx="916486" cy="484786"/>
            </a:xfrm>
            <a:prstGeom prst="rect">
              <a:avLst/>
            </a:prstGeom>
            <a:solidFill>
              <a:srgbClr val="FFC000">
                <a:lumMod val="75000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l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今後の</a:t>
              </a:r>
              <a:endParaRPr kumimoji="0" lang="en-US" altLang="ja-JP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予定・タスク</a:t>
              </a:r>
              <a:endParaRPr kumimoji="0" lang="en-US" altLang="ja-JP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022AA197-6CDE-6E1E-CE8E-AB83C2E93EB7}"/>
                </a:ext>
              </a:extLst>
            </p:cNvPr>
            <p:cNvSpPr/>
            <p:nvPr/>
          </p:nvSpPr>
          <p:spPr>
            <a:xfrm>
              <a:off x="8408688" y="1629704"/>
              <a:ext cx="1476000" cy="207796"/>
            </a:xfrm>
            <a:prstGeom prst="rect">
              <a:avLst/>
            </a:prstGeom>
            <a:solidFill>
              <a:srgbClr val="5B9BD5">
                <a:lumMod val="50000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令和</a:t>
              </a:r>
              <a:r>
                <a:rPr kumimoji="0" lang="en-US" altLang="ja-JP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6</a:t>
              </a:r>
              <a:r>
                <a:rPr kumimoji="0" lang="ja-JP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（</a:t>
              </a:r>
              <a:r>
                <a:rPr kumimoji="0" lang="en-US" altLang="ja-JP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2024</a:t>
              </a:r>
              <a:r>
                <a:rPr kumimoji="0" lang="ja-JP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）年度</a:t>
              </a:r>
              <a:endParaRPr kumimoji="0" lang="en-US" altLang="ja-JP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BF697A44-4015-A6F5-F5DB-E855BBA57A9E}"/>
                </a:ext>
              </a:extLst>
            </p:cNvPr>
            <p:cNvSpPr/>
            <p:nvPr/>
          </p:nvSpPr>
          <p:spPr>
            <a:xfrm>
              <a:off x="1103261" y="1621500"/>
              <a:ext cx="7236000" cy="216000"/>
            </a:xfrm>
            <a:prstGeom prst="rect">
              <a:avLst/>
            </a:prstGeom>
            <a:solidFill>
              <a:srgbClr val="5B9BD5">
                <a:lumMod val="50000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令和</a:t>
              </a:r>
              <a:r>
                <a:rPr kumimoji="0" lang="en-US" altLang="ja-JP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5</a:t>
              </a:r>
              <a:r>
                <a:rPr kumimoji="0" lang="ja-JP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（</a:t>
              </a:r>
              <a:r>
                <a:rPr kumimoji="0" lang="en-US" altLang="ja-JP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2023</a:t>
              </a:r>
              <a:r>
                <a:rPr kumimoji="0" lang="ja-JP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）年度</a:t>
              </a:r>
              <a:endParaRPr kumimoji="0" lang="en-US" altLang="ja-JP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5C1B834C-6464-3A14-5C2B-2C5C92D28864}"/>
                </a:ext>
              </a:extLst>
            </p:cNvPr>
            <p:cNvSpPr/>
            <p:nvPr/>
          </p:nvSpPr>
          <p:spPr>
            <a:xfrm>
              <a:off x="7782879" y="1881053"/>
              <a:ext cx="540000" cy="216000"/>
            </a:xfrm>
            <a:prstGeom prst="rect">
              <a:avLst/>
            </a:prstGeom>
            <a:solidFill>
              <a:srgbClr val="4472C4">
                <a:lumMod val="40000"/>
                <a:lumOff val="60000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3</a:t>
              </a:r>
              <a:r>
                <a:rPr kumimoji="0" lang="ja-JP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月</a:t>
              </a:r>
              <a:endParaRPr kumimoji="0" lang="en-US" altLang="ja-JP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6" name="正方形/長方形 25">
              <a:extLst>
                <a:ext uri="{FF2B5EF4-FFF2-40B4-BE49-F238E27FC236}">
                  <a16:creationId xmlns:a16="http://schemas.microsoft.com/office/drawing/2014/main" id="{0ABCB327-916D-AD29-9D63-827C5D6A0ED8}"/>
                </a:ext>
              </a:extLst>
            </p:cNvPr>
            <p:cNvSpPr/>
            <p:nvPr/>
          </p:nvSpPr>
          <p:spPr>
            <a:xfrm>
              <a:off x="6567782" y="1881053"/>
              <a:ext cx="540000" cy="216000"/>
            </a:xfrm>
            <a:prstGeom prst="rect">
              <a:avLst/>
            </a:prstGeom>
            <a:solidFill>
              <a:srgbClr val="4472C4">
                <a:lumMod val="40000"/>
                <a:lumOff val="60000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1</a:t>
              </a:r>
              <a:r>
                <a:rPr kumimoji="0" lang="ja-JP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月</a:t>
              </a:r>
              <a:endParaRPr kumimoji="0" lang="en-US" altLang="ja-JP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31E8111B-18D4-562D-3312-111E495C4035}"/>
                </a:ext>
              </a:extLst>
            </p:cNvPr>
            <p:cNvSpPr/>
            <p:nvPr/>
          </p:nvSpPr>
          <p:spPr>
            <a:xfrm>
              <a:off x="7175331" y="1881053"/>
              <a:ext cx="540000" cy="216000"/>
            </a:xfrm>
            <a:prstGeom prst="rect">
              <a:avLst/>
            </a:prstGeom>
            <a:solidFill>
              <a:srgbClr val="4472C4">
                <a:lumMod val="40000"/>
                <a:lumOff val="60000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2</a:t>
              </a:r>
              <a:r>
                <a:rPr kumimoji="0" lang="ja-JP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月</a:t>
              </a:r>
              <a:endParaRPr kumimoji="0" lang="en-US" altLang="ja-JP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8" name="正方形/長方形 27">
              <a:extLst>
                <a:ext uri="{FF2B5EF4-FFF2-40B4-BE49-F238E27FC236}">
                  <a16:creationId xmlns:a16="http://schemas.microsoft.com/office/drawing/2014/main" id="{CD3F2304-2599-8CBF-68B5-A9F3E38E2BA2}"/>
                </a:ext>
              </a:extLst>
            </p:cNvPr>
            <p:cNvSpPr/>
            <p:nvPr/>
          </p:nvSpPr>
          <p:spPr>
            <a:xfrm>
              <a:off x="1707390" y="1881053"/>
              <a:ext cx="540000" cy="216000"/>
            </a:xfrm>
            <a:prstGeom prst="rect">
              <a:avLst/>
            </a:prstGeom>
            <a:solidFill>
              <a:srgbClr val="4472C4">
                <a:lumMod val="40000"/>
                <a:lumOff val="60000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5</a:t>
              </a:r>
              <a:r>
                <a:rPr kumimoji="0" lang="ja-JP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月</a:t>
              </a:r>
              <a:endParaRPr kumimoji="0" lang="en-US" altLang="ja-JP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9" name="正方形/長方形 28">
              <a:extLst>
                <a:ext uri="{FF2B5EF4-FFF2-40B4-BE49-F238E27FC236}">
                  <a16:creationId xmlns:a16="http://schemas.microsoft.com/office/drawing/2014/main" id="{BA2B8738-C576-0B9F-6554-BF6B4E39FCB7}"/>
                </a:ext>
              </a:extLst>
            </p:cNvPr>
            <p:cNvSpPr/>
            <p:nvPr/>
          </p:nvSpPr>
          <p:spPr>
            <a:xfrm>
              <a:off x="1099841" y="1881053"/>
              <a:ext cx="540000" cy="216000"/>
            </a:xfrm>
            <a:prstGeom prst="rect">
              <a:avLst/>
            </a:prstGeom>
            <a:solidFill>
              <a:srgbClr val="4472C4">
                <a:lumMod val="40000"/>
                <a:lumOff val="60000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4</a:t>
              </a:r>
              <a:r>
                <a:rPr kumimoji="0" lang="ja-JP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月</a:t>
              </a:r>
              <a:endParaRPr kumimoji="0" lang="en-US" altLang="ja-JP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30" name="正方形/長方形 29">
              <a:extLst>
                <a:ext uri="{FF2B5EF4-FFF2-40B4-BE49-F238E27FC236}">
                  <a16:creationId xmlns:a16="http://schemas.microsoft.com/office/drawing/2014/main" id="{9A38C93F-784B-6C28-19FE-678DE31726C5}"/>
                </a:ext>
              </a:extLst>
            </p:cNvPr>
            <p:cNvSpPr/>
            <p:nvPr/>
          </p:nvSpPr>
          <p:spPr>
            <a:xfrm>
              <a:off x="8408688" y="1881053"/>
              <a:ext cx="720000" cy="216000"/>
            </a:xfrm>
            <a:prstGeom prst="rect">
              <a:avLst/>
            </a:prstGeom>
            <a:solidFill>
              <a:srgbClr val="4472C4">
                <a:lumMod val="40000"/>
                <a:lumOff val="60000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上半期</a:t>
              </a:r>
              <a:endParaRPr kumimoji="0" lang="en-US" altLang="ja-JP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31" name="正方形/長方形 30">
              <a:extLst>
                <a:ext uri="{FF2B5EF4-FFF2-40B4-BE49-F238E27FC236}">
                  <a16:creationId xmlns:a16="http://schemas.microsoft.com/office/drawing/2014/main" id="{792B7282-C53F-1648-65D0-8851521F1F8E}"/>
                </a:ext>
              </a:extLst>
            </p:cNvPr>
            <p:cNvSpPr/>
            <p:nvPr/>
          </p:nvSpPr>
          <p:spPr>
            <a:xfrm>
              <a:off x="9163834" y="1881053"/>
              <a:ext cx="720000" cy="216000"/>
            </a:xfrm>
            <a:prstGeom prst="rect">
              <a:avLst/>
            </a:prstGeom>
            <a:solidFill>
              <a:srgbClr val="4472C4">
                <a:lumMod val="40000"/>
                <a:lumOff val="60000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下半期</a:t>
              </a:r>
              <a:endParaRPr kumimoji="0" lang="en-US" altLang="ja-JP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EAB37481-B95C-8F08-A343-45691C85A660}"/>
                </a:ext>
              </a:extLst>
            </p:cNvPr>
            <p:cNvSpPr/>
            <p:nvPr/>
          </p:nvSpPr>
          <p:spPr>
            <a:xfrm>
              <a:off x="2314939" y="1881053"/>
              <a:ext cx="540000" cy="216000"/>
            </a:xfrm>
            <a:prstGeom prst="rect">
              <a:avLst/>
            </a:prstGeom>
            <a:solidFill>
              <a:srgbClr val="4472C4">
                <a:lumMod val="40000"/>
                <a:lumOff val="60000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6</a:t>
              </a:r>
              <a:r>
                <a:rPr kumimoji="0" lang="ja-JP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月</a:t>
              </a:r>
              <a:endParaRPr kumimoji="0" lang="en-US" altLang="ja-JP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1F8EA5F4-A808-4399-BDB4-749CCA64A6BB}"/>
                </a:ext>
              </a:extLst>
            </p:cNvPr>
            <p:cNvSpPr/>
            <p:nvPr/>
          </p:nvSpPr>
          <p:spPr>
            <a:xfrm>
              <a:off x="2922488" y="1871920"/>
              <a:ext cx="540000" cy="225133"/>
            </a:xfrm>
            <a:prstGeom prst="rect">
              <a:avLst/>
            </a:prstGeom>
            <a:solidFill>
              <a:srgbClr val="4472C4">
                <a:lumMod val="40000"/>
                <a:lumOff val="60000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7</a:t>
              </a:r>
              <a:r>
                <a:rPr kumimoji="0" lang="ja-JP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月</a:t>
              </a:r>
              <a:endParaRPr kumimoji="0" lang="en-US" altLang="ja-JP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F66A2D7E-22EA-5F61-C62E-2092F431B563}"/>
                </a:ext>
              </a:extLst>
            </p:cNvPr>
            <p:cNvSpPr/>
            <p:nvPr/>
          </p:nvSpPr>
          <p:spPr>
            <a:xfrm>
              <a:off x="3530037" y="1881053"/>
              <a:ext cx="540000" cy="216000"/>
            </a:xfrm>
            <a:prstGeom prst="rect">
              <a:avLst/>
            </a:prstGeom>
            <a:solidFill>
              <a:srgbClr val="4472C4">
                <a:lumMod val="40000"/>
                <a:lumOff val="60000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8</a:t>
              </a:r>
              <a:r>
                <a:rPr kumimoji="0" lang="ja-JP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月</a:t>
              </a:r>
              <a:endParaRPr kumimoji="0" lang="en-US" altLang="ja-JP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35" name="正方形/長方形 34">
              <a:extLst>
                <a:ext uri="{FF2B5EF4-FFF2-40B4-BE49-F238E27FC236}">
                  <a16:creationId xmlns:a16="http://schemas.microsoft.com/office/drawing/2014/main" id="{72BF5132-0DAE-F028-4F7D-E28B014D87B6}"/>
                </a:ext>
              </a:extLst>
            </p:cNvPr>
            <p:cNvSpPr/>
            <p:nvPr/>
          </p:nvSpPr>
          <p:spPr>
            <a:xfrm>
              <a:off x="4137586" y="1881053"/>
              <a:ext cx="540000" cy="216000"/>
            </a:xfrm>
            <a:prstGeom prst="rect">
              <a:avLst/>
            </a:prstGeom>
            <a:solidFill>
              <a:srgbClr val="4472C4">
                <a:lumMod val="40000"/>
                <a:lumOff val="60000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9</a:t>
              </a:r>
              <a:r>
                <a:rPr kumimoji="0" lang="ja-JP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月</a:t>
              </a:r>
              <a:endParaRPr kumimoji="0" lang="en-US" altLang="ja-JP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85C5B193-AAA1-49D5-29A4-E9D0D5888795}"/>
                </a:ext>
              </a:extLst>
            </p:cNvPr>
            <p:cNvSpPr/>
            <p:nvPr/>
          </p:nvSpPr>
          <p:spPr>
            <a:xfrm>
              <a:off x="4745135" y="1881053"/>
              <a:ext cx="540000" cy="216000"/>
            </a:xfrm>
            <a:prstGeom prst="rect">
              <a:avLst/>
            </a:prstGeom>
            <a:solidFill>
              <a:srgbClr val="4472C4">
                <a:lumMod val="40000"/>
                <a:lumOff val="60000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10</a:t>
              </a:r>
              <a:r>
                <a:rPr kumimoji="0" lang="ja-JP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月</a:t>
              </a:r>
              <a:endParaRPr kumimoji="0" lang="en-US" altLang="ja-JP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D1B45BF4-AF7E-6EB7-AEDA-EFDBDEE888F3}"/>
                </a:ext>
              </a:extLst>
            </p:cNvPr>
            <p:cNvSpPr/>
            <p:nvPr/>
          </p:nvSpPr>
          <p:spPr>
            <a:xfrm>
              <a:off x="5352684" y="1881053"/>
              <a:ext cx="540000" cy="216000"/>
            </a:xfrm>
            <a:prstGeom prst="rect">
              <a:avLst/>
            </a:prstGeom>
            <a:solidFill>
              <a:srgbClr val="4472C4">
                <a:lumMod val="40000"/>
                <a:lumOff val="60000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11</a:t>
              </a:r>
              <a:r>
                <a:rPr kumimoji="0" lang="ja-JP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月</a:t>
              </a:r>
              <a:endParaRPr kumimoji="0" lang="en-US" altLang="ja-JP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38" name="正方形/長方形 37">
              <a:extLst>
                <a:ext uri="{FF2B5EF4-FFF2-40B4-BE49-F238E27FC236}">
                  <a16:creationId xmlns:a16="http://schemas.microsoft.com/office/drawing/2014/main" id="{8DB4D680-5682-1C13-A096-4B8578A52CBC}"/>
                </a:ext>
              </a:extLst>
            </p:cNvPr>
            <p:cNvSpPr/>
            <p:nvPr/>
          </p:nvSpPr>
          <p:spPr>
            <a:xfrm>
              <a:off x="5960233" y="1881053"/>
              <a:ext cx="540000" cy="216000"/>
            </a:xfrm>
            <a:prstGeom prst="rect">
              <a:avLst/>
            </a:prstGeom>
            <a:solidFill>
              <a:srgbClr val="4472C4">
                <a:lumMod val="40000"/>
                <a:lumOff val="60000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12</a:t>
              </a:r>
              <a:r>
                <a:rPr kumimoji="0" lang="ja-JP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月</a:t>
              </a:r>
              <a:endParaRPr kumimoji="0" lang="en-US" altLang="ja-JP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endParaRPr>
            </a:p>
          </p:txBody>
        </p:sp>
      </p:grp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BE51EF6E-324F-DDB1-44BB-2D3303994A1E}"/>
              </a:ext>
            </a:extLst>
          </p:cNvPr>
          <p:cNvSpPr txBox="1"/>
          <p:nvPr/>
        </p:nvSpPr>
        <p:spPr>
          <a:xfrm>
            <a:off x="6120533" y="4323204"/>
            <a:ext cx="2202106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○○事業の振り返り・次年度内容検討</a:t>
            </a: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18A33D95-1749-8C68-4B7E-64BAA3860BA2}"/>
              </a:ext>
            </a:extLst>
          </p:cNvPr>
          <p:cNvSpPr/>
          <p:nvPr/>
        </p:nvSpPr>
        <p:spPr>
          <a:xfrm>
            <a:off x="72004" y="1688796"/>
            <a:ext cx="916486" cy="746358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6350" cap="flat" cmpd="sng" algn="ctr">
            <a:solidFill>
              <a:srgbClr val="FFC000">
                <a:lumMod val="75000"/>
              </a:srgbClr>
            </a:solidFill>
            <a:prstDash val="solid"/>
            <a:miter lim="800000"/>
          </a:ln>
          <a:effectLst/>
        </p:spPr>
        <p:txBody>
          <a:bodyPr lIns="36000" rIns="3600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…</a:t>
            </a: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11694C78-FA33-F99A-FB42-19D17F4060E8}"/>
              </a:ext>
            </a:extLst>
          </p:cNvPr>
          <p:cNvSpPr/>
          <p:nvPr/>
        </p:nvSpPr>
        <p:spPr>
          <a:xfrm>
            <a:off x="62769" y="2518121"/>
            <a:ext cx="916486" cy="746358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6350" cap="flat" cmpd="sng" algn="ctr">
            <a:solidFill>
              <a:srgbClr val="FFC000">
                <a:lumMod val="75000"/>
              </a:srgbClr>
            </a:solidFill>
            <a:prstDash val="solid"/>
            <a:miter lim="800000"/>
          </a:ln>
          <a:effectLst/>
        </p:spPr>
        <p:txBody>
          <a:bodyPr lIns="36000" rIns="3600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…</a:t>
            </a: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BC9D0E12-5B8A-5EBA-BEC4-A507B802200C}"/>
              </a:ext>
            </a:extLst>
          </p:cNvPr>
          <p:cNvSpPr/>
          <p:nvPr/>
        </p:nvSpPr>
        <p:spPr>
          <a:xfrm>
            <a:off x="58699" y="3347446"/>
            <a:ext cx="916486" cy="520966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6350" cap="flat" cmpd="sng" algn="ctr">
            <a:solidFill>
              <a:srgbClr val="FFC000">
                <a:lumMod val="75000"/>
              </a:srgbClr>
            </a:solidFill>
            <a:prstDash val="solid"/>
            <a:miter lim="800000"/>
          </a:ln>
          <a:effectLst/>
        </p:spPr>
        <p:txBody>
          <a:bodyPr lIns="36000" rIns="3600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…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7167340-A3EA-257C-185D-0D4D2B875164}"/>
              </a:ext>
            </a:extLst>
          </p:cNvPr>
          <p:cNvSpPr/>
          <p:nvPr/>
        </p:nvSpPr>
        <p:spPr>
          <a:xfrm>
            <a:off x="0" y="299467"/>
            <a:ext cx="9900000" cy="109687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kumimoji="1" lang="ja-JP" alt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24F3CF4-454E-966E-23B5-433ADA6D14E8}"/>
              </a:ext>
            </a:extLst>
          </p:cNvPr>
          <p:cNvSpPr/>
          <p:nvPr/>
        </p:nvSpPr>
        <p:spPr>
          <a:xfrm>
            <a:off x="389466" y="49120"/>
            <a:ext cx="692573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暫定スケジュールの可視化フォーマット例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4" name="スライド番号プレースホルダー 1">
            <a:extLst>
              <a:ext uri="{FF2B5EF4-FFF2-40B4-BE49-F238E27FC236}">
                <a16:creationId xmlns:a16="http://schemas.microsoft.com/office/drawing/2014/main" id="{18BE3BFF-4DB8-7141-768B-F2D70AC31756}"/>
              </a:ext>
            </a:extLst>
          </p:cNvPr>
          <p:cNvSpPr txBox="1">
            <a:spLocks/>
          </p:cNvSpPr>
          <p:nvPr/>
        </p:nvSpPr>
        <p:spPr>
          <a:xfrm>
            <a:off x="9043416" y="6502018"/>
            <a:ext cx="871728" cy="365125"/>
          </a:xfrm>
          <a:prstGeom prst="rect">
            <a:avLst/>
          </a:prstGeom>
        </p:spPr>
        <p:txBody>
          <a:bodyPr vert="horz" lIns="91440" tIns="90000" rIns="91440" bIns="9000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050" kern="1200">
                <a:solidFill>
                  <a:schemeClr val="tx1"/>
                </a:solidFill>
                <a:latin typeface="Yu Gothic UI Light" panose="020B0300000000000000" pitchFamily="50" charset="-128"/>
                <a:ea typeface="Yu Gothic UI Light" panose="020B0300000000000000" pitchFamily="50" charset="-128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70704B-CE94-48CC-AF30-84932A1262A7}" type="slidenum">
              <a:rPr kumimoji="1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eiryo UI" panose="020B0604030504040204" pitchFamily="50" charset="-128"/>
                <a:ea typeface="Meiryo UI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45" name="直方体 44">
            <a:extLst>
              <a:ext uri="{FF2B5EF4-FFF2-40B4-BE49-F238E27FC236}">
                <a16:creationId xmlns:a16="http://schemas.microsoft.com/office/drawing/2014/main" id="{1453CA7A-876C-4F63-20DB-72B4610D11A3}"/>
              </a:ext>
            </a:extLst>
          </p:cNvPr>
          <p:cNvSpPr>
            <a:spLocks noChangeAspect="1"/>
          </p:cNvSpPr>
          <p:nvPr/>
        </p:nvSpPr>
        <p:spPr>
          <a:xfrm>
            <a:off x="8469" y="8466"/>
            <a:ext cx="396000" cy="396000"/>
          </a:xfrm>
          <a:prstGeom prst="cub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>
                  <a:outerShdw blurRad="152400" dist="38100" sx="114000" sy="114000" algn="l" rotWithShape="0">
                    <a:srgbClr val="FFC000"/>
                  </a:outerShdw>
                </a:effectLst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6</a:t>
            </a:r>
            <a:endParaRPr kumimoji="1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>
                <a:outerShdw blurRad="152400" dist="38100" sx="114000" sy="114000" algn="l" rotWithShape="0">
                  <a:srgbClr val="FFC000"/>
                </a:outerShdw>
              </a:effectLst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594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F10F0EF-7079-48BC-96D5-E9945861089F}"/>
              </a:ext>
            </a:extLst>
          </p:cNvPr>
          <p:cNvSpPr/>
          <p:nvPr/>
        </p:nvSpPr>
        <p:spPr>
          <a:xfrm>
            <a:off x="151771" y="473818"/>
            <a:ext cx="4531807" cy="33855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少子化の現状・少子化に関して解決したい地域課題</a:t>
            </a: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D1D65356-3CC2-4EF6-8B12-9DAC552C55E6}"/>
              </a:ext>
            </a:extLst>
          </p:cNvPr>
          <p:cNvSpPr/>
          <p:nvPr/>
        </p:nvSpPr>
        <p:spPr>
          <a:xfrm>
            <a:off x="151771" y="812372"/>
            <a:ext cx="4531806" cy="4201755"/>
          </a:xfrm>
          <a:prstGeom prst="rect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＜例＞</a:t>
            </a:r>
            <a:endParaRPr kumimoji="1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【</a:t>
            </a: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若者の地域外への流出</a:t>
            </a:r>
            <a:r>
              <a:rPr kumimoji="1" lang="en-US" altLang="ja-JP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】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・自然減少に加えて、</a:t>
            </a:r>
            <a:r>
              <a:rPr kumimoji="1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20~30</a:t>
            </a: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代の子育て世帯の地域外への流出が多い。転入もあるが、全体で見ると転出超過になっている。</a:t>
            </a:r>
            <a:endParaRPr kumimoji="1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/>
              <a:ea typeface="メイリオ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　</a:t>
            </a:r>
            <a:endParaRPr kumimoji="1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3A6034D1-BA5F-4CB7-A83A-2AFF6238C03E}"/>
              </a:ext>
            </a:extLst>
          </p:cNvPr>
          <p:cNvSpPr/>
          <p:nvPr/>
        </p:nvSpPr>
        <p:spPr>
          <a:xfrm>
            <a:off x="152400" y="5378017"/>
            <a:ext cx="370114" cy="139457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関連するデータ</a:t>
            </a:r>
          </a:p>
        </p:txBody>
      </p:sp>
      <p:sp>
        <p:nvSpPr>
          <p:cNvPr id="24" name="二等辺三角形 23">
            <a:extLst>
              <a:ext uri="{FF2B5EF4-FFF2-40B4-BE49-F238E27FC236}">
                <a16:creationId xmlns:a16="http://schemas.microsoft.com/office/drawing/2014/main" id="{7D567E0C-F6AE-4512-B9B9-4D042FD08749}"/>
              </a:ext>
            </a:extLst>
          </p:cNvPr>
          <p:cNvSpPr/>
          <p:nvPr/>
        </p:nvSpPr>
        <p:spPr>
          <a:xfrm rot="10800000" flipH="1" flipV="1">
            <a:off x="992520" y="5105266"/>
            <a:ext cx="2850308" cy="181611"/>
          </a:xfrm>
          <a:prstGeom prst="triangl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74000">
                <a:schemeClr val="accent4">
                  <a:lumMod val="40000"/>
                  <a:lumOff val="60000"/>
                </a:schemeClr>
              </a:gs>
              <a:gs pos="100000">
                <a:schemeClr val="accent4"/>
              </a:gs>
            </a:gsLst>
            <a:lin ang="16200000" scaled="1"/>
            <a:tileRect/>
          </a:gradFill>
          <a:ln w="9525"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65899A16-A19C-4D99-8E20-D2728591A0CF}"/>
              </a:ext>
            </a:extLst>
          </p:cNvPr>
          <p:cNvSpPr/>
          <p:nvPr/>
        </p:nvSpPr>
        <p:spPr>
          <a:xfrm>
            <a:off x="5234352" y="473818"/>
            <a:ext cx="4531807" cy="33855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これまで実施してきた施策</a:t>
            </a: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14F31510-1E2C-41DB-9D87-5C54A0E0B01D}"/>
              </a:ext>
            </a:extLst>
          </p:cNvPr>
          <p:cNvSpPr/>
          <p:nvPr/>
        </p:nvSpPr>
        <p:spPr>
          <a:xfrm>
            <a:off x="5234351" y="812372"/>
            <a:ext cx="4531806" cy="4201755"/>
          </a:xfrm>
          <a:prstGeom prst="rect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D259B8E6-CFEB-4253-B1ED-8A26290207D9}"/>
              </a:ext>
            </a:extLst>
          </p:cNvPr>
          <p:cNvSpPr/>
          <p:nvPr/>
        </p:nvSpPr>
        <p:spPr>
          <a:xfrm>
            <a:off x="522513" y="5378017"/>
            <a:ext cx="9212665" cy="1394572"/>
          </a:xfrm>
          <a:prstGeom prst="rect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28" name="二等辺三角形 27">
            <a:extLst>
              <a:ext uri="{FF2B5EF4-FFF2-40B4-BE49-F238E27FC236}">
                <a16:creationId xmlns:a16="http://schemas.microsoft.com/office/drawing/2014/main" id="{C8A80CBD-FA69-4372-AFF9-D98C608EBFA5}"/>
              </a:ext>
            </a:extLst>
          </p:cNvPr>
          <p:cNvSpPr/>
          <p:nvPr/>
        </p:nvSpPr>
        <p:spPr>
          <a:xfrm rot="5400000" flipH="1" flipV="1">
            <a:off x="3518321" y="2822443"/>
            <a:ext cx="2850308" cy="181611"/>
          </a:xfrm>
          <a:prstGeom prst="triangl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74000">
                <a:schemeClr val="accent4">
                  <a:lumMod val="40000"/>
                  <a:lumOff val="60000"/>
                </a:schemeClr>
              </a:gs>
              <a:gs pos="100000">
                <a:schemeClr val="accent4"/>
              </a:gs>
            </a:gsLst>
            <a:lin ang="16200000" scaled="1"/>
            <a:tileRect/>
          </a:gradFill>
          <a:ln w="9525"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E79BEAC4-EBBC-742A-009B-B439B1CD81FE}"/>
              </a:ext>
            </a:extLst>
          </p:cNvPr>
          <p:cNvSpPr/>
          <p:nvPr/>
        </p:nvSpPr>
        <p:spPr>
          <a:xfrm>
            <a:off x="0" y="299467"/>
            <a:ext cx="9900000" cy="109687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kumimoji="1" lang="ja-JP" alt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D10E11B-C534-003A-3EFF-7F64D54A2709}"/>
              </a:ext>
            </a:extLst>
          </p:cNvPr>
          <p:cNvSpPr/>
          <p:nvPr/>
        </p:nvSpPr>
        <p:spPr>
          <a:xfrm>
            <a:off x="389466" y="49120"/>
            <a:ext cx="692573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「地域の現状の把握」フォーマット例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7" name="スライド番号プレースホルダー 1">
            <a:extLst>
              <a:ext uri="{FF2B5EF4-FFF2-40B4-BE49-F238E27FC236}">
                <a16:creationId xmlns:a16="http://schemas.microsoft.com/office/drawing/2014/main" id="{59E457E0-2225-3990-56CC-97D3643ED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3416" y="6502018"/>
            <a:ext cx="871728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70704B-CE94-48CC-AF30-84932A1262A7}" type="slidenum">
              <a:rPr kumimoji="1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eiryo UI" panose="020B0604030504040204" pitchFamily="50" charset="-128"/>
                <a:ea typeface="Meiryo UI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1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9" name="直方体 8">
            <a:extLst>
              <a:ext uri="{FF2B5EF4-FFF2-40B4-BE49-F238E27FC236}">
                <a16:creationId xmlns:a16="http://schemas.microsoft.com/office/drawing/2014/main" id="{23A8B53D-C262-AAEA-69AA-F74787791AA6}"/>
              </a:ext>
            </a:extLst>
          </p:cNvPr>
          <p:cNvSpPr>
            <a:spLocks noChangeAspect="1"/>
          </p:cNvSpPr>
          <p:nvPr/>
        </p:nvSpPr>
        <p:spPr>
          <a:xfrm>
            <a:off x="8469" y="8466"/>
            <a:ext cx="396000" cy="396000"/>
          </a:xfrm>
          <a:prstGeom prst="cub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>
                  <a:outerShdw blurRad="152400" dist="38100" sx="114000" sy="114000" algn="l" rotWithShape="0">
                    <a:srgbClr val="FFC000"/>
                  </a:outerShdw>
                </a:effectLst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6</a:t>
            </a:r>
            <a:endParaRPr kumimoji="1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>
                <a:outerShdw blurRad="152400" dist="38100" sx="114000" sy="114000" algn="l" rotWithShape="0">
                  <a:srgbClr val="FFC000"/>
                </a:outerShdw>
              </a:effectLst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756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C4E60FC-4D8F-DA37-9C11-EA6287437FAB}"/>
              </a:ext>
            </a:extLst>
          </p:cNvPr>
          <p:cNvSpPr/>
          <p:nvPr/>
        </p:nvSpPr>
        <p:spPr>
          <a:xfrm>
            <a:off x="174170" y="757088"/>
            <a:ext cx="3759927" cy="39626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着目する地域の指標の特徴と裏付けとなるデータ</a:t>
            </a: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（地域評価ツール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Step2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参照）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201C4E0-9A1B-5F64-0643-296BA2D6CE35}"/>
              </a:ext>
            </a:extLst>
          </p:cNvPr>
          <p:cNvSpPr/>
          <p:nvPr/>
        </p:nvSpPr>
        <p:spPr>
          <a:xfrm>
            <a:off x="165462" y="1279836"/>
            <a:ext cx="3768635" cy="89514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例：第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2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子の出生率が低い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D991C0B-887E-5588-51B4-315EBD75F200}"/>
              </a:ext>
            </a:extLst>
          </p:cNvPr>
          <p:cNvSpPr/>
          <p:nvPr/>
        </p:nvSpPr>
        <p:spPr>
          <a:xfrm>
            <a:off x="174170" y="2293718"/>
            <a:ext cx="3759927" cy="89514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640AD9C6-F5CB-90F1-7434-10312BE662E9}"/>
              </a:ext>
            </a:extLst>
          </p:cNvPr>
          <p:cNvSpPr/>
          <p:nvPr/>
        </p:nvSpPr>
        <p:spPr>
          <a:xfrm>
            <a:off x="174170" y="5052594"/>
            <a:ext cx="3759927" cy="149108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8" name="二等辺三角形 7">
            <a:extLst>
              <a:ext uri="{FF2B5EF4-FFF2-40B4-BE49-F238E27FC236}">
                <a16:creationId xmlns:a16="http://schemas.microsoft.com/office/drawing/2014/main" id="{237BCF99-3D41-0D24-5C88-4B655B1E56E8}"/>
              </a:ext>
            </a:extLst>
          </p:cNvPr>
          <p:cNvSpPr/>
          <p:nvPr/>
        </p:nvSpPr>
        <p:spPr>
          <a:xfrm flipH="1" flipV="1">
            <a:off x="2595045" y="4295438"/>
            <a:ext cx="3535787" cy="251955"/>
          </a:xfrm>
          <a:prstGeom prst="triangle">
            <a:avLst>
              <a:gd name="adj" fmla="val 51724"/>
            </a:avLst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41000">
                <a:schemeClr val="accent4">
                  <a:lumMod val="40000"/>
                  <a:lumOff val="60000"/>
                </a:schemeClr>
              </a:gs>
              <a:gs pos="100000">
                <a:schemeClr val="accent4"/>
              </a:gs>
            </a:gsLst>
            <a:lin ang="16200000" scaled="1"/>
            <a:tileRect/>
          </a:gradFill>
          <a:ln w="9525"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E53A5E33-C995-B7BF-D03F-5B8F17077D47}"/>
              </a:ext>
            </a:extLst>
          </p:cNvPr>
          <p:cNvSpPr/>
          <p:nvPr/>
        </p:nvSpPr>
        <p:spPr>
          <a:xfrm>
            <a:off x="165462" y="4645259"/>
            <a:ext cx="3768636" cy="33855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特に深掘りして検証したい要因仮説</a:t>
            </a:r>
          </a:p>
        </p:txBody>
      </p:sp>
      <p:sp>
        <p:nvSpPr>
          <p:cNvPr id="11" name="二等辺三角形 10">
            <a:extLst>
              <a:ext uri="{FF2B5EF4-FFF2-40B4-BE49-F238E27FC236}">
                <a16:creationId xmlns:a16="http://schemas.microsoft.com/office/drawing/2014/main" id="{D5C3BD27-BAEB-F209-6900-A65E1FEC1E6C}"/>
              </a:ext>
            </a:extLst>
          </p:cNvPr>
          <p:cNvSpPr/>
          <p:nvPr/>
        </p:nvSpPr>
        <p:spPr>
          <a:xfrm rot="16200000" flipH="1" flipV="1">
            <a:off x="3446416" y="5602869"/>
            <a:ext cx="1689462" cy="274321"/>
          </a:xfrm>
          <a:prstGeom prst="triangl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51000">
                <a:schemeClr val="accent4">
                  <a:lumMod val="40000"/>
                  <a:lumOff val="60000"/>
                </a:schemeClr>
              </a:gs>
              <a:gs pos="100000">
                <a:schemeClr val="accent4"/>
              </a:gs>
            </a:gsLst>
            <a:lin ang="16200000" scaled="1"/>
            <a:tileRect/>
          </a:gradFill>
          <a:ln w="9525"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5A8ADCE9-6121-FB32-FB8C-A66F07033D84}"/>
              </a:ext>
            </a:extLst>
          </p:cNvPr>
          <p:cNvSpPr/>
          <p:nvPr/>
        </p:nvSpPr>
        <p:spPr>
          <a:xfrm>
            <a:off x="4632961" y="5035175"/>
            <a:ext cx="2481942" cy="149108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【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客観的なデータ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】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・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・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A4387E27-20B1-5AF9-1357-2824A34C04A3}"/>
              </a:ext>
            </a:extLst>
          </p:cNvPr>
          <p:cNvSpPr/>
          <p:nvPr/>
        </p:nvSpPr>
        <p:spPr>
          <a:xfrm>
            <a:off x="4632961" y="4660497"/>
            <a:ext cx="5107576" cy="33855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深掘りに必要な情報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C4B16F5-152E-4AFF-9BE1-61F9A55CBD84}"/>
              </a:ext>
            </a:extLst>
          </p:cNvPr>
          <p:cNvSpPr/>
          <p:nvPr/>
        </p:nvSpPr>
        <p:spPr>
          <a:xfrm>
            <a:off x="7249888" y="5052592"/>
            <a:ext cx="2481942" cy="149108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【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主観的なデータ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】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・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・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2BDDC66-B7A3-727B-84B5-90EE5A42E649}"/>
              </a:ext>
            </a:extLst>
          </p:cNvPr>
          <p:cNvSpPr/>
          <p:nvPr/>
        </p:nvSpPr>
        <p:spPr>
          <a:xfrm>
            <a:off x="4648414" y="755348"/>
            <a:ext cx="5092123" cy="39626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その指標の背景にあると考えられる要因の仮説（複数列挙）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8FA95C47-CEA6-E959-6089-D25B155D40FB}"/>
              </a:ext>
            </a:extLst>
          </p:cNvPr>
          <p:cNvSpPr/>
          <p:nvPr/>
        </p:nvSpPr>
        <p:spPr>
          <a:xfrm>
            <a:off x="174170" y="3307600"/>
            <a:ext cx="3759927" cy="89514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56CBDA9A-5DAB-84CC-4C63-0EFA2E6DD99D}"/>
              </a:ext>
            </a:extLst>
          </p:cNvPr>
          <p:cNvSpPr/>
          <p:nvPr/>
        </p:nvSpPr>
        <p:spPr>
          <a:xfrm>
            <a:off x="4648414" y="1288187"/>
            <a:ext cx="5092123" cy="894825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・</a:t>
            </a:r>
            <a:endParaRPr kumimoji="1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・</a:t>
            </a:r>
            <a:endParaRPr kumimoji="1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・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E53CE1B7-1663-6EB0-76B8-9F80B0AEB1F7}"/>
              </a:ext>
            </a:extLst>
          </p:cNvPr>
          <p:cNvSpPr/>
          <p:nvPr/>
        </p:nvSpPr>
        <p:spPr>
          <a:xfrm>
            <a:off x="4648414" y="2300416"/>
            <a:ext cx="5092123" cy="894825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・</a:t>
            </a:r>
            <a:endParaRPr kumimoji="1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・</a:t>
            </a:r>
            <a:endParaRPr kumimoji="1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・</a:t>
            </a: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55A2D57C-3DD8-DC67-1D89-A9C2C4684F56}"/>
              </a:ext>
            </a:extLst>
          </p:cNvPr>
          <p:cNvSpPr/>
          <p:nvPr/>
        </p:nvSpPr>
        <p:spPr>
          <a:xfrm>
            <a:off x="4652109" y="3315299"/>
            <a:ext cx="5092123" cy="894825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・</a:t>
            </a:r>
            <a:endParaRPr kumimoji="1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・</a:t>
            </a:r>
            <a:endParaRPr kumimoji="1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・</a:t>
            </a:r>
          </a:p>
        </p:txBody>
      </p:sp>
      <p:sp>
        <p:nvSpPr>
          <p:cNvPr id="24" name="矢印: 右 23">
            <a:extLst>
              <a:ext uri="{FF2B5EF4-FFF2-40B4-BE49-F238E27FC236}">
                <a16:creationId xmlns:a16="http://schemas.microsoft.com/office/drawing/2014/main" id="{E12D2DDA-3C1D-8109-B414-41CF2D177560}"/>
              </a:ext>
            </a:extLst>
          </p:cNvPr>
          <p:cNvSpPr/>
          <p:nvPr/>
        </p:nvSpPr>
        <p:spPr>
          <a:xfrm>
            <a:off x="4126881" y="1413893"/>
            <a:ext cx="328749" cy="656015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5" name="矢印: 右 24">
            <a:extLst>
              <a:ext uri="{FF2B5EF4-FFF2-40B4-BE49-F238E27FC236}">
                <a16:creationId xmlns:a16="http://schemas.microsoft.com/office/drawing/2014/main" id="{81C9BBE4-C775-BF57-52EC-3FE3C423338F}"/>
              </a:ext>
            </a:extLst>
          </p:cNvPr>
          <p:cNvSpPr/>
          <p:nvPr/>
        </p:nvSpPr>
        <p:spPr>
          <a:xfrm>
            <a:off x="4126881" y="2409590"/>
            <a:ext cx="328749" cy="656015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6" name="矢印: 右 25">
            <a:extLst>
              <a:ext uri="{FF2B5EF4-FFF2-40B4-BE49-F238E27FC236}">
                <a16:creationId xmlns:a16="http://schemas.microsoft.com/office/drawing/2014/main" id="{8C270B6A-41CB-C3CA-922B-36DCF0E409F6}"/>
              </a:ext>
            </a:extLst>
          </p:cNvPr>
          <p:cNvSpPr/>
          <p:nvPr/>
        </p:nvSpPr>
        <p:spPr>
          <a:xfrm>
            <a:off x="4126881" y="3414321"/>
            <a:ext cx="328749" cy="656015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66EB298-50E8-2543-4598-D197F282CDDC}"/>
              </a:ext>
            </a:extLst>
          </p:cNvPr>
          <p:cNvSpPr/>
          <p:nvPr/>
        </p:nvSpPr>
        <p:spPr>
          <a:xfrm>
            <a:off x="0" y="299467"/>
            <a:ext cx="9900000" cy="109687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kumimoji="1" lang="ja-JP" alt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362D44E7-210D-CD9F-48DF-47BAA326E71E}"/>
              </a:ext>
            </a:extLst>
          </p:cNvPr>
          <p:cNvSpPr/>
          <p:nvPr/>
        </p:nvSpPr>
        <p:spPr>
          <a:xfrm>
            <a:off x="389466" y="49120"/>
            <a:ext cx="692573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仮説整理フォーマット例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7" name="スライド番号プレースホルダー 1">
            <a:extLst>
              <a:ext uri="{FF2B5EF4-FFF2-40B4-BE49-F238E27FC236}">
                <a16:creationId xmlns:a16="http://schemas.microsoft.com/office/drawing/2014/main" id="{D63D2DE1-C5D4-1710-012E-CBF987265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3416" y="6502018"/>
            <a:ext cx="871728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70704B-CE94-48CC-AF30-84932A1262A7}" type="slidenum">
              <a:rPr kumimoji="1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eiryo UI" panose="020B0604030504040204" pitchFamily="50" charset="-128"/>
                <a:ea typeface="Meiryo UI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1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18" name="直方体 17">
            <a:extLst>
              <a:ext uri="{FF2B5EF4-FFF2-40B4-BE49-F238E27FC236}">
                <a16:creationId xmlns:a16="http://schemas.microsoft.com/office/drawing/2014/main" id="{21194EBF-FF47-A21E-3297-B067D46CE78F}"/>
              </a:ext>
            </a:extLst>
          </p:cNvPr>
          <p:cNvSpPr>
            <a:spLocks noChangeAspect="1"/>
          </p:cNvSpPr>
          <p:nvPr/>
        </p:nvSpPr>
        <p:spPr>
          <a:xfrm>
            <a:off x="8469" y="8466"/>
            <a:ext cx="396000" cy="396000"/>
          </a:xfrm>
          <a:prstGeom prst="cub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>
                  <a:outerShdw blurRad="152400" dist="38100" sx="114000" sy="114000" algn="l" rotWithShape="0">
                    <a:srgbClr val="FFC000"/>
                  </a:outerShdw>
                </a:effectLst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6</a:t>
            </a:r>
            <a:endParaRPr kumimoji="1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>
                <a:outerShdw blurRad="152400" dist="38100" sx="114000" sy="114000" algn="l" rotWithShape="0">
                  <a:srgbClr val="FFC000"/>
                </a:outerShdw>
              </a:effectLst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9701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矢印: 右 29">
            <a:extLst>
              <a:ext uri="{FF2B5EF4-FFF2-40B4-BE49-F238E27FC236}">
                <a16:creationId xmlns:a16="http://schemas.microsoft.com/office/drawing/2014/main" id="{AAFADD8B-3DB9-ED4F-4E65-F257F190718A}"/>
              </a:ext>
            </a:extLst>
          </p:cNvPr>
          <p:cNvSpPr/>
          <p:nvPr/>
        </p:nvSpPr>
        <p:spPr>
          <a:xfrm rot="5400000">
            <a:off x="8110942" y="4575780"/>
            <a:ext cx="189391" cy="937381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C4E60FC-4D8F-DA37-9C11-EA6287437FAB}"/>
              </a:ext>
            </a:extLst>
          </p:cNvPr>
          <p:cNvSpPr/>
          <p:nvPr/>
        </p:nvSpPr>
        <p:spPr>
          <a:xfrm>
            <a:off x="117020" y="490389"/>
            <a:ext cx="6036130" cy="25195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深掘りに必要な情報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【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客観データ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】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の整理　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※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仮説整理フォーマット例参照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201C4E0-9A1B-5F64-0643-296BA2D6CE35}"/>
              </a:ext>
            </a:extLst>
          </p:cNvPr>
          <p:cNvSpPr/>
          <p:nvPr/>
        </p:nvSpPr>
        <p:spPr>
          <a:xfrm>
            <a:off x="200166" y="2195668"/>
            <a:ext cx="3057123" cy="40148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・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E53A5E33-C995-B7BF-D03F-5B8F17077D47}"/>
              </a:ext>
            </a:extLst>
          </p:cNvPr>
          <p:cNvSpPr/>
          <p:nvPr/>
        </p:nvSpPr>
        <p:spPr>
          <a:xfrm>
            <a:off x="32729" y="3662719"/>
            <a:ext cx="3199089" cy="1961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どの部局／機関がそのデータを持っていそうか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14E1795-B24C-B090-1150-C1B36DB64A75}"/>
              </a:ext>
            </a:extLst>
          </p:cNvPr>
          <p:cNvSpPr/>
          <p:nvPr/>
        </p:nvSpPr>
        <p:spPr>
          <a:xfrm>
            <a:off x="32729" y="3856110"/>
            <a:ext cx="3193256" cy="37334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・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61727CBC-D630-BF22-E40D-0EC51E3F4F4D}"/>
              </a:ext>
            </a:extLst>
          </p:cNvPr>
          <p:cNvSpPr/>
          <p:nvPr/>
        </p:nvSpPr>
        <p:spPr>
          <a:xfrm>
            <a:off x="52730" y="2193925"/>
            <a:ext cx="151145" cy="4052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1</a:t>
            </a:r>
            <a:endParaRPr kumimoji="1" lang="ja-JP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C067BF42-C78E-FF89-1A89-12316EA47002}"/>
              </a:ext>
            </a:extLst>
          </p:cNvPr>
          <p:cNvSpPr/>
          <p:nvPr/>
        </p:nvSpPr>
        <p:spPr>
          <a:xfrm>
            <a:off x="302780" y="5193935"/>
            <a:ext cx="2968304" cy="3487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過去実施した調査や公表されている調査で近いものはあるか</a:t>
            </a: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867A220E-7492-6CD6-16C7-10BF249E680C}"/>
              </a:ext>
            </a:extLst>
          </p:cNvPr>
          <p:cNvSpPr/>
          <p:nvPr/>
        </p:nvSpPr>
        <p:spPr>
          <a:xfrm>
            <a:off x="302527" y="5535066"/>
            <a:ext cx="2955867" cy="120974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・</a:t>
            </a:r>
          </a:p>
        </p:txBody>
      </p:sp>
      <p:sp>
        <p:nvSpPr>
          <p:cNvPr id="30" name="矢印: 右 29">
            <a:extLst>
              <a:ext uri="{FF2B5EF4-FFF2-40B4-BE49-F238E27FC236}">
                <a16:creationId xmlns:a16="http://schemas.microsoft.com/office/drawing/2014/main" id="{AAFADD8B-3DB9-ED4F-4E65-F257F190718A}"/>
              </a:ext>
            </a:extLst>
          </p:cNvPr>
          <p:cNvSpPr/>
          <p:nvPr/>
        </p:nvSpPr>
        <p:spPr>
          <a:xfrm rot="5400000">
            <a:off x="1574319" y="4577322"/>
            <a:ext cx="189391" cy="937381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1A0D1FC6-EC4D-A694-E0E6-99861FA13F6E}"/>
              </a:ext>
            </a:extLst>
          </p:cNvPr>
          <p:cNvSpPr/>
          <p:nvPr/>
        </p:nvSpPr>
        <p:spPr>
          <a:xfrm>
            <a:off x="719206" y="4853589"/>
            <a:ext cx="2319077" cy="36493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直接のデータ取得が難しいとき</a:t>
            </a:r>
          </a:p>
        </p:txBody>
      </p:sp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1E7F327E-C43B-F75E-9413-0F2BE34BB657}"/>
              </a:ext>
            </a:extLst>
          </p:cNvPr>
          <p:cNvSpPr/>
          <p:nvPr/>
        </p:nvSpPr>
        <p:spPr>
          <a:xfrm>
            <a:off x="32729" y="4357538"/>
            <a:ext cx="3186722" cy="1911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該当データの名称</a:t>
            </a: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1E7F327E-C43B-F75E-9413-0F2BE34BB657}"/>
              </a:ext>
            </a:extLst>
          </p:cNvPr>
          <p:cNvSpPr/>
          <p:nvPr/>
        </p:nvSpPr>
        <p:spPr>
          <a:xfrm>
            <a:off x="32729" y="2741605"/>
            <a:ext cx="3201803" cy="20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上記データを課題の明確化にどのように活用するのか</a:t>
            </a:r>
          </a:p>
        </p:txBody>
      </p:sp>
      <p:sp>
        <p:nvSpPr>
          <p:cNvPr id="85" name="正方形/長方形 84">
            <a:extLst>
              <a:ext uri="{FF2B5EF4-FFF2-40B4-BE49-F238E27FC236}">
                <a16:creationId xmlns:a16="http://schemas.microsoft.com/office/drawing/2014/main" id="{B14E1795-B24C-B090-1150-C1B36DB64A75}"/>
              </a:ext>
            </a:extLst>
          </p:cNvPr>
          <p:cNvSpPr/>
          <p:nvPr/>
        </p:nvSpPr>
        <p:spPr>
          <a:xfrm>
            <a:off x="32729" y="2959296"/>
            <a:ext cx="3193256" cy="342170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・</a:t>
            </a:r>
          </a:p>
        </p:txBody>
      </p:sp>
      <p:sp>
        <p:nvSpPr>
          <p:cNvPr id="90" name="正方形/長方形 89">
            <a:extLst>
              <a:ext uri="{FF2B5EF4-FFF2-40B4-BE49-F238E27FC236}">
                <a16:creationId xmlns:a16="http://schemas.microsoft.com/office/drawing/2014/main" id="{1E7F327E-C43B-F75E-9413-0F2BE34BB657}"/>
              </a:ext>
            </a:extLst>
          </p:cNvPr>
          <p:cNvSpPr/>
          <p:nvPr/>
        </p:nvSpPr>
        <p:spPr>
          <a:xfrm>
            <a:off x="125495" y="768068"/>
            <a:ext cx="9658780" cy="1615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データを活用して明らかにしたい課題</a:t>
            </a:r>
          </a:p>
        </p:txBody>
      </p:sp>
      <p:sp>
        <p:nvSpPr>
          <p:cNvPr id="91" name="正方形/長方形 90">
            <a:extLst>
              <a:ext uri="{FF2B5EF4-FFF2-40B4-BE49-F238E27FC236}">
                <a16:creationId xmlns:a16="http://schemas.microsoft.com/office/drawing/2014/main" id="{AB2CA23B-78CA-44EC-6CB3-5138A6F8BB5B}"/>
              </a:ext>
            </a:extLst>
          </p:cNvPr>
          <p:cNvSpPr/>
          <p:nvPr/>
        </p:nvSpPr>
        <p:spPr>
          <a:xfrm>
            <a:off x="125178" y="925068"/>
            <a:ext cx="9649572" cy="935078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・</a:t>
            </a:r>
          </a:p>
        </p:txBody>
      </p:sp>
      <p:sp>
        <p:nvSpPr>
          <p:cNvPr id="93" name="正方形/長方形 92">
            <a:extLst>
              <a:ext uri="{FF2B5EF4-FFF2-40B4-BE49-F238E27FC236}">
                <a16:creationId xmlns:a16="http://schemas.microsoft.com/office/drawing/2014/main" id="{EDFEF604-C876-DDD2-8CDD-C9F87566CA32}"/>
              </a:ext>
            </a:extLst>
          </p:cNvPr>
          <p:cNvSpPr/>
          <p:nvPr/>
        </p:nvSpPr>
        <p:spPr>
          <a:xfrm>
            <a:off x="32729" y="4541224"/>
            <a:ext cx="3174021" cy="35742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・</a:t>
            </a:r>
          </a:p>
        </p:txBody>
      </p:sp>
      <p:sp>
        <p:nvSpPr>
          <p:cNvPr id="63" name="矢印: 右 29">
            <a:extLst>
              <a:ext uri="{FF2B5EF4-FFF2-40B4-BE49-F238E27FC236}">
                <a16:creationId xmlns:a16="http://schemas.microsoft.com/office/drawing/2014/main" id="{AAFADD8B-3DB9-ED4F-4E65-F257F190718A}"/>
              </a:ext>
            </a:extLst>
          </p:cNvPr>
          <p:cNvSpPr/>
          <p:nvPr/>
        </p:nvSpPr>
        <p:spPr>
          <a:xfrm rot="5400000">
            <a:off x="1573263" y="3017327"/>
            <a:ext cx="189391" cy="937381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4" name="正方形/長方形 63">
            <a:extLst>
              <a:ext uri="{FF2B5EF4-FFF2-40B4-BE49-F238E27FC236}">
                <a16:creationId xmlns:a16="http://schemas.microsoft.com/office/drawing/2014/main" id="{068F988E-6AB1-DAEF-F7E6-6F23754A6E5E}"/>
              </a:ext>
            </a:extLst>
          </p:cNvPr>
          <p:cNvSpPr/>
          <p:nvPr/>
        </p:nvSpPr>
        <p:spPr>
          <a:xfrm>
            <a:off x="3407529" y="2198077"/>
            <a:ext cx="144441" cy="4119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２</a:t>
            </a:r>
          </a:p>
        </p:txBody>
      </p:sp>
      <p:sp>
        <p:nvSpPr>
          <p:cNvPr id="65" name="正方形/長方形 64">
            <a:extLst>
              <a:ext uri="{FF2B5EF4-FFF2-40B4-BE49-F238E27FC236}">
                <a16:creationId xmlns:a16="http://schemas.microsoft.com/office/drawing/2014/main" id="{3201C4E0-9A1B-5F64-0643-296BA2D6CE35}"/>
              </a:ext>
            </a:extLst>
          </p:cNvPr>
          <p:cNvSpPr/>
          <p:nvPr/>
        </p:nvSpPr>
        <p:spPr>
          <a:xfrm>
            <a:off x="3551970" y="2198717"/>
            <a:ext cx="3011897" cy="40148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・</a:t>
            </a:r>
          </a:p>
        </p:txBody>
      </p:sp>
      <p:sp>
        <p:nvSpPr>
          <p:cNvPr id="72" name="正方形/長方形 71">
            <a:extLst>
              <a:ext uri="{FF2B5EF4-FFF2-40B4-BE49-F238E27FC236}">
                <a16:creationId xmlns:a16="http://schemas.microsoft.com/office/drawing/2014/main" id="{B14E1795-B24C-B090-1150-C1B36DB64A75}"/>
              </a:ext>
            </a:extLst>
          </p:cNvPr>
          <p:cNvSpPr/>
          <p:nvPr/>
        </p:nvSpPr>
        <p:spPr>
          <a:xfrm>
            <a:off x="3365400" y="2941443"/>
            <a:ext cx="3194844" cy="360458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・</a:t>
            </a:r>
          </a:p>
        </p:txBody>
      </p:sp>
      <p:sp>
        <p:nvSpPr>
          <p:cNvPr id="73" name="矢印: 右 29">
            <a:extLst>
              <a:ext uri="{FF2B5EF4-FFF2-40B4-BE49-F238E27FC236}">
                <a16:creationId xmlns:a16="http://schemas.microsoft.com/office/drawing/2014/main" id="{AAFADD8B-3DB9-ED4F-4E65-F257F190718A}"/>
              </a:ext>
            </a:extLst>
          </p:cNvPr>
          <p:cNvSpPr/>
          <p:nvPr/>
        </p:nvSpPr>
        <p:spPr>
          <a:xfrm rot="5400000">
            <a:off x="4969791" y="3017733"/>
            <a:ext cx="189391" cy="937381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95" name="正方形/長方形 94">
            <a:extLst>
              <a:ext uri="{FF2B5EF4-FFF2-40B4-BE49-F238E27FC236}">
                <a16:creationId xmlns:a16="http://schemas.microsoft.com/office/drawing/2014/main" id="{E53A5E33-C995-B7BF-D03F-5B8F17077D47}"/>
              </a:ext>
            </a:extLst>
          </p:cNvPr>
          <p:cNvSpPr/>
          <p:nvPr/>
        </p:nvSpPr>
        <p:spPr>
          <a:xfrm>
            <a:off x="3372902" y="3662719"/>
            <a:ext cx="3204461" cy="1961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どの部局／機関がそのデータを持っていそうか</a:t>
            </a:r>
          </a:p>
        </p:txBody>
      </p:sp>
      <p:sp>
        <p:nvSpPr>
          <p:cNvPr id="99" name="正方形/長方形 98">
            <a:extLst>
              <a:ext uri="{FF2B5EF4-FFF2-40B4-BE49-F238E27FC236}">
                <a16:creationId xmlns:a16="http://schemas.microsoft.com/office/drawing/2014/main" id="{B14E1795-B24C-B090-1150-C1B36DB64A75}"/>
              </a:ext>
            </a:extLst>
          </p:cNvPr>
          <p:cNvSpPr/>
          <p:nvPr/>
        </p:nvSpPr>
        <p:spPr>
          <a:xfrm>
            <a:off x="3374230" y="3856110"/>
            <a:ext cx="3193258" cy="37334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・</a:t>
            </a:r>
          </a:p>
        </p:txBody>
      </p:sp>
      <p:sp>
        <p:nvSpPr>
          <p:cNvPr id="100" name="正方形/長方形 99">
            <a:extLst>
              <a:ext uri="{FF2B5EF4-FFF2-40B4-BE49-F238E27FC236}">
                <a16:creationId xmlns:a16="http://schemas.microsoft.com/office/drawing/2014/main" id="{1E7F327E-C43B-F75E-9413-0F2BE34BB657}"/>
              </a:ext>
            </a:extLst>
          </p:cNvPr>
          <p:cNvSpPr/>
          <p:nvPr/>
        </p:nvSpPr>
        <p:spPr>
          <a:xfrm>
            <a:off x="3368458" y="4357538"/>
            <a:ext cx="3200618" cy="1911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該当データの名称</a:t>
            </a:r>
          </a:p>
        </p:txBody>
      </p:sp>
      <p:sp>
        <p:nvSpPr>
          <p:cNvPr id="101" name="正方形/長方形 100">
            <a:extLst>
              <a:ext uri="{FF2B5EF4-FFF2-40B4-BE49-F238E27FC236}">
                <a16:creationId xmlns:a16="http://schemas.microsoft.com/office/drawing/2014/main" id="{EDFEF604-C876-DDD2-8CDD-C9F87566CA32}"/>
              </a:ext>
            </a:extLst>
          </p:cNvPr>
          <p:cNvSpPr/>
          <p:nvPr/>
        </p:nvSpPr>
        <p:spPr>
          <a:xfrm>
            <a:off x="3366571" y="4547408"/>
            <a:ext cx="3195986" cy="346138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・</a:t>
            </a:r>
          </a:p>
        </p:txBody>
      </p:sp>
      <p:sp>
        <p:nvSpPr>
          <p:cNvPr id="102" name="矢印: 右 29">
            <a:extLst>
              <a:ext uri="{FF2B5EF4-FFF2-40B4-BE49-F238E27FC236}">
                <a16:creationId xmlns:a16="http://schemas.microsoft.com/office/drawing/2014/main" id="{AAFADD8B-3DB9-ED4F-4E65-F257F190718A}"/>
              </a:ext>
            </a:extLst>
          </p:cNvPr>
          <p:cNvSpPr/>
          <p:nvPr/>
        </p:nvSpPr>
        <p:spPr>
          <a:xfrm rot="5400000">
            <a:off x="4967122" y="4578863"/>
            <a:ext cx="189391" cy="937381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03" name="正方形/長方形 102">
            <a:extLst>
              <a:ext uri="{FF2B5EF4-FFF2-40B4-BE49-F238E27FC236}">
                <a16:creationId xmlns:a16="http://schemas.microsoft.com/office/drawing/2014/main" id="{1A0D1FC6-EC4D-A694-E0E6-99861FA13F6E}"/>
              </a:ext>
            </a:extLst>
          </p:cNvPr>
          <p:cNvSpPr/>
          <p:nvPr/>
        </p:nvSpPr>
        <p:spPr>
          <a:xfrm>
            <a:off x="3954654" y="4853589"/>
            <a:ext cx="2319077" cy="36493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直接のデータ取得が難しいとき</a:t>
            </a:r>
          </a:p>
        </p:txBody>
      </p:sp>
      <p:sp>
        <p:nvSpPr>
          <p:cNvPr id="105" name="正方形/長方形 104">
            <a:extLst>
              <a:ext uri="{FF2B5EF4-FFF2-40B4-BE49-F238E27FC236}">
                <a16:creationId xmlns:a16="http://schemas.microsoft.com/office/drawing/2014/main" id="{C067BF42-C78E-FF89-1A89-12316EA47002}"/>
              </a:ext>
            </a:extLst>
          </p:cNvPr>
          <p:cNvSpPr/>
          <p:nvPr/>
        </p:nvSpPr>
        <p:spPr>
          <a:xfrm>
            <a:off x="3509652" y="5205921"/>
            <a:ext cx="2968304" cy="3487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過去実施した調査や公表されている調査で近いものはあるか</a:t>
            </a:r>
          </a:p>
        </p:txBody>
      </p:sp>
      <p:sp>
        <p:nvSpPr>
          <p:cNvPr id="106" name="正方形/長方形 105">
            <a:extLst>
              <a:ext uri="{FF2B5EF4-FFF2-40B4-BE49-F238E27FC236}">
                <a16:creationId xmlns:a16="http://schemas.microsoft.com/office/drawing/2014/main" id="{867A220E-7492-6CD6-16C7-10BF249E680C}"/>
              </a:ext>
            </a:extLst>
          </p:cNvPr>
          <p:cNvSpPr/>
          <p:nvPr/>
        </p:nvSpPr>
        <p:spPr>
          <a:xfrm>
            <a:off x="3509319" y="5550748"/>
            <a:ext cx="2951881" cy="1178377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・</a:t>
            </a:r>
          </a:p>
        </p:txBody>
      </p:sp>
      <p:sp>
        <p:nvSpPr>
          <p:cNvPr id="107" name="正方形/長方形 106">
            <a:extLst>
              <a:ext uri="{FF2B5EF4-FFF2-40B4-BE49-F238E27FC236}">
                <a16:creationId xmlns:a16="http://schemas.microsoft.com/office/drawing/2014/main" id="{068F988E-6AB1-DAEF-F7E6-6F23754A6E5E}"/>
              </a:ext>
            </a:extLst>
          </p:cNvPr>
          <p:cNvSpPr/>
          <p:nvPr/>
        </p:nvSpPr>
        <p:spPr>
          <a:xfrm>
            <a:off x="6693160" y="2197100"/>
            <a:ext cx="136266" cy="408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３</a:t>
            </a:r>
          </a:p>
        </p:txBody>
      </p:sp>
      <p:sp>
        <p:nvSpPr>
          <p:cNvPr id="108" name="正方形/長方形 107">
            <a:extLst>
              <a:ext uri="{FF2B5EF4-FFF2-40B4-BE49-F238E27FC236}">
                <a16:creationId xmlns:a16="http://schemas.microsoft.com/office/drawing/2014/main" id="{3201C4E0-9A1B-5F64-0643-296BA2D6CE35}"/>
              </a:ext>
            </a:extLst>
          </p:cNvPr>
          <p:cNvSpPr/>
          <p:nvPr/>
        </p:nvSpPr>
        <p:spPr>
          <a:xfrm>
            <a:off x="6830271" y="2198825"/>
            <a:ext cx="3011153" cy="40148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・</a:t>
            </a:r>
          </a:p>
        </p:txBody>
      </p:sp>
      <p:sp>
        <p:nvSpPr>
          <p:cNvPr id="110" name="正方形/長方形 109">
            <a:extLst>
              <a:ext uri="{FF2B5EF4-FFF2-40B4-BE49-F238E27FC236}">
                <a16:creationId xmlns:a16="http://schemas.microsoft.com/office/drawing/2014/main" id="{B14E1795-B24C-B090-1150-C1B36DB64A75}"/>
              </a:ext>
            </a:extLst>
          </p:cNvPr>
          <p:cNvSpPr/>
          <p:nvPr/>
        </p:nvSpPr>
        <p:spPr>
          <a:xfrm>
            <a:off x="6677025" y="2945781"/>
            <a:ext cx="3190876" cy="354949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・</a:t>
            </a:r>
          </a:p>
        </p:txBody>
      </p:sp>
      <p:sp>
        <p:nvSpPr>
          <p:cNvPr id="111" name="矢印: 右 29">
            <a:extLst>
              <a:ext uri="{FF2B5EF4-FFF2-40B4-BE49-F238E27FC236}">
                <a16:creationId xmlns:a16="http://schemas.microsoft.com/office/drawing/2014/main" id="{AAFADD8B-3DB9-ED4F-4E65-F257F190718A}"/>
              </a:ext>
            </a:extLst>
          </p:cNvPr>
          <p:cNvSpPr/>
          <p:nvPr/>
        </p:nvSpPr>
        <p:spPr>
          <a:xfrm rot="5400000">
            <a:off x="8020374" y="3043541"/>
            <a:ext cx="189391" cy="937381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12" name="正方形/長方形 111">
            <a:extLst>
              <a:ext uri="{FF2B5EF4-FFF2-40B4-BE49-F238E27FC236}">
                <a16:creationId xmlns:a16="http://schemas.microsoft.com/office/drawing/2014/main" id="{E53A5E33-C995-B7BF-D03F-5B8F17077D47}"/>
              </a:ext>
            </a:extLst>
          </p:cNvPr>
          <p:cNvSpPr/>
          <p:nvPr/>
        </p:nvSpPr>
        <p:spPr>
          <a:xfrm>
            <a:off x="6670250" y="3668366"/>
            <a:ext cx="3197650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どの部局／機関がそのデータを持っていそうか</a:t>
            </a:r>
          </a:p>
        </p:txBody>
      </p:sp>
      <p:sp>
        <p:nvSpPr>
          <p:cNvPr id="113" name="正方形/長方形 112">
            <a:extLst>
              <a:ext uri="{FF2B5EF4-FFF2-40B4-BE49-F238E27FC236}">
                <a16:creationId xmlns:a16="http://schemas.microsoft.com/office/drawing/2014/main" id="{B14E1795-B24C-B090-1150-C1B36DB64A75}"/>
              </a:ext>
            </a:extLst>
          </p:cNvPr>
          <p:cNvSpPr/>
          <p:nvPr/>
        </p:nvSpPr>
        <p:spPr>
          <a:xfrm>
            <a:off x="6668296" y="3850119"/>
            <a:ext cx="3190080" cy="370918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・</a:t>
            </a:r>
          </a:p>
        </p:txBody>
      </p:sp>
      <p:sp>
        <p:nvSpPr>
          <p:cNvPr id="114" name="正方形/長方形 113">
            <a:extLst>
              <a:ext uri="{FF2B5EF4-FFF2-40B4-BE49-F238E27FC236}">
                <a16:creationId xmlns:a16="http://schemas.microsoft.com/office/drawing/2014/main" id="{1E7F327E-C43B-F75E-9413-0F2BE34BB657}"/>
              </a:ext>
            </a:extLst>
          </p:cNvPr>
          <p:cNvSpPr/>
          <p:nvPr/>
        </p:nvSpPr>
        <p:spPr>
          <a:xfrm>
            <a:off x="6667075" y="4355500"/>
            <a:ext cx="3194475" cy="1911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該当データの名称</a:t>
            </a:r>
          </a:p>
        </p:txBody>
      </p:sp>
      <p:sp>
        <p:nvSpPr>
          <p:cNvPr id="115" name="正方形/長方形 114">
            <a:extLst>
              <a:ext uri="{FF2B5EF4-FFF2-40B4-BE49-F238E27FC236}">
                <a16:creationId xmlns:a16="http://schemas.microsoft.com/office/drawing/2014/main" id="{EDFEF604-C876-DDD2-8CDD-C9F87566CA32}"/>
              </a:ext>
            </a:extLst>
          </p:cNvPr>
          <p:cNvSpPr/>
          <p:nvPr/>
        </p:nvSpPr>
        <p:spPr>
          <a:xfrm>
            <a:off x="6665922" y="4546755"/>
            <a:ext cx="3187691" cy="34871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・</a:t>
            </a:r>
          </a:p>
        </p:txBody>
      </p:sp>
      <p:sp>
        <p:nvSpPr>
          <p:cNvPr id="116" name="正方形/長方形 115">
            <a:extLst>
              <a:ext uri="{FF2B5EF4-FFF2-40B4-BE49-F238E27FC236}">
                <a16:creationId xmlns:a16="http://schemas.microsoft.com/office/drawing/2014/main" id="{1A0D1FC6-EC4D-A694-E0E6-99861FA13F6E}"/>
              </a:ext>
            </a:extLst>
          </p:cNvPr>
          <p:cNvSpPr/>
          <p:nvPr/>
        </p:nvSpPr>
        <p:spPr>
          <a:xfrm>
            <a:off x="7354897" y="4853589"/>
            <a:ext cx="2319077" cy="36493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直接のデータ取得が難しいとき</a:t>
            </a:r>
          </a:p>
        </p:txBody>
      </p:sp>
      <p:sp>
        <p:nvSpPr>
          <p:cNvPr id="118" name="正方形/長方形 117">
            <a:extLst>
              <a:ext uri="{FF2B5EF4-FFF2-40B4-BE49-F238E27FC236}">
                <a16:creationId xmlns:a16="http://schemas.microsoft.com/office/drawing/2014/main" id="{C067BF42-C78E-FF89-1A89-12316EA47002}"/>
              </a:ext>
            </a:extLst>
          </p:cNvPr>
          <p:cNvSpPr/>
          <p:nvPr/>
        </p:nvSpPr>
        <p:spPr>
          <a:xfrm>
            <a:off x="6711436" y="5197158"/>
            <a:ext cx="2968304" cy="3487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過去実施した調査や公表されている調査で近いものはあるか</a:t>
            </a:r>
          </a:p>
        </p:txBody>
      </p:sp>
      <p:sp>
        <p:nvSpPr>
          <p:cNvPr id="119" name="正方形/長方形 118">
            <a:extLst>
              <a:ext uri="{FF2B5EF4-FFF2-40B4-BE49-F238E27FC236}">
                <a16:creationId xmlns:a16="http://schemas.microsoft.com/office/drawing/2014/main" id="{867A220E-7492-6CD6-16C7-10BF249E680C}"/>
              </a:ext>
            </a:extLst>
          </p:cNvPr>
          <p:cNvSpPr/>
          <p:nvPr/>
        </p:nvSpPr>
        <p:spPr>
          <a:xfrm>
            <a:off x="6711103" y="5550748"/>
            <a:ext cx="2951881" cy="1178377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・</a:t>
            </a:r>
          </a:p>
        </p:txBody>
      </p:sp>
      <p:sp>
        <p:nvSpPr>
          <p:cNvPr id="7" name="吹き出し: 折線 6">
            <a:extLst>
              <a:ext uri="{FF2B5EF4-FFF2-40B4-BE49-F238E27FC236}">
                <a16:creationId xmlns:a16="http://schemas.microsoft.com/office/drawing/2014/main" id="{A6D224AD-2FF8-1FD1-E714-A6CB00FC3113}"/>
              </a:ext>
            </a:extLst>
          </p:cNvPr>
          <p:cNvSpPr/>
          <p:nvPr/>
        </p:nvSpPr>
        <p:spPr>
          <a:xfrm>
            <a:off x="318416" y="1951802"/>
            <a:ext cx="5301333" cy="200848"/>
          </a:xfrm>
          <a:prstGeom prst="borderCallout2">
            <a:avLst>
              <a:gd name="adj1" fmla="val 36676"/>
              <a:gd name="adj2" fmla="val -1046"/>
              <a:gd name="adj3" fmla="val 81491"/>
              <a:gd name="adj4" fmla="val -6033"/>
              <a:gd name="adj5" fmla="val 134907"/>
              <a:gd name="adj6" fmla="val -1963"/>
            </a:avLst>
          </a:prstGeom>
          <a:noFill/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仮説整理フォーマット例「深掘りに必要な情報（客観的なデータ）」を元に記載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F1DDDA5-397F-5705-A9DF-4A84EA63318B}"/>
              </a:ext>
            </a:extLst>
          </p:cNvPr>
          <p:cNvSpPr/>
          <p:nvPr/>
        </p:nvSpPr>
        <p:spPr>
          <a:xfrm>
            <a:off x="3371632" y="2741605"/>
            <a:ext cx="3204000" cy="20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上記データを課題の明確化にどのように活用するのか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0B5543F4-DD7B-E5D2-494E-90ED1F790B34}"/>
              </a:ext>
            </a:extLst>
          </p:cNvPr>
          <p:cNvSpPr/>
          <p:nvPr/>
        </p:nvSpPr>
        <p:spPr>
          <a:xfrm>
            <a:off x="6673425" y="2741605"/>
            <a:ext cx="3204000" cy="20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上記データを課題の明確化にどのように活用するのか</a:t>
            </a:r>
          </a:p>
        </p:txBody>
      </p:sp>
      <p:sp>
        <p:nvSpPr>
          <p:cNvPr id="12" name="大かっこ 11">
            <a:extLst>
              <a:ext uri="{FF2B5EF4-FFF2-40B4-BE49-F238E27FC236}">
                <a16:creationId xmlns:a16="http://schemas.microsoft.com/office/drawing/2014/main" id="{E54C4CB1-D237-8EB0-CDD6-52FCB21C7539}"/>
              </a:ext>
            </a:extLst>
          </p:cNvPr>
          <p:cNvSpPr/>
          <p:nvPr/>
        </p:nvSpPr>
        <p:spPr>
          <a:xfrm>
            <a:off x="98854" y="5074506"/>
            <a:ext cx="9728887" cy="1750567"/>
          </a:xfrm>
          <a:prstGeom prst="bracketPair">
            <a:avLst>
              <a:gd name="adj" fmla="val 9365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B0AA125-6530-D031-F1A4-F57D807A3D58}"/>
              </a:ext>
            </a:extLst>
          </p:cNvPr>
          <p:cNvSpPr/>
          <p:nvPr/>
        </p:nvSpPr>
        <p:spPr>
          <a:xfrm>
            <a:off x="0" y="299467"/>
            <a:ext cx="9900000" cy="109687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kumimoji="1" lang="ja-JP" alt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31C05FC0-A02B-F1D9-F113-D4D9D40F93A5}"/>
              </a:ext>
            </a:extLst>
          </p:cNvPr>
          <p:cNvSpPr/>
          <p:nvPr/>
        </p:nvSpPr>
        <p:spPr>
          <a:xfrm>
            <a:off x="389466" y="49120"/>
            <a:ext cx="692573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仮説検証フォーマット例①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8" name="スライド番号プレースホルダー 1">
            <a:extLst>
              <a:ext uri="{FF2B5EF4-FFF2-40B4-BE49-F238E27FC236}">
                <a16:creationId xmlns:a16="http://schemas.microsoft.com/office/drawing/2014/main" id="{AD46BF68-9C60-0C34-3E70-00C294EA0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3416" y="6502018"/>
            <a:ext cx="871728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70704B-CE94-48CC-AF30-84932A1262A7}" type="slidenum">
              <a:rPr kumimoji="1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eiryo UI" panose="020B0604030504040204" pitchFamily="50" charset="-128"/>
                <a:ea typeface="Meiryo UI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1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15" name="直方体 14">
            <a:extLst>
              <a:ext uri="{FF2B5EF4-FFF2-40B4-BE49-F238E27FC236}">
                <a16:creationId xmlns:a16="http://schemas.microsoft.com/office/drawing/2014/main" id="{722D1CF1-20E5-7C1B-95DE-D809602F4F58}"/>
              </a:ext>
            </a:extLst>
          </p:cNvPr>
          <p:cNvSpPr>
            <a:spLocks noChangeAspect="1"/>
          </p:cNvSpPr>
          <p:nvPr/>
        </p:nvSpPr>
        <p:spPr>
          <a:xfrm>
            <a:off x="8469" y="8466"/>
            <a:ext cx="396000" cy="396000"/>
          </a:xfrm>
          <a:prstGeom prst="cub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>
                  <a:outerShdw blurRad="152400" dist="38100" sx="114000" sy="114000" algn="l" rotWithShape="0">
                    <a:srgbClr val="FFC000"/>
                  </a:outerShdw>
                </a:effectLst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6</a:t>
            </a:r>
            <a:endParaRPr kumimoji="1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>
                <a:outerShdw blurRad="152400" dist="38100" sx="114000" sy="114000" algn="l" rotWithShape="0">
                  <a:srgbClr val="FFC000"/>
                </a:outerShdw>
              </a:effectLst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7259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C4E60FC-4D8F-DA37-9C11-EA6287437FAB}"/>
              </a:ext>
            </a:extLst>
          </p:cNvPr>
          <p:cNvSpPr/>
          <p:nvPr/>
        </p:nvSpPr>
        <p:spPr>
          <a:xfrm>
            <a:off x="126045" y="480864"/>
            <a:ext cx="6200253" cy="25195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深掘りに必要な情報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【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主観データ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】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の整理　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※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仮説整理フォーマット例参照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201C4E0-9A1B-5F64-0643-296BA2D6CE35}"/>
              </a:ext>
            </a:extLst>
          </p:cNvPr>
          <p:cNvSpPr/>
          <p:nvPr/>
        </p:nvSpPr>
        <p:spPr>
          <a:xfrm>
            <a:off x="278930" y="780055"/>
            <a:ext cx="9501025" cy="36493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・</a:t>
            </a:r>
          </a:p>
        </p:txBody>
      </p:sp>
      <p:sp>
        <p:nvSpPr>
          <p:cNvPr id="25" name="矢印: 右 24">
            <a:extLst>
              <a:ext uri="{FF2B5EF4-FFF2-40B4-BE49-F238E27FC236}">
                <a16:creationId xmlns:a16="http://schemas.microsoft.com/office/drawing/2014/main" id="{81C9BBE4-C775-BF57-52EC-3FE3C423338F}"/>
              </a:ext>
            </a:extLst>
          </p:cNvPr>
          <p:cNvSpPr/>
          <p:nvPr/>
        </p:nvSpPr>
        <p:spPr>
          <a:xfrm rot="5400000">
            <a:off x="2543884" y="655431"/>
            <a:ext cx="151146" cy="1168835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61727CBC-D630-BF22-E40D-0EC51E3F4F4D}"/>
              </a:ext>
            </a:extLst>
          </p:cNvPr>
          <p:cNvSpPr/>
          <p:nvPr/>
        </p:nvSpPr>
        <p:spPr>
          <a:xfrm>
            <a:off x="126045" y="780054"/>
            <a:ext cx="151145" cy="36493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1</a:t>
            </a:r>
            <a:endParaRPr kumimoji="1" lang="ja-JP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graphicFrame>
        <p:nvGraphicFramePr>
          <p:cNvPr id="9" name="表 15">
            <a:extLst>
              <a:ext uri="{FF2B5EF4-FFF2-40B4-BE49-F238E27FC236}">
                <a16:creationId xmlns:a16="http://schemas.microsoft.com/office/drawing/2014/main" id="{4688B55A-4CBF-1BC4-393E-2D43870E547D}"/>
              </a:ext>
            </a:extLst>
          </p:cNvPr>
          <p:cNvGraphicFramePr>
            <a:graphicFrameLocks noGrp="1"/>
          </p:cNvGraphicFramePr>
          <p:nvPr/>
        </p:nvGraphicFramePr>
        <p:xfrm>
          <a:off x="117020" y="1368793"/>
          <a:ext cx="4890578" cy="5402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777">
                  <a:extLst>
                    <a:ext uri="{9D8B030D-6E8A-4147-A177-3AD203B41FA5}">
                      <a16:colId xmlns:a16="http://schemas.microsoft.com/office/drawing/2014/main" val="3463448278"/>
                    </a:ext>
                  </a:extLst>
                </a:gridCol>
                <a:gridCol w="4047801">
                  <a:extLst>
                    <a:ext uri="{9D8B030D-6E8A-4147-A177-3AD203B41FA5}">
                      <a16:colId xmlns:a16="http://schemas.microsoft.com/office/drawing/2014/main" val="171650245"/>
                    </a:ext>
                  </a:extLst>
                </a:gridCol>
              </a:tblGrid>
              <a:tr h="266616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100" b="1" dirty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調査・検討のねらい（検証する仮説）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0384879"/>
                  </a:ext>
                </a:extLst>
              </a:tr>
              <a:tr h="555707">
                <a:tc gridSpan="2">
                  <a:txBody>
                    <a:bodyPr/>
                    <a:lstStyle/>
                    <a:p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7373169"/>
                  </a:ext>
                </a:extLst>
              </a:tr>
              <a:tr h="444851">
                <a:tc>
                  <a:txBody>
                    <a:bodyPr/>
                    <a:lstStyle/>
                    <a:p>
                      <a:r>
                        <a:rPr kumimoji="1" lang="ja-JP" altLang="en-US" sz="1050" b="1" kern="1200" dirty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調査対象</a:t>
                      </a:r>
                      <a:endParaRPr kumimoji="1" lang="en-US" altLang="ja-JP" sz="1050" b="1" kern="1200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7457204"/>
                  </a:ext>
                </a:extLst>
              </a:tr>
              <a:tr h="635803">
                <a:tc>
                  <a:txBody>
                    <a:bodyPr/>
                    <a:lstStyle/>
                    <a:p>
                      <a:r>
                        <a:rPr kumimoji="1" lang="ja-JP" altLang="en-US" sz="1050" b="1" kern="1200" dirty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調査手法</a:t>
                      </a:r>
                      <a:endParaRPr kumimoji="1" lang="en-US" altLang="ja-JP" sz="1050" b="1" kern="1200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b="1" kern="1200" dirty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人数規模</a:t>
                      </a:r>
                      <a:endParaRPr kumimoji="1" lang="ja-JP" altLang="en-US" sz="105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5050346"/>
                  </a:ext>
                </a:extLst>
              </a:tr>
              <a:tr h="423448">
                <a:tc>
                  <a:txBody>
                    <a:bodyPr/>
                    <a:lstStyle/>
                    <a:p>
                      <a:r>
                        <a:rPr kumimoji="1" lang="ja-JP" altLang="en-US" sz="1050" b="1" dirty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仕様する</a:t>
                      </a:r>
                      <a:endParaRPr kumimoji="1" lang="en-US" altLang="ja-JP" sz="1050" b="1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r>
                        <a:rPr kumimoji="1" lang="ja-JP" altLang="en-US" sz="1050" b="1" dirty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ツール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1833899"/>
                  </a:ext>
                </a:extLst>
              </a:tr>
              <a:tr h="588123"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b="1" dirty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連携が必要な部局</a:t>
                      </a:r>
                      <a:endParaRPr kumimoji="1" lang="en-US" altLang="ja-JP" sz="1050" b="1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b="1" dirty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／機関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7620633"/>
                  </a:ext>
                </a:extLst>
              </a:tr>
              <a:tr h="788989"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b="1" dirty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参考になる類似調査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5749566"/>
                  </a:ext>
                </a:extLst>
              </a:tr>
              <a:tr h="407162">
                <a:tc>
                  <a:txBody>
                    <a:bodyPr/>
                    <a:lstStyle/>
                    <a:p>
                      <a:r>
                        <a:rPr kumimoji="1" lang="ja-JP" altLang="en-US" sz="1050" b="1" dirty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実施時期</a:t>
                      </a:r>
                      <a:endParaRPr kumimoji="1" lang="en-US" altLang="ja-JP" sz="1050" b="1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r>
                        <a:rPr kumimoji="1" lang="ja-JP" altLang="en-US" sz="1050" b="1" dirty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・日程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990406"/>
                  </a:ext>
                </a:extLst>
              </a:tr>
              <a:tr h="673331">
                <a:tc>
                  <a:txBody>
                    <a:bodyPr/>
                    <a:lstStyle/>
                    <a:p>
                      <a:r>
                        <a:rPr kumimoji="1" lang="ja-JP" altLang="en-US" sz="1050" b="1" dirty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調査対象へのアプローチ方法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4995889"/>
                  </a:ext>
                </a:extLst>
              </a:tr>
              <a:tr h="555707">
                <a:tc>
                  <a:txBody>
                    <a:bodyPr/>
                    <a:lstStyle/>
                    <a:p>
                      <a:r>
                        <a:rPr kumimoji="1" lang="ja-JP" altLang="en-US" sz="1050" b="1" dirty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備考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0628909"/>
                  </a:ext>
                </a:extLst>
              </a:tr>
            </a:tbl>
          </a:graphicData>
        </a:graphic>
      </p:graphicFrame>
      <p:graphicFrame>
        <p:nvGraphicFramePr>
          <p:cNvPr id="11" name="表 15">
            <a:extLst>
              <a:ext uri="{FF2B5EF4-FFF2-40B4-BE49-F238E27FC236}">
                <a16:creationId xmlns:a16="http://schemas.microsoft.com/office/drawing/2014/main" id="{0EBFA17C-4732-5925-209F-B6498A7F81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9677268"/>
              </p:ext>
            </p:extLst>
          </p:nvPr>
        </p:nvGraphicFramePr>
        <p:xfrm>
          <a:off x="5201905" y="1371143"/>
          <a:ext cx="4579926" cy="53998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000">
                  <a:extLst>
                    <a:ext uri="{9D8B030D-6E8A-4147-A177-3AD203B41FA5}">
                      <a16:colId xmlns:a16="http://schemas.microsoft.com/office/drawing/2014/main" val="3463448278"/>
                    </a:ext>
                  </a:extLst>
                </a:gridCol>
                <a:gridCol w="2091963">
                  <a:extLst>
                    <a:ext uri="{9D8B030D-6E8A-4147-A177-3AD203B41FA5}">
                      <a16:colId xmlns:a16="http://schemas.microsoft.com/office/drawing/2014/main" val="486102945"/>
                    </a:ext>
                  </a:extLst>
                </a:gridCol>
                <a:gridCol w="2091963">
                  <a:extLst>
                    <a:ext uri="{9D8B030D-6E8A-4147-A177-3AD203B41FA5}">
                      <a16:colId xmlns:a16="http://schemas.microsoft.com/office/drawing/2014/main" val="171650245"/>
                    </a:ext>
                  </a:extLst>
                </a:gridCol>
              </a:tblGrid>
              <a:tr h="265803"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sz="1100" b="1" dirty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調査項目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0384879"/>
                  </a:ext>
                </a:extLst>
              </a:tr>
              <a:tr h="406522">
                <a:tc>
                  <a:txBody>
                    <a:bodyPr/>
                    <a:lstStyle/>
                    <a:p>
                      <a:r>
                        <a:rPr kumimoji="1" lang="en-US" altLang="ja-JP" sz="105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No.</a:t>
                      </a:r>
                      <a:endParaRPr kumimoji="1" lang="ja-JP" altLang="en-US" sz="105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設問（聞きたい内容）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選択肢（アンケートの場合）</a:t>
                      </a:r>
                      <a:endParaRPr kumimoji="1" lang="en-US" altLang="ja-JP" sz="10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／追加質問（ヒアリングの場合）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7457204"/>
                  </a:ext>
                </a:extLst>
              </a:tr>
              <a:tr h="590946">
                <a:tc>
                  <a:txBody>
                    <a:bodyPr/>
                    <a:lstStyle/>
                    <a:p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7349892"/>
                  </a:ext>
                </a:extLst>
              </a:tr>
              <a:tr h="590946">
                <a:tc>
                  <a:txBody>
                    <a:bodyPr/>
                    <a:lstStyle/>
                    <a:p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5050346"/>
                  </a:ext>
                </a:extLst>
              </a:tr>
              <a:tr h="590946">
                <a:tc>
                  <a:txBody>
                    <a:bodyPr/>
                    <a:lstStyle/>
                    <a:p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３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1833899"/>
                  </a:ext>
                </a:extLst>
              </a:tr>
              <a:tr h="590946"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7620633"/>
                  </a:ext>
                </a:extLst>
              </a:tr>
              <a:tr h="590946"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5749566"/>
                  </a:ext>
                </a:extLst>
              </a:tr>
              <a:tr h="590946">
                <a:tc>
                  <a:txBody>
                    <a:bodyPr/>
                    <a:lstStyle/>
                    <a:p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990406"/>
                  </a:ext>
                </a:extLst>
              </a:tr>
              <a:tr h="590946">
                <a:tc>
                  <a:txBody>
                    <a:bodyPr/>
                    <a:lstStyle/>
                    <a:p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７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4995889"/>
                  </a:ext>
                </a:extLst>
              </a:tr>
              <a:tr h="590946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+mn-ea"/>
                          <a:ea typeface="+mn-ea"/>
                        </a:rPr>
                        <a:t>8</a:t>
                      </a:r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9891329"/>
                  </a:ext>
                </a:extLst>
              </a:tr>
            </a:tbl>
          </a:graphicData>
        </a:graphic>
      </p:graphicFrame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DE6E4C5-6498-0A8B-A34E-3263285C8132}"/>
              </a:ext>
            </a:extLst>
          </p:cNvPr>
          <p:cNvSpPr/>
          <p:nvPr/>
        </p:nvSpPr>
        <p:spPr>
          <a:xfrm>
            <a:off x="0" y="299467"/>
            <a:ext cx="9900000" cy="109687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kumimoji="1" lang="ja-JP" alt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5" name="スライド番号プレースホルダー 1">
            <a:extLst>
              <a:ext uri="{FF2B5EF4-FFF2-40B4-BE49-F238E27FC236}">
                <a16:creationId xmlns:a16="http://schemas.microsoft.com/office/drawing/2014/main" id="{61462F68-360C-C556-3EE6-7F38ACE92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3416" y="6502018"/>
            <a:ext cx="871728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70704B-CE94-48CC-AF30-84932A1262A7}" type="slidenum">
              <a:rPr kumimoji="1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eiryo UI" panose="020B0604030504040204" pitchFamily="50" charset="-128"/>
                <a:ea typeface="Meiryo UI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1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13" name="直方体 12">
            <a:extLst>
              <a:ext uri="{FF2B5EF4-FFF2-40B4-BE49-F238E27FC236}">
                <a16:creationId xmlns:a16="http://schemas.microsoft.com/office/drawing/2014/main" id="{F6F9D9EB-A0C9-BFD3-41E0-4AB8AED7CE2A}"/>
              </a:ext>
            </a:extLst>
          </p:cNvPr>
          <p:cNvSpPr>
            <a:spLocks noChangeAspect="1"/>
          </p:cNvSpPr>
          <p:nvPr/>
        </p:nvSpPr>
        <p:spPr>
          <a:xfrm>
            <a:off x="8469" y="8466"/>
            <a:ext cx="396000" cy="396000"/>
          </a:xfrm>
          <a:prstGeom prst="cub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>
                  <a:outerShdw blurRad="152400" dist="38100" sx="114000" sy="114000" algn="l" rotWithShape="0">
                    <a:srgbClr val="FFC000"/>
                  </a:outerShdw>
                </a:effectLst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6</a:t>
            </a:r>
            <a:endParaRPr kumimoji="1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>
                <a:outerShdw blurRad="152400" dist="38100" sx="114000" sy="114000" algn="l" rotWithShape="0">
                  <a:srgbClr val="FFC000"/>
                </a:outerShdw>
              </a:effectLst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960E6B1F-F65D-11B2-FAC1-C611B2ACFB5C}"/>
              </a:ext>
            </a:extLst>
          </p:cNvPr>
          <p:cNvSpPr/>
          <p:nvPr/>
        </p:nvSpPr>
        <p:spPr>
          <a:xfrm>
            <a:off x="389466" y="49120"/>
            <a:ext cx="692573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仮説検証フォーマット例②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7689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表 15">
            <a:extLst>
              <a:ext uri="{FF2B5EF4-FFF2-40B4-BE49-F238E27FC236}">
                <a16:creationId xmlns:a16="http://schemas.microsoft.com/office/drawing/2014/main" id="{686024A3-D634-A45D-FDB4-515D2CD66B6B}"/>
              </a:ext>
            </a:extLst>
          </p:cNvPr>
          <p:cNvGraphicFramePr>
            <a:graphicFrameLocks noGrp="1"/>
          </p:cNvGraphicFramePr>
          <p:nvPr/>
        </p:nvGraphicFramePr>
        <p:xfrm>
          <a:off x="174171" y="836774"/>
          <a:ext cx="9462696" cy="29476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000">
                  <a:extLst>
                    <a:ext uri="{9D8B030D-6E8A-4147-A177-3AD203B41FA5}">
                      <a16:colId xmlns:a16="http://schemas.microsoft.com/office/drawing/2014/main" val="3463448278"/>
                    </a:ext>
                  </a:extLst>
                </a:gridCol>
                <a:gridCol w="1404000">
                  <a:extLst>
                    <a:ext uri="{9D8B030D-6E8A-4147-A177-3AD203B41FA5}">
                      <a16:colId xmlns:a16="http://schemas.microsoft.com/office/drawing/2014/main" val="171650245"/>
                    </a:ext>
                  </a:extLst>
                </a:gridCol>
                <a:gridCol w="1870088">
                  <a:extLst>
                    <a:ext uri="{9D8B030D-6E8A-4147-A177-3AD203B41FA5}">
                      <a16:colId xmlns:a16="http://schemas.microsoft.com/office/drawing/2014/main" val="3014044701"/>
                    </a:ext>
                  </a:extLst>
                </a:gridCol>
                <a:gridCol w="2048608">
                  <a:extLst>
                    <a:ext uri="{9D8B030D-6E8A-4147-A177-3AD203B41FA5}">
                      <a16:colId xmlns:a16="http://schemas.microsoft.com/office/drawing/2014/main" val="77993268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4269458316"/>
                    </a:ext>
                  </a:extLst>
                </a:gridCol>
              </a:tblGrid>
              <a:tr h="22946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検証したい内容／声を収集したい論点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想定する会議形態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参加対象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声掛けなどで連携する主体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採否／優先順位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0384879"/>
                  </a:ext>
                </a:extLst>
              </a:tr>
              <a:tr h="528525">
                <a:tc>
                  <a:txBody>
                    <a:bodyPr/>
                    <a:lstStyle/>
                    <a:p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7373169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745720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5050346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1833899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63854"/>
                  </a:ext>
                </a:extLst>
              </a:tr>
            </a:tbl>
          </a:graphicData>
        </a:graphic>
      </p:graphicFrame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E3D890B-40C5-CA93-8FB8-9AB42BFDFC40}"/>
              </a:ext>
            </a:extLst>
          </p:cNvPr>
          <p:cNvSpPr/>
          <p:nvPr/>
        </p:nvSpPr>
        <p:spPr>
          <a:xfrm>
            <a:off x="174170" y="551203"/>
            <a:ext cx="2999853" cy="25195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意見収集の方法の案の整理　</a:t>
            </a:r>
            <a:endParaRPr kumimoji="1" lang="ja-JP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" name="二等辺三角形 5">
            <a:extLst>
              <a:ext uri="{FF2B5EF4-FFF2-40B4-BE49-F238E27FC236}">
                <a16:creationId xmlns:a16="http://schemas.microsoft.com/office/drawing/2014/main" id="{073C2221-B702-B444-B19B-F1CC206DFFF7}"/>
              </a:ext>
            </a:extLst>
          </p:cNvPr>
          <p:cNvSpPr/>
          <p:nvPr/>
        </p:nvSpPr>
        <p:spPr>
          <a:xfrm flipH="1" flipV="1">
            <a:off x="3359975" y="3844880"/>
            <a:ext cx="3535787" cy="251955"/>
          </a:xfrm>
          <a:prstGeom prst="triangle">
            <a:avLst>
              <a:gd name="adj" fmla="val 51724"/>
            </a:avLst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41000">
                <a:schemeClr val="accent4">
                  <a:lumMod val="40000"/>
                  <a:lumOff val="60000"/>
                </a:schemeClr>
              </a:gs>
              <a:gs pos="100000">
                <a:schemeClr val="accent4"/>
              </a:gs>
            </a:gsLst>
            <a:lin ang="16200000" scaled="1"/>
            <a:tileRect/>
          </a:gradFill>
          <a:ln w="9525"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/>
              <a:ea typeface="メイリオ" panose="020B0604030504040204" pitchFamily="50" charset="-128"/>
              <a:cs typeface="+mn-cs"/>
            </a:endParaRPr>
          </a:p>
        </p:txBody>
      </p:sp>
      <p:graphicFrame>
        <p:nvGraphicFramePr>
          <p:cNvPr id="7" name="表 15">
            <a:extLst>
              <a:ext uri="{FF2B5EF4-FFF2-40B4-BE49-F238E27FC236}">
                <a16:creationId xmlns:a16="http://schemas.microsoft.com/office/drawing/2014/main" id="{1FA38DD7-B75C-926C-B34A-B740675F7882}"/>
              </a:ext>
            </a:extLst>
          </p:cNvPr>
          <p:cNvGraphicFramePr>
            <a:graphicFrameLocks noGrp="1"/>
          </p:cNvGraphicFramePr>
          <p:nvPr/>
        </p:nvGraphicFramePr>
        <p:xfrm>
          <a:off x="174170" y="4176386"/>
          <a:ext cx="9462695" cy="2548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4013">
                  <a:extLst>
                    <a:ext uri="{9D8B030D-6E8A-4147-A177-3AD203B41FA5}">
                      <a16:colId xmlns:a16="http://schemas.microsoft.com/office/drawing/2014/main" val="3463448278"/>
                    </a:ext>
                  </a:extLst>
                </a:gridCol>
                <a:gridCol w="2185261">
                  <a:extLst>
                    <a:ext uri="{9D8B030D-6E8A-4147-A177-3AD203B41FA5}">
                      <a16:colId xmlns:a16="http://schemas.microsoft.com/office/drawing/2014/main" val="171650245"/>
                    </a:ext>
                  </a:extLst>
                </a:gridCol>
                <a:gridCol w="3360751">
                  <a:extLst>
                    <a:ext uri="{9D8B030D-6E8A-4147-A177-3AD203B41FA5}">
                      <a16:colId xmlns:a16="http://schemas.microsoft.com/office/drawing/2014/main" val="3014044701"/>
                    </a:ext>
                  </a:extLst>
                </a:gridCol>
                <a:gridCol w="1192670">
                  <a:extLst>
                    <a:ext uri="{9D8B030D-6E8A-4147-A177-3AD203B41FA5}">
                      <a16:colId xmlns:a16="http://schemas.microsoft.com/office/drawing/2014/main" val="4269458316"/>
                    </a:ext>
                  </a:extLst>
                </a:gridCol>
              </a:tblGrid>
              <a:tr h="22946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具体的なアジェンダ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前提として共有するデータなど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収集したい情報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メモ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0384879"/>
                  </a:ext>
                </a:extLst>
              </a:tr>
              <a:tr h="2289184">
                <a:tc>
                  <a:txBody>
                    <a:bodyPr/>
                    <a:lstStyle/>
                    <a:p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7373169"/>
                  </a:ext>
                </a:extLst>
              </a:tr>
            </a:tbl>
          </a:graphicData>
        </a:graphic>
      </p:graphicFrame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83EDBB4-B58D-8F44-9E5F-6FD2D0A59D4C}"/>
              </a:ext>
            </a:extLst>
          </p:cNvPr>
          <p:cNvSpPr/>
          <p:nvPr/>
        </p:nvSpPr>
        <p:spPr>
          <a:xfrm>
            <a:off x="0" y="299467"/>
            <a:ext cx="9900000" cy="109687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kumimoji="1" lang="ja-JP" alt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CE853CA1-07FD-6340-63E2-6D7F72640D0B}"/>
              </a:ext>
            </a:extLst>
          </p:cNvPr>
          <p:cNvSpPr/>
          <p:nvPr/>
        </p:nvSpPr>
        <p:spPr>
          <a:xfrm>
            <a:off x="389466" y="49120"/>
            <a:ext cx="692573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市民等からの意見聴取の設計フォーマット例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3" name="スライド番号プレースホルダー 1">
            <a:extLst>
              <a:ext uri="{FF2B5EF4-FFF2-40B4-BE49-F238E27FC236}">
                <a16:creationId xmlns:a16="http://schemas.microsoft.com/office/drawing/2014/main" id="{EA5AA9D9-3B71-4B75-2020-ADC58C441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3416" y="6502018"/>
            <a:ext cx="871728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70704B-CE94-48CC-AF30-84932A1262A7}" type="slidenum">
              <a:rPr kumimoji="1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eiryo UI" panose="020B0604030504040204" pitchFamily="50" charset="-128"/>
                <a:ea typeface="Meiryo UI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1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10" name="直方体 9">
            <a:extLst>
              <a:ext uri="{FF2B5EF4-FFF2-40B4-BE49-F238E27FC236}">
                <a16:creationId xmlns:a16="http://schemas.microsoft.com/office/drawing/2014/main" id="{12ABD5D2-3789-3C23-150F-937551BA2304}"/>
              </a:ext>
            </a:extLst>
          </p:cNvPr>
          <p:cNvSpPr>
            <a:spLocks noChangeAspect="1"/>
          </p:cNvSpPr>
          <p:nvPr/>
        </p:nvSpPr>
        <p:spPr>
          <a:xfrm>
            <a:off x="8469" y="8466"/>
            <a:ext cx="396000" cy="396000"/>
          </a:xfrm>
          <a:prstGeom prst="cub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>
                  <a:outerShdw blurRad="152400" dist="38100" sx="114000" sy="114000" algn="l" rotWithShape="0">
                    <a:srgbClr val="FFC000"/>
                  </a:outerShdw>
                </a:effectLst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6</a:t>
            </a:r>
            <a:endParaRPr kumimoji="1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>
                <a:outerShdw blurRad="152400" dist="38100" sx="114000" sy="114000" algn="l" rotWithShape="0">
                  <a:srgbClr val="FFC000"/>
                </a:outerShdw>
              </a:effectLst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4767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正方形/長方形 89">
            <a:extLst>
              <a:ext uri="{FF2B5EF4-FFF2-40B4-BE49-F238E27FC236}">
                <a16:creationId xmlns:a16="http://schemas.microsoft.com/office/drawing/2014/main" id="{1E7F327E-C43B-F75E-9413-0F2BE34BB657}"/>
              </a:ext>
            </a:extLst>
          </p:cNvPr>
          <p:cNvSpPr/>
          <p:nvPr/>
        </p:nvSpPr>
        <p:spPr>
          <a:xfrm>
            <a:off x="122355" y="619108"/>
            <a:ext cx="9658780" cy="2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深掘り調査によって明らかにしたかった課題</a:t>
            </a:r>
          </a:p>
        </p:txBody>
      </p:sp>
      <p:sp>
        <p:nvSpPr>
          <p:cNvPr id="91" name="正方形/長方形 90">
            <a:extLst>
              <a:ext uri="{FF2B5EF4-FFF2-40B4-BE49-F238E27FC236}">
                <a16:creationId xmlns:a16="http://schemas.microsoft.com/office/drawing/2014/main" id="{AB2CA23B-78CA-44EC-6CB3-5138A6F8BB5B}"/>
              </a:ext>
            </a:extLst>
          </p:cNvPr>
          <p:cNvSpPr/>
          <p:nvPr/>
        </p:nvSpPr>
        <p:spPr>
          <a:xfrm>
            <a:off x="126959" y="813664"/>
            <a:ext cx="9649572" cy="735736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graphicFrame>
        <p:nvGraphicFramePr>
          <p:cNvPr id="13" name="表 13">
            <a:extLst>
              <a:ext uri="{FF2B5EF4-FFF2-40B4-BE49-F238E27FC236}">
                <a16:creationId xmlns:a16="http://schemas.microsoft.com/office/drawing/2014/main" id="{9F5067C4-6525-DBC6-D3D2-C338651E87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2777387"/>
              </p:ext>
            </p:extLst>
          </p:nvPr>
        </p:nvGraphicFramePr>
        <p:xfrm>
          <a:off x="19250" y="1943654"/>
          <a:ext cx="9849981" cy="423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0753">
                  <a:extLst>
                    <a:ext uri="{9D8B030D-6E8A-4147-A177-3AD203B41FA5}">
                      <a16:colId xmlns:a16="http://schemas.microsoft.com/office/drawing/2014/main" val="296864608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3551612546"/>
                    </a:ext>
                  </a:extLst>
                </a:gridCol>
                <a:gridCol w="1777073">
                  <a:extLst>
                    <a:ext uri="{9D8B030D-6E8A-4147-A177-3AD203B41FA5}">
                      <a16:colId xmlns:a16="http://schemas.microsoft.com/office/drawing/2014/main" val="770701311"/>
                    </a:ext>
                  </a:extLst>
                </a:gridCol>
                <a:gridCol w="2796734">
                  <a:extLst>
                    <a:ext uri="{9D8B030D-6E8A-4147-A177-3AD203B41FA5}">
                      <a16:colId xmlns:a16="http://schemas.microsoft.com/office/drawing/2014/main" val="1124586544"/>
                    </a:ext>
                  </a:extLst>
                </a:gridCol>
                <a:gridCol w="3225421">
                  <a:extLst>
                    <a:ext uri="{9D8B030D-6E8A-4147-A177-3AD203B41FA5}">
                      <a16:colId xmlns:a16="http://schemas.microsoft.com/office/drawing/2014/main" val="4152210630"/>
                    </a:ext>
                  </a:extLst>
                </a:gridCol>
              </a:tblGrid>
              <a:tr h="29372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No.</a:t>
                      </a:r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テーマ</a:t>
                      </a:r>
                      <a:endParaRPr kumimoji="1" lang="en-US" altLang="ja-JP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明確化したい点</a:t>
                      </a: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追加で収集したデータの概要</a:t>
                      </a:r>
                      <a:endParaRPr kumimoji="1" lang="en-US" altLang="ja-JP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（母集団などの情報含む）</a:t>
                      </a: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把握できたこと（概要＊）</a:t>
                      </a: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884486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１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101039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２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6387258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３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5441955"/>
                  </a:ext>
                </a:extLst>
              </a:tr>
            </a:tbl>
          </a:graphicData>
        </a:graphic>
      </p:graphicFrame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ED161E6F-70A6-B4D1-F0B0-98CE717359C5}"/>
              </a:ext>
            </a:extLst>
          </p:cNvPr>
          <p:cNvSpPr/>
          <p:nvPr/>
        </p:nvSpPr>
        <p:spPr>
          <a:xfrm>
            <a:off x="0" y="299467"/>
            <a:ext cx="9900000" cy="109687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kumimoji="1" lang="ja-JP" alt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7" name="スライド番号プレースホルダー 1">
            <a:extLst>
              <a:ext uri="{FF2B5EF4-FFF2-40B4-BE49-F238E27FC236}">
                <a16:creationId xmlns:a16="http://schemas.microsoft.com/office/drawing/2014/main" id="{B2018526-A71B-DC8F-4CC5-016C409A2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3416" y="6502018"/>
            <a:ext cx="871728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70704B-CE94-48CC-AF30-84932A1262A7}" type="slidenum">
              <a:rPr kumimoji="1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eiryo UI" panose="020B0604030504040204" pitchFamily="50" charset="-128"/>
                <a:ea typeface="Meiryo UI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1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8" name="直方体 7">
            <a:extLst>
              <a:ext uri="{FF2B5EF4-FFF2-40B4-BE49-F238E27FC236}">
                <a16:creationId xmlns:a16="http://schemas.microsoft.com/office/drawing/2014/main" id="{8CEBA731-53C6-186F-7ED1-753407376D13}"/>
              </a:ext>
            </a:extLst>
          </p:cNvPr>
          <p:cNvSpPr>
            <a:spLocks noChangeAspect="1"/>
          </p:cNvSpPr>
          <p:nvPr/>
        </p:nvSpPr>
        <p:spPr>
          <a:xfrm>
            <a:off x="8469" y="8466"/>
            <a:ext cx="396000" cy="396000"/>
          </a:xfrm>
          <a:prstGeom prst="cub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>
                  <a:outerShdw blurRad="152400" dist="38100" sx="114000" sy="114000" algn="l" rotWithShape="0">
                    <a:srgbClr val="FFC000"/>
                  </a:outerShdw>
                </a:effectLst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6</a:t>
            </a:r>
            <a:endParaRPr kumimoji="1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>
                <a:outerShdw blurRad="152400" dist="38100" sx="114000" sy="114000" algn="l" rotWithShape="0">
                  <a:srgbClr val="FFC000"/>
                </a:outerShdw>
              </a:effectLst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1AEDF561-ED7D-FCF3-5FAC-D4C886B26C57}"/>
              </a:ext>
            </a:extLst>
          </p:cNvPr>
          <p:cNvSpPr/>
          <p:nvPr/>
        </p:nvSpPr>
        <p:spPr>
          <a:xfrm>
            <a:off x="389466" y="49120"/>
            <a:ext cx="692573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調査結果総括フォーマット例①（客観データ）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5743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C4E60FC-4D8F-DA37-9C11-EA6287437FAB}"/>
              </a:ext>
            </a:extLst>
          </p:cNvPr>
          <p:cNvSpPr/>
          <p:nvPr/>
        </p:nvSpPr>
        <p:spPr>
          <a:xfrm>
            <a:off x="24878" y="467647"/>
            <a:ext cx="5364000" cy="25195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実際に実施した深掘り調査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【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主観データ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】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の整理　</a:t>
            </a:r>
            <a:endParaRPr kumimoji="1" lang="ja-JP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graphicFrame>
        <p:nvGraphicFramePr>
          <p:cNvPr id="9" name="表 15">
            <a:extLst>
              <a:ext uri="{FF2B5EF4-FFF2-40B4-BE49-F238E27FC236}">
                <a16:creationId xmlns:a16="http://schemas.microsoft.com/office/drawing/2014/main" id="{4688B55A-4CBF-1BC4-393E-2D43870E547D}"/>
              </a:ext>
            </a:extLst>
          </p:cNvPr>
          <p:cNvGraphicFramePr>
            <a:graphicFrameLocks noGrp="1"/>
          </p:cNvGraphicFramePr>
          <p:nvPr/>
        </p:nvGraphicFramePr>
        <p:xfrm>
          <a:off x="33670" y="744604"/>
          <a:ext cx="5377313" cy="60712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716">
                  <a:extLst>
                    <a:ext uri="{9D8B030D-6E8A-4147-A177-3AD203B41FA5}">
                      <a16:colId xmlns:a16="http://schemas.microsoft.com/office/drawing/2014/main" val="3463448278"/>
                    </a:ext>
                  </a:extLst>
                </a:gridCol>
                <a:gridCol w="4430597">
                  <a:extLst>
                    <a:ext uri="{9D8B030D-6E8A-4147-A177-3AD203B41FA5}">
                      <a16:colId xmlns:a16="http://schemas.microsoft.com/office/drawing/2014/main" val="171650245"/>
                    </a:ext>
                  </a:extLst>
                </a:gridCol>
              </a:tblGrid>
              <a:tr h="25200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100" b="1" dirty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調査・検討のねらい（検証する仮説）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0384879"/>
                  </a:ext>
                </a:extLst>
              </a:tr>
              <a:tr h="623135">
                <a:tc gridSpan="2">
                  <a:txBody>
                    <a:bodyPr/>
                    <a:lstStyle/>
                    <a:p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7373169"/>
                  </a:ext>
                </a:extLst>
              </a:tr>
              <a:tr h="498828">
                <a:tc>
                  <a:txBody>
                    <a:bodyPr/>
                    <a:lstStyle/>
                    <a:p>
                      <a:r>
                        <a:rPr kumimoji="1" lang="ja-JP" altLang="en-US" sz="1050" b="1" kern="1200" dirty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調査対象・人数規模</a:t>
                      </a:r>
                      <a:endParaRPr kumimoji="1" lang="en-US" altLang="ja-JP" sz="1050" b="1" kern="1200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7457204"/>
                  </a:ext>
                </a:extLst>
              </a:tr>
              <a:tr h="712950">
                <a:tc>
                  <a:txBody>
                    <a:bodyPr/>
                    <a:lstStyle/>
                    <a:p>
                      <a:r>
                        <a:rPr kumimoji="1" lang="ja-JP" altLang="en-US" sz="1050" b="1" kern="1200" dirty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調査手法</a:t>
                      </a:r>
                      <a:endParaRPr kumimoji="1" lang="en-US" altLang="ja-JP" sz="1050" b="1" kern="1200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b="1" kern="1200" dirty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人数規模</a:t>
                      </a:r>
                      <a:endParaRPr kumimoji="1" lang="ja-JP" altLang="en-US" sz="105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5050346"/>
                  </a:ext>
                </a:extLst>
              </a:tr>
              <a:tr h="474828">
                <a:tc>
                  <a:txBody>
                    <a:bodyPr/>
                    <a:lstStyle/>
                    <a:p>
                      <a:r>
                        <a:rPr kumimoji="1" lang="ja-JP" altLang="en-US" sz="1050" b="1" dirty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仕様する</a:t>
                      </a:r>
                      <a:endParaRPr kumimoji="1" lang="en-US" altLang="ja-JP" sz="1050" b="1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r>
                        <a:rPr kumimoji="1" lang="ja-JP" altLang="en-US" sz="1050" b="1" dirty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ツール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1833899"/>
                  </a:ext>
                </a:extLst>
              </a:tr>
              <a:tr h="659484"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b="1" dirty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連携が必要な部局</a:t>
                      </a:r>
                      <a:endParaRPr kumimoji="1" lang="en-US" altLang="ja-JP" sz="1050" b="1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b="1" dirty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／機関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7620633"/>
                  </a:ext>
                </a:extLst>
              </a:tr>
              <a:tr h="884723"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b="1" dirty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参考になる類似調査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5749566"/>
                  </a:ext>
                </a:extLst>
              </a:tr>
              <a:tr h="669913">
                <a:tc>
                  <a:txBody>
                    <a:bodyPr/>
                    <a:lstStyle/>
                    <a:p>
                      <a:r>
                        <a:rPr kumimoji="1" lang="ja-JP" altLang="en-US" sz="1050" b="1" dirty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実施時期</a:t>
                      </a:r>
                      <a:endParaRPr kumimoji="1" lang="en-US" altLang="ja-JP" sz="1050" b="1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r>
                        <a:rPr kumimoji="1" lang="ja-JP" altLang="en-US" sz="1050" b="1" dirty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・日程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990406"/>
                  </a:ext>
                </a:extLst>
              </a:tr>
              <a:tr h="820281">
                <a:tc>
                  <a:txBody>
                    <a:bodyPr/>
                    <a:lstStyle/>
                    <a:p>
                      <a:r>
                        <a:rPr kumimoji="1" lang="ja-JP" altLang="en-US" sz="1050" b="1" dirty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調査対象へのアプローチ方法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499588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r>
                        <a:rPr kumimoji="1" lang="ja-JP" altLang="en-US" sz="1050" b="1" dirty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備考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0628909"/>
                  </a:ext>
                </a:extLst>
              </a:tr>
            </a:tbl>
          </a:graphicData>
        </a:graphic>
      </p:graphicFrame>
      <p:sp>
        <p:nvSpPr>
          <p:cNvPr id="7" name="矢印: 右 29">
            <a:extLst>
              <a:ext uri="{FF2B5EF4-FFF2-40B4-BE49-F238E27FC236}">
                <a16:creationId xmlns:a16="http://schemas.microsoft.com/office/drawing/2014/main" id="{120C59C5-F11F-8C71-43C6-B351E45713AC}"/>
              </a:ext>
            </a:extLst>
          </p:cNvPr>
          <p:cNvSpPr/>
          <p:nvPr/>
        </p:nvSpPr>
        <p:spPr>
          <a:xfrm>
            <a:off x="5448689" y="2321732"/>
            <a:ext cx="386499" cy="2236509"/>
          </a:xfrm>
          <a:prstGeom prst="rightArrow">
            <a:avLst>
              <a:gd name="adj1" fmla="val 52085"/>
              <a:gd name="adj2" fmla="val 6951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DC812F2-36ED-082B-F113-C41C03E8AD0E}"/>
              </a:ext>
            </a:extLst>
          </p:cNvPr>
          <p:cNvSpPr/>
          <p:nvPr/>
        </p:nvSpPr>
        <p:spPr>
          <a:xfrm>
            <a:off x="5984330" y="743722"/>
            <a:ext cx="3888000" cy="216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深掘り調査によって分かったこと（概要）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2263337D-1BFD-2439-ABAF-F9BD0B394132}"/>
              </a:ext>
            </a:extLst>
          </p:cNvPr>
          <p:cNvSpPr/>
          <p:nvPr/>
        </p:nvSpPr>
        <p:spPr>
          <a:xfrm>
            <a:off x="5984330" y="959722"/>
            <a:ext cx="3888000" cy="5874910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8B3B243-D112-6729-9732-46B69DB330ED}"/>
              </a:ext>
            </a:extLst>
          </p:cNvPr>
          <p:cNvSpPr/>
          <p:nvPr/>
        </p:nvSpPr>
        <p:spPr>
          <a:xfrm>
            <a:off x="0" y="299467"/>
            <a:ext cx="9900000" cy="109687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kumimoji="1" lang="ja-JP" alt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BDBA258-A422-FD2F-F6C3-C67FDBA50ABB}"/>
              </a:ext>
            </a:extLst>
          </p:cNvPr>
          <p:cNvSpPr/>
          <p:nvPr/>
        </p:nvSpPr>
        <p:spPr>
          <a:xfrm>
            <a:off x="389466" y="49120"/>
            <a:ext cx="692573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調査結果総括フォーマット例（主観データ）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6" name="スライド番号プレースホルダー 1">
            <a:extLst>
              <a:ext uri="{FF2B5EF4-FFF2-40B4-BE49-F238E27FC236}">
                <a16:creationId xmlns:a16="http://schemas.microsoft.com/office/drawing/2014/main" id="{12F172D6-AC83-CC77-4EDE-21F436F6E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3416" y="6502018"/>
            <a:ext cx="871728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70704B-CE94-48CC-AF30-84932A1262A7}" type="slidenum">
              <a:rPr kumimoji="1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eiryo UI" panose="020B0604030504040204" pitchFamily="50" charset="-128"/>
                <a:ea typeface="Meiryo UI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1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11" name="直方体 10">
            <a:extLst>
              <a:ext uri="{FF2B5EF4-FFF2-40B4-BE49-F238E27FC236}">
                <a16:creationId xmlns:a16="http://schemas.microsoft.com/office/drawing/2014/main" id="{E109EF77-4281-B50F-E4F5-2FF579B282E7}"/>
              </a:ext>
            </a:extLst>
          </p:cNvPr>
          <p:cNvSpPr>
            <a:spLocks noChangeAspect="1"/>
          </p:cNvSpPr>
          <p:nvPr/>
        </p:nvSpPr>
        <p:spPr>
          <a:xfrm>
            <a:off x="8469" y="8466"/>
            <a:ext cx="396000" cy="396000"/>
          </a:xfrm>
          <a:prstGeom prst="cub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>
                  <a:outerShdw blurRad="152400" dist="38100" sx="114000" sy="114000" algn="l" rotWithShape="0">
                    <a:srgbClr val="FFC000"/>
                  </a:outerShdw>
                </a:effectLst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6</a:t>
            </a:r>
            <a:endParaRPr kumimoji="1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>
                <a:outerShdw blurRad="152400" dist="38100" sx="114000" sy="114000" algn="l" rotWithShape="0">
                  <a:srgbClr val="FFC000"/>
                </a:outerShdw>
              </a:effectLst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8492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4119FF8-9C51-8DA9-1497-D96E020A3254}"/>
              </a:ext>
            </a:extLst>
          </p:cNvPr>
          <p:cNvSpPr/>
          <p:nvPr/>
        </p:nvSpPr>
        <p:spPr>
          <a:xfrm>
            <a:off x="123196" y="569895"/>
            <a:ext cx="351692" cy="1612271"/>
          </a:xfrm>
          <a:prstGeom prst="rect">
            <a:avLst/>
          </a:prstGeom>
          <a:solidFill>
            <a:srgbClr val="FFCDCD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将来像（３年後）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7E1E10D-B9A3-E3FE-5106-7F37C28559C9}"/>
              </a:ext>
            </a:extLst>
          </p:cNvPr>
          <p:cNvSpPr/>
          <p:nvPr/>
        </p:nvSpPr>
        <p:spPr>
          <a:xfrm>
            <a:off x="474888" y="569830"/>
            <a:ext cx="4339681" cy="1612270"/>
          </a:xfrm>
          <a:prstGeom prst="rect">
            <a:avLst/>
          </a:prstGeom>
          <a:solidFill>
            <a:schemeClr val="bg1"/>
          </a:solidFill>
          <a:ln>
            <a:solidFill>
              <a:srgbClr val="FF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・</a:t>
            </a:r>
            <a:endParaRPr kumimoji="1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9" name="二等辺三角形 8">
            <a:extLst>
              <a:ext uri="{FF2B5EF4-FFF2-40B4-BE49-F238E27FC236}">
                <a16:creationId xmlns:a16="http://schemas.microsoft.com/office/drawing/2014/main" id="{E43C9382-6E10-5159-0707-1EAE79ACD5F8}"/>
              </a:ext>
            </a:extLst>
          </p:cNvPr>
          <p:cNvSpPr/>
          <p:nvPr/>
        </p:nvSpPr>
        <p:spPr>
          <a:xfrm flipH="1" flipV="1">
            <a:off x="3527846" y="2273173"/>
            <a:ext cx="2850308" cy="181611"/>
          </a:xfrm>
          <a:prstGeom prst="triangl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74000">
                <a:schemeClr val="accent4">
                  <a:lumMod val="40000"/>
                  <a:lumOff val="60000"/>
                </a:schemeClr>
              </a:gs>
              <a:gs pos="100000">
                <a:schemeClr val="accent4"/>
              </a:gs>
            </a:gsLst>
            <a:lin ang="16200000" scaled="1"/>
            <a:tileRect/>
          </a:gradFill>
          <a:ln w="9525"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AA581A0-96F1-4673-EEE8-EA4E41BE7F08}"/>
              </a:ext>
            </a:extLst>
          </p:cNvPr>
          <p:cNvSpPr/>
          <p:nvPr/>
        </p:nvSpPr>
        <p:spPr>
          <a:xfrm>
            <a:off x="5081456" y="569830"/>
            <a:ext cx="351692" cy="1612271"/>
          </a:xfrm>
          <a:prstGeom prst="rect">
            <a:avLst/>
          </a:prstGeom>
          <a:solidFill>
            <a:srgbClr val="FF9999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将来像（５年後）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7D0CFC24-D601-04AD-1350-5D48235E9D83}"/>
              </a:ext>
            </a:extLst>
          </p:cNvPr>
          <p:cNvSpPr/>
          <p:nvPr/>
        </p:nvSpPr>
        <p:spPr>
          <a:xfrm>
            <a:off x="5433148" y="569830"/>
            <a:ext cx="4339681" cy="1612270"/>
          </a:xfrm>
          <a:prstGeom prst="rect">
            <a:avLst/>
          </a:prstGeom>
          <a:solidFill>
            <a:schemeClr val="bg1"/>
          </a:solidFill>
          <a:ln>
            <a:solidFill>
              <a:srgbClr val="FF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F5A70355-42FE-DCBA-099E-534ADD9B23AB}"/>
              </a:ext>
            </a:extLst>
          </p:cNvPr>
          <p:cNvSpPr/>
          <p:nvPr/>
        </p:nvSpPr>
        <p:spPr>
          <a:xfrm>
            <a:off x="132720" y="2564906"/>
            <a:ext cx="9649633" cy="33855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将来像と少子化に関する課題を踏まえて、今年度、次年度以降に取り組みたい事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DE5B2536-F5AB-FEF7-3CF8-03C2980794D5}"/>
              </a:ext>
            </a:extLst>
          </p:cNvPr>
          <p:cNvSpPr/>
          <p:nvPr/>
        </p:nvSpPr>
        <p:spPr>
          <a:xfrm>
            <a:off x="132720" y="2900125"/>
            <a:ext cx="4782180" cy="225290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【</a:t>
            </a: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今年度</a:t>
            </a:r>
            <a:r>
              <a:rPr kumimoji="1" lang="en-US" altLang="ja-JP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】</a:t>
            </a: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　</a:t>
            </a:r>
            <a:r>
              <a:rPr kumimoji="1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※</a:t>
            </a: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デジタル技術の活用を考えたい事業と、関連する事業</a:t>
            </a:r>
            <a:endParaRPr kumimoji="1" lang="en-US" altLang="ja-JP" sz="11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5CF93232-D9A7-35F6-1717-41F25759060D}"/>
              </a:ext>
            </a:extLst>
          </p:cNvPr>
          <p:cNvSpPr/>
          <p:nvPr/>
        </p:nvSpPr>
        <p:spPr>
          <a:xfrm>
            <a:off x="4914899" y="2900125"/>
            <a:ext cx="4864101" cy="2252899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【</a:t>
            </a: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次年度以降</a:t>
            </a:r>
            <a:r>
              <a:rPr kumimoji="1" lang="en-US" altLang="ja-JP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】</a:t>
            </a: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</a:t>
            </a:r>
            <a:r>
              <a:rPr kumimoji="1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※</a:t>
            </a: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デジタル技術の活用を考えたい事業と、関連する事業</a:t>
            </a: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　　</a:t>
            </a:r>
            <a:endParaRPr kumimoji="1" lang="en-US" altLang="ja-JP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5" name="矢印: 下 14">
            <a:extLst>
              <a:ext uri="{FF2B5EF4-FFF2-40B4-BE49-F238E27FC236}">
                <a16:creationId xmlns:a16="http://schemas.microsoft.com/office/drawing/2014/main" id="{6E8B8CBF-B7C0-4DB7-3325-9A0B8B1EC120}"/>
              </a:ext>
            </a:extLst>
          </p:cNvPr>
          <p:cNvSpPr/>
          <p:nvPr/>
        </p:nvSpPr>
        <p:spPr>
          <a:xfrm rot="16200000">
            <a:off x="4530481" y="3929591"/>
            <a:ext cx="854110" cy="339863"/>
          </a:xfrm>
          <a:prstGeom prst="downArrow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50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/>
              <a:ea typeface="メイリオ"/>
              <a:cs typeface="+mn-cs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B7F95351-DB40-6FED-F2DE-2D73CEEA8EE1}"/>
              </a:ext>
            </a:extLst>
          </p:cNvPr>
          <p:cNvSpPr/>
          <p:nvPr/>
        </p:nvSpPr>
        <p:spPr>
          <a:xfrm>
            <a:off x="132721" y="5245729"/>
            <a:ext cx="351692" cy="153339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検討体制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02773E7A-2283-188C-3403-150FF68C9EF3}"/>
              </a:ext>
            </a:extLst>
          </p:cNvPr>
          <p:cNvSpPr/>
          <p:nvPr/>
        </p:nvSpPr>
        <p:spPr>
          <a:xfrm>
            <a:off x="484646" y="5245728"/>
            <a:ext cx="9297705" cy="1533396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</a:t>
            </a:r>
            <a:r>
              <a:rPr kumimoji="1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※</a:t>
            </a: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会議体と参加部局、参加部局の所掌など</a:t>
            </a:r>
            <a:endParaRPr kumimoji="1" lang="en-US" altLang="ja-JP" sz="11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4EEBDE97-2A73-DE27-AECE-45858EDA3F87}"/>
              </a:ext>
            </a:extLst>
          </p:cNvPr>
          <p:cNvSpPr/>
          <p:nvPr/>
        </p:nvSpPr>
        <p:spPr>
          <a:xfrm>
            <a:off x="0" y="299467"/>
            <a:ext cx="9900000" cy="109687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kumimoji="1" lang="ja-JP" alt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9DC6093E-FA83-0D26-E277-449ADDE30514}"/>
              </a:ext>
            </a:extLst>
          </p:cNvPr>
          <p:cNvSpPr/>
          <p:nvPr/>
        </p:nvSpPr>
        <p:spPr>
          <a:xfrm>
            <a:off x="389466" y="49120"/>
            <a:ext cx="692573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「目指す姿」の設定フォーマット例①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0D565025-5283-2A76-9951-6AE14FB70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3416" y="6502018"/>
            <a:ext cx="871728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70704B-CE94-48CC-AF30-84932A1262A7}" type="slidenum">
              <a:rPr kumimoji="1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eiryo UI" panose="020B0604030504040204" pitchFamily="50" charset="-128"/>
                <a:ea typeface="Meiryo UI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1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3" name="直方体 2">
            <a:extLst>
              <a:ext uri="{FF2B5EF4-FFF2-40B4-BE49-F238E27FC236}">
                <a16:creationId xmlns:a16="http://schemas.microsoft.com/office/drawing/2014/main" id="{55D61411-16E3-4144-61F7-979E593E15B2}"/>
              </a:ext>
            </a:extLst>
          </p:cNvPr>
          <p:cNvSpPr>
            <a:spLocks noChangeAspect="1"/>
          </p:cNvSpPr>
          <p:nvPr/>
        </p:nvSpPr>
        <p:spPr>
          <a:xfrm>
            <a:off x="8469" y="8466"/>
            <a:ext cx="396000" cy="396000"/>
          </a:xfrm>
          <a:prstGeom prst="cub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>
                  <a:outerShdw blurRad="152400" dist="38100" sx="114000" sy="114000" algn="l" rotWithShape="0">
                    <a:srgbClr val="FFC000"/>
                  </a:outerShdw>
                </a:effectLst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6</a:t>
            </a:r>
            <a:endParaRPr kumimoji="1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>
                <a:outerShdw blurRad="152400" dist="38100" sx="114000" sy="114000" algn="l" rotWithShape="0">
                  <a:srgbClr val="FFC000"/>
                </a:outerShdw>
              </a:effectLst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2697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C4E60FC-4D8F-DA37-9C11-EA6287437FAB}"/>
              </a:ext>
            </a:extLst>
          </p:cNvPr>
          <p:cNvSpPr/>
          <p:nvPr/>
        </p:nvSpPr>
        <p:spPr>
          <a:xfrm>
            <a:off x="145595" y="586195"/>
            <a:ext cx="3759927" cy="33855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深掘りによって得られた対応策の案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90E7F3E-A802-7FA5-9174-71AE1783DDEA}"/>
              </a:ext>
            </a:extLst>
          </p:cNvPr>
          <p:cNvSpPr txBox="1"/>
          <p:nvPr/>
        </p:nvSpPr>
        <p:spPr>
          <a:xfrm>
            <a:off x="4192032" y="548083"/>
            <a:ext cx="4615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※</a:t>
            </a: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この時点では絞らず挙げられるだけ挙げる</a:t>
            </a:r>
          </a:p>
        </p:txBody>
      </p:sp>
      <p:graphicFrame>
        <p:nvGraphicFramePr>
          <p:cNvPr id="15" name="表 15">
            <a:extLst>
              <a:ext uri="{FF2B5EF4-FFF2-40B4-BE49-F238E27FC236}">
                <a16:creationId xmlns:a16="http://schemas.microsoft.com/office/drawing/2014/main" id="{686024A3-D634-A45D-FDB4-515D2CD66B6B}"/>
              </a:ext>
            </a:extLst>
          </p:cNvPr>
          <p:cNvGraphicFramePr>
            <a:graphicFrameLocks noGrp="1"/>
          </p:cNvGraphicFramePr>
          <p:nvPr/>
        </p:nvGraphicFramePr>
        <p:xfrm>
          <a:off x="145596" y="1051237"/>
          <a:ext cx="9579431" cy="565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5039">
                  <a:extLst>
                    <a:ext uri="{9D8B030D-6E8A-4147-A177-3AD203B41FA5}">
                      <a16:colId xmlns:a16="http://schemas.microsoft.com/office/drawing/2014/main" val="3463448278"/>
                    </a:ext>
                  </a:extLst>
                </a:gridCol>
                <a:gridCol w="3199052">
                  <a:extLst>
                    <a:ext uri="{9D8B030D-6E8A-4147-A177-3AD203B41FA5}">
                      <a16:colId xmlns:a16="http://schemas.microsoft.com/office/drawing/2014/main" val="171650245"/>
                    </a:ext>
                  </a:extLst>
                </a:gridCol>
                <a:gridCol w="2548846">
                  <a:extLst>
                    <a:ext uri="{9D8B030D-6E8A-4147-A177-3AD203B41FA5}">
                      <a16:colId xmlns:a16="http://schemas.microsoft.com/office/drawing/2014/main" val="3014044701"/>
                    </a:ext>
                  </a:extLst>
                </a:gridCol>
                <a:gridCol w="1546494">
                  <a:extLst>
                    <a:ext uri="{9D8B030D-6E8A-4147-A177-3AD203B41FA5}">
                      <a16:colId xmlns:a16="http://schemas.microsoft.com/office/drawing/2014/main" val="77993268"/>
                    </a:ext>
                  </a:extLst>
                </a:gridCol>
              </a:tblGrid>
              <a:tr h="22946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施策の対象（ターゲット層）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施策概要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施策実施で達成したい状態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その他関係者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0384879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7373169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745720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kumimoji="1" lang="ja-JP" altLang="en-US" sz="120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5050346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kumimoji="1" lang="ja-JP" altLang="en-US" sz="120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1833899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kumimoji="1" lang="ja-JP" altLang="en-US" sz="120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5749566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kumimoji="1" lang="ja-JP" altLang="en-US" sz="120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990406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kumimoji="1" lang="ja-JP" altLang="en-US" sz="120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4995889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kumimoji="1" lang="ja-JP" altLang="en-US" sz="120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9891329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kumimoji="1" lang="ja-JP" altLang="en-US" sz="120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8763646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kumimoji="1" lang="ja-JP" altLang="en-US" sz="120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4729056"/>
                  </a:ext>
                </a:extLst>
              </a:tr>
            </a:tbl>
          </a:graphicData>
        </a:graphic>
      </p:graphicFrame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5F5A580-2C07-079B-5934-E3E576A0DC6C}"/>
              </a:ext>
            </a:extLst>
          </p:cNvPr>
          <p:cNvSpPr/>
          <p:nvPr/>
        </p:nvSpPr>
        <p:spPr>
          <a:xfrm>
            <a:off x="0" y="299467"/>
            <a:ext cx="9900000" cy="109687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kumimoji="1" lang="ja-JP" alt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8" name="スライド番号プレースホルダー 1">
            <a:extLst>
              <a:ext uri="{FF2B5EF4-FFF2-40B4-BE49-F238E27FC236}">
                <a16:creationId xmlns:a16="http://schemas.microsoft.com/office/drawing/2014/main" id="{EC92E1D0-AC05-3F67-6E2C-F2C9DDBF5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3416" y="6502018"/>
            <a:ext cx="871728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70704B-CE94-48CC-AF30-84932A1262A7}" type="slidenum">
              <a:rPr kumimoji="1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eiryo UI" panose="020B0604030504040204" pitchFamily="50" charset="-128"/>
                <a:ea typeface="Meiryo UI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1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9" name="直方体 8">
            <a:extLst>
              <a:ext uri="{FF2B5EF4-FFF2-40B4-BE49-F238E27FC236}">
                <a16:creationId xmlns:a16="http://schemas.microsoft.com/office/drawing/2014/main" id="{DDF53408-571B-F78C-1A85-17C3FC42E5A7}"/>
              </a:ext>
            </a:extLst>
          </p:cNvPr>
          <p:cNvSpPr>
            <a:spLocks noChangeAspect="1"/>
          </p:cNvSpPr>
          <p:nvPr/>
        </p:nvSpPr>
        <p:spPr>
          <a:xfrm>
            <a:off x="8469" y="8466"/>
            <a:ext cx="396000" cy="396000"/>
          </a:xfrm>
          <a:prstGeom prst="cub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>
                  <a:outerShdw blurRad="152400" dist="38100" sx="114000" sy="114000" algn="l" rotWithShape="0">
                    <a:srgbClr val="FFC000"/>
                  </a:outerShdw>
                </a:effectLst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6</a:t>
            </a:r>
            <a:endParaRPr kumimoji="1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>
                <a:outerShdw blurRad="152400" dist="38100" sx="114000" sy="114000" algn="l" rotWithShape="0">
                  <a:srgbClr val="FFC000"/>
                </a:outerShdw>
              </a:effectLst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E7565860-2C34-0AD6-DC17-00D06997149D}"/>
              </a:ext>
            </a:extLst>
          </p:cNvPr>
          <p:cNvSpPr/>
          <p:nvPr/>
        </p:nvSpPr>
        <p:spPr>
          <a:xfrm>
            <a:off x="389466" y="49120"/>
            <a:ext cx="692573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「目指す姿」の設定フォーマット例②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1929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475;p68">
            <a:extLst>
              <a:ext uri="{FF2B5EF4-FFF2-40B4-BE49-F238E27FC236}">
                <a16:creationId xmlns:a16="http://schemas.microsoft.com/office/drawing/2014/main" id="{A653B55F-C21B-149D-0208-74BDF5C4A51F}"/>
              </a:ext>
            </a:extLst>
          </p:cNvPr>
          <p:cNvSpPr/>
          <p:nvPr/>
        </p:nvSpPr>
        <p:spPr>
          <a:xfrm>
            <a:off x="6653910" y="461253"/>
            <a:ext cx="1548000" cy="6396747"/>
          </a:xfrm>
          <a:prstGeom prst="rect">
            <a:avLst/>
          </a:prstGeom>
          <a:solidFill>
            <a:srgbClr val="FFF0CC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58500" anchor="t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endParaRPr kumimoji="0" sz="853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"/>
              <a:ea typeface="Meiryo"/>
              <a:cs typeface="Arial"/>
              <a:sym typeface="Meiryo"/>
            </a:endParaRPr>
          </a:p>
        </p:txBody>
      </p:sp>
      <p:sp>
        <p:nvSpPr>
          <p:cNvPr id="3" name="Google Shape;484;p68">
            <a:extLst>
              <a:ext uri="{FF2B5EF4-FFF2-40B4-BE49-F238E27FC236}">
                <a16:creationId xmlns:a16="http://schemas.microsoft.com/office/drawing/2014/main" id="{B963E861-21F4-8C5E-6EC0-C929F523EB8F}"/>
              </a:ext>
            </a:extLst>
          </p:cNvPr>
          <p:cNvSpPr/>
          <p:nvPr/>
        </p:nvSpPr>
        <p:spPr>
          <a:xfrm>
            <a:off x="-1" y="541913"/>
            <a:ext cx="1476000" cy="381167"/>
          </a:xfrm>
          <a:prstGeom prst="rect">
            <a:avLst/>
          </a:prstGeom>
          <a:solidFill>
            <a:srgbClr val="003058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5697" tIns="27848" rIns="55697" bIns="27848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"/>
                <a:ea typeface="Meiryo"/>
                <a:cs typeface="Meiryo"/>
                <a:sym typeface="Meiryo"/>
              </a:rPr>
              <a:t>最終アウトカム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5" name="Google Shape;479;p68">
            <a:extLst>
              <a:ext uri="{FF2B5EF4-FFF2-40B4-BE49-F238E27FC236}">
                <a16:creationId xmlns:a16="http://schemas.microsoft.com/office/drawing/2014/main" id="{BA4102F5-935E-4230-AB8F-CCF6A129EF88}"/>
              </a:ext>
            </a:extLst>
          </p:cNvPr>
          <p:cNvSpPr/>
          <p:nvPr/>
        </p:nvSpPr>
        <p:spPr>
          <a:xfrm>
            <a:off x="8388839" y="541913"/>
            <a:ext cx="1476000" cy="381167"/>
          </a:xfrm>
          <a:prstGeom prst="rect">
            <a:avLst/>
          </a:prstGeom>
          <a:solidFill>
            <a:srgbClr val="003058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5697" tIns="27848" rIns="55697" bIns="27848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"/>
                <a:ea typeface="Meiryo"/>
                <a:cs typeface="Meiryo"/>
                <a:sym typeface="Meiryo"/>
              </a:rPr>
              <a:t>対応策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8" name="Google Shape;480;p68">
            <a:extLst>
              <a:ext uri="{FF2B5EF4-FFF2-40B4-BE49-F238E27FC236}">
                <a16:creationId xmlns:a16="http://schemas.microsoft.com/office/drawing/2014/main" id="{FB6472B8-90E3-F367-D8AE-8B228F3AA1D9}"/>
              </a:ext>
            </a:extLst>
          </p:cNvPr>
          <p:cNvSpPr/>
          <p:nvPr/>
        </p:nvSpPr>
        <p:spPr>
          <a:xfrm>
            <a:off x="6711071" y="541913"/>
            <a:ext cx="1476000" cy="381167"/>
          </a:xfrm>
          <a:prstGeom prst="rect">
            <a:avLst/>
          </a:prstGeom>
          <a:solidFill>
            <a:srgbClr val="003058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5697" tIns="27848" rIns="55697" bIns="27848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"/>
                <a:ea typeface="Meiryo"/>
                <a:cs typeface="Meiryo"/>
                <a:sym typeface="Meiryo"/>
              </a:rPr>
              <a:t>課題②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9" name="Google Shape;481;p68">
            <a:extLst>
              <a:ext uri="{FF2B5EF4-FFF2-40B4-BE49-F238E27FC236}">
                <a16:creationId xmlns:a16="http://schemas.microsoft.com/office/drawing/2014/main" id="{0B1DF323-4164-2F9F-ACD3-12C4F1BDB410}"/>
              </a:ext>
            </a:extLst>
          </p:cNvPr>
          <p:cNvSpPr/>
          <p:nvPr/>
        </p:nvSpPr>
        <p:spPr>
          <a:xfrm>
            <a:off x="5033303" y="541913"/>
            <a:ext cx="1476000" cy="381167"/>
          </a:xfrm>
          <a:prstGeom prst="rect">
            <a:avLst/>
          </a:prstGeom>
          <a:solidFill>
            <a:srgbClr val="003058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5697" tIns="27848" rIns="55697" bIns="27848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"/>
                <a:ea typeface="Meiryo"/>
                <a:cs typeface="Meiryo"/>
                <a:sym typeface="Meiryo"/>
              </a:rPr>
              <a:t>課題①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0" name="Google Shape;482;p68">
            <a:extLst>
              <a:ext uri="{FF2B5EF4-FFF2-40B4-BE49-F238E27FC236}">
                <a16:creationId xmlns:a16="http://schemas.microsoft.com/office/drawing/2014/main" id="{4BBAC2F1-0CBE-BD9C-D049-02DF6F07F7EA}"/>
              </a:ext>
            </a:extLst>
          </p:cNvPr>
          <p:cNvSpPr/>
          <p:nvPr/>
        </p:nvSpPr>
        <p:spPr>
          <a:xfrm>
            <a:off x="1677767" y="541913"/>
            <a:ext cx="1476000" cy="381167"/>
          </a:xfrm>
          <a:prstGeom prst="rect">
            <a:avLst/>
          </a:prstGeom>
          <a:solidFill>
            <a:srgbClr val="003058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5697" tIns="27848" rIns="55697" bIns="27848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"/>
                <a:ea typeface="Meiryo"/>
                <a:cs typeface="Meiryo"/>
                <a:sym typeface="Meiryo"/>
              </a:rPr>
              <a:t>中間アウトカム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1" name="Google Shape;483;p68">
            <a:extLst>
              <a:ext uri="{FF2B5EF4-FFF2-40B4-BE49-F238E27FC236}">
                <a16:creationId xmlns:a16="http://schemas.microsoft.com/office/drawing/2014/main" id="{B0236C7D-7608-634F-0D17-AD2EE0B3EE35}"/>
              </a:ext>
            </a:extLst>
          </p:cNvPr>
          <p:cNvSpPr/>
          <p:nvPr/>
        </p:nvSpPr>
        <p:spPr>
          <a:xfrm>
            <a:off x="3355535" y="541913"/>
            <a:ext cx="1476000" cy="381167"/>
          </a:xfrm>
          <a:prstGeom prst="rect">
            <a:avLst/>
          </a:prstGeom>
          <a:solidFill>
            <a:srgbClr val="003058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5697" tIns="27848" rIns="55697" bIns="27848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"/>
                <a:ea typeface="Meiryo"/>
                <a:cs typeface="Meiryo"/>
                <a:sym typeface="Meiryo"/>
              </a:rPr>
              <a:t>初期アウトカム</a:t>
            </a:r>
            <a:endParaRPr kumimoji="0" sz="11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2" name="Google Shape;501;p68">
            <a:extLst>
              <a:ext uri="{FF2B5EF4-FFF2-40B4-BE49-F238E27FC236}">
                <a16:creationId xmlns:a16="http://schemas.microsoft.com/office/drawing/2014/main" id="{3BFC82C8-5E09-FCB2-371C-25E491FA6404}"/>
              </a:ext>
            </a:extLst>
          </p:cNvPr>
          <p:cNvSpPr/>
          <p:nvPr/>
        </p:nvSpPr>
        <p:spPr>
          <a:xfrm>
            <a:off x="63982" y="950096"/>
            <a:ext cx="1348033" cy="767471"/>
          </a:xfrm>
          <a:prstGeom prst="rect">
            <a:avLst/>
          </a:prstGeom>
          <a:solidFill>
            <a:srgbClr val="FFD366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ja-JP" alt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/>
                <a:ea typeface="Meiryo"/>
                <a:cs typeface="Arial"/>
                <a:sym typeface="Meiryo"/>
              </a:rPr>
              <a:t>例）地域の人口減少の抑制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" name="Google Shape;517;p68">
            <a:extLst>
              <a:ext uri="{FF2B5EF4-FFF2-40B4-BE49-F238E27FC236}">
                <a16:creationId xmlns:a16="http://schemas.microsoft.com/office/drawing/2014/main" id="{4CB8A6F4-318D-DB22-DC7F-5F3ACBFDB2C7}"/>
              </a:ext>
            </a:extLst>
          </p:cNvPr>
          <p:cNvSpPr/>
          <p:nvPr/>
        </p:nvSpPr>
        <p:spPr>
          <a:xfrm>
            <a:off x="1731767" y="4791887"/>
            <a:ext cx="1368000" cy="4320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20</a:t>
            </a: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～</a:t>
            </a:r>
            <a:r>
              <a:rPr kumimoji="0" lang="en-US" altLang="ja-JP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40</a:t>
            </a: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代男女の</a:t>
            </a:r>
            <a:endParaRPr kumimoji="0" lang="en-US" altLang="ja-JP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転入の増加</a:t>
            </a:r>
            <a:endParaRPr kumimoji="0" lang="en-US" altLang="ja-JP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16" name="Google Shape;517;p68">
            <a:extLst>
              <a:ext uri="{FF2B5EF4-FFF2-40B4-BE49-F238E27FC236}">
                <a16:creationId xmlns:a16="http://schemas.microsoft.com/office/drawing/2014/main" id="{8284B9E5-894B-FEF2-C6FD-DD23F9F9DEE6}"/>
              </a:ext>
            </a:extLst>
          </p:cNvPr>
          <p:cNvSpPr/>
          <p:nvPr/>
        </p:nvSpPr>
        <p:spPr>
          <a:xfrm>
            <a:off x="1731767" y="3402426"/>
            <a:ext cx="1368000" cy="432000"/>
          </a:xfrm>
          <a:prstGeom prst="rect">
            <a:avLst/>
          </a:prstGeom>
          <a:solidFill>
            <a:srgbClr val="FFFF00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有配偶出生率</a:t>
            </a:r>
            <a:endParaRPr kumimoji="0" lang="en-US" altLang="ja-JP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の向上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17" name="Google Shape;517;p68">
            <a:extLst>
              <a:ext uri="{FF2B5EF4-FFF2-40B4-BE49-F238E27FC236}">
                <a16:creationId xmlns:a16="http://schemas.microsoft.com/office/drawing/2014/main" id="{39A9196B-1D1F-79BC-3352-8C2E08785295}"/>
              </a:ext>
            </a:extLst>
          </p:cNvPr>
          <p:cNvSpPr/>
          <p:nvPr/>
        </p:nvSpPr>
        <p:spPr>
          <a:xfrm>
            <a:off x="3433253" y="3082375"/>
            <a:ext cx="1368000" cy="432000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第１子の出生率</a:t>
            </a:r>
            <a:endParaRPr kumimoji="0" lang="en-US" altLang="ja-JP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の向上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19" name="Google Shape;517;p68">
            <a:extLst>
              <a:ext uri="{FF2B5EF4-FFF2-40B4-BE49-F238E27FC236}">
                <a16:creationId xmlns:a16="http://schemas.microsoft.com/office/drawing/2014/main" id="{ECFB77B1-0BC3-E0CC-67FE-0BEE2F1A3A8A}"/>
              </a:ext>
            </a:extLst>
          </p:cNvPr>
          <p:cNvSpPr/>
          <p:nvPr/>
        </p:nvSpPr>
        <p:spPr>
          <a:xfrm>
            <a:off x="1731767" y="1982526"/>
            <a:ext cx="1368000" cy="4320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地域の男女の婚姻率の向上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20" name="Google Shape;517;p68">
            <a:extLst>
              <a:ext uri="{FF2B5EF4-FFF2-40B4-BE49-F238E27FC236}">
                <a16:creationId xmlns:a16="http://schemas.microsoft.com/office/drawing/2014/main" id="{4E7629E1-EFBC-86E4-9A34-71AD5B1B392F}"/>
              </a:ext>
            </a:extLst>
          </p:cNvPr>
          <p:cNvSpPr/>
          <p:nvPr/>
        </p:nvSpPr>
        <p:spPr>
          <a:xfrm>
            <a:off x="1731767" y="6274445"/>
            <a:ext cx="1368000" cy="432000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20</a:t>
            </a: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～</a:t>
            </a:r>
            <a:r>
              <a:rPr kumimoji="0" lang="en-US" altLang="ja-JP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40</a:t>
            </a: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代男女の</a:t>
            </a:r>
            <a:endParaRPr kumimoji="0" lang="en-US" altLang="ja-JP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転出の抑制</a:t>
            </a:r>
            <a:endParaRPr kumimoji="0" lang="en-US" altLang="ja-JP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21" name="Google Shape;517;p68">
            <a:extLst>
              <a:ext uri="{FF2B5EF4-FFF2-40B4-BE49-F238E27FC236}">
                <a16:creationId xmlns:a16="http://schemas.microsoft.com/office/drawing/2014/main" id="{51048C9C-B28F-1298-F723-78E4C0D354F8}"/>
              </a:ext>
            </a:extLst>
          </p:cNvPr>
          <p:cNvSpPr/>
          <p:nvPr/>
        </p:nvSpPr>
        <p:spPr>
          <a:xfrm>
            <a:off x="3430951" y="3834426"/>
            <a:ext cx="1368000" cy="432000"/>
          </a:xfrm>
          <a:prstGeom prst="rect">
            <a:avLst/>
          </a:prstGeom>
          <a:solidFill>
            <a:srgbClr val="FFFF00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第２子の出生率</a:t>
            </a:r>
            <a:endParaRPr kumimoji="0" lang="en-US" altLang="ja-JP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の向上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22" name="Google Shape;517;p68">
            <a:extLst>
              <a:ext uri="{FF2B5EF4-FFF2-40B4-BE49-F238E27FC236}">
                <a16:creationId xmlns:a16="http://schemas.microsoft.com/office/drawing/2014/main" id="{64A6EE5F-045E-8B87-ECDA-C28EDA0F1DE9}"/>
              </a:ext>
            </a:extLst>
          </p:cNvPr>
          <p:cNvSpPr/>
          <p:nvPr/>
        </p:nvSpPr>
        <p:spPr>
          <a:xfrm>
            <a:off x="3409535" y="5565704"/>
            <a:ext cx="1368000" cy="432000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お試し住宅の利用者の増加</a:t>
            </a:r>
            <a:endParaRPr kumimoji="0" lang="en-US" altLang="ja-JP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23" name="Google Shape;517;p68">
            <a:extLst>
              <a:ext uri="{FF2B5EF4-FFF2-40B4-BE49-F238E27FC236}">
                <a16:creationId xmlns:a16="http://schemas.microsoft.com/office/drawing/2014/main" id="{5CB7A60D-53EC-BD2D-05B8-343B80664B90}"/>
              </a:ext>
            </a:extLst>
          </p:cNvPr>
          <p:cNvSpPr/>
          <p:nvPr/>
        </p:nvSpPr>
        <p:spPr>
          <a:xfrm>
            <a:off x="3419519" y="2387675"/>
            <a:ext cx="1368000" cy="4320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出会いの機会の増加</a:t>
            </a:r>
            <a:endParaRPr kumimoji="0" lang="en-US" altLang="ja-JP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24" name="Google Shape;517;p68">
            <a:extLst>
              <a:ext uri="{FF2B5EF4-FFF2-40B4-BE49-F238E27FC236}">
                <a16:creationId xmlns:a16="http://schemas.microsoft.com/office/drawing/2014/main" id="{A78F3FCC-8391-0029-F698-215BFE69B839}"/>
              </a:ext>
            </a:extLst>
          </p:cNvPr>
          <p:cNvSpPr/>
          <p:nvPr/>
        </p:nvSpPr>
        <p:spPr>
          <a:xfrm>
            <a:off x="3430951" y="1462548"/>
            <a:ext cx="1368000" cy="65257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結婚やパートナーを持つことにポジディブなイメージを持つ人の増加</a:t>
            </a:r>
            <a:endParaRPr kumimoji="0" lang="en-US" altLang="ja-JP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25" name="Google Shape;517;p68">
            <a:extLst>
              <a:ext uri="{FF2B5EF4-FFF2-40B4-BE49-F238E27FC236}">
                <a16:creationId xmlns:a16="http://schemas.microsoft.com/office/drawing/2014/main" id="{3D8F86EC-239A-CCBD-E66D-C28BEF1FE058}"/>
              </a:ext>
            </a:extLst>
          </p:cNvPr>
          <p:cNvSpPr/>
          <p:nvPr/>
        </p:nvSpPr>
        <p:spPr>
          <a:xfrm>
            <a:off x="3419519" y="4644010"/>
            <a:ext cx="1368000" cy="668071"/>
          </a:xfrm>
          <a:prstGeom prst="rect">
            <a:avLst/>
          </a:prstGeom>
          <a:solidFill>
            <a:srgbClr val="FFFF00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en-US" altLang="ja-JP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20</a:t>
            </a: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代後半の第二新卒層の転入増加（勤務先は域外も含む）</a:t>
            </a:r>
            <a:endParaRPr kumimoji="0" lang="en-US" altLang="ja-JP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26" name="Google Shape;517;p68">
            <a:extLst>
              <a:ext uri="{FF2B5EF4-FFF2-40B4-BE49-F238E27FC236}">
                <a16:creationId xmlns:a16="http://schemas.microsoft.com/office/drawing/2014/main" id="{C4209166-85D8-D14B-4709-7E4863E20BAE}"/>
              </a:ext>
            </a:extLst>
          </p:cNvPr>
          <p:cNvSpPr/>
          <p:nvPr/>
        </p:nvSpPr>
        <p:spPr>
          <a:xfrm>
            <a:off x="3409535" y="6157589"/>
            <a:ext cx="1368000" cy="665712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一番転出量が多い、学卒就職での転出の抑制</a:t>
            </a:r>
            <a:endParaRPr kumimoji="0" lang="en-US" altLang="ja-JP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27" name="Google Shape;517;p68">
            <a:extLst>
              <a:ext uri="{FF2B5EF4-FFF2-40B4-BE49-F238E27FC236}">
                <a16:creationId xmlns:a16="http://schemas.microsoft.com/office/drawing/2014/main" id="{D76AEA27-64EC-03D5-C72E-63CFC78FDA62}"/>
              </a:ext>
            </a:extLst>
          </p:cNvPr>
          <p:cNvSpPr/>
          <p:nvPr/>
        </p:nvSpPr>
        <p:spPr>
          <a:xfrm>
            <a:off x="5087303" y="4668644"/>
            <a:ext cx="1368000" cy="38116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正規雇用の求人が少ない</a:t>
            </a:r>
            <a:endParaRPr kumimoji="0" lang="en-US" altLang="ja-JP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28" name="Google Shape;517;p68">
            <a:extLst>
              <a:ext uri="{FF2B5EF4-FFF2-40B4-BE49-F238E27FC236}">
                <a16:creationId xmlns:a16="http://schemas.microsoft.com/office/drawing/2014/main" id="{31744088-1818-2988-26EB-229AA3CCB1CD}"/>
              </a:ext>
            </a:extLst>
          </p:cNvPr>
          <p:cNvSpPr/>
          <p:nvPr/>
        </p:nvSpPr>
        <p:spPr>
          <a:xfrm>
            <a:off x="5087303" y="5192273"/>
            <a:ext cx="1368000" cy="575866"/>
          </a:xfrm>
          <a:prstGeom prst="rect">
            <a:avLst/>
          </a:prstGeom>
          <a:solidFill>
            <a:srgbClr val="FFFF00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域内企業に就職した場合のキャリアパスが明確ではない</a:t>
            </a:r>
            <a:endParaRPr kumimoji="0" lang="en-US" altLang="ja-JP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29" name="Google Shape;517;p68">
            <a:extLst>
              <a:ext uri="{FF2B5EF4-FFF2-40B4-BE49-F238E27FC236}">
                <a16:creationId xmlns:a16="http://schemas.microsoft.com/office/drawing/2014/main" id="{3916C904-E969-FA95-B0C2-B9EDA73EB8CD}"/>
              </a:ext>
            </a:extLst>
          </p:cNvPr>
          <p:cNvSpPr/>
          <p:nvPr/>
        </p:nvSpPr>
        <p:spPr>
          <a:xfrm>
            <a:off x="5087303" y="5892668"/>
            <a:ext cx="1368000" cy="76746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隣接する〇○市にも通勤可能なことを十分にアピールできてない</a:t>
            </a:r>
            <a:endParaRPr kumimoji="0" lang="en-US" altLang="ja-JP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cxnSp>
        <p:nvCxnSpPr>
          <p:cNvPr id="35" name="コネクタ: カギ線 34">
            <a:extLst>
              <a:ext uri="{FF2B5EF4-FFF2-40B4-BE49-F238E27FC236}">
                <a16:creationId xmlns:a16="http://schemas.microsoft.com/office/drawing/2014/main" id="{14BDD88A-C689-C1DD-BB87-0ED903592751}"/>
              </a:ext>
            </a:extLst>
          </p:cNvPr>
          <p:cNvCxnSpPr>
            <a:cxnSpLocks/>
            <a:stCxn id="12" idx="3"/>
            <a:endCxn id="20" idx="1"/>
          </p:cNvCxnSpPr>
          <p:nvPr/>
        </p:nvCxnSpPr>
        <p:spPr>
          <a:xfrm>
            <a:off x="1412015" y="1333832"/>
            <a:ext cx="319752" cy="515661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コネクタ: カギ線 36">
            <a:extLst>
              <a:ext uri="{FF2B5EF4-FFF2-40B4-BE49-F238E27FC236}">
                <a16:creationId xmlns:a16="http://schemas.microsoft.com/office/drawing/2014/main" id="{C025EE03-CF0D-4379-0178-AEF26B5E9167}"/>
              </a:ext>
            </a:extLst>
          </p:cNvPr>
          <p:cNvCxnSpPr>
            <a:cxnSpLocks/>
            <a:stCxn id="12" idx="3"/>
            <a:endCxn id="19" idx="1"/>
          </p:cNvCxnSpPr>
          <p:nvPr/>
        </p:nvCxnSpPr>
        <p:spPr>
          <a:xfrm>
            <a:off x="1412015" y="1333832"/>
            <a:ext cx="319752" cy="86469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コネクタ: カギ線 39">
            <a:extLst>
              <a:ext uri="{FF2B5EF4-FFF2-40B4-BE49-F238E27FC236}">
                <a16:creationId xmlns:a16="http://schemas.microsoft.com/office/drawing/2014/main" id="{FF02C1E6-64CA-F6F3-407B-97F91EBB10E8}"/>
              </a:ext>
            </a:extLst>
          </p:cNvPr>
          <p:cNvCxnSpPr>
            <a:cxnSpLocks/>
            <a:stCxn id="12" idx="3"/>
            <a:endCxn id="16" idx="1"/>
          </p:cNvCxnSpPr>
          <p:nvPr/>
        </p:nvCxnSpPr>
        <p:spPr>
          <a:xfrm>
            <a:off x="1412015" y="1333832"/>
            <a:ext cx="319752" cy="228459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コネクタ: カギ線 42">
            <a:extLst>
              <a:ext uri="{FF2B5EF4-FFF2-40B4-BE49-F238E27FC236}">
                <a16:creationId xmlns:a16="http://schemas.microsoft.com/office/drawing/2014/main" id="{148D96DE-89BA-501E-F091-6E525232BA7B}"/>
              </a:ext>
            </a:extLst>
          </p:cNvPr>
          <p:cNvCxnSpPr>
            <a:cxnSpLocks/>
            <a:stCxn id="14" idx="3"/>
            <a:endCxn id="25" idx="1"/>
          </p:cNvCxnSpPr>
          <p:nvPr/>
        </p:nvCxnSpPr>
        <p:spPr>
          <a:xfrm flipV="1">
            <a:off x="3099767" y="4978046"/>
            <a:ext cx="319752" cy="2984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コネクタ: カギ線 45">
            <a:extLst>
              <a:ext uri="{FF2B5EF4-FFF2-40B4-BE49-F238E27FC236}">
                <a16:creationId xmlns:a16="http://schemas.microsoft.com/office/drawing/2014/main" id="{A23C4081-8CAB-520F-D087-BA693BF6BA76}"/>
              </a:ext>
            </a:extLst>
          </p:cNvPr>
          <p:cNvCxnSpPr>
            <a:cxnSpLocks/>
            <a:stCxn id="14" idx="3"/>
            <a:endCxn id="22" idx="1"/>
          </p:cNvCxnSpPr>
          <p:nvPr/>
        </p:nvCxnSpPr>
        <p:spPr>
          <a:xfrm>
            <a:off x="3099767" y="5007887"/>
            <a:ext cx="309768" cy="773817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直線矢印コネクタ 53">
            <a:extLst>
              <a:ext uri="{FF2B5EF4-FFF2-40B4-BE49-F238E27FC236}">
                <a16:creationId xmlns:a16="http://schemas.microsoft.com/office/drawing/2014/main" id="{464A6CF2-C7F6-50DD-4EFE-7B5E431AB740}"/>
              </a:ext>
            </a:extLst>
          </p:cNvPr>
          <p:cNvCxnSpPr>
            <a:cxnSpLocks/>
            <a:stCxn id="20" idx="3"/>
            <a:endCxn id="26" idx="1"/>
          </p:cNvCxnSpPr>
          <p:nvPr/>
        </p:nvCxnSpPr>
        <p:spPr>
          <a:xfrm>
            <a:off x="3099767" y="6490445"/>
            <a:ext cx="3097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コネクタ: カギ線 57">
            <a:extLst>
              <a:ext uri="{FF2B5EF4-FFF2-40B4-BE49-F238E27FC236}">
                <a16:creationId xmlns:a16="http://schemas.microsoft.com/office/drawing/2014/main" id="{6B4B5C43-51A8-30C0-A02C-E30129A891FB}"/>
              </a:ext>
            </a:extLst>
          </p:cNvPr>
          <p:cNvCxnSpPr>
            <a:cxnSpLocks/>
            <a:stCxn id="19" idx="3"/>
            <a:endCxn id="24" idx="1"/>
          </p:cNvCxnSpPr>
          <p:nvPr/>
        </p:nvCxnSpPr>
        <p:spPr>
          <a:xfrm flipV="1">
            <a:off x="3099767" y="1788834"/>
            <a:ext cx="331184" cy="409692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コネクタ: カギ線 60">
            <a:extLst>
              <a:ext uri="{FF2B5EF4-FFF2-40B4-BE49-F238E27FC236}">
                <a16:creationId xmlns:a16="http://schemas.microsoft.com/office/drawing/2014/main" id="{CEA3380B-BC60-7466-FCFF-D6AB15528EEB}"/>
              </a:ext>
            </a:extLst>
          </p:cNvPr>
          <p:cNvCxnSpPr>
            <a:cxnSpLocks/>
            <a:stCxn id="19" idx="3"/>
            <a:endCxn id="23" idx="1"/>
          </p:cNvCxnSpPr>
          <p:nvPr/>
        </p:nvCxnSpPr>
        <p:spPr>
          <a:xfrm>
            <a:off x="3099767" y="2198526"/>
            <a:ext cx="319752" cy="40514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コネクタ: カギ線 63">
            <a:extLst>
              <a:ext uri="{FF2B5EF4-FFF2-40B4-BE49-F238E27FC236}">
                <a16:creationId xmlns:a16="http://schemas.microsoft.com/office/drawing/2014/main" id="{554E7658-C6D1-97D7-72D4-21BCC4E8B418}"/>
              </a:ext>
            </a:extLst>
          </p:cNvPr>
          <p:cNvCxnSpPr>
            <a:cxnSpLocks/>
            <a:stCxn id="16" idx="3"/>
            <a:endCxn id="17" idx="1"/>
          </p:cNvCxnSpPr>
          <p:nvPr/>
        </p:nvCxnSpPr>
        <p:spPr>
          <a:xfrm flipV="1">
            <a:off x="3099767" y="3298375"/>
            <a:ext cx="333486" cy="32005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コネクタ: カギ線 68">
            <a:extLst>
              <a:ext uri="{FF2B5EF4-FFF2-40B4-BE49-F238E27FC236}">
                <a16:creationId xmlns:a16="http://schemas.microsoft.com/office/drawing/2014/main" id="{FF3BA0CA-9DD5-6E28-15B4-9C12BCF7DFB1}"/>
              </a:ext>
            </a:extLst>
          </p:cNvPr>
          <p:cNvCxnSpPr>
            <a:cxnSpLocks/>
            <a:stCxn id="16" idx="3"/>
            <a:endCxn id="21" idx="1"/>
          </p:cNvCxnSpPr>
          <p:nvPr/>
        </p:nvCxnSpPr>
        <p:spPr>
          <a:xfrm>
            <a:off x="3099767" y="3618426"/>
            <a:ext cx="331184" cy="43200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コネクタ: カギ線 72">
            <a:extLst>
              <a:ext uri="{FF2B5EF4-FFF2-40B4-BE49-F238E27FC236}">
                <a16:creationId xmlns:a16="http://schemas.microsoft.com/office/drawing/2014/main" id="{570966CC-DEF3-5F78-AFC8-99AEEEDBB379}"/>
              </a:ext>
            </a:extLst>
          </p:cNvPr>
          <p:cNvCxnSpPr>
            <a:cxnSpLocks/>
            <a:stCxn id="25" idx="3"/>
            <a:endCxn id="27" idx="1"/>
          </p:cNvCxnSpPr>
          <p:nvPr/>
        </p:nvCxnSpPr>
        <p:spPr>
          <a:xfrm flipV="1">
            <a:off x="4787519" y="4859228"/>
            <a:ext cx="299784" cy="11881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コネクタ: カギ線 75">
            <a:extLst>
              <a:ext uri="{FF2B5EF4-FFF2-40B4-BE49-F238E27FC236}">
                <a16:creationId xmlns:a16="http://schemas.microsoft.com/office/drawing/2014/main" id="{435B967F-91EF-7ACC-5D39-FBA38DDA3862}"/>
              </a:ext>
            </a:extLst>
          </p:cNvPr>
          <p:cNvCxnSpPr>
            <a:cxnSpLocks/>
            <a:stCxn id="25" idx="3"/>
            <a:endCxn id="28" idx="1"/>
          </p:cNvCxnSpPr>
          <p:nvPr/>
        </p:nvCxnSpPr>
        <p:spPr>
          <a:xfrm>
            <a:off x="4787519" y="4978046"/>
            <a:ext cx="299784" cy="50216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コネクタ: カギ線 78">
            <a:extLst>
              <a:ext uri="{FF2B5EF4-FFF2-40B4-BE49-F238E27FC236}">
                <a16:creationId xmlns:a16="http://schemas.microsoft.com/office/drawing/2014/main" id="{FA0B1A97-F893-95DA-0346-27EE9A822690}"/>
              </a:ext>
            </a:extLst>
          </p:cNvPr>
          <p:cNvCxnSpPr>
            <a:cxnSpLocks/>
            <a:stCxn id="25" idx="3"/>
            <a:endCxn id="29" idx="1"/>
          </p:cNvCxnSpPr>
          <p:nvPr/>
        </p:nvCxnSpPr>
        <p:spPr>
          <a:xfrm>
            <a:off x="4787519" y="4978046"/>
            <a:ext cx="299784" cy="1298357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Google Shape;517;p68">
            <a:extLst>
              <a:ext uri="{FF2B5EF4-FFF2-40B4-BE49-F238E27FC236}">
                <a16:creationId xmlns:a16="http://schemas.microsoft.com/office/drawing/2014/main" id="{A70C4283-4CCF-FC53-8BEC-1EE0AA11A3CC}"/>
              </a:ext>
            </a:extLst>
          </p:cNvPr>
          <p:cNvSpPr/>
          <p:nvPr/>
        </p:nvSpPr>
        <p:spPr>
          <a:xfrm>
            <a:off x="5087303" y="1565689"/>
            <a:ext cx="1368000" cy="45649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人生設計について考える機会が少ない</a:t>
            </a:r>
            <a:endParaRPr kumimoji="0" lang="en-US" altLang="ja-JP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cxnSp>
        <p:nvCxnSpPr>
          <p:cNvPr id="83" name="直線矢印コネクタ 82">
            <a:extLst>
              <a:ext uri="{FF2B5EF4-FFF2-40B4-BE49-F238E27FC236}">
                <a16:creationId xmlns:a16="http://schemas.microsoft.com/office/drawing/2014/main" id="{5B9AB35F-0FC1-7A3D-3F61-08891FFB09AB}"/>
              </a:ext>
            </a:extLst>
          </p:cNvPr>
          <p:cNvCxnSpPr>
            <a:cxnSpLocks/>
            <a:stCxn id="24" idx="3"/>
            <a:endCxn id="82" idx="1"/>
          </p:cNvCxnSpPr>
          <p:nvPr/>
        </p:nvCxnSpPr>
        <p:spPr>
          <a:xfrm>
            <a:off x="4798951" y="1788834"/>
            <a:ext cx="288352" cy="51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6" name="Google Shape;517;p68">
            <a:extLst>
              <a:ext uri="{FF2B5EF4-FFF2-40B4-BE49-F238E27FC236}">
                <a16:creationId xmlns:a16="http://schemas.microsoft.com/office/drawing/2014/main" id="{3A877E73-56F3-A25B-025D-3B6D764907E8}"/>
              </a:ext>
            </a:extLst>
          </p:cNvPr>
          <p:cNvSpPr/>
          <p:nvPr/>
        </p:nvSpPr>
        <p:spPr>
          <a:xfrm>
            <a:off x="5087303" y="2240691"/>
            <a:ext cx="1368000" cy="72596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新型コロナの影響もあり、幅広く知り合いを増やす場が不足している</a:t>
            </a:r>
            <a:endParaRPr kumimoji="0" lang="en-US" altLang="ja-JP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cxnSp>
        <p:nvCxnSpPr>
          <p:cNvPr id="87" name="直線矢印コネクタ 86">
            <a:extLst>
              <a:ext uri="{FF2B5EF4-FFF2-40B4-BE49-F238E27FC236}">
                <a16:creationId xmlns:a16="http://schemas.microsoft.com/office/drawing/2014/main" id="{F34A2733-D55D-C2CA-E328-C7267975ECAA}"/>
              </a:ext>
            </a:extLst>
          </p:cNvPr>
          <p:cNvCxnSpPr>
            <a:cxnSpLocks/>
            <a:stCxn id="23" idx="3"/>
            <a:endCxn id="86" idx="1"/>
          </p:cNvCxnSpPr>
          <p:nvPr/>
        </p:nvCxnSpPr>
        <p:spPr>
          <a:xfrm>
            <a:off x="4787519" y="2603675"/>
            <a:ext cx="2997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4" name="Google Shape;517;p68">
            <a:extLst>
              <a:ext uri="{FF2B5EF4-FFF2-40B4-BE49-F238E27FC236}">
                <a16:creationId xmlns:a16="http://schemas.microsoft.com/office/drawing/2014/main" id="{3AD9C525-51CD-0E7C-BA15-8D44F7C84F6E}"/>
              </a:ext>
            </a:extLst>
          </p:cNvPr>
          <p:cNvSpPr/>
          <p:nvPr/>
        </p:nvSpPr>
        <p:spPr>
          <a:xfrm>
            <a:off x="5069156" y="3163390"/>
            <a:ext cx="1368000" cy="446754"/>
          </a:xfrm>
          <a:prstGeom prst="rect">
            <a:avLst/>
          </a:prstGeom>
          <a:solidFill>
            <a:srgbClr val="FFFF00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第１子を育てる過程で負担感が大きい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96" name="吹き出し: 折線 95">
            <a:extLst>
              <a:ext uri="{FF2B5EF4-FFF2-40B4-BE49-F238E27FC236}">
                <a16:creationId xmlns:a16="http://schemas.microsoft.com/office/drawing/2014/main" id="{A25212B6-43CC-2FE7-DD6E-F48FD69AC19A}"/>
              </a:ext>
            </a:extLst>
          </p:cNvPr>
          <p:cNvSpPr/>
          <p:nvPr/>
        </p:nvSpPr>
        <p:spPr>
          <a:xfrm>
            <a:off x="6889099" y="1053265"/>
            <a:ext cx="2363316" cy="245298"/>
          </a:xfrm>
          <a:prstGeom prst="borderCallout2">
            <a:avLst>
              <a:gd name="adj1" fmla="val 36676"/>
              <a:gd name="adj2" fmla="val -1046"/>
              <a:gd name="adj3" fmla="val 4706"/>
              <a:gd name="adj4" fmla="val -12626"/>
              <a:gd name="adj5" fmla="val -124928"/>
              <a:gd name="adj6" fmla="val 5300"/>
            </a:avLst>
          </a:prstGeom>
          <a:noFill/>
          <a:ln w="19050"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深掘りで把握できた課題を中心に記載</a:t>
            </a:r>
          </a:p>
        </p:txBody>
      </p:sp>
      <p:sp>
        <p:nvSpPr>
          <p:cNvPr id="97" name="Google Shape;517;p68">
            <a:extLst>
              <a:ext uri="{FF2B5EF4-FFF2-40B4-BE49-F238E27FC236}">
                <a16:creationId xmlns:a16="http://schemas.microsoft.com/office/drawing/2014/main" id="{8F03F0CB-F7A7-CCFB-AAA3-B2E027EA3186}"/>
              </a:ext>
            </a:extLst>
          </p:cNvPr>
          <p:cNvSpPr/>
          <p:nvPr/>
        </p:nvSpPr>
        <p:spPr>
          <a:xfrm>
            <a:off x="6765071" y="1654519"/>
            <a:ext cx="1368000" cy="4467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特に</a:t>
            </a:r>
            <a:r>
              <a:rPr kumimoji="0" lang="en-US" altLang="ja-JP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XXX</a:t>
            </a: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の負担が大きい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99" name="Google Shape;517;p68">
            <a:extLst>
              <a:ext uri="{FF2B5EF4-FFF2-40B4-BE49-F238E27FC236}">
                <a16:creationId xmlns:a16="http://schemas.microsoft.com/office/drawing/2014/main" id="{900065E9-D9B3-E921-6F72-A69A53F5C23A}"/>
              </a:ext>
            </a:extLst>
          </p:cNvPr>
          <p:cNvSpPr/>
          <p:nvPr/>
        </p:nvSpPr>
        <p:spPr>
          <a:xfrm>
            <a:off x="5066854" y="3819672"/>
            <a:ext cx="1368000" cy="446754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子供は一人でよいと思う人が多い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100" name="Google Shape;517;p68">
            <a:extLst>
              <a:ext uri="{FF2B5EF4-FFF2-40B4-BE49-F238E27FC236}">
                <a16:creationId xmlns:a16="http://schemas.microsoft.com/office/drawing/2014/main" id="{2F7D5682-4964-312C-062F-9A171276ADDE}"/>
              </a:ext>
            </a:extLst>
          </p:cNvPr>
          <p:cNvSpPr/>
          <p:nvPr/>
        </p:nvSpPr>
        <p:spPr>
          <a:xfrm>
            <a:off x="6767735" y="3160738"/>
            <a:ext cx="1368000" cy="4467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市の子育て施策が認知されていない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cxnSp>
        <p:nvCxnSpPr>
          <p:cNvPr id="101" name="直線矢印コネクタ 100">
            <a:extLst>
              <a:ext uri="{FF2B5EF4-FFF2-40B4-BE49-F238E27FC236}">
                <a16:creationId xmlns:a16="http://schemas.microsoft.com/office/drawing/2014/main" id="{27A2E783-0BDE-C6F0-3700-25A52CE5CA37}"/>
              </a:ext>
            </a:extLst>
          </p:cNvPr>
          <p:cNvCxnSpPr>
            <a:cxnSpLocks/>
            <a:stCxn id="21" idx="3"/>
            <a:endCxn id="99" idx="1"/>
          </p:cNvCxnSpPr>
          <p:nvPr/>
        </p:nvCxnSpPr>
        <p:spPr>
          <a:xfrm flipV="1">
            <a:off x="4798951" y="4043049"/>
            <a:ext cx="267903" cy="73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コネクタ: カギ線 103">
            <a:extLst>
              <a:ext uri="{FF2B5EF4-FFF2-40B4-BE49-F238E27FC236}">
                <a16:creationId xmlns:a16="http://schemas.microsoft.com/office/drawing/2014/main" id="{2CEE9E37-07A7-E057-9168-674233DD3C6F}"/>
              </a:ext>
            </a:extLst>
          </p:cNvPr>
          <p:cNvCxnSpPr>
            <a:cxnSpLocks/>
            <a:stCxn id="21" idx="3"/>
            <a:endCxn id="94" idx="1"/>
          </p:cNvCxnSpPr>
          <p:nvPr/>
        </p:nvCxnSpPr>
        <p:spPr>
          <a:xfrm flipV="1">
            <a:off x="4798951" y="3386767"/>
            <a:ext cx="270205" cy="66365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コネクタ: カギ線 106">
            <a:extLst>
              <a:ext uri="{FF2B5EF4-FFF2-40B4-BE49-F238E27FC236}">
                <a16:creationId xmlns:a16="http://schemas.microsoft.com/office/drawing/2014/main" id="{40FA35B3-8553-FC66-8A44-74463B44E04B}"/>
              </a:ext>
            </a:extLst>
          </p:cNvPr>
          <p:cNvCxnSpPr>
            <a:cxnSpLocks/>
            <a:stCxn id="94" idx="3"/>
            <a:endCxn id="97" idx="1"/>
          </p:cNvCxnSpPr>
          <p:nvPr/>
        </p:nvCxnSpPr>
        <p:spPr>
          <a:xfrm flipV="1">
            <a:off x="6437156" y="1877896"/>
            <a:ext cx="327915" cy="1508871"/>
          </a:xfrm>
          <a:prstGeom prst="bentConnector3">
            <a:avLst>
              <a:gd name="adj1" fmla="val 50699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コネクタ: カギ線 109">
            <a:extLst>
              <a:ext uri="{FF2B5EF4-FFF2-40B4-BE49-F238E27FC236}">
                <a16:creationId xmlns:a16="http://schemas.microsoft.com/office/drawing/2014/main" id="{8B069BC5-C1B8-E68A-F670-C067A0A36EE0}"/>
              </a:ext>
            </a:extLst>
          </p:cNvPr>
          <p:cNvCxnSpPr>
            <a:cxnSpLocks/>
            <a:stCxn id="94" idx="3"/>
            <a:endCxn id="4" idx="1"/>
          </p:cNvCxnSpPr>
          <p:nvPr/>
        </p:nvCxnSpPr>
        <p:spPr>
          <a:xfrm>
            <a:off x="6437156" y="3386767"/>
            <a:ext cx="332028" cy="98215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コネクタ: カギ線 112">
            <a:extLst>
              <a:ext uri="{FF2B5EF4-FFF2-40B4-BE49-F238E27FC236}">
                <a16:creationId xmlns:a16="http://schemas.microsoft.com/office/drawing/2014/main" id="{FE0F3948-AB55-025A-54EC-599E2178A30C}"/>
              </a:ext>
            </a:extLst>
          </p:cNvPr>
          <p:cNvCxnSpPr>
            <a:cxnSpLocks/>
            <a:stCxn id="94" idx="3"/>
            <a:endCxn id="100" idx="1"/>
          </p:cNvCxnSpPr>
          <p:nvPr/>
        </p:nvCxnSpPr>
        <p:spPr>
          <a:xfrm flipV="1">
            <a:off x="6437156" y="3384115"/>
            <a:ext cx="330579" cy="2652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6" name="Google Shape;517;p68">
            <a:extLst>
              <a:ext uri="{FF2B5EF4-FFF2-40B4-BE49-F238E27FC236}">
                <a16:creationId xmlns:a16="http://schemas.microsoft.com/office/drawing/2014/main" id="{B63140AA-2B22-7847-9EA8-89AB1767B404}"/>
              </a:ext>
            </a:extLst>
          </p:cNvPr>
          <p:cNvSpPr/>
          <p:nvPr/>
        </p:nvSpPr>
        <p:spPr>
          <a:xfrm>
            <a:off x="8442839" y="1360154"/>
            <a:ext cx="1368000" cy="4467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en-US" altLang="ja-JP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XXX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117" name="Google Shape;517;p68">
            <a:extLst>
              <a:ext uri="{FF2B5EF4-FFF2-40B4-BE49-F238E27FC236}">
                <a16:creationId xmlns:a16="http://schemas.microsoft.com/office/drawing/2014/main" id="{CA242545-E85C-7D2B-8039-8A284D248128}"/>
              </a:ext>
            </a:extLst>
          </p:cNvPr>
          <p:cNvSpPr/>
          <p:nvPr/>
        </p:nvSpPr>
        <p:spPr>
          <a:xfrm>
            <a:off x="8442839" y="2026554"/>
            <a:ext cx="1368000" cy="4467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en-US" altLang="ja-JP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XXX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118" name="Google Shape;517;p68">
            <a:extLst>
              <a:ext uri="{FF2B5EF4-FFF2-40B4-BE49-F238E27FC236}">
                <a16:creationId xmlns:a16="http://schemas.microsoft.com/office/drawing/2014/main" id="{E67FE99B-37CF-4FB5-0775-B02D3355714F}"/>
              </a:ext>
            </a:extLst>
          </p:cNvPr>
          <p:cNvSpPr/>
          <p:nvPr/>
        </p:nvSpPr>
        <p:spPr>
          <a:xfrm>
            <a:off x="8442839" y="2692954"/>
            <a:ext cx="1368000" cy="4467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en-US" altLang="ja-JP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XXX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119" name="Google Shape;517;p68">
            <a:extLst>
              <a:ext uri="{FF2B5EF4-FFF2-40B4-BE49-F238E27FC236}">
                <a16:creationId xmlns:a16="http://schemas.microsoft.com/office/drawing/2014/main" id="{4E347575-2AF4-8F3A-DB16-33DF01517036}"/>
              </a:ext>
            </a:extLst>
          </p:cNvPr>
          <p:cNvSpPr/>
          <p:nvPr/>
        </p:nvSpPr>
        <p:spPr>
          <a:xfrm>
            <a:off x="8442839" y="3359354"/>
            <a:ext cx="1368000" cy="4467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en-US" altLang="ja-JP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XXX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cxnSp>
        <p:nvCxnSpPr>
          <p:cNvPr id="120" name="コネクタ: カギ線 119">
            <a:extLst>
              <a:ext uri="{FF2B5EF4-FFF2-40B4-BE49-F238E27FC236}">
                <a16:creationId xmlns:a16="http://schemas.microsoft.com/office/drawing/2014/main" id="{6CBB706C-0527-2994-B6A1-6FFFF67A2C3F}"/>
              </a:ext>
            </a:extLst>
          </p:cNvPr>
          <p:cNvCxnSpPr>
            <a:cxnSpLocks/>
            <a:stCxn id="97" idx="3"/>
            <a:endCxn id="116" idx="1"/>
          </p:cNvCxnSpPr>
          <p:nvPr/>
        </p:nvCxnSpPr>
        <p:spPr>
          <a:xfrm flipV="1">
            <a:off x="8133071" y="1583531"/>
            <a:ext cx="309768" cy="29436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コネクタ: カギ線 123">
            <a:extLst>
              <a:ext uri="{FF2B5EF4-FFF2-40B4-BE49-F238E27FC236}">
                <a16:creationId xmlns:a16="http://schemas.microsoft.com/office/drawing/2014/main" id="{363CD7FE-DCBC-3BAC-9E39-BF13A1ED5DFA}"/>
              </a:ext>
            </a:extLst>
          </p:cNvPr>
          <p:cNvCxnSpPr>
            <a:cxnSpLocks/>
            <a:stCxn id="97" idx="3"/>
            <a:endCxn id="117" idx="1"/>
          </p:cNvCxnSpPr>
          <p:nvPr/>
        </p:nvCxnSpPr>
        <p:spPr>
          <a:xfrm>
            <a:off x="8133071" y="1877896"/>
            <a:ext cx="309768" cy="37203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コネクタ: カギ線 126">
            <a:extLst>
              <a:ext uri="{FF2B5EF4-FFF2-40B4-BE49-F238E27FC236}">
                <a16:creationId xmlns:a16="http://schemas.microsoft.com/office/drawing/2014/main" id="{9DBC0348-229A-633B-04B4-0B6744817DFC}"/>
              </a:ext>
            </a:extLst>
          </p:cNvPr>
          <p:cNvCxnSpPr>
            <a:cxnSpLocks/>
            <a:stCxn id="6" idx="3"/>
            <a:endCxn id="105" idx="1"/>
          </p:cNvCxnSpPr>
          <p:nvPr/>
        </p:nvCxnSpPr>
        <p:spPr>
          <a:xfrm flipV="1">
            <a:off x="8122700" y="5581931"/>
            <a:ext cx="332092" cy="19282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Google Shape;517;p68">
            <a:extLst>
              <a:ext uri="{FF2B5EF4-FFF2-40B4-BE49-F238E27FC236}">
                <a16:creationId xmlns:a16="http://schemas.microsoft.com/office/drawing/2014/main" id="{632001E8-21C2-3B3E-1AB8-C1DA03056D39}"/>
              </a:ext>
            </a:extLst>
          </p:cNvPr>
          <p:cNvSpPr/>
          <p:nvPr/>
        </p:nvSpPr>
        <p:spPr>
          <a:xfrm>
            <a:off x="8454792" y="4025754"/>
            <a:ext cx="1368000" cy="4467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en-US" altLang="ja-JP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XXX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cxnSp>
        <p:nvCxnSpPr>
          <p:cNvPr id="136" name="コネクタ: カギ線 135">
            <a:extLst>
              <a:ext uri="{FF2B5EF4-FFF2-40B4-BE49-F238E27FC236}">
                <a16:creationId xmlns:a16="http://schemas.microsoft.com/office/drawing/2014/main" id="{D363FDD5-C4F1-1CA2-8C17-8C45C653834D}"/>
              </a:ext>
            </a:extLst>
          </p:cNvPr>
          <p:cNvCxnSpPr>
            <a:cxnSpLocks/>
            <a:stCxn id="100" idx="3"/>
            <a:endCxn id="118" idx="1"/>
          </p:cNvCxnSpPr>
          <p:nvPr/>
        </p:nvCxnSpPr>
        <p:spPr>
          <a:xfrm flipV="1">
            <a:off x="8135735" y="2916331"/>
            <a:ext cx="307104" cy="46778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3" name="正方形/長方形 142">
            <a:extLst>
              <a:ext uri="{FF2B5EF4-FFF2-40B4-BE49-F238E27FC236}">
                <a16:creationId xmlns:a16="http://schemas.microsoft.com/office/drawing/2014/main" id="{838506EB-9858-6596-3449-BA275DA5E71B}"/>
              </a:ext>
            </a:extLst>
          </p:cNvPr>
          <p:cNvSpPr/>
          <p:nvPr/>
        </p:nvSpPr>
        <p:spPr>
          <a:xfrm>
            <a:off x="3584299" y="1177168"/>
            <a:ext cx="2663512" cy="244660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「着目する地域の指標」などを元に記載</a:t>
            </a:r>
          </a:p>
        </p:txBody>
      </p:sp>
      <p:sp>
        <p:nvSpPr>
          <p:cNvPr id="144" name="右中かっこ 143">
            <a:extLst>
              <a:ext uri="{FF2B5EF4-FFF2-40B4-BE49-F238E27FC236}">
                <a16:creationId xmlns:a16="http://schemas.microsoft.com/office/drawing/2014/main" id="{0F364325-E0CB-E709-F96F-AAB1011BE4FE}"/>
              </a:ext>
            </a:extLst>
          </p:cNvPr>
          <p:cNvSpPr/>
          <p:nvPr/>
        </p:nvSpPr>
        <p:spPr>
          <a:xfrm rot="5400000">
            <a:off x="4769243" y="-596346"/>
            <a:ext cx="337925" cy="3220759"/>
          </a:xfrm>
          <a:prstGeom prst="rightBrac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cxnSp>
        <p:nvCxnSpPr>
          <p:cNvPr id="154" name="コネクタ: カギ線 153">
            <a:extLst>
              <a:ext uri="{FF2B5EF4-FFF2-40B4-BE49-F238E27FC236}">
                <a16:creationId xmlns:a16="http://schemas.microsoft.com/office/drawing/2014/main" id="{460D616A-A64C-AB41-D8A2-71ACD854CDD0}"/>
              </a:ext>
            </a:extLst>
          </p:cNvPr>
          <p:cNvCxnSpPr>
            <a:cxnSpLocks/>
            <a:stCxn id="100" idx="3"/>
            <a:endCxn id="119" idx="1"/>
          </p:cNvCxnSpPr>
          <p:nvPr/>
        </p:nvCxnSpPr>
        <p:spPr>
          <a:xfrm>
            <a:off x="8135735" y="3384115"/>
            <a:ext cx="307104" cy="19861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コネクタ: カギ線 67">
            <a:extLst>
              <a:ext uri="{FF2B5EF4-FFF2-40B4-BE49-F238E27FC236}">
                <a16:creationId xmlns:a16="http://schemas.microsoft.com/office/drawing/2014/main" id="{39553201-22A0-81FF-454C-53D9435BF813}"/>
              </a:ext>
            </a:extLst>
          </p:cNvPr>
          <p:cNvCxnSpPr>
            <a:cxnSpLocks/>
            <a:stCxn id="28" idx="3"/>
          </p:cNvCxnSpPr>
          <p:nvPr/>
        </p:nvCxnSpPr>
        <p:spPr>
          <a:xfrm>
            <a:off x="6455303" y="5480206"/>
            <a:ext cx="279462" cy="23243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コネクタ: カギ線 71">
            <a:extLst>
              <a:ext uri="{FF2B5EF4-FFF2-40B4-BE49-F238E27FC236}">
                <a16:creationId xmlns:a16="http://schemas.microsoft.com/office/drawing/2014/main" id="{A612DCDE-A7ED-5CA4-6004-2AA1059A4EB3}"/>
              </a:ext>
            </a:extLst>
          </p:cNvPr>
          <p:cNvCxnSpPr>
            <a:cxnSpLocks/>
          </p:cNvCxnSpPr>
          <p:nvPr/>
        </p:nvCxnSpPr>
        <p:spPr>
          <a:xfrm flipV="1">
            <a:off x="6455303" y="4434910"/>
            <a:ext cx="313881" cy="104400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コネクタ: カギ線 88">
            <a:extLst>
              <a:ext uri="{FF2B5EF4-FFF2-40B4-BE49-F238E27FC236}">
                <a16:creationId xmlns:a16="http://schemas.microsoft.com/office/drawing/2014/main" id="{95CBB602-E830-939B-2D7E-2E7973F9FB39}"/>
              </a:ext>
            </a:extLst>
          </p:cNvPr>
          <p:cNvCxnSpPr>
            <a:stCxn id="12" idx="3"/>
            <a:endCxn id="14" idx="1"/>
          </p:cNvCxnSpPr>
          <p:nvPr/>
        </p:nvCxnSpPr>
        <p:spPr>
          <a:xfrm>
            <a:off x="1412015" y="1333832"/>
            <a:ext cx="319752" cy="3674055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Google Shape;517;p68">
            <a:extLst>
              <a:ext uri="{FF2B5EF4-FFF2-40B4-BE49-F238E27FC236}">
                <a16:creationId xmlns:a16="http://schemas.microsoft.com/office/drawing/2014/main" id="{8CF6003D-00D6-7727-BD62-627F1FE6BE0C}"/>
              </a:ext>
            </a:extLst>
          </p:cNvPr>
          <p:cNvSpPr/>
          <p:nvPr/>
        </p:nvSpPr>
        <p:spPr>
          <a:xfrm>
            <a:off x="8454792" y="4692154"/>
            <a:ext cx="1368000" cy="4467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en-US" altLang="ja-JP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XXX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105" name="Google Shape;517;p68">
            <a:extLst>
              <a:ext uri="{FF2B5EF4-FFF2-40B4-BE49-F238E27FC236}">
                <a16:creationId xmlns:a16="http://schemas.microsoft.com/office/drawing/2014/main" id="{D15542FB-CDC8-3F29-86D7-242798DB3D46}"/>
              </a:ext>
            </a:extLst>
          </p:cNvPr>
          <p:cNvSpPr/>
          <p:nvPr/>
        </p:nvSpPr>
        <p:spPr>
          <a:xfrm>
            <a:off x="8454792" y="5358554"/>
            <a:ext cx="1368000" cy="4467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en-US" altLang="ja-JP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XXX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106" name="Google Shape;517;p68">
            <a:extLst>
              <a:ext uri="{FF2B5EF4-FFF2-40B4-BE49-F238E27FC236}">
                <a16:creationId xmlns:a16="http://schemas.microsoft.com/office/drawing/2014/main" id="{FE3DE452-4D81-9B19-B7AC-328C89F370DE}"/>
              </a:ext>
            </a:extLst>
          </p:cNvPr>
          <p:cNvSpPr/>
          <p:nvPr/>
        </p:nvSpPr>
        <p:spPr>
          <a:xfrm>
            <a:off x="8454792" y="6033194"/>
            <a:ext cx="1368000" cy="4467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en-US" altLang="ja-JP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XXX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cxnSp>
        <p:nvCxnSpPr>
          <p:cNvPr id="111" name="コネクタ: カギ線 110">
            <a:extLst>
              <a:ext uri="{FF2B5EF4-FFF2-40B4-BE49-F238E27FC236}">
                <a16:creationId xmlns:a16="http://schemas.microsoft.com/office/drawing/2014/main" id="{446F1254-3009-71E9-9D13-5114A73892EA}"/>
              </a:ext>
            </a:extLst>
          </p:cNvPr>
          <p:cNvCxnSpPr>
            <a:cxnSpLocks/>
            <a:stCxn id="4" idx="3"/>
            <a:endCxn id="103" idx="1"/>
          </p:cNvCxnSpPr>
          <p:nvPr/>
        </p:nvCxnSpPr>
        <p:spPr>
          <a:xfrm>
            <a:off x="8137184" y="4368921"/>
            <a:ext cx="317608" cy="54661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5" name="コネクタ: カギ線 194">
            <a:extLst>
              <a:ext uri="{FF2B5EF4-FFF2-40B4-BE49-F238E27FC236}">
                <a16:creationId xmlns:a16="http://schemas.microsoft.com/office/drawing/2014/main" id="{9CA02E7C-8919-D89E-CCE9-3214C797379E}"/>
              </a:ext>
            </a:extLst>
          </p:cNvPr>
          <p:cNvCxnSpPr>
            <a:cxnSpLocks/>
            <a:stCxn id="4" idx="3"/>
            <a:endCxn id="132" idx="1"/>
          </p:cNvCxnSpPr>
          <p:nvPr/>
        </p:nvCxnSpPr>
        <p:spPr>
          <a:xfrm flipV="1">
            <a:off x="8137184" y="4249131"/>
            <a:ext cx="317608" cy="11979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Google Shape;517;p68">
            <a:extLst>
              <a:ext uri="{FF2B5EF4-FFF2-40B4-BE49-F238E27FC236}">
                <a16:creationId xmlns:a16="http://schemas.microsoft.com/office/drawing/2014/main" id="{4A83EC5C-077A-2062-D76D-503FE81E4D68}"/>
              </a:ext>
            </a:extLst>
          </p:cNvPr>
          <p:cNvSpPr/>
          <p:nvPr/>
        </p:nvSpPr>
        <p:spPr>
          <a:xfrm>
            <a:off x="6769184" y="4145544"/>
            <a:ext cx="1368000" cy="4467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第三者の支援が受けにくい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6" name="Google Shape;517;p68">
            <a:extLst>
              <a:ext uri="{FF2B5EF4-FFF2-40B4-BE49-F238E27FC236}">
                <a16:creationId xmlns:a16="http://schemas.microsoft.com/office/drawing/2014/main" id="{B5EEB1CE-64EF-01AB-A015-CBB1C07CC9E9}"/>
              </a:ext>
            </a:extLst>
          </p:cNvPr>
          <p:cNvSpPr/>
          <p:nvPr/>
        </p:nvSpPr>
        <p:spPr>
          <a:xfrm>
            <a:off x="6754700" y="5512460"/>
            <a:ext cx="1368000" cy="52459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Arial"/>
                <a:sym typeface="Arial"/>
              </a:rPr>
              <a:t>出産・子育てに関する職場からの支援が不透明・不十分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cxnSp>
        <p:nvCxnSpPr>
          <p:cNvPr id="34" name="コネクタ: カギ線 33">
            <a:extLst>
              <a:ext uri="{FF2B5EF4-FFF2-40B4-BE49-F238E27FC236}">
                <a16:creationId xmlns:a16="http://schemas.microsoft.com/office/drawing/2014/main" id="{5F98A571-514A-7719-9143-611F393BEF68}"/>
              </a:ext>
            </a:extLst>
          </p:cNvPr>
          <p:cNvCxnSpPr>
            <a:cxnSpLocks/>
            <a:stCxn id="6" idx="3"/>
            <a:endCxn id="106" idx="1"/>
          </p:cNvCxnSpPr>
          <p:nvPr/>
        </p:nvCxnSpPr>
        <p:spPr>
          <a:xfrm>
            <a:off x="8122700" y="5774757"/>
            <a:ext cx="332092" cy="48181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吹き出し: 折線 44">
            <a:extLst>
              <a:ext uri="{FF2B5EF4-FFF2-40B4-BE49-F238E27FC236}">
                <a16:creationId xmlns:a16="http://schemas.microsoft.com/office/drawing/2014/main" id="{124583A0-E622-F1DA-E1B0-A28A5EBFAFA6}"/>
              </a:ext>
            </a:extLst>
          </p:cNvPr>
          <p:cNvSpPr/>
          <p:nvPr/>
        </p:nvSpPr>
        <p:spPr>
          <a:xfrm>
            <a:off x="6909678" y="4665615"/>
            <a:ext cx="1272265" cy="646466"/>
          </a:xfrm>
          <a:prstGeom prst="borderCallout2">
            <a:avLst>
              <a:gd name="adj1" fmla="val 51974"/>
              <a:gd name="adj2" fmla="val -349"/>
              <a:gd name="adj3" fmla="val 18748"/>
              <a:gd name="adj4" fmla="val -13065"/>
              <a:gd name="adj5" fmla="val -16782"/>
              <a:gd name="adj6" fmla="val -1762"/>
            </a:avLst>
          </a:prstGeom>
          <a:noFill/>
          <a:ln w="19050"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別々のテーマの課題を深堀すると、共通課題が見えることもある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B4FF887-BB76-2E57-1AE7-1C72BB40BB91}"/>
              </a:ext>
            </a:extLst>
          </p:cNvPr>
          <p:cNvSpPr/>
          <p:nvPr/>
        </p:nvSpPr>
        <p:spPr>
          <a:xfrm>
            <a:off x="0" y="299467"/>
            <a:ext cx="9900000" cy="109687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kumimoji="1" lang="ja-JP" alt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321E9D97-146C-EF21-D5AA-1A35680950E4}"/>
              </a:ext>
            </a:extLst>
          </p:cNvPr>
          <p:cNvSpPr/>
          <p:nvPr/>
        </p:nvSpPr>
        <p:spPr>
          <a:xfrm>
            <a:off x="389466" y="49120"/>
            <a:ext cx="692573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ロジックモデルの作成フォーマット例（記載例）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A26DC260-F788-EE9B-E279-EA937B95B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3416" y="6502018"/>
            <a:ext cx="871728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70704B-CE94-48CC-AF30-84932A1262A7}" type="slidenum">
              <a:rPr kumimoji="1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eiryo UI" panose="020B0604030504040204" pitchFamily="50" charset="-128"/>
                <a:ea typeface="Meiryo UI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1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18" name="直方体 17">
            <a:extLst>
              <a:ext uri="{FF2B5EF4-FFF2-40B4-BE49-F238E27FC236}">
                <a16:creationId xmlns:a16="http://schemas.microsoft.com/office/drawing/2014/main" id="{328CE254-E48B-15A9-1219-0368A0A049D1}"/>
              </a:ext>
            </a:extLst>
          </p:cNvPr>
          <p:cNvSpPr>
            <a:spLocks noChangeAspect="1"/>
          </p:cNvSpPr>
          <p:nvPr/>
        </p:nvSpPr>
        <p:spPr>
          <a:xfrm>
            <a:off x="8469" y="8466"/>
            <a:ext cx="396000" cy="396000"/>
          </a:xfrm>
          <a:prstGeom prst="cub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>
                  <a:outerShdw blurRad="152400" dist="38100" sx="114000" sy="114000" algn="l" rotWithShape="0">
                    <a:srgbClr val="FFC000"/>
                  </a:outerShdw>
                </a:effectLst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6</a:t>
            </a:r>
            <a:endParaRPr kumimoji="1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>
                <a:outerShdw blurRad="152400" dist="38100" sx="114000" sy="114000" algn="l" rotWithShape="0">
                  <a:srgbClr val="FFC000"/>
                </a:outerShdw>
              </a:effectLst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95" name="吹き出し: 折線 94">
            <a:extLst>
              <a:ext uri="{FF2B5EF4-FFF2-40B4-BE49-F238E27FC236}">
                <a16:creationId xmlns:a16="http://schemas.microsoft.com/office/drawing/2014/main" id="{D0AAAB38-4585-B802-E5CC-5A92B12FCF93}"/>
              </a:ext>
            </a:extLst>
          </p:cNvPr>
          <p:cNvSpPr/>
          <p:nvPr/>
        </p:nvSpPr>
        <p:spPr>
          <a:xfrm>
            <a:off x="685564" y="4263846"/>
            <a:ext cx="2363316" cy="323097"/>
          </a:xfrm>
          <a:prstGeom prst="borderCallout2">
            <a:avLst>
              <a:gd name="adj1" fmla="val 1330"/>
              <a:gd name="adj2" fmla="val 19200"/>
              <a:gd name="adj3" fmla="val -67645"/>
              <a:gd name="adj4" fmla="val 14223"/>
              <a:gd name="adj5" fmla="val -161383"/>
              <a:gd name="adj6" fmla="val 49034"/>
            </a:avLst>
          </a:prstGeom>
          <a:solidFill>
            <a:schemeClr val="bg1"/>
          </a:solidFill>
          <a:ln w="19050"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特に追究したい要因は、記載した上で、</a:t>
            </a:r>
            <a:endParaRPr kumimoji="1" lang="en-US" altLang="ja-JP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色を変えるなど位置付けを明確化</a:t>
            </a:r>
          </a:p>
        </p:txBody>
      </p:sp>
    </p:spTree>
    <p:extLst>
      <p:ext uri="{BB962C8B-B14F-4D97-AF65-F5344CB8AC3E}">
        <p14:creationId xmlns:p14="http://schemas.microsoft.com/office/powerpoint/2010/main" val="3766367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475;p68">
            <a:extLst>
              <a:ext uri="{FF2B5EF4-FFF2-40B4-BE49-F238E27FC236}">
                <a16:creationId xmlns:a16="http://schemas.microsoft.com/office/drawing/2014/main" id="{A653B55F-C21B-149D-0208-74BDF5C4A51F}"/>
              </a:ext>
            </a:extLst>
          </p:cNvPr>
          <p:cNvSpPr/>
          <p:nvPr/>
        </p:nvSpPr>
        <p:spPr>
          <a:xfrm>
            <a:off x="6653910" y="461253"/>
            <a:ext cx="1548000" cy="6396747"/>
          </a:xfrm>
          <a:prstGeom prst="rect">
            <a:avLst/>
          </a:prstGeom>
          <a:solidFill>
            <a:srgbClr val="FFF0CC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58500" anchor="t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endParaRPr kumimoji="0" sz="853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"/>
              <a:ea typeface="Meiryo"/>
              <a:cs typeface="Arial"/>
              <a:sym typeface="Meiryo"/>
            </a:endParaRPr>
          </a:p>
        </p:txBody>
      </p:sp>
      <p:sp>
        <p:nvSpPr>
          <p:cNvPr id="3" name="Google Shape;484;p68">
            <a:extLst>
              <a:ext uri="{FF2B5EF4-FFF2-40B4-BE49-F238E27FC236}">
                <a16:creationId xmlns:a16="http://schemas.microsoft.com/office/drawing/2014/main" id="{B963E861-21F4-8C5E-6EC0-C929F523EB8F}"/>
              </a:ext>
            </a:extLst>
          </p:cNvPr>
          <p:cNvSpPr/>
          <p:nvPr/>
        </p:nvSpPr>
        <p:spPr>
          <a:xfrm>
            <a:off x="-1" y="541913"/>
            <a:ext cx="1476000" cy="381167"/>
          </a:xfrm>
          <a:prstGeom prst="rect">
            <a:avLst/>
          </a:prstGeom>
          <a:solidFill>
            <a:srgbClr val="003058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5697" tIns="27848" rIns="55697" bIns="27848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"/>
                <a:ea typeface="Meiryo"/>
                <a:cs typeface="Meiryo"/>
                <a:sym typeface="Meiryo"/>
              </a:rPr>
              <a:t>最終アウトカム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5" name="Google Shape;479;p68">
            <a:extLst>
              <a:ext uri="{FF2B5EF4-FFF2-40B4-BE49-F238E27FC236}">
                <a16:creationId xmlns:a16="http://schemas.microsoft.com/office/drawing/2014/main" id="{BA4102F5-935E-4230-AB8F-CCF6A129EF88}"/>
              </a:ext>
            </a:extLst>
          </p:cNvPr>
          <p:cNvSpPr/>
          <p:nvPr/>
        </p:nvSpPr>
        <p:spPr>
          <a:xfrm>
            <a:off x="8388839" y="541913"/>
            <a:ext cx="1476000" cy="381167"/>
          </a:xfrm>
          <a:prstGeom prst="rect">
            <a:avLst/>
          </a:prstGeom>
          <a:solidFill>
            <a:srgbClr val="003058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5697" tIns="27848" rIns="55697" bIns="27848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"/>
                <a:ea typeface="Meiryo"/>
                <a:cs typeface="Meiryo"/>
                <a:sym typeface="Meiryo"/>
              </a:rPr>
              <a:t>対応策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8" name="Google Shape;480;p68">
            <a:extLst>
              <a:ext uri="{FF2B5EF4-FFF2-40B4-BE49-F238E27FC236}">
                <a16:creationId xmlns:a16="http://schemas.microsoft.com/office/drawing/2014/main" id="{FB6472B8-90E3-F367-D8AE-8B228F3AA1D9}"/>
              </a:ext>
            </a:extLst>
          </p:cNvPr>
          <p:cNvSpPr/>
          <p:nvPr/>
        </p:nvSpPr>
        <p:spPr>
          <a:xfrm>
            <a:off x="6711071" y="541913"/>
            <a:ext cx="1476000" cy="381167"/>
          </a:xfrm>
          <a:prstGeom prst="rect">
            <a:avLst/>
          </a:prstGeom>
          <a:solidFill>
            <a:srgbClr val="003058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5697" tIns="27848" rIns="55697" bIns="27848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"/>
                <a:ea typeface="Meiryo"/>
                <a:cs typeface="Meiryo"/>
                <a:sym typeface="Meiryo"/>
              </a:rPr>
              <a:t>課題②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9" name="Google Shape;481;p68">
            <a:extLst>
              <a:ext uri="{FF2B5EF4-FFF2-40B4-BE49-F238E27FC236}">
                <a16:creationId xmlns:a16="http://schemas.microsoft.com/office/drawing/2014/main" id="{0B1DF323-4164-2F9F-ACD3-12C4F1BDB410}"/>
              </a:ext>
            </a:extLst>
          </p:cNvPr>
          <p:cNvSpPr/>
          <p:nvPr/>
        </p:nvSpPr>
        <p:spPr>
          <a:xfrm>
            <a:off x="5033303" y="541913"/>
            <a:ext cx="1476000" cy="381167"/>
          </a:xfrm>
          <a:prstGeom prst="rect">
            <a:avLst/>
          </a:prstGeom>
          <a:solidFill>
            <a:srgbClr val="003058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5697" tIns="27848" rIns="55697" bIns="27848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"/>
                <a:ea typeface="Meiryo"/>
                <a:cs typeface="Meiryo"/>
                <a:sym typeface="Meiryo"/>
              </a:rPr>
              <a:t>課題①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0" name="Google Shape;482;p68">
            <a:extLst>
              <a:ext uri="{FF2B5EF4-FFF2-40B4-BE49-F238E27FC236}">
                <a16:creationId xmlns:a16="http://schemas.microsoft.com/office/drawing/2014/main" id="{4BBAC2F1-0CBE-BD9C-D049-02DF6F07F7EA}"/>
              </a:ext>
            </a:extLst>
          </p:cNvPr>
          <p:cNvSpPr/>
          <p:nvPr/>
        </p:nvSpPr>
        <p:spPr>
          <a:xfrm>
            <a:off x="1677767" y="541913"/>
            <a:ext cx="1476000" cy="381167"/>
          </a:xfrm>
          <a:prstGeom prst="rect">
            <a:avLst/>
          </a:prstGeom>
          <a:solidFill>
            <a:srgbClr val="003058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5697" tIns="27848" rIns="55697" bIns="27848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"/>
                <a:ea typeface="Meiryo"/>
                <a:cs typeface="Meiryo"/>
                <a:sym typeface="Meiryo"/>
              </a:rPr>
              <a:t>中間アウトカム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1" name="Google Shape;483;p68">
            <a:extLst>
              <a:ext uri="{FF2B5EF4-FFF2-40B4-BE49-F238E27FC236}">
                <a16:creationId xmlns:a16="http://schemas.microsoft.com/office/drawing/2014/main" id="{B0236C7D-7608-634F-0D17-AD2EE0B3EE35}"/>
              </a:ext>
            </a:extLst>
          </p:cNvPr>
          <p:cNvSpPr/>
          <p:nvPr/>
        </p:nvSpPr>
        <p:spPr>
          <a:xfrm>
            <a:off x="3355535" y="541913"/>
            <a:ext cx="1476000" cy="381167"/>
          </a:xfrm>
          <a:prstGeom prst="rect">
            <a:avLst/>
          </a:prstGeom>
          <a:solidFill>
            <a:srgbClr val="003058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5697" tIns="27848" rIns="55697" bIns="27848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"/>
                <a:ea typeface="Meiryo"/>
                <a:cs typeface="Meiryo"/>
                <a:sym typeface="Meiryo"/>
              </a:rPr>
              <a:t>初期アウトカム</a:t>
            </a:r>
            <a:endParaRPr kumimoji="0" sz="11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2" name="Google Shape;501;p68">
            <a:extLst>
              <a:ext uri="{FF2B5EF4-FFF2-40B4-BE49-F238E27FC236}">
                <a16:creationId xmlns:a16="http://schemas.microsoft.com/office/drawing/2014/main" id="{3BFC82C8-5E09-FCB2-371C-25E491FA6404}"/>
              </a:ext>
            </a:extLst>
          </p:cNvPr>
          <p:cNvSpPr/>
          <p:nvPr/>
        </p:nvSpPr>
        <p:spPr>
          <a:xfrm>
            <a:off x="63982" y="950096"/>
            <a:ext cx="1348033" cy="767471"/>
          </a:xfrm>
          <a:prstGeom prst="rect">
            <a:avLst/>
          </a:prstGeom>
          <a:solidFill>
            <a:srgbClr val="FFD366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" name="Google Shape;517;p68">
            <a:extLst>
              <a:ext uri="{FF2B5EF4-FFF2-40B4-BE49-F238E27FC236}">
                <a16:creationId xmlns:a16="http://schemas.microsoft.com/office/drawing/2014/main" id="{4CB8A6F4-318D-DB22-DC7F-5F3ACBFDB2C7}"/>
              </a:ext>
            </a:extLst>
          </p:cNvPr>
          <p:cNvSpPr/>
          <p:nvPr/>
        </p:nvSpPr>
        <p:spPr>
          <a:xfrm>
            <a:off x="1731767" y="4791887"/>
            <a:ext cx="1368000" cy="432000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endParaRPr kumimoji="0" lang="en-US" altLang="ja-JP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16" name="Google Shape;517;p68">
            <a:extLst>
              <a:ext uri="{FF2B5EF4-FFF2-40B4-BE49-F238E27FC236}">
                <a16:creationId xmlns:a16="http://schemas.microsoft.com/office/drawing/2014/main" id="{8284B9E5-894B-FEF2-C6FD-DD23F9F9DEE6}"/>
              </a:ext>
            </a:extLst>
          </p:cNvPr>
          <p:cNvSpPr/>
          <p:nvPr/>
        </p:nvSpPr>
        <p:spPr>
          <a:xfrm>
            <a:off x="1731767" y="3402426"/>
            <a:ext cx="1368000" cy="432000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17" name="Google Shape;517;p68">
            <a:extLst>
              <a:ext uri="{FF2B5EF4-FFF2-40B4-BE49-F238E27FC236}">
                <a16:creationId xmlns:a16="http://schemas.microsoft.com/office/drawing/2014/main" id="{39A9196B-1D1F-79BC-3352-8C2E08785295}"/>
              </a:ext>
            </a:extLst>
          </p:cNvPr>
          <p:cNvSpPr/>
          <p:nvPr/>
        </p:nvSpPr>
        <p:spPr>
          <a:xfrm>
            <a:off x="3433253" y="3082375"/>
            <a:ext cx="1368000" cy="432000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19" name="Google Shape;517;p68">
            <a:extLst>
              <a:ext uri="{FF2B5EF4-FFF2-40B4-BE49-F238E27FC236}">
                <a16:creationId xmlns:a16="http://schemas.microsoft.com/office/drawing/2014/main" id="{ECFB77B1-0BC3-E0CC-67FE-0BEE2F1A3A8A}"/>
              </a:ext>
            </a:extLst>
          </p:cNvPr>
          <p:cNvSpPr/>
          <p:nvPr/>
        </p:nvSpPr>
        <p:spPr>
          <a:xfrm>
            <a:off x="1731767" y="1982526"/>
            <a:ext cx="1368000" cy="4320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20" name="Google Shape;517;p68">
            <a:extLst>
              <a:ext uri="{FF2B5EF4-FFF2-40B4-BE49-F238E27FC236}">
                <a16:creationId xmlns:a16="http://schemas.microsoft.com/office/drawing/2014/main" id="{4E7629E1-EFBC-86E4-9A34-71AD5B1B392F}"/>
              </a:ext>
            </a:extLst>
          </p:cNvPr>
          <p:cNvSpPr/>
          <p:nvPr/>
        </p:nvSpPr>
        <p:spPr>
          <a:xfrm>
            <a:off x="1731767" y="6274445"/>
            <a:ext cx="1368000" cy="432000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endParaRPr kumimoji="0" lang="en-US" altLang="ja-JP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21" name="Google Shape;517;p68">
            <a:extLst>
              <a:ext uri="{FF2B5EF4-FFF2-40B4-BE49-F238E27FC236}">
                <a16:creationId xmlns:a16="http://schemas.microsoft.com/office/drawing/2014/main" id="{51048C9C-B28F-1298-F723-78E4C0D354F8}"/>
              </a:ext>
            </a:extLst>
          </p:cNvPr>
          <p:cNvSpPr/>
          <p:nvPr/>
        </p:nvSpPr>
        <p:spPr>
          <a:xfrm>
            <a:off x="3430951" y="3834426"/>
            <a:ext cx="1368000" cy="432000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22" name="Google Shape;517;p68">
            <a:extLst>
              <a:ext uri="{FF2B5EF4-FFF2-40B4-BE49-F238E27FC236}">
                <a16:creationId xmlns:a16="http://schemas.microsoft.com/office/drawing/2014/main" id="{64A6EE5F-045E-8B87-ECDA-C28EDA0F1DE9}"/>
              </a:ext>
            </a:extLst>
          </p:cNvPr>
          <p:cNvSpPr/>
          <p:nvPr/>
        </p:nvSpPr>
        <p:spPr>
          <a:xfrm>
            <a:off x="3409535" y="5565704"/>
            <a:ext cx="1368000" cy="432000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endParaRPr kumimoji="0" lang="en-US" altLang="ja-JP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23" name="Google Shape;517;p68">
            <a:extLst>
              <a:ext uri="{FF2B5EF4-FFF2-40B4-BE49-F238E27FC236}">
                <a16:creationId xmlns:a16="http://schemas.microsoft.com/office/drawing/2014/main" id="{5CB7A60D-53EC-BD2D-05B8-343B80664B90}"/>
              </a:ext>
            </a:extLst>
          </p:cNvPr>
          <p:cNvSpPr/>
          <p:nvPr/>
        </p:nvSpPr>
        <p:spPr>
          <a:xfrm>
            <a:off x="3419519" y="2387675"/>
            <a:ext cx="1368000" cy="4320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endParaRPr kumimoji="0" lang="en-US" altLang="ja-JP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24" name="Google Shape;517;p68">
            <a:extLst>
              <a:ext uri="{FF2B5EF4-FFF2-40B4-BE49-F238E27FC236}">
                <a16:creationId xmlns:a16="http://schemas.microsoft.com/office/drawing/2014/main" id="{A78F3FCC-8391-0029-F698-215BFE69B839}"/>
              </a:ext>
            </a:extLst>
          </p:cNvPr>
          <p:cNvSpPr/>
          <p:nvPr/>
        </p:nvSpPr>
        <p:spPr>
          <a:xfrm>
            <a:off x="3430951" y="1462548"/>
            <a:ext cx="1368000" cy="65257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endParaRPr kumimoji="0" lang="en-US" altLang="ja-JP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25" name="Google Shape;517;p68">
            <a:extLst>
              <a:ext uri="{FF2B5EF4-FFF2-40B4-BE49-F238E27FC236}">
                <a16:creationId xmlns:a16="http://schemas.microsoft.com/office/drawing/2014/main" id="{3D8F86EC-239A-CCBD-E66D-C28BEF1FE058}"/>
              </a:ext>
            </a:extLst>
          </p:cNvPr>
          <p:cNvSpPr/>
          <p:nvPr/>
        </p:nvSpPr>
        <p:spPr>
          <a:xfrm>
            <a:off x="3419519" y="4644010"/>
            <a:ext cx="1368000" cy="668071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endParaRPr kumimoji="0" lang="en-US" altLang="ja-JP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26" name="Google Shape;517;p68">
            <a:extLst>
              <a:ext uri="{FF2B5EF4-FFF2-40B4-BE49-F238E27FC236}">
                <a16:creationId xmlns:a16="http://schemas.microsoft.com/office/drawing/2014/main" id="{C4209166-85D8-D14B-4709-7E4863E20BAE}"/>
              </a:ext>
            </a:extLst>
          </p:cNvPr>
          <p:cNvSpPr/>
          <p:nvPr/>
        </p:nvSpPr>
        <p:spPr>
          <a:xfrm>
            <a:off x="3409535" y="6157589"/>
            <a:ext cx="1368000" cy="665712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endParaRPr kumimoji="0" lang="en-US" altLang="ja-JP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27" name="Google Shape;517;p68">
            <a:extLst>
              <a:ext uri="{FF2B5EF4-FFF2-40B4-BE49-F238E27FC236}">
                <a16:creationId xmlns:a16="http://schemas.microsoft.com/office/drawing/2014/main" id="{D76AEA27-64EC-03D5-C72E-63CFC78FDA62}"/>
              </a:ext>
            </a:extLst>
          </p:cNvPr>
          <p:cNvSpPr/>
          <p:nvPr/>
        </p:nvSpPr>
        <p:spPr>
          <a:xfrm>
            <a:off x="5087303" y="4668644"/>
            <a:ext cx="1368000" cy="381167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endParaRPr kumimoji="0" lang="en-US" altLang="ja-JP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28" name="Google Shape;517;p68">
            <a:extLst>
              <a:ext uri="{FF2B5EF4-FFF2-40B4-BE49-F238E27FC236}">
                <a16:creationId xmlns:a16="http://schemas.microsoft.com/office/drawing/2014/main" id="{31744088-1818-2988-26EB-229AA3CCB1CD}"/>
              </a:ext>
            </a:extLst>
          </p:cNvPr>
          <p:cNvSpPr/>
          <p:nvPr/>
        </p:nvSpPr>
        <p:spPr>
          <a:xfrm>
            <a:off x="5087303" y="5192273"/>
            <a:ext cx="1368000" cy="575866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endParaRPr kumimoji="0" lang="en-US" altLang="ja-JP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29" name="Google Shape;517;p68">
            <a:extLst>
              <a:ext uri="{FF2B5EF4-FFF2-40B4-BE49-F238E27FC236}">
                <a16:creationId xmlns:a16="http://schemas.microsoft.com/office/drawing/2014/main" id="{3916C904-E969-FA95-B0C2-B9EDA73EB8CD}"/>
              </a:ext>
            </a:extLst>
          </p:cNvPr>
          <p:cNvSpPr/>
          <p:nvPr/>
        </p:nvSpPr>
        <p:spPr>
          <a:xfrm>
            <a:off x="5087303" y="5892668"/>
            <a:ext cx="1368000" cy="76746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endParaRPr kumimoji="0" lang="en-US" altLang="ja-JP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cxnSp>
        <p:nvCxnSpPr>
          <p:cNvPr id="35" name="コネクタ: カギ線 34">
            <a:extLst>
              <a:ext uri="{FF2B5EF4-FFF2-40B4-BE49-F238E27FC236}">
                <a16:creationId xmlns:a16="http://schemas.microsoft.com/office/drawing/2014/main" id="{14BDD88A-C689-C1DD-BB87-0ED903592751}"/>
              </a:ext>
            </a:extLst>
          </p:cNvPr>
          <p:cNvCxnSpPr>
            <a:cxnSpLocks/>
            <a:stCxn id="12" idx="3"/>
            <a:endCxn id="20" idx="1"/>
          </p:cNvCxnSpPr>
          <p:nvPr/>
        </p:nvCxnSpPr>
        <p:spPr>
          <a:xfrm>
            <a:off x="1412015" y="1333832"/>
            <a:ext cx="319752" cy="515661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コネクタ: カギ線 36">
            <a:extLst>
              <a:ext uri="{FF2B5EF4-FFF2-40B4-BE49-F238E27FC236}">
                <a16:creationId xmlns:a16="http://schemas.microsoft.com/office/drawing/2014/main" id="{C025EE03-CF0D-4379-0178-AEF26B5E9167}"/>
              </a:ext>
            </a:extLst>
          </p:cNvPr>
          <p:cNvCxnSpPr>
            <a:cxnSpLocks/>
            <a:stCxn id="12" idx="3"/>
            <a:endCxn id="19" idx="1"/>
          </p:cNvCxnSpPr>
          <p:nvPr/>
        </p:nvCxnSpPr>
        <p:spPr>
          <a:xfrm>
            <a:off x="1412015" y="1333832"/>
            <a:ext cx="319752" cy="86469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コネクタ: カギ線 39">
            <a:extLst>
              <a:ext uri="{FF2B5EF4-FFF2-40B4-BE49-F238E27FC236}">
                <a16:creationId xmlns:a16="http://schemas.microsoft.com/office/drawing/2014/main" id="{FF02C1E6-64CA-F6F3-407B-97F91EBB10E8}"/>
              </a:ext>
            </a:extLst>
          </p:cNvPr>
          <p:cNvCxnSpPr>
            <a:cxnSpLocks/>
            <a:stCxn id="12" idx="3"/>
            <a:endCxn id="16" idx="1"/>
          </p:cNvCxnSpPr>
          <p:nvPr/>
        </p:nvCxnSpPr>
        <p:spPr>
          <a:xfrm>
            <a:off x="1412015" y="1333832"/>
            <a:ext cx="319752" cy="228459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コネクタ: カギ線 42">
            <a:extLst>
              <a:ext uri="{FF2B5EF4-FFF2-40B4-BE49-F238E27FC236}">
                <a16:creationId xmlns:a16="http://schemas.microsoft.com/office/drawing/2014/main" id="{148D96DE-89BA-501E-F091-6E525232BA7B}"/>
              </a:ext>
            </a:extLst>
          </p:cNvPr>
          <p:cNvCxnSpPr>
            <a:cxnSpLocks/>
            <a:stCxn id="14" idx="3"/>
            <a:endCxn id="25" idx="1"/>
          </p:cNvCxnSpPr>
          <p:nvPr/>
        </p:nvCxnSpPr>
        <p:spPr>
          <a:xfrm flipV="1">
            <a:off x="3099767" y="4978046"/>
            <a:ext cx="319752" cy="2984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コネクタ: カギ線 45">
            <a:extLst>
              <a:ext uri="{FF2B5EF4-FFF2-40B4-BE49-F238E27FC236}">
                <a16:creationId xmlns:a16="http://schemas.microsoft.com/office/drawing/2014/main" id="{A23C4081-8CAB-520F-D087-BA693BF6BA76}"/>
              </a:ext>
            </a:extLst>
          </p:cNvPr>
          <p:cNvCxnSpPr>
            <a:cxnSpLocks/>
            <a:stCxn id="14" idx="3"/>
            <a:endCxn id="22" idx="1"/>
          </p:cNvCxnSpPr>
          <p:nvPr/>
        </p:nvCxnSpPr>
        <p:spPr>
          <a:xfrm>
            <a:off x="3099767" y="5007887"/>
            <a:ext cx="309768" cy="773817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直線矢印コネクタ 53">
            <a:extLst>
              <a:ext uri="{FF2B5EF4-FFF2-40B4-BE49-F238E27FC236}">
                <a16:creationId xmlns:a16="http://schemas.microsoft.com/office/drawing/2014/main" id="{464A6CF2-C7F6-50DD-4EFE-7B5E431AB740}"/>
              </a:ext>
            </a:extLst>
          </p:cNvPr>
          <p:cNvCxnSpPr>
            <a:cxnSpLocks/>
            <a:stCxn id="20" idx="3"/>
            <a:endCxn id="26" idx="1"/>
          </p:cNvCxnSpPr>
          <p:nvPr/>
        </p:nvCxnSpPr>
        <p:spPr>
          <a:xfrm>
            <a:off x="3099767" y="6490445"/>
            <a:ext cx="3097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コネクタ: カギ線 57">
            <a:extLst>
              <a:ext uri="{FF2B5EF4-FFF2-40B4-BE49-F238E27FC236}">
                <a16:creationId xmlns:a16="http://schemas.microsoft.com/office/drawing/2014/main" id="{6B4B5C43-51A8-30C0-A02C-E30129A891FB}"/>
              </a:ext>
            </a:extLst>
          </p:cNvPr>
          <p:cNvCxnSpPr>
            <a:cxnSpLocks/>
            <a:stCxn id="19" idx="3"/>
            <a:endCxn id="24" idx="1"/>
          </p:cNvCxnSpPr>
          <p:nvPr/>
        </p:nvCxnSpPr>
        <p:spPr>
          <a:xfrm flipV="1">
            <a:off x="3099767" y="1788834"/>
            <a:ext cx="331184" cy="409692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コネクタ: カギ線 60">
            <a:extLst>
              <a:ext uri="{FF2B5EF4-FFF2-40B4-BE49-F238E27FC236}">
                <a16:creationId xmlns:a16="http://schemas.microsoft.com/office/drawing/2014/main" id="{CEA3380B-BC60-7466-FCFF-D6AB15528EEB}"/>
              </a:ext>
            </a:extLst>
          </p:cNvPr>
          <p:cNvCxnSpPr>
            <a:cxnSpLocks/>
            <a:stCxn id="19" idx="3"/>
            <a:endCxn id="23" idx="1"/>
          </p:cNvCxnSpPr>
          <p:nvPr/>
        </p:nvCxnSpPr>
        <p:spPr>
          <a:xfrm>
            <a:off x="3099767" y="2198526"/>
            <a:ext cx="319752" cy="40514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コネクタ: カギ線 63">
            <a:extLst>
              <a:ext uri="{FF2B5EF4-FFF2-40B4-BE49-F238E27FC236}">
                <a16:creationId xmlns:a16="http://schemas.microsoft.com/office/drawing/2014/main" id="{554E7658-C6D1-97D7-72D4-21BCC4E8B418}"/>
              </a:ext>
            </a:extLst>
          </p:cNvPr>
          <p:cNvCxnSpPr>
            <a:cxnSpLocks/>
            <a:stCxn id="16" idx="3"/>
            <a:endCxn id="17" idx="1"/>
          </p:cNvCxnSpPr>
          <p:nvPr/>
        </p:nvCxnSpPr>
        <p:spPr>
          <a:xfrm flipV="1">
            <a:off x="3099767" y="3298375"/>
            <a:ext cx="333486" cy="32005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コネクタ: カギ線 68">
            <a:extLst>
              <a:ext uri="{FF2B5EF4-FFF2-40B4-BE49-F238E27FC236}">
                <a16:creationId xmlns:a16="http://schemas.microsoft.com/office/drawing/2014/main" id="{FF3BA0CA-9DD5-6E28-15B4-9C12BCF7DFB1}"/>
              </a:ext>
            </a:extLst>
          </p:cNvPr>
          <p:cNvCxnSpPr>
            <a:cxnSpLocks/>
            <a:stCxn id="16" idx="3"/>
            <a:endCxn id="21" idx="1"/>
          </p:cNvCxnSpPr>
          <p:nvPr/>
        </p:nvCxnSpPr>
        <p:spPr>
          <a:xfrm>
            <a:off x="3099767" y="3618426"/>
            <a:ext cx="331184" cy="43200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コネクタ: カギ線 72">
            <a:extLst>
              <a:ext uri="{FF2B5EF4-FFF2-40B4-BE49-F238E27FC236}">
                <a16:creationId xmlns:a16="http://schemas.microsoft.com/office/drawing/2014/main" id="{570966CC-DEF3-5F78-AFC8-99AEEEDBB379}"/>
              </a:ext>
            </a:extLst>
          </p:cNvPr>
          <p:cNvCxnSpPr>
            <a:cxnSpLocks/>
            <a:stCxn id="25" idx="3"/>
            <a:endCxn id="27" idx="1"/>
          </p:cNvCxnSpPr>
          <p:nvPr/>
        </p:nvCxnSpPr>
        <p:spPr>
          <a:xfrm flipV="1">
            <a:off x="4787519" y="4859228"/>
            <a:ext cx="299784" cy="11881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コネクタ: カギ線 75">
            <a:extLst>
              <a:ext uri="{FF2B5EF4-FFF2-40B4-BE49-F238E27FC236}">
                <a16:creationId xmlns:a16="http://schemas.microsoft.com/office/drawing/2014/main" id="{435B967F-91EF-7ACC-5D39-FBA38DDA3862}"/>
              </a:ext>
            </a:extLst>
          </p:cNvPr>
          <p:cNvCxnSpPr>
            <a:cxnSpLocks/>
            <a:stCxn id="25" idx="3"/>
            <a:endCxn id="28" idx="1"/>
          </p:cNvCxnSpPr>
          <p:nvPr/>
        </p:nvCxnSpPr>
        <p:spPr>
          <a:xfrm>
            <a:off x="4787519" y="4978046"/>
            <a:ext cx="299784" cy="50216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コネクタ: カギ線 78">
            <a:extLst>
              <a:ext uri="{FF2B5EF4-FFF2-40B4-BE49-F238E27FC236}">
                <a16:creationId xmlns:a16="http://schemas.microsoft.com/office/drawing/2014/main" id="{FA0B1A97-F893-95DA-0346-27EE9A822690}"/>
              </a:ext>
            </a:extLst>
          </p:cNvPr>
          <p:cNvCxnSpPr>
            <a:cxnSpLocks/>
            <a:stCxn id="25" idx="3"/>
            <a:endCxn id="29" idx="1"/>
          </p:cNvCxnSpPr>
          <p:nvPr/>
        </p:nvCxnSpPr>
        <p:spPr>
          <a:xfrm>
            <a:off x="4787519" y="4978046"/>
            <a:ext cx="299784" cy="1298357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Google Shape;517;p68">
            <a:extLst>
              <a:ext uri="{FF2B5EF4-FFF2-40B4-BE49-F238E27FC236}">
                <a16:creationId xmlns:a16="http://schemas.microsoft.com/office/drawing/2014/main" id="{A70C4283-4CCF-FC53-8BEC-1EE0AA11A3CC}"/>
              </a:ext>
            </a:extLst>
          </p:cNvPr>
          <p:cNvSpPr/>
          <p:nvPr/>
        </p:nvSpPr>
        <p:spPr>
          <a:xfrm>
            <a:off x="5087303" y="1565689"/>
            <a:ext cx="1368000" cy="45649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endParaRPr kumimoji="0" lang="en-US" altLang="ja-JP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cxnSp>
        <p:nvCxnSpPr>
          <p:cNvPr id="83" name="直線矢印コネクタ 82">
            <a:extLst>
              <a:ext uri="{FF2B5EF4-FFF2-40B4-BE49-F238E27FC236}">
                <a16:creationId xmlns:a16="http://schemas.microsoft.com/office/drawing/2014/main" id="{5B9AB35F-0FC1-7A3D-3F61-08891FFB09AB}"/>
              </a:ext>
            </a:extLst>
          </p:cNvPr>
          <p:cNvCxnSpPr>
            <a:cxnSpLocks/>
            <a:stCxn id="24" idx="3"/>
            <a:endCxn id="82" idx="1"/>
          </p:cNvCxnSpPr>
          <p:nvPr/>
        </p:nvCxnSpPr>
        <p:spPr>
          <a:xfrm>
            <a:off x="4798951" y="1788834"/>
            <a:ext cx="288352" cy="51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6" name="Google Shape;517;p68">
            <a:extLst>
              <a:ext uri="{FF2B5EF4-FFF2-40B4-BE49-F238E27FC236}">
                <a16:creationId xmlns:a16="http://schemas.microsoft.com/office/drawing/2014/main" id="{3A877E73-56F3-A25B-025D-3B6D764907E8}"/>
              </a:ext>
            </a:extLst>
          </p:cNvPr>
          <p:cNvSpPr/>
          <p:nvPr/>
        </p:nvSpPr>
        <p:spPr>
          <a:xfrm>
            <a:off x="5087303" y="2240691"/>
            <a:ext cx="1368000" cy="72596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endParaRPr kumimoji="0" lang="en-US" altLang="ja-JP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cxnSp>
        <p:nvCxnSpPr>
          <p:cNvPr id="87" name="直線矢印コネクタ 86">
            <a:extLst>
              <a:ext uri="{FF2B5EF4-FFF2-40B4-BE49-F238E27FC236}">
                <a16:creationId xmlns:a16="http://schemas.microsoft.com/office/drawing/2014/main" id="{F34A2733-D55D-C2CA-E328-C7267975ECAA}"/>
              </a:ext>
            </a:extLst>
          </p:cNvPr>
          <p:cNvCxnSpPr>
            <a:cxnSpLocks/>
            <a:stCxn id="23" idx="3"/>
            <a:endCxn id="86" idx="1"/>
          </p:cNvCxnSpPr>
          <p:nvPr/>
        </p:nvCxnSpPr>
        <p:spPr>
          <a:xfrm>
            <a:off x="4787519" y="2603675"/>
            <a:ext cx="2997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4" name="Google Shape;517;p68">
            <a:extLst>
              <a:ext uri="{FF2B5EF4-FFF2-40B4-BE49-F238E27FC236}">
                <a16:creationId xmlns:a16="http://schemas.microsoft.com/office/drawing/2014/main" id="{3AD9C525-51CD-0E7C-BA15-8D44F7C84F6E}"/>
              </a:ext>
            </a:extLst>
          </p:cNvPr>
          <p:cNvSpPr/>
          <p:nvPr/>
        </p:nvSpPr>
        <p:spPr>
          <a:xfrm>
            <a:off x="5069156" y="3163390"/>
            <a:ext cx="1368000" cy="446754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97" name="Google Shape;517;p68">
            <a:extLst>
              <a:ext uri="{FF2B5EF4-FFF2-40B4-BE49-F238E27FC236}">
                <a16:creationId xmlns:a16="http://schemas.microsoft.com/office/drawing/2014/main" id="{8F03F0CB-F7A7-CCFB-AAA3-B2E027EA3186}"/>
              </a:ext>
            </a:extLst>
          </p:cNvPr>
          <p:cNvSpPr/>
          <p:nvPr/>
        </p:nvSpPr>
        <p:spPr>
          <a:xfrm>
            <a:off x="6765071" y="1654519"/>
            <a:ext cx="1368000" cy="4467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99" name="Google Shape;517;p68">
            <a:extLst>
              <a:ext uri="{FF2B5EF4-FFF2-40B4-BE49-F238E27FC236}">
                <a16:creationId xmlns:a16="http://schemas.microsoft.com/office/drawing/2014/main" id="{900065E9-D9B3-E921-6F72-A69A53F5C23A}"/>
              </a:ext>
            </a:extLst>
          </p:cNvPr>
          <p:cNvSpPr/>
          <p:nvPr/>
        </p:nvSpPr>
        <p:spPr>
          <a:xfrm>
            <a:off x="5066854" y="3819672"/>
            <a:ext cx="1368000" cy="446754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100" name="Google Shape;517;p68">
            <a:extLst>
              <a:ext uri="{FF2B5EF4-FFF2-40B4-BE49-F238E27FC236}">
                <a16:creationId xmlns:a16="http://schemas.microsoft.com/office/drawing/2014/main" id="{2F7D5682-4964-312C-062F-9A171276ADDE}"/>
              </a:ext>
            </a:extLst>
          </p:cNvPr>
          <p:cNvSpPr/>
          <p:nvPr/>
        </p:nvSpPr>
        <p:spPr>
          <a:xfrm>
            <a:off x="6767735" y="3160738"/>
            <a:ext cx="1368000" cy="4467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cxnSp>
        <p:nvCxnSpPr>
          <p:cNvPr id="101" name="直線矢印コネクタ 100">
            <a:extLst>
              <a:ext uri="{FF2B5EF4-FFF2-40B4-BE49-F238E27FC236}">
                <a16:creationId xmlns:a16="http://schemas.microsoft.com/office/drawing/2014/main" id="{27A2E783-0BDE-C6F0-3700-25A52CE5CA37}"/>
              </a:ext>
            </a:extLst>
          </p:cNvPr>
          <p:cNvCxnSpPr>
            <a:cxnSpLocks/>
            <a:stCxn id="21" idx="3"/>
            <a:endCxn id="99" idx="1"/>
          </p:cNvCxnSpPr>
          <p:nvPr/>
        </p:nvCxnSpPr>
        <p:spPr>
          <a:xfrm flipV="1">
            <a:off x="4798951" y="4043049"/>
            <a:ext cx="267903" cy="73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コネクタ: カギ線 103">
            <a:extLst>
              <a:ext uri="{FF2B5EF4-FFF2-40B4-BE49-F238E27FC236}">
                <a16:creationId xmlns:a16="http://schemas.microsoft.com/office/drawing/2014/main" id="{2CEE9E37-07A7-E057-9168-674233DD3C6F}"/>
              </a:ext>
            </a:extLst>
          </p:cNvPr>
          <p:cNvCxnSpPr>
            <a:cxnSpLocks/>
            <a:stCxn id="21" idx="3"/>
            <a:endCxn id="94" idx="1"/>
          </p:cNvCxnSpPr>
          <p:nvPr/>
        </p:nvCxnSpPr>
        <p:spPr>
          <a:xfrm flipV="1">
            <a:off x="4798951" y="3386767"/>
            <a:ext cx="270205" cy="66365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コネクタ: カギ線 106">
            <a:extLst>
              <a:ext uri="{FF2B5EF4-FFF2-40B4-BE49-F238E27FC236}">
                <a16:creationId xmlns:a16="http://schemas.microsoft.com/office/drawing/2014/main" id="{40FA35B3-8553-FC66-8A44-74463B44E04B}"/>
              </a:ext>
            </a:extLst>
          </p:cNvPr>
          <p:cNvCxnSpPr>
            <a:cxnSpLocks/>
            <a:stCxn id="94" idx="3"/>
            <a:endCxn id="97" idx="1"/>
          </p:cNvCxnSpPr>
          <p:nvPr/>
        </p:nvCxnSpPr>
        <p:spPr>
          <a:xfrm flipV="1">
            <a:off x="6437156" y="1877896"/>
            <a:ext cx="327915" cy="1508871"/>
          </a:xfrm>
          <a:prstGeom prst="bentConnector3">
            <a:avLst>
              <a:gd name="adj1" fmla="val 50699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コネクタ: カギ線 109">
            <a:extLst>
              <a:ext uri="{FF2B5EF4-FFF2-40B4-BE49-F238E27FC236}">
                <a16:creationId xmlns:a16="http://schemas.microsoft.com/office/drawing/2014/main" id="{8B069BC5-C1B8-E68A-F670-C067A0A36EE0}"/>
              </a:ext>
            </a:extLst>
          </p:cNvPr>
          <p:cNvCxnSpPr>
            <a:cxnSpLocks/>
            <a:stCxn id="94" idx="3"/>
            <a:endCxn id="4" idx="1"/>
          </p:cNvCxnSpPr>
          <p:nvPr/>
        </p:nvCxnSpPr>
        <p:spPr>
          <a:xfrm>
            <a:off x="6437156" y="3386767"/>
            <a:ext cx="332028" cy="98215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コネクタ: カギ線 112">
            <a:extLst>
              <a:ext uri="{FF2B5EF4-FFF2-40B4-BE49-F238E27FC236}">
                <a16:creationId xmlns:a16="http://schemas.microsoft.com/office/drawing/2014/main" id="{FE0F3948-AB55-025A-54EC-599E2178A30C}"/>
              </a:ext>
            </a:extLst>
          </p:cNvPr>
          <p:cNvCxnSpPr>
            <a:cxnSpLocks/>
            <a:stCxn id="94" idx="3"/>
            <a:endCxn id="100" idx="1"/>
          </p:cNvCxnSpPr>
          <p:nvPr/>
        </p:nvCxnSpPr>
        <p:spPr>
          <a:xfrm flipV="1">
            <a:off x="6437156" y="3384115"/>
            <a:ext cx="330579" cy="2652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6" name="Google Shape;517;p68">
            <a:extLst>
              <a:ext uri="{FF2B5EF4-FFF2-40B4-BE49-F238E27FC236}">
                <a16:creationId xmlns:a16="http://schemas.microsoft.com/office/drawing/2014/main" id="{B63140AA-2B22-7847-9EA8-89AB1767B404}"/>
              </a:ext>
            </a:extLst>
          </p:cNvPr>
          <p:cNvSpPr/>
          <p:nvPr/>
        </p:nvSpPr>
        <p:spPr>
          <a:xfrm>
            <a:off x="8442839" y="1360154"/>
            <a:ext cx="1368000" cy="4467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117" name="Google Shape;517;p68">
            <a:extLst>
              <a:ext uri="{FF2B5EF4-FFF2-40B4-BE49-F238E27FC236}">
                <a16:creationId xmlns:a16="http://schemas.microsoft.com/office/drawing/2014/main" id="{CA242545-E85C-7D2B-8039-8A284D248128}"/>
              </a:ext>
            </a:extLst>
          </p:cNvPr>
          <p:cNvSpPr/>
          <p:nvPr/>
        </p:nvSpPr>
        <p:spPr>
          <a:xfrm>
            <a:off x="8442839" y="2026554"/>
            <a:ext cx="1368000" cy="4467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118" name="Google Shape;517;p68">
            <a:extLst>
              <a:ext uri="{FF2B5EF4-FFF2-40B4-BE49-F238E27FC236}">
                <a16:creationId xmlns:a16="http://schemas.microsoft.com/office/drawing/2014/main" id="{E67FE99B-37CF-4FB5-0775-B02D3355714F}"/>
              </a:ext>
            </a:extLst>
          </p:cNvPr>
          <p:cNvSpPr/>
          <p:nvPr/>
        </p:nvSpPr>
        <p:spPr>
          <a:xfrm>
            <a:off x="8442839" y="2692954"/>
            <a:ext cx="1368000" cy="4467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119" name="Google Shape;517;p68">
            <a:extLst>
              <a:ext uri="{FF2B5EF4-FFF2-40B4-BE49-F238E27FC236}">
                <a16:creationId xmlns:a16="http://schemas.microsoft.com/office/drawing/2014/main" id="{4E347575-2AF4-8F3A-DB16-33DF01517036}"/>
              </a:ext>
            </a:extLst>
          </p:cNvPr>
          <p:cNvSpPr/>
          <p:nvPr/>
        </p:nvSpPr>
        <p:spPr>
          <a:xfrm>
            <a:off x="8442839" y="3359354"/>
            <a:ext cx="1368000" cy="4467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cxnSp>
        <p:nvCxnSpPr>
          <p:cNvPr id="120" name="コネクタ: カギ線 119">
            <a:extLst>
              <a:ext uri="{FF2B5EF4-FFF2-40B4-BE49-F238E27FC236}">
                <a16:creationId xmlns:a16="http://schemas.microsoft.com/office/drawing/2014/main" id="{6CBB706C-0527-2994-B6A1-6FFFF67A2C3F}"/>
              </a:ext>
            </a:extLst>
          </p:cNvPr>
          <p:cNvCxnSpPr>
            <a:cxnSpLocks/>
            <a:stCxn id="97" idx="3"/>
            <a:endCxn id="116" idx="1"/>
          </p:cNvCxnSpPr>
          <p:nvPr/>
        </p:nvCxnSpPr>
        <p:spPr>
          <a:xfrm flipV="1">
            <a:off x="8133071" y="1583531"/>
            <a:ext cx="309768" cy="29436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コネクタ: カギ線 123">
            <a:extLst>
              <a:ext uri="{FF2B5EF4-FFF2-40B4-BE49-F238E27FC236}">
                <a16:creationId xmlns:a16="http://schemas.microsoft.com/office/drawing/2014/main" id="{363CD7FE-DCBC-3BAC-9E39-BF13A1ED5DFA}"/>
              </a:ext>
            </a:extLst>
          </p:cNvPr>
          <p:cNvCxnSpPr>
            <a:cxnSpLocks/>
            <a:stCxn id="97" idx="3"/>
            <a:endCxn id="117" idx="1"/>
          </p:cNvCxnSpPr>
          <p:nvPr/>
        </p:nvCxnSpPr>
        <p:spPr>
          <a:xfrm>
            <a:off x="8133071" y="1877896"/>
            <a:ext cx="309768" cy="37203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コネクタ: カギ線 126">
            <a:extLst>
              <a:ext uri="{FF2B5EF4-FFF2-40B4-BE49-F238E27FC236}">
                <a16:creationId xmlns:a16="http://schemas.microsoft.com/office/drawing/2014/main" id="{9DBC0348-229A-633B-04B4-0B6744817DFC}"/>
              </a:ext>
            </a:extLst>
          </p:cNvPr>
          <p:cNvCxnSpPr>
            <a:cxnSpLocks/>
            <a:stCxn id="6" idx="3"/>
            <a:endCxn id="105" idx="1"/>
          </p:cNvCxnSpPr>
          <p:nvPr/>
        </p:nvCxnSpPr>
        <p:spPr>
          <a:xfrm flipV="1">
            <a:off x="8122700" y="5581931"/>
            <a:ext cx="332092" cy="19282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Google Shape;517;p68">
            <a:extLst>
              <a:ext uri="{FF2B5EF4-FFF2-40B4-BE49-F238E27FC236}">
                <a16:creationId xmlns:a16="http://schemas.microsoft.com/office/drawing/2014/main" id="{632001E8-21C2-3B3E-1AB8-C1DA03056D39}"/>
              </a:ext>
            </a:extLst>
          </p:cNvPr>
          <p:cNvSpPr/>
          <p:nvPr/>
        </p:nvSpPr>
        <p:spPr>
          <a:xfrm>
            <a:off x="8454792" y="4025754"/>
            <a:ext cx="1368000" cy="4467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cxnSp>
        <p:nvCxnSpPr>
          <p:cNvPr id="136" name="コネクタ: カギ線 135">
            <a:extLst>
              <a:ext uri="{FF2B5EF4-FFF2-40B4-BE49-F238E27FC236}">
                <a16:creationId xmlns:a16="http://schemas.microsoft.com/office/drawing/2014/main" id="{D363FDD5-C4F1-1CA2-8C17-8C45C653834D}"/>
              </a:ext>
            </a:extLst>
          </p:cNvPr>
          <p:cNvCxnSpPr>
            <a:cxnSpLocks/>
            <a:stCxn id="100" idx="3"/>
            <a:endCxn id="118" idx="1"/>
          </p:cNvCxnSpPr>
          <p:nvPr/>
        </p:nvCxnSpPr>
        <p:spPr>
          <a:xfrm flipV="1">
            <a:off x="8135735" y="2916331"/>
            <a:ext cx="307104" cy="46778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4" name="コネクタ: カギ線 153">
            <a:extLst>
              <a:ext uri="{FF2B5EF4-FFF2-40B4-BE49-F238E27FC236}">
                <a16:creationId xmlns:a16="http://schemas.microsoft.com/office/drawing/2014/main" id="{460D616A-A64C-AB41-D8A2-71ACD854CDD0}"/>
              </a:ext>
            </a:extLst>
          </p:cNvPr>
          <p:cNvCxnSpPr>
            <a:cxnSpLocks/>
            <a:stCxn id="100" idx="3"/>
            <a:endCxn id="119" idx="1"/>
          </p:cNvCxnSpPr>
          <p:nvPr/>
        </p:nvCxnSpPr>
        <p:spPr>
          <a:xfrm>
            <a:off x="8135735" y="3384115"/>
            <a:ext cx="307104" cy="19861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コネクタ: カギ線 67">
            <a:extLst>
              <a:ext uri="{FF2B5EF4-FFF2-40B4-BE49-F238E27FC236}">
                <a16:creationId xmlns:a16="http://schemas.microsoft.com/office/drawing/2014/main" id="{39553201-22A0-81FF-454C-53D9435BF813}"/>
              </a:ext>
            </a:extLst>
          </p:cNvPr>
          <p:cNvCxnSpPr>
            <a:cxnSpLocks/>
            <a:stCxn id="28" idx="3"/>
          </p:cNvCxnSpPr>
          <p:nvPr/>
        </p:nvCxnSpPr>
        <p:spPr>
          <a:xfrm>
            <a:off x="6455303" y="5480206"/>
            <a:ext cx="279462" cy="23243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コネクタ: カギ線 71">
            <a:extLst>
              <a:ext uri="{FF2B5EF4-FFF2-40B4-BE49-F238E27FC236}">
                <a16:creationId xmlns:a16="http://schemas.microsoft.com/office/drawing/2014/main" id="{A612DCDE-A7ED-5CA4-6004-2AA1059A4EB3}"/>
              </a:ext>
            </a:extLst>
          </p:cNvPr>
          <p:cNvCxnSpPr>
            <a:cxnSpLocks/>
          </p:cNvCxnSpPr>
          <p:nvPr/>
        </p:nvCxnSpPr>
        <p:spPr>
          <a:xfrm flipV="1">
            <a:off x="6455303" y="4434910"/>
            <a:ext cx="313881" cy="104400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コネクタ: カギ線 88">
            <a:extLst>
              <a:ext uri="{FF2B5EF4-FFF2-40B4-BE49-F238E27FC236}">
                <a16:creationId xmlns:a16="http://schemas.microsoft.com/office/drawing/2014/main" id="{95CBB602-E830-939B-2D7E-2E7973F9FB39}"/>
              </a:ext>
            </a:extLst>
          </p:cNvPr>
          <p:cNvCxnSpPr>
            <a:stCxn id="12" idx="3"/>
            <a:endCxn id="14" idx="1"/>
          </p:cNvCxnSpPr>
          <p:nvPr/>
        </p:nvCxnSpPr>
        <p:spPr>
          <a:xfrm>
            <a:off x="1412015" y="1333832"/>
            <a:ext cx="319752" cy="3674055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Google Shape;517;p68">
            <a:extLst>
              <a:ext uri="{FF2B5EF4-FFF2-40B4-BE49-F238E27FC236}">
                <a16:creationId xmlns:a16="http://schemas.microsoft.com/office/drawing/2014/main" id="{8CF6003D-00D6-7727-BD62-627F1FE6BE0C}"/>
              </a:ext>
            </a:extLst>
          </p:cNvPr>
          <p:cNvSpPr/>
          <p:nvPr/>
        </p:nvSpPr>
        <p:spPr>
          <a:xfrm>
            <a:off x="8454792" y="4692154"/>
            <a:ext cx="1368000" cy="4467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105" name="Google Shape;517;p68">
            <a:extLst>
              <a:ext uri="{FF2B5EF4-FFF2-40B4-BE49-F238E27FC236}">
                <a16:creationId xmlns:a16="http://schemas.microsoft.com/office/drawing/2014/main" id="{D15542FB-CDC8-3F29-86D7-242798DB3D46}"/>
              </a:ext>
            </a:extLst>
          </p:cNvPr>
          <p:cNvSpPr/>
          <p:nvPr/>
        </p:nvSpPr>
        <p:spPr>
          <a:xfrm>
            <a:off x="8454792" y="5358554"/>
            <a:ext cx="1368000" cy="4467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106" name="Google Shape;517;p68">
            <a:extLst>
              <a:ext uri="{FF2B5EF4-FFF2-40B4-BE49-F238E27FC236}">
                <a16:creationId xmlns:a16="http://schemas.microsoft.com/office/drawing/2014/main" id="{FE3DE452-4D81-9B19-B7AC-328C89F370DE}"/>
              </a:ext>
            </a:extLst>
          </p:cNvPr>
          <p:cNvSpPr/>
          <p:nvPr/>
        </p:nvSpPr>
        <p:spPr>
          <a:xfrm>
            <a:off x="8454792" y="6033194"/>
            <a:ext cx="1368000" cy="4467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cxnSp>
        <p:nvCxnSpPr>
          <p:cNvPr id="111" name="コネクタ: カギ線 110">
            <a:extLst>
              <a:ext uri="{FF2B5EF4-FFF2-40B4-BE49-F238E27FC236}">
                <a16:creationId xmlns:a16="http://schemas.microsoft.com/office/drawing/2014/main" id="{446F1254-3009-71E9-9D13-5114A73892EA}"/>
              </a:ext>
            </a:extLst>
          </p:cNvPr>
          <p:cNvCxnSpPr>
            <a:cxnSpLocks/>
            <a:stCxn id="4" idx="3"/>
            <a:endCxn id="103" idx="1"/>
          </p:cNvCxnSpPr>
          <p:nvPr/>
        </p:nvCxnSpPr>
        <p:spPr>
          <a:xfrm>
            <a:off x="8137184" y="4368921"/>
            <a:ext cx="317608" cy="54661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5" name="コネクタ: カギ線 194">
            <a:extLst>
              <a:ext uri="{FF2B5EF4-FFF2-40B4-BE49-F238E27FC236}">
                <a16:creationId xmlns:a16="http://schemas.microsoft.com/office/drawing/2014/main" id="{9CA02E7C-8919-D89E-CCE9-3214C797379E}"/>
              </a:ext>
            </a:extLst>
          </p:cNvPr>
          <p:cNvCxnSpPr>
            <a:cxnSpLocks/>
            <a:stCxn id="4" idx="3"/>
            <a:endCxn id="132" idx="1"/>
          </p:cNvCxnSpPr>
          <p:nvPr/>
        </p:nvCxnSpPr>
        <p:spPr>
          <a:xfrm flipV="1">
            <a:off x="8137184" y="4249131"/>
            <a:ext cx="317608" cy="11979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Google Shape;517;p68">
            <a:extLst>
              <a:ext uri="{FF2B5EF4-FFF2-40B4-BE49-F238E27FC236}">
                <a16:creationId xmlns:a16="http://schemas.microsoft.com/office/drawing/2014/main" id="{4A83EC5C-077A-2062-D76D-503FE81E4D68}"/>
              </a:ext>
            </a:extLst>
          </p:cNvPr>
          <p:cNvSpPr/>
          <p:nvPr/>
        </p:nvSpPr>
        <p:spPr>
          <a:xfrm>
            <a:off x="6769184" y="4145544"/>
            <a:ext cx="1368000" cy="4467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sp>
        <p:nvSpPr>
          <p:cNvPr id="6" name="Google Shape;517;p68">
            <a:extLst>
              <a:ext uri="{FF2B5EF4-FFF2-40B4-BE49-F238E27FC236}">
                <a16:creationId xmlns:a16="http://schemas.microsoft.com/office/drawing/2014/main" id="{B5EEB1CE-64EF-01AB-A015-CBB1C07CC9E9}"/>
              </a:ext>
            </a:extLst>
          </p:cNvPr>
          <p:cNvSpPr/>
          <p:nvPr/>
        </p:nvSpPr>
        <p:spPr>
          <a:xfrm>
            <a:off x="6754700" y="5512460"/>
            <a:ext cx="1368000" cy="52459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9250" tIns="58500" rIns="29250" bIns="29250" anchor="ctr" anchorCtr="0">
            <a:no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Arial"/>
              <a:sym typeface="Arial"/>
            </a:endParaRPr>
          </a:p>
        </p:txBody>
      </p:sp>
      <p:cxnSp>
        <p:nvCxnSpPr>
          <p:cNvPr id="34" name="コネクタ: カギ線 33">
            <a:extLst>
              <a:ext uri="{FF2B5EF4-FFF2-40B4-BE49-F238E27FC236}">
                <a16:creationId xmlns:a16="http://schemas.microsoft.com/office/drawing/2014/main" id="{5F98A571-514A-7719-9143-611F393BEF68}"/>
              </a:ext>
            </a:extLst>
          </p:cNvPr>
          <p:cNvCxnSpPr>
            <a:cxnSpLocks/>
            <a:stCxn id="6" idx="3"/>
            <a:endCxn id="106" idx="1"/>
          </p:cNvCxnSpPr>
          <p:nvPr/>
        </p:nvCxnSpPr>
        <p:spPr>
          <a:xfrm>
            <a:off x="8122700" y="5774757"/>
            <a:ext cx="332092" cy="48181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B4FF887-BB76-2E57-1AE7-1C72BB40BB91}"/>
              </a:ext>
            </a:extLst>
          </p:cNvPr>
          <p:cNvSpPr/>
          <p:nvPr/>
        </p:nvSpPr>
        <p:spPr>
          <a:xfrm>
            <a:off x="0" y="299467"/>
            <a:ext cx="9900000" cy="109687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kumimoji="1" lang="ja-JP" alt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321E9D97-146C-EF21-D5AA-1A35680950E4}"/>
              </a:ext>
            </a:extLst>
          </p:cNvPr>
          <p:cNvSpPr/>
          <p:nvPr/>
        </p:nvSpPr>
        <p:spPr>
          <a:xfrm>
            <a:off x="389466" y="49120"/>
            <a:ext cx="692573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ロジックモデルの作成フォーマット例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A26DC260-F788-EE9B-E279-EA937B95B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3416" y="6502018"/>
            <a:ext cx="871728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70704B-CE94-48CC-AF30-84932A1262A7}" type="slidenum">
              <a:rPr kumimoji="1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eiryo UI" panose="020B0604030504040204" pitchFamily="50" charset="-128"/>
                <a:ea typeface="Meiryo UI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1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18" name="直方体 17">
            <a:extLst>
              <a:ext uri="{FF2B5EF4-FFF2-40B4-BE49-F238E27FC236}">
                <a16:creationId xmlns:a16="http://schemas.microsoft.com/office/drawing/2014/main" id="{328CE254-E48B-15A9-1219-0368A0A049D1}"/>
              </a:ext>
            </a:extLst>
          </p:cNvPr>
          <p:cNvSpPr>
            <a:spLocks noChangeAspect="1"/>
          </p:cNvSpPr>
          <p:nvPr/>
        </p:nvSpPr>
        <p:spPr>
          <a:xfrm>
            <a:off x="8469" y="8466"/>
            <a:ext cx="396000" cy="396000"/>
          </a:xfrm>
          <a:prstGeom prst="cub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>
                  <a:outerShdw blurRad="152400" dist="38100" sx="114000" sy="114000" algn="l" rotWithShape="0">
                    <a:srgbClr val="FFC000"/>
                  </a:outerShdw>
                </a:effectLst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6</a:t>
            </a:r>
            <a:endParaRPr kumimoji="1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>
                <a:outerShdw blurRad="152400" dist="38100" sx="114000" sy="114000" algn="l" rotWithShape="0">
                  <a:srgbClr val="FFC000"/>
                </a:outerShdw>
              </a:effectLst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087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C4E60FC-4D8F-DA37-9C11-EA6287437FAB}"/>
              </a:ext>
            </a:extLst>
          </p:cNvPr>
          <p:cNvSpPr/>
          <p:nvPr/>
        </p:nvSpPr>
        <p:spPr>
          <a:xfrm>
            <a:off x="53453" y="644961"/>
            <a:ext cx="5329637" cy="25195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深掘り調査やロジックモデルを踏まえ、特に優先的に対応したい課題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180ECA0-472F-A77A-29E5-5A6AD1CCFBC3}"/>
              </a:ext>
            </a:extLst>
          </p:cNvPr>
          <p:cNvSpPr/>
          <p:nvPr/>
        </p:nvSpPr>
        <p:spPr>
          <a:xfrm>
            <a:off x="53453" y="896916"/>
            <a:ext cx="9747772" cy="52890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graphicFrame>
        <p:nvGraphicFramePr>
          <p:cNvPr id="5" name="表 14">
            <a:extLst>
              <a:ext uri="{FF2B5EF4-FFF2-40B4-BE49-F238E27FC236}">
                <a16:creationId xmlns:a16="http://schemas.microsoft.com/office/drawing/2014/main" id="{354FE6AD-C1E4-BBC4-8D9D-B1F930468918}"/>
              </a:ext>
            </a:extLst>
          </p:cNvPr>
          <p:cNvGraphicFramePr>
            <a:graphicFrameLocks noGrp="1"/>
          </p:cNvGraphicFramePr>
          <p:nvPr/>
        </p:nvGraphicFramePr>
        <p:xfrm>
          <a:off x="65726" y="1513544"/>
          <a:ext cx="9755154" cy="4040881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359210">
                  <a:extLst>
                    <a:ext uri="{9D8B030D-6E8A-4147-A177-3AD203B41FA5}">
                      <a16:colId xmlns:a16="http://schemas.microsoft.com/office/drawing/2014/main" val="2633569253"/>
                    </a:ext>
                  </a:extLst>
                </a:gridCol>
                <a:gridCol w="1218834">
                  <a:extLst>
                    <a:ext uri="{9D8B030D-6E8A-4147-A177-3AD203B41FA5}">
                      <a16:colId xmlns:a16="http://schemas.microsoft.com/office/drawing/2014/main" val="1796053826"/>
                    </a:ext>
                  </a:extLst>
                </a:gridCol>
                <a:gridCol w="2230524">
                  <a:extLst>
                    <a:ext uri="{9D8B030D-6E8A-4147-A177-3AD203B41FA5}">
                      <a16:colId xmlns:a16="http://schemas.microsoft.com/office/drawing/2014/main" val="825261803"/>
                    </a:ext>
                  </a:extLst>
                </a:gridCol>
                <a:gridCol w="2027543">
                  <a:extLst>
                    <a:ext uri="{9D8B030D-6E8A-4147-A177-3AD203B41FA5}">
                      <a16:colId xmlns:a16="http://schemas.microsoft.com/office/drawing/2014/main" val="183630505"/>
                    </a:ext>
                  </a:extLst>
                </a:gridCol>
                <a:gridCol w="2101361">
                  <a:extLst>
                    <a:ext uri="{9D8B030D-6E8A-4147-A177-3AD203B41FA5}">
                      <a16:colId xmlns:a16="http://schemas.microsoft.com/office/drawing/2014/main" val="262302403"/>
                    </a:ext>
                  </a:extLst>
                </a:gridCol>
                <a:gridCol w="1817682">
                  <a:extLst>
                    <a:ext uri="{9D8B030D-6E8A-4147-A177-3AD203B41FA5}">
                      <a16:colId xmlns:a16="http://schemas.microsoft.com/office/drawing/2014/main" val="4236851788"/>
                    </a:ext>
                  </a:extLst>
                </a:gridCol>
              </a:tblGrid>
              <a:tr h="23185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baseline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No.</a:t>
                      </a:r>
                      <a:endParaRPr kumimoji="1" lang="ja-JP" altLang="en-US" sz="1100" baseline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aseline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対象者</a:t>
                      </a: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aseline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実現したい状態</a:t>
                      </a: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aseline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提供する支援／サービス</a:t>
                      </a:r>
                      <a:endParaRPr kumimoji="1" lang="en-US" altLang="ja-JP" sz="1050" baseline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050" baseline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のイメージ</a:t>
                      </a: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aseline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活用できそうなデジタル技術</a:t>
                      </a:r>
                      <a:endParaRPr kumimoji="1" lang="en-US" altLang="ja-JP" sz="1050" baseline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baseline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関連論点・備考</a:t>
                      </a: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3351473"/>
                  </a:ext>
                </a:extLst>
              </a:tr>
              <a:tr h="291841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050" baseline="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0310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050" baseline="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0295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050" baseline="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</a:t>
                      </a:r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6178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050" baseline="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</a:t>
                      </a:r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8344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050" baseline="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</a:t>
                      </a:r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792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050" baseline="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</a:t>
                      </a:r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9951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050" baseline="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7</a:t>
                      </a:r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81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050" baseline="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</a:t>
                      </a:r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950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050" baseline="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9</a:t>
                      </a:r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1995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050" baseline="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</a:t>
                      </a:r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1254785"/>
                  </a:ext>
                </a:extLst>
              </a:tr>
            </a:tbl>
          </a:graphicData>
        </a:graphic>
      </p:graphicFrame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4584646-36AE-88E3-1BA8-240128C9BA4B}"/>
              </a:ext>
            </a:extLst>
          </p:cNvPr>
          <p:cNvSpPr/>
          <p:nvPr/>
        </p:nvSpPr>
        <p:spPr>
          <a:xfrm>
            <a:off x="84776" y="5927765"/>
            <a:ext cx="2829141" cy="21691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民間事業者候補の調査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8442281-87C4-FB52-CC05-9B90E48C1589}"/>
              </a:ext>
            </a:extLst>
          </p:cNvPr>
          <p:cNvSpPr txBox="1"/>
          <p:nvPr/>
        </p:nvSpPr>
        <p:spPr>
          <a:xfrm>
            <a:off x="2913917" y="5856063"/>
            <a:ext cx="70025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※</a:t>
            </a: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上記で列記した支援・サービスイメージやデジタル技術を見比べながら、連携先候補になりそうな民間事業者を列記</a:t>
            </a:r>
            <a:endParaRPr kumimoji="1" lang="en-US" altLang="ja-JP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※</a:t>
            </a: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個社名ではなく、事業分野やサービス領域のイメージでも可</a:t>
            </a:r>
            <a:endParaRPr kumimoji="1" lang="en-US" altLang="ja-JP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4984D07-3638-3614-054A-4D3F2969D6A7}"/>
              </a:ext>
            </a:extLst>
          </p:cNvPr>
          <p:cNvSpPr/>
          <p:nvPr/>
        </p:nvSpPr>
        <p:spPr>
          <a:xfrm>
            <a:off x="84776" y="6183722"/>
            <a:ext cx="9713518" cy="62111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5807E2D-3128-98E5-43EF-3482C9A7A0D1}"/>
              </a:ext>
            </a:extLst>
          </p:cNvPr>
          <p:cNvSpPr/>
          <p:nvPr/>
        </p:nvSpPr>
        <p:spPr>
          <a:xfrm>
            <a:off x="0" y="299467"/>
            <a:ext cx="9900000" cy="109687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kumimoji="1" lang="ja-JP" alt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303294A9-3429-60B6-B751-F729E3A0086D}"/>
              </a:ext>
            </a:extLst>
          </p:cNvPr>
          <p:cNvSpPr/>
          <p:nvPr/>
        </p:nvSpPr>
        <p:spPr>
          <a:xfrm>
            <a:off x="389466" y="49120"/>
            <a:ext cx="692573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事業具体化のためのアイディア出しフォーマット例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7" name="スライド番号プレースホルダー 1">
            <a:extLst>
              <a:ext uri="{FF2B5EF4-FFF2-40B4-BE49-F238E27FC236}">
                <a16:creationId xmlns:a16="http://schemas.microsoft.com/office/drawing/2014/main" id="{4F2840B2-15DA-D3E4-424A-1F0C07E24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3416" y="6502018"/>
            <a:ext cx="871728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70704B-CE94-48CC-AF30-84932A1262A7}" type="slidenum">
              <a:rPr kumimoji="1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eiryo UI" panose="020B0604030504040204" pitchFamily="50" charset="-128"/>
                <a:ea typeface="Meiryo UI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1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14" name="直方体 13">
            <a:extLst>
              <a:ext uri="{FF2B5EF4-FFF2-40B4-BE49-F238E27FC236}">
                <a16:creationId xmlns:a16="http://schemas.microsoft.com/office/drawing/2014/main" id="{2AEDD8F1-BDF9-4F04-08FE-7A81A53C85C5}"/>
              </a:ext>
            </a:extLst>
          </p:cNvPr>
          <p:cNvSpPr>
            <a:spLocks noChangeAspect="1"/>
          </p:cNvSpPr>
          <p:nvPr/>
        </p:nvSpPr>
        <p:spPr>
          <a:xfrm>
            <a:off x="8469" y="8466"/>
            <a:ext cx="396000" cy="396000"/>
          </a:xfrm>
          <a:prstGeom prst="cub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>
                  <a:outerShdw blurRad="152400" dist="38100" sx="114000" sy="114000" algn="l" rotWithShape="0">
                    <a:srgbClr val="FFC000"/>
                  </a:outerShdw>
                </a:effectLst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6</a:t>
            </a:r>
            <a:endParaRPr kumimoji="1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>
                <a:outerShdw blurRad="152400" dist="38100" sx="114000" sy="114000" algn="l" rotWithShape="0">
                  <a:srgbClr val="FFC000"/>
                </a:outerShdw>
              </a:effectLst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0208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 6">
            <a:extLst>
              <a:ext uri="{FF2B5EF4-FFF2-40B4-BE49-F238E27FC236}">
                <a16:creationId xmlns:a16="http://schemas.microsoft.com/office/drawing/2014/main" id="{B1C4754D-5BFA-1B49-C4F8-9BB64BD811C0}"/>
              </a:ext>
            </a:extLst>
          </p:cNvPr>
          <p:cNvGraphicFramePr>
            <a:graphicFrameLocks noGrp="1"/>
          </p:cNvGraphicFramePr>
          <p:nvPr/>
        </p:nvGraphicFramePr>
        <p:xfrm>
          <a:off x="37151" y="647190"/>
          <a:ext cx="7717664" cy="1000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4794">
                  <a:extLst>
                    <a:ext uri="{9D8B030D-6E8A-4147-A177-3AD203B41FA5}">
                      <a16:colId xmlns:a16="http://schemas.microsoft.com/office/drawing/2014/main" val="3139973863"/>
                    </a:ext>
                  </a:extLst>
                </a:gridCol>
                <a:gridCol w="6572870">
                  <a:extLst>
                    <a:ext uri="{9D8B030D-6E8A-4147-A177-3AD203B41FA5}">
                      <a16:colId xmlns:a16="http://schemas.microsoft.com/office/drawing/2014/main" val="2646351941"/>
                    </a:ext>
                  </a:extLst>
                </a:gridCol>
              </a:tblGrid>
              <a:tr h="202354">
                <a:tc gridSpan="2">
                  <a:txBody>
                    <a:bodyPr/>
                    <a:lstStyle/>
                    <a:p>
                      <a:r>
                        <a:rPr kumimoji="1" lang="ja-JP" altLang="en-US" sz="11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深掘り調査やロジックモデルを踏まえ、特に優先的に対応したい課題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3052257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21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優先度の理由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6652085"/>
                  </a:ext>
                </a:extLst>
              </a:tr>
            </a:tbl>
          </a:graphicData>
        </a:graphic>
      </p:graphicFrame>
      <p:graphicFrame>
        <p:nvGraphicFramePr>
          <p:cNvPr id="8" name="表 6">
            <a:extLst>
              <a:ext uri="{FF2B5EF4-FFF2-40B4-BE49-F238E27FC236}">
                <a16:creationId xmlns:a16="http://schemas.microsoft.com/office/drawing/2014/main" id="{796F8966-8AD6-037E-4488-1DAC32A450BD}"/>
              </a:ext>
            </a:extLst>
          </p:cNvPr>
          <p:cNvGraphicFramePr>
            <a:graphicFrameLocks noGrp="1"/>
          </p:cNvGraphicFramePr>
          <p:nvPr/>
        </p:nvGraphicFramePr>
        <p:xfrm>
          <a:off x="46678" y="1838495"/>
          <a:ext cx="9810029" cy="16955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167">
                  <a:extLst>
                    <a:ext uri="{9D8B030D-6E8A-4147-A177-3AD203B41FA5}">
                      <a16:colId xmlns:a16="http://schemas.microsoft.com/office/drawing/2014/main" val="3139973863"/>
                    </a:ext>
                  </a:extLst>
                </a:gridCol>
                <a:gridCol w="2250831">
                  <a:extLst>
                    <a:ext uri="{9D8B030D-6E8A-4147-A177-3AD203B41FA5}">
                      <a16:colId xmlns:a16="http://schemas.microsoft.com/office/drawing/2014/main" val="2646351941"/>
                    </a:ext>
                  </a:extLst>
                </a:gridCol>
                <a:gridCol w="422031">
                  <a:extLst>
                    <a:ext uri="{9D8B030D-6E8A-4147-A177-3AD203B41FA5}">
                      <a16:colId xmlns:a16="http://schemas.microsoft.com/office/drawing/2014/main" val="1763578979"/>
                    </a:ext>
                  </a:extLst>
                </a:gridCol>
                <a:gridCol w="3240000">
                  <a:extLst>
                    <a:ext uri="{9D8B030D-6E8A-4147-A177-3AD203B41FA5}">
                      <a16:colId xmlns:a16="http://schemas.microsoft.com/office/drawing/2014/main" val="3902416452"/>
                    </a:ext>
                  </a:extLst>
                </a:gridCol>
                <a:gridCol w="3600000">
                  <a:extLst>
                    <a:ext uri="{9D8B030D-6E8A-4147-A177-3AD203B41FA5}">
                      <a16:colId xmlns:a16="http://schemas.microsoft.com/office/drawing/2014/main" val="1507079153"/>
                    </a:ext>
                  </a:extLst>
                </a:gridCol>
              </a:tblGrid>
              <a:tr h="257005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施策のターゲットとする対象者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accent4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➡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実現したい状態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提供する支援／サービスの内容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3052257"/>
                  </a:ext>
                </a:extLst>
              </a:tr>
              <a:tr h="51919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dirty="0">
                          <a:solidFill>
                            <a:schemeClr val="accent4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➡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21611"/>
                  </a:ext>
                </a:extLst>
              </a:tr>
              <a:tr h="49371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dirty="0">
                          <a:solidFill>
                            <a:schemeClr val="accent4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➡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6652085"/>
                  </a:ext>
                </a:extLst>
              </a:tr>
              <a:tr h="40831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dirty="0">
                          <a:solidFill>
                            <a:schemeClr val="accent4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➡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6806701"/>
                  </a:ext>
                </a:extLst>
              </a:tr>
            </a:tbl>
          </a:graphicData>
        </a:graphic>
      </p:graphicFrame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3FE940DD-A125-B976-9ED6-370B1D778A34}"/>
              </a:ext>
            </a:extLst>
          </p:cNvPr>
          <p:cNvSpPr/>
          <p:nvPr/>
        </p:nvSpPr>
        <p:spPr>
          <a:xfrm>
            <a:off x="37151" y="3746489"/>
            <a:ext cx="3550111" cy="25195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支援・サービス提供に関わる主体と役割分担</a:t>
            </a:r>
          </a:p>
        </p:txBody>
      </p:sp>
      <p:graphicFrame>
        <p:nvGraphicFramePr>
          <p:cNvPr id="20" name="表 6">
            <a:extLst>
              <a:ext uri="{FF2B5EF4-FFF2-40B4-BE49-F238E27FC236}">
                <a16:creationId xmlns:a16="http://schemas.microsoft.com/office/drawing/2014/main" id="{6D215934-BFB0-A442-D9ED-9CB40FF719A4}"/>
              </a:ext>
            </a:extLst>
          </p:cNvPr>
          <p:cNvGraphicFramePr>
            <a:graphicFrameLocks noGrp="1"/>
          </p:cNvGraphicFramePr>
          <p:nvPr/>
        </p:nvGraphicFramePr>
        <p:xfrm>
          <a:off x="37151" y="4037738"/>
          <a:ext cx="5809041" cy="24969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167">
                  <a:extLst>
                    <a:ext uri="{9D8B030D-6E8A-4147-A177-3AD203B41FA5}">
                      <a16:colId xmlns:a16="http://schemas.microsoft.com/office/drawing/2014/main" val="3139973863"/>
                    </a:ext>
                  </a:extLst>
                </a:gridCol>
                <a:gridCol w="1731874">
                  <a:extLst>
                    <a:ext uri="{9D8B030D-6E8A-4147-A177-3AD203B41FA5}">
                      <a16:colId xmlns:a16="http://schemas.microsoft.com/office/drawing/2014/main" val="2646351941"/>
                    </a:ext>
                  </a:extLst>
                </a:gridCol>
                <a:gridCol w="3780000">
                  <a:extLst>
                    <a:ext uri="{9D8B030D-6E8A-4147-A177-3AD203B41FA5}">
                      <a16:colId xmlns:a16="http://schemas.microsoft.com/office/drawing/2014/main" val="3902416452"/>
                    </a:ext>
                  </a:extLst>
                </a:gridCol>
              </a:tblGrid>
              <a:tr h="257005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企業／組織／部局名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役割分担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3052257"/>
                  </a:ext>
                </a:extLst>
              </a:tr>
              <a:tr h="51919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21611"/>
                  </a:ext>
                </a:extLst>
              </a:tr>
              <a:tr h="49371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6652085"/>
                  </a:ext>
                </a:extLst>
              </a:tr>
              <a:tr h="40831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6806701"/>
                  </a:ext>
                </a:extLst>
              </a:tr>
              <a:tr h="40831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4926183"/>
                  </a:ext>
                </a:extLst>
              </a:tr>
              <a:tr h="40831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0886"/>
                  </a:ext>
                </a:extLst>
              </a:tr>
            </a:tbl>
          </a:graphicData>
        </a:graphic>
      </p:graphicFrame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FDE1ECE3-5DAB-0652-B6F2-0D2667EE5F53}"/>
              </a:ext>
            </a:extLst>
          </p:cNvPr>
          <p:cNvSpPr/>
          <p:nvPr/>
        </p:nvSpPr>
        <p:spPr>
          <a:xfrm>
            <a:off x="5989543" y="4037737"/>
            <a:ext cx="3857639" cy="249693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【</a:t>
            </a:r>
            <a:r>
              <a: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その他要検討事項・備考</a:t>
            </a:r>
            <a:r>
              <a:rPr kumimoji="1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】</a:t>
            </a:r>
            <a:endParaRPr kumimoji="1" lang="ja-JP" alt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90FCB3B-3ED6-B83F-4CDD-92C570F60764}"/>
              </a:ext>
            </a:extLst>
          </p:cNvPr>
          <p:cNvSpPr/>
          <p:nvPr/>
        </p:nvSpPr>
        <p:spPr>
          <a:xfrm>
            <a:off x="0" y="299467"/>
            <a:ext cx="9900000" cy="109687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kumimoji="1" lang="ja-JP" alt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DE3699F-80F4-4830-89C4-F2AD82C5B32E}"/>
              </a:ext>
            </a:extLst>
          </p:cNvPr>
          <p:cNvSpPr/>
          <p:nvPr/>
        </p:nvSpPr>
        <p:spPr>
          <a:xfrm>
            <a:off x="389466" y="49120"/>
            <a:ext cx="692573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具体的な事業対象者・提供するサービスの検討フォーマット例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9" name="スライド番号プレースホルダー 1">
            <a:extLst>
              <a:ext uri="{FF2B5EF4-FFF2-40B4-BE49-F238E27FC236}">
                <a16:creationId xmlns:a16="http://schemas.microsoft.com/office/drawing/2014/main" id="{9267248A-C824-99A9-699E-F8637BAD4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3416" y="6502018"/>
            <a:ext cx="871728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70704B-CE94-48CC-AF30-84932A1262A7}" type="slidenum">
              <a:rPr kumimoji="1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eiryo UI" panose="020B0604030504040204" pitchFamily="50" charset="-128"/>
                <a:ea typeface="Meiryo UI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1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10" name="直方体 9">
            <a:extLst>
              <a:ext uri="{FF2B5EF4-FFF2-40B4-BE49-F238E27FC236}">
                <a16:creationId xmlns:a16="http://schemas.microsoft.com/office/drawing/2014/main" id="{AD29FCDB-9704-D1CF-E9E0-9B45DD767D34}"/>
              </a:ext>
            </a:extLst>
          </p:cNvPr>
          <p:cNvSpPr>
            <a:spLocks noChangeAspect="1"/>
          </p:cNvSpPr>
          <p:nvPr/>
        </p:nvSpPr>
        <p:spPr>
          <a:xfrm>
            <a:off x="8469" y="8466"/>
            <a:ext cx="396000" cy="396000"/>
          </a:xfrm>
          <a:prstGeom prst="cub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>
                  <a:outerShdw blurRad="152400" dist="38100" sx="114000" sy="114000" algn="l" rotWithShape="0">
                    <a:srgbClr val="FFC000"/>
                  </a:outerShdw>
                </a:effectLst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6</a:t>
            </a:r>
            <a:endParaRPr kumimoji="1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>
                <a:outerShdw blurRad="152400" dist="38100" sx="114000" sy="114000" algn="l" rotWithShape="0">
                  <a:srgbClr val="FFC000"/>
                </a:outerShdw>
              </a:effectLst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4514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3FE940DD-A125-B976-9ED6-370B1D778A34}"/>
              </a:ext>
            </a:extLst>
          </p:cNvPr>
          <p:cNvSpPr/>
          <p:nvPr/>
        </p:nvSpPr>
        <p:spPr>
          <a:xfrm>
            <a:off x="0" y="501394"/>
            <a:ext cx="3550111" cy="25195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支援／サービスの提供プロセス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CE0DDAB-8752-A77F-9D9F-5327BCB3D5C0}"/>
              </a:ext>
            </a:extLst>
          </p:cNvPr>
          <p:cNvSpPr txBox="1"/>
          <p:nvPr/>
        </p:nvSpPr>
        <p:spPr>
          <a:xfrm>
            <a:off x="3550111" y="528704"/>
            <a:ext cx="43190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※</a:t>
            </a: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前頁に挙げた施策の対象者と</a:t>
            </a:r>
            <a:r>
              <a:rPr kumimoji="1" lang="ja-JP" altLang="en-US" sz="1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どう接点を持つか</a:t>
            </a: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も意識しつつ、作図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B60B815-CF87-D472-0123-86A6180ED47E}"/>
              </a:ext>
            </a:extLst>
          </p:cNvPr>
          <p:cNvSpPr/>
          <p:nvPr/>
        </p:nvSpPr>
        <p:spPr>
          <a:xfrm>
            <a:off x="37150" y="796498"/>
            <a:ext cx="9810031" cy="3897861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C7B68643-A601-C1A4-2E37-783A79905FEB}"/>
              </a:ext>
            </a:extLst>
          </p:cNvPr>
          <p:cNvSpPr/>
          <p:nvPr/>
        </p:nvSpPr>
        <p:spPr>
          <a:xfrm>
            <a:off x="37149" y="4779194"/>
            <a:ext cx="3512961" cy="25195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支援・サービス提供の担い手（利用者目線）</a:t>
            </a: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graphicFrame>
        <p:nvGraphicFramePr>
          <p:cNvPr id="6" name="表 6">
            <a:extLst>
              <a:ext uri="{FF2B5EF4-FFF2-40B4-BE49-F238E27FC236}">
                <a16:creationId xmlns:a16="http://schemas.microsoft.com/office/drawing/2014/main" id="{5E571707-2768-D08B-FDDB-87D98E957407}"/>
              </a:ext>
            </a:extLst>
          </p:cNvPr>
          <p:cNvGraphicFramePr>
            <a:graphicFrameLocks noGrp="1"/>
          </p:cNvGraphicFramePr>
          <p:nvPr/>
        </p:nvGraphicFramePr>
        <p:xfrm>
          <a:off x="37150" y="5052725"/>
          <a:ext cx="4868058" cy="16987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390">
                  <a:extLst>
                    <a:ext uri="{9D8B030D-6E8A-4147-A177-3AD203B41FA5}">
                      <a16:colId xmlns:a16="http://schemas.microsoft.com/office/drawing/2014/main" val="3139973863"/>
                    </a:ext>
                  </a:extLst>
                </a:gridCol>
                <a:gridCol w="1987668">
                  <a:extLst>
                    <a:ext uri="{9D8B030D-6E8A-4147-A177-3AD203B41FA5}">
                      <a16:colId xmlns:a16="http://schemas.microsoft.com/office/drawing/2014/main" val="2646351941"/>
                    </a:ext>
                  </a:extLst>
                </a:gridCol>
                <a:gridCol w="2628000">
                  <a:extLst>
                    <a:ext uri="{9D8B030D-6E8A-4147-A177-3AD203B41FA5}">
                      <a16:colId xmlns:a16="http://schemas.microsoft.com/office/drawing/2014/main" val="3902416452"/>
                    </a:ext>
                  </a:extLst>
                </a:gridCol>
              </a:tblGrid>
              <a:tr h="24049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支援・サービスの内容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担い手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3052257"/>
                  </a:ext>
                </a:extLst>
              </a:tr>
              <a:tr h="34705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21611"/>
                  </a:ext>
                </a:extLst>
              </a:tr>
              <a:tr h="33461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6652085"/>
                  </a:ext>
                </a:extLst>
              </a:tr>
              <a:tr h="37901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6806701"/>
                  </a:ext>
                </a:extLst>
              </a:tr>
              <a:tr h="37901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5488219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8B70178-B115-A34B-F87C-0E3210497F45}"/>
              </a:ext>
            </a:extLst>
          </p:cNvPr>
          <p:cNvSpPr txBox="1"/>
          <p:nvPr/>
        </p:nvSpPr>
        <p:spPr>
          <a:xfrm>
            <a:off x="3550109" y="4806504"/>
            <a:ext cx="61478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※</a:t>
            </a: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利用者目線で見たときに、誰がどのようなサービス（利用案内なども含め）を提供するのかを整理</a:t>
            </a:r>
          </a:p>
        </p:txBody>
      </p:sp>
      <p:graphicFrame>
        <p:nvGraphicFramePr>
          <p:cNvPr id="10" name="表 6">
            <a:extLst>
              <a:ext uri="{FF2B5EF4-FFF2-40B4-BE49-F238E27FC236}">
                <a16:creationId xmlns:a16="http://schemas.microsoft.com/office/drawing/2014/main" id="{FED4C54C-F990-6D03-C582-338D9146AC89}"/>
              </a:ext>
            </a:extLst>
          </p:cNvPr>
          <p:cNvGraphicFramePr>
            <a:graphicFrameLocks noGrp="1"/>
          </p:cNvGraphicFramePr>
          <p:nvPr/>
        </p:nvGraphicFramePr>
        <p:xfrm>
          <a:off x="5007734" y="5052725"/>
          <a:ext cx="4868058" cy="16987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390">
                  <a:extLst>
                    <a:ext uri="{9D8B030D-6E8A-4147-A177-3AD203B41FA5}">
                      <a16:colId xmlns:a16="http://schemas.microsoft.com/office/drawing/2014/main" val="3139973863"/>
                    </a:ext>
                  </a:extLst>
                </a:gridCol>
                <a:gridCol w="1987668">
                  <a:extLst>
                    <a:ext uri="{9D8B030D-6E8A-4147-A177-3AD203B41FA5}">
                      <a16:colId xmlns:a16="http://schemas.microsoft.com/office/drawing/2014/main" val="2646351941"/>
                    </a:ext>
                  </a:extLst>
                </a:gridCol>
                <a:gridCol w="2628000">
                  <a:extLst>
                    <a:ext uri="{9D8B030D-6E8A-4147-A177-3AD203B41FA5}">
                      <a16:colId xmlns:a16="http://schemas.microsoft.com/office/drawing/2014/main" val="3902416452"/>
                    </a:ext>
                  </a:extLst>
                </a:gridCol>
              </a:tblGrid>
              <a:tr h="24049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支援・サービスの内容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担い手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3052257"/>
                  </a:ext>
                </a:extLst>
              </a:tr>
              <a:tr h="34705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21611"/>
                  </a:ext>
                </a:extLst>
              </a:tr>
              <a:tr h="33461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6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6652085"/>
                  </a:ext>
                </a:extLst>
              </a:tr>
              <a:tr h="37901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6806701"/>
                  </a:ext>
                </a:extLst>
              </a:tr>
              <a:tr h="37901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8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5488219"/>
                  </a:ext>
                </a:extLst>
              </a:tr>
            </a:tbl>
          </a:graphicData>
        </a:graphic>
      </p:graphicFrame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E053496-7640-8C4D-473F-0670DFDC72B2}"/>
              </a:ext>
            </a:extLst>
          </p:cNvPr>
          <p:cNvSpPr/>
          <p:nvPr/>
        </p:nvSpPr>
        <p:spPr>
          <a:xfrm>
            <a:off x="0" y="299467"/>
            <a:ext cx="9900000" cy="109687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kumimoji="1" lang="ja-JP" alt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414F329B-18EF-0309-33BB-1E8FE577D5E8}"/>
              </a:ext>
            </a:extLst>
          </p:cNvPr>
          <p:cNvSpPr/>
          <p:nvPr/>
        </p:nvSpPr>
        <p:spPr>
          <a:xfrm>
            <a:off x="389466" y="49120"/>
            <a:ext cx="692573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支援／サービスプロセスの検討フォーマット例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4" name="スライド番号プレースホルダー 1">
            <a:extLst>
              <a:ext uri="{FF2B5EF4-FFF2-40B4-BE49-F238E27FC236}">
                <a16:creationId xmlns:a16="http://schemas.microsoft.com/office/drawing/2014/main" id="{47700A13-881E-01A9-05FE-99739889D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3416" y="6502018"/>
            <a:ext cx="871728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70704B-CE94-48CC-AF30-84932A1262A7}" type="slidenum">
              <a:rPr kumimoji="1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eiryo UI" panose="020B0604030504040204" pitchFamily="50" charset="-128"/>
                <a:ea typeface="Meiryo UI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1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15" name="直方体 14">
            <a:extLst>
              <a:ext uri="{FF2B5EF4-FFF2-40B4-BE49-F238E27FC236}">
                <a16:creationId xmlns:a16="http://schemas.microsoft.com/office/drawing/2014/main" id="{AE960208-E5B3-C7B7-14E6-FF3F21B240D7}"/>
              </a:ext>
            </a:extLst>
          </p:cNvPr>
          <p:cNvSpPr>
            <a:spLocks noChangeAspect="1"/>
          </p:cNvSpPr>
          <p:nvPr/>
        </p:nvSpPr>
        <p:spPr>
          <a:xfrm>
            <a:off x="8469" y="8466"/>
            <a:ext cx="396000" cy="396000"/>
          </a:xfrm>
          <a:prstGeom prst="cub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>
                  <a:outerShdw blurRad="152400" dist="38100" sx="114000" sy="114000" algn="l" rotWithShape="0">
                    <a:srgbClr val="FFC000"/>
                  </a:outerShdw>
                </a:effectLst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6</a:t>
            </a:r>
            <a:endParaRPr kumimoji="1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>
                <a:outerShdw blurRad="152400" dist="38100" sx="114000" sy="114000" algn="l" rotWithShape="0">
                  <a:srgbClr val="FFC000"/>
                </a:outerShdw>
              </a:effectLst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5482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3FE940DD-A125-B976-9ED6-370B1D778A34}"/>
              </a:ext>
            </a:extLst>
          </p:cNvPr>
          <p:cNvSpPr/>
          <p:nvPr/>
        </p:nvSpPr>
        <p:spPr>
          <a:xfrm>
            <a:off x="84775" y="3082224"/>
            <a:ext cx="3550111" cy="25195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自己負担、その他コスト分担</a:t>
            </a:r>
          </a:p>
        </p:txBody>
      </p:sp>
      <p:graphicFrame>
        <p:nvGraphicFramePr>
          <p:cNvPr id="20" name="表 6">
            <a:extLst>
              <a:ext uri="{FF2B5EF4-FFF2-40B4-BE49-F238E27FC236}">
                <a16:creationId xmlns:a16="http://schemas.microsoft.com/office/drawing/2014/main" id="{6D215934-BFB0-A442-D9ED-9CB40FF719A4}"/>
              </a:ext>
            </a:extLst>
          </p:cNvPr>
          <p:cNvGraphicFramePr>
            <a:graphicFrameLocks noGrp="1"/>
          </p:cNvGraphicFramePr>
          <p:nvPr/>
        </p:nvGraphicFramePr>
        <p:xfrm>
          <a:off x="84776" y="3363002"/>
          <a:ext cx="9713518" cy="205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457">
                  <a:extLst>
                    <a:ext uri="{9D8B030D-6E8A-4147-A177-3AD203B41FA5}">
                      <a16:colId xmlns:a16="http://schemas.microsoft.com/office/drawing/2014/main" val="2646351941"/>
                    </a:ext>
                  </a:extLst>
                </a:gridCol>
                <a:gridCol w="4352192">
                  <a:extLst>
                    <a:ext uri="{9D8B030D-6E8A-4147-A177-3AD203B41FA5}">
                      <a16:colId xmlns:a16="http://schemas.microsoft.com/office/drawing/2014/main" val="3902416452"/>
                    </a:ext>
                  </a:extLst>
                </a:gridCol>
                <a:gridCol w="3349869">
                  <a:extLst>
                    <a:ext uri="{9D8B030D-6E8A-4147-A177-3AD203B41FA5}">
                      <a16:colId xmlns:a16="http://schemas.microsoft.com/office/drawing/2014/main" val="3230954244"/>
                    </a:ext>
                  </a:extLst>
                </a:gridCol>
              </a:tblGrid>
              <a:tr h="25700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関係主体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（施策対象者を含む）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負担する作業・コスト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施策対象者の場合は利用料など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)</a:t>
                      </a:r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備考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305225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2161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665208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68067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492618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0886"/>
                  </a:ext>
                </a:extLst>
              </a:tr>
            </a:tbl>
          </a:graphicData>
        </a:graphic>
      </p:graphicFrame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FDE1ECE3-5DAB-0652-B6F2-0D2667EE5F53}"/>
              </a:ext>
            </a:extLst>
          </p:cNvPr>
          <p:cNvSpPr/>
          <p:nvPr/>
        </p:nvSpPr>
        <p:spPr>
          <a:xfrm>
            <a:off x="84775" y="5732585"/>
            <a:ext cx="9713518" cy="1033206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【</a:t>
            </a:r>
            <a:r>
              <a: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その他要検討事項・備考</a:t>
            </a:r>
            <a:r>
              <a:rPr kumimoji="1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】</a:t>
            </a:r>
            <a:endParaRPr kumimoji="1" lang="ja-JP" alt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CE0DDAB-8752-A77F-9D9F-5327BCB3D5C0}"/>
              </a:ext>
            </a:extLst>
          </p:cNvPr>
          <p:cNvSpPr txBox="1"/>
          <p:nvPr/>
        </p:nvSpPr>
        <p:spPr>
          <a:xfrm>
            <a:off x="3597736" y="3099387"/>
            <a:ext cx="4872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※</a:t>
            </a: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サービス利用者が必要な作業や、関係する主体のコスト分担などを記載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8C7C585-EA2C-55AF-B197-40D03D1E019A}"/>
              </a:ext>
            </a:extLst>
          </p:cNvPr>
          <p:cNvSpPr/>
          <p:nvPr/>
        </p:nvSpPr>
        <p:spPr>
          <a:xfrm>
            <a:off x="46675" y="460302"/>
            <a:ext cx="2380735" cy="25195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施策の対象者別の訴求ポイント</a:t>
            </a: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graphicFrame>
        <p:nvGraphicFramePr>
          <p:cNvPr id="5" name="表 6">
            <a:extLst>
              <a:ext uri="{FF2B5EF4-FFF2-40B4-BE49-F238E27FC236}">
                <a16:creationId xmlns:a16="http://schemas.microsoft.com/office/drawing/2014/main" id="{A06B1DCB-CDAF-5B56-636B-2BF6E934E52C}"/>
              </a:ext>
            </a:extLst>
          </p:cNvPr>
          <p:cNvGraphicFramePr>
            <a:graphicFrameLocks noGrp="1"/>
          </p:cNvGraphicFramePr>
          <p:nvPr/>
        </p:nvGraphicFramePr>
        <p:xfrm>
          <a:off x="56200" y="733833"/>
          <a:ext cx="5787998" cy="2154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167">
                  <a:extLst>
                    <a:ext uri="{9D8B030D-6E8A-4147-A177-3AD203B41FA5}">
                      <a16:colId xmlns:a16="http://schemas.microsoft.com/office/drawing/2014/main" val="3139973863"/>
                    </a:ext>
                  </a:extLst>
                </a:gridCol>
                <a:gridCol w="2250831">
                  <a:extLst>
                    <a:ext uri="{9D8B030D-6E8A-4147-A177-3AD203B41FA5}">
                      <a16:colId xmlns:a16="http://schemas.microsoft.com/office/drawing/2014/main" val="2646351941"/>
                    </a:ext>
                  </a:extLst>
                </a:gridCol>
                <a:gridCol w="3240000">
                  <a:extLst>
                    <a:ext uri="{9D8B030D-6E8A-4147-A177-3AD203B41FA5}">
                      <a16:colId xmlns:a16="http://schemas.microsoft.com/office/drawing/2014/main" val="3902416452"/>
                    </a:ext>
                  </a:extLst>
                </a:gridCol>
              </a:tblGrid>
              <a:tr h="257005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施策のターゲットとする対象者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訴求ポイント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3052257"/>
                  </a:ext>
                </a:extLst>
              </a:tr>
              <a:tr h="47374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21611"/>
                  </a:ext>
                </a:extLst>
              </a:tr>
              <a:tr h="47374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6652085"/>
                  </a:ext>
                </a:extLst>
              </a:tr>
              <a:tr h="47374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6806701"/>
                  </a:ext>
                </a:extLst>
              </a:tr>
              <a:tr h="47374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788287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1512373-ABB8-0CA5-257E-B3B44CAAB3A8}"/>
              </a:ext>
            </a:extLst>
          </p:cNvPr>
          <p:cNvSpPr txBox="1"/>
          <p:nvPr/>
        </p:nvSpPr>
        <p:spPr>
          <a:xfrm>
            <a:off x="2395434" y="487612"/>
            <a:ext cx="34487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※</a:t>
            </a: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施策の対象者別に訴求するメリットなどを記載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27F9F08-7F4D-4350-79F5-D8CAED02C6FF}"/>
              </a:ext>
            </a:extLst>
          </p:cNvPr>
          <p:cNvSpPr/>
          <p:nvPr/>
        </p:nvSpPr>
        <p:spPr>
          <a:xfrm>
            <a:off x="5930770" y="741608"/>
            <a:ext cx="3906886" cy="2154048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E7737C2-F10A-0D9B-2D06-E22A7970E752}"/>
              </a:ext>
            </a:extLst>
          </p:cNvPr>
          <p:cNvSpPr/>
          <p:nvPr/>
        </p:nvSpPr>
        <p:spPr>
          <a:xfrm>
            <a:off x="5930770" y="489652"/>
            <a:ext cx="2380735" cy="25195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効果の可視化のための仕組み</a:t>
            </a: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D6E985B-4299-5FC3-0239-E7458E43E7E0}"/>
              </a:ext>
            </a:extLst>
          </p:cNvPr>
          <p:cNvSpPr/>
          <p:nvPr/>
        </p:nvSpPr>
        <p:spPr>
          <a:xfrm>
            <a:off x="0" y="299467"/>
            <a:ext cx="9900000" cy="109687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kumimoji="1" lang="ja-JP" alt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2B5B756F-5FFC-E90E-2306-DD5E5C18CB5D}"/>
              </a:ext>
            </a:extLst>
          </p:cNvPr>
          <p:cNvSpPr/>
          <p:nvPr/>
        </p:nvSpPr>
        <p:spPr>
          <a:xfrm>
            <a:off x="389466" y="49120"/>
            <a:ext cx="692573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対応策の検討フォーマット例③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1" name="スライド番号プレースホルダー 1">
            <a:extLst>
              <a:ext uri="{FF2B5EF4-FFF2-40B4-BE49-F238E27FC236}">
                <a16:creationId xmlns:a16="http://schemas.microsoft.com/office/drawing/2014/main" id="{C67175A5-44B4-88F6-F9B8-2F44B30C7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3416" y="6502018"/>
            <a:ext cx="871728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70704B-CE94-48CC-AF30-84932A1262A7}" type="slidenum">
              <a:rPr kumimoji="1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eiryo UI" panose="020B0604030504040204" pitchFamily="50" charset="-128"/>
                <a:ea typeface="Meiryo UI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1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15" name="直方体 14">
            <a:extLst>
              <a:ext uri="{FF2B5EF4-FFF2-40B4-BE49-F238E27FC236}">
                <a16:creationId xmlns:a16="http://schemas.microsoft.com/office/drawing/2014/main" id="{5B278286-91E8-CD65-29FC-CE48A28201F0}"/>
              </a:ext>
            </a:extLst>
          </p:cNvPr>
          <p:cNvSpPr>
            <a:spLocks noChangeAspect="1"/>
          </p:cNvSpPr>
          <p:nvPr/>
        </p:nvSpPr>
        <p:spPr>
          <a:xfrm>
            <a:off x="8469" y="8466"/>
            <a:ext cx="396000" cy="396000"/>
          </a:xfrm>
          <a:prstGeom prst="cub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>
                  <a:outerShdw blurRad="152400" dist="38100" sx="114000" sy="114000" algn="l" rotWithShape="0">
                    <a:srgbClr val="FFC000"/>
                  </a:outerShdw>
                </a:effectLst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6</a:t>
            </a:r>
            <a:endParaRPr kumimoji="1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>
                <a:outerShdw blurRad="152400" dist="38100" sx="114000" sy="114000" algn="l" rotWithShape="0">
                  <a:srgbClr val="FFC000"/>
                </a:outerShdw>
              </a:effectLst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0875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 6">
            <a:extLst>
              <a:ext uri="{FF2B5EF4-FFF2-40B4-BE49-F238E27FC236}">
                <a16:creationId xmlns:a16="http://schemas.microsoft.com/office/drawing/2014/main" id="{B1C4754D-5BFA-1B49-C4F8-9BB64BD811C0}"/>
              </a:ext>
            </a:extLst>
          </p:cNvPr>
          <p:cNvGraphicFramePr>
            <a:graphicFrameLocks noGrp="1"/>
          </p:cNvGraphicFramePr>
          <p:nvPr/>
        </p:nvGraphicFramePr>
        <p:xfrm>
          <a:off x="37151" y="471028"/>
          <a:ext cx="7717664" cy="1000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4794">
                  <a:extLst>
                    <a:ext uri="{9D8B030D-6E8A-4147-A177-3AD203B41FA5}">
                      <a16:colId xmlns:a16="http://schemas.microsoft.com/office/drawing/2014/main" val="3139973863"/>
                    </a:ext>
                  </a:extLst>
                </a:gridCol>
                <a:gridCol w="6572870">
                  <a:extLst>
                    <a:ext uri="{9D8B030D-6E8A-4147-A177-3AD203B41FA5}">
                      <a16:colId xmlns:a16="http://schemas.microsoft.com/office/drawing/2014/main" val="2646351941"/>
                    </a:ext>
                  </a:extLst>
                </a:gridCol>
              </a:tblGrid>
              <a:tr h="202354">
                <a:tc gridSpan="2">
                  <a:txBody>
                    <a:bodyPr/>
                    <a:lstStyle/>
                    <a:p>
                      <a:r>
                        <a:rPr kumimoji="1" lang="ja-JP" altLang="en-US" sz="11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深掘り調査やロジックモデルを踏まえ、特に優先的に対応したい課題</a:t>
                      </a:r>
                      <a:r>
                        <a:rPr kumimoji="1" lang="en-US" altLang="ja-JP" sz="11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※</a:t>
                      </a:r>
                      <a:endParaRPr kumimoji="1" lang="ja-JP" altLang="en-US" sz="110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3052257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21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優先度の理由</a:t>
                      </a:r>
                      <a:r>
                        <a:rPr kumimoji="1" lang="en-US" altLang="ja-JP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※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6652085"/>
                  </a:ext>
                </a:extLst>
              </a:tr>
            </a:tbl>
          </a:graphicData>
        </a:graphic>
      </p:graphicFrame>
      <p:graphicFrame>
        <p:nvGraphicFramePr>
          <p:cNvPr id="8" name="表 6">
            <a:extLst>
              <a:ext uri="{FF2B5EF4-FFF2-40B4-BE49-F238E27FC236}">
                <a16:creationId xmlns:a16="http://schemas.microsoft.com/office/drawing/2014/main" id="{796F8966-8AD6-037E-4488-1DAC32A450BD}"/>
              </a:ext>
            </a:extLst>
          </p:cNvPr>
          <p:cNvGraphicFramePr>
            <a:graphicFrameLocks noGrp="1"/>
          </p:cNvGraphicFramePr>
          <p:nvPr/>
        </p:nvGraphicFramePr>
        <p:xfrm>
          <a:off x="37152" y="1662333"/>
          <a:ext cx="9810028" cy="47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712">
                  <a:extLst>
                    <a:ext uri="{9D8B030D-6E8A-4147-A177-3AD203B41FA5}">
                      <a16:colId xmlns:a16="http://schemas.microsoft.com/office/drawing/2014/main" val="3139973863"/>
                    </a:ext>
                  </a:extLst>
                </a:gridCol>
                <a:gridCol w="994906">
                  <a:extLst>
                    <a:ext uri="{9D8B030D-6E8A-4147-A177-3AD203B41FA5}">
                      <a16:colId xmlns:a16="http://schemas.microsoft.com/office/drawing/2014/main" val="2646351941"/>
                    </a:ext>
                  </a:extLst>
                </a:gridCol>
                <a:gridCol w="209712">
                  <a:extLst>
                    <a:ext uri="{9D8B030D-6E8A-4147-A177-3AD203B41FA5}">
                      <a16:colId xmlns:a16="http://schemas.microsoft.com/office/drawing/2014/main" val="1763578979"/>
                    </a:ext>
                  </a:extLst>
                </a:gridCol>
                <a:gridCol w="1142205">
                  <a:extLst>
                    <a:ext uri="{9D8B030D-6E8A-4147-A177-3AD203B41FA5}">
                      <a16:colId xmlns:a16="http://schemas.microsoft.com/office/drawing/2014/main" val="3902416452"/>
                    </a:ext>
                  </a:extLst>
                </a:gridCol>
                <a:gridCol w="1659229">
                  <a:extLst>
                    <a:ext uri="{9D8B030D-6E8A-4147-A177-3AD203B41FA5}">
                      <a16:colId xmlns:a16="http://schemas.microsoft.com/office/drawing/2014/main" val="1507079153"/>
                    </a:ext>
                  </a:extLst>
                </a:gridCol>
                <a:gridCol w="1659229">
                  <a:extLst>
                    <a:ext uri="{9D8B030D-6E8A-4147-A177-3AD203B41FA5}">
                      <a16:colId xmlns:a16="http://schemas.microsoft.com/office/drawing/2014/main" val="327430463"/>
                    </a:ext>
                  </a:extLst>
                </a:gridCol>
                <a:gridCol w="1659229">
                  <a:extLst>
                    <a:ext uri="{9D8B030D-6E8A-4147-A177-3AD203B41FA5}">
                      <a16:colId xmlns:a16="http://schemas.microsoft.com/office/drawing/2014/main" val="1113064109"/>
                    </a:ext>
                  </a:extLst>
                </a:gridCol>
                <a:gridCol w="2275806">
                  <a:extLst>
                    <a:ext uri="{9D8B030D-6E8A-4147-A177-3AD203B41FA5}">
                      <a16:colId xmlns:a16="http://schemas.microsoft.com/office/drawing/2014/main" val="1245637890"/>
                    </a:ext>
                  </a:extLst>
                </a:gridCol>
              </a:tblGrid>
              <a:tr h="257005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施策のターゲットとする対象者</a:t>
                      </a:r>
                      <a:r>
                        <a:rPr kumimoji="1" lang="en-US" altLang="ja-JP" sz="11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※</a:t>
                      </a:r>
                      <a:endParaRPr kumimoji="1" lang="ja-JP" altLang="en-US" sz="110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accent4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➡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実現したい状態</a:t>
                      </a:r>
                      <a:r>
                        <a:rPr kumimoji="1" lang="en-US" altLang="ja-JP" sz="11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※</a:t>
                      </a:r>
                      <a:endParaRPr kumimoji="1" lang="ja-JP" altLang="en-US" sz="110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今回の試行で実施する</a:t>
                      </a:r>
                      <a:endParaRPr kumimoji="1" lang="en-US" altLang="ja-JP" sz="110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1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具体的な内容</a:t>
                      </a:r>
                      <a:endParaRPr kumimoji="1" lang="en-US" altLang="ja-JP" sz="110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事業の評価として</a:t>
                      </a:r>
                      <a:endParaRPr kumimoji="1" lang="en-US" altLang="ja-JP" sz="110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1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設定する指標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情報収集のタイミング</a:t>
                      </a:r>
                      <a:endParaRPr kumimoji="1" lang="en-US" altLang="ja-JP" sz="110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1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／手法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事業実施</a:t>
                      </a:r>
                      <a:r>
                        <a:rPr kumimoji="1" lang="ja-JP" altLang="en-US" sz="1100" u="sng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前</a:t>
                      </a:r>
                      <a:r>
                        <a:rPr kumimoji="1" lang="ja-JP" altLang="en-US" sz="11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に準備が必要なこと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3052257"/>
                  </a:ext>
                </a:extLst>
              </a:tr>
              <a:tr h="51919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</a:t>
                      </a:r>
                      <a:r>
                        <a:rPr kumimoji="1" lang="ja-JP" altLang="en-US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例</a:t>
                      </a:r>
                      <a:r>
                        <a:rPr kumimoji="1" lang="en-US" altLang="ja-JP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)</a:t>
                      </a:r>
                      <a:r>
                        <a:rPr kumimoji="1" lang="ja-JP" altLang="en-US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子供が生まれた直後の父母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dirty="0">
                          <a:solidFill>
                            <a:schemeClr val="accent4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➡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定期健診など子育てに必要な手続きの負担感を減らしたい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21611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dirty="0">
                          <a:solidFill>
                            <a:schemeClr val="accent4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➡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6652085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dirty="0">
                          <a:solidFill>
                            <a:schemeClr val="accent4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➡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6806701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4033709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3659446"/>
                  </a:ext>
                </a:extLst>
              </a:tr>
            </a:tbl>
          </a:graphicData>
        </a:graphic>
      </p:graphicFrame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A0464105-C063-2EB6-EF73-76DFA70D0488}"/>
              </a:ext>
            </a:extLst>
          </p:cNvPr>
          <p:cNvSpPr/>
          <p:nvPr/>
        </p:nvSpPr>
        <p:spPr>
          <a:xfrm>
            <a:off x="0" y="299467"/>
            <a:ext cx="9900000" cy="109687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kumimoji="1" lang="ja-JP" alt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5EF0F54-3A5C-D583-9C6F-2A6B185F06E5}"/>
              </a:ext>
            </a:extLst>
          </p:cNvPr>
          <p:cNvSpPr/>
          <p:nvPr/>
        </p:nvSpPr>
        <p:spPr>
          <a:xfrm>
            <a:off x="389466" y="49120"/>
            <a:ext cx="692573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事業の評価・改良フォーマット例①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7" name="スライド番号プレースホルダー 1">
            <a:extLst>
              <a:ext uri="{FF2B5EF4-FFF2-40B4-BE49-F238E27FC236}">
                <a16:creationId xmlns:a16="http://schemas.microsoft.com/office/drawing/2014/main" id="{59E5A541-D1F0-3E2A-8DA1-86C039AAB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3416" y="6502018"/>
            <a:ext cx="871728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70704B-CE94-48CC-AF30-84932A1262A7}" type="slidenum">
              <a:rPr kumimoji="1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eiryo UI" panose="020B0604030504040204" pitchFamily="50" charset="-128"/>
                <a:ea typeface="Meiryo UI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1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9" name="直方体 8">
            <a:extLst>
              <a:ext uri="{FF2B5EF4-FFF2-40B4-BE49-F238E27FC236}">
                <a16:creationId xmlns:a16="http://schemas.microsoft.com/office/drawing/2014/main" id="{FF6B244E-1599-8662-9F81-9C3EE1AE8C78}"/>
              </a:ext>
            </a:extLst>
          </p:cNvPr>
          <p:cNvSpPr>
            <a:spLocks noChangeAspect="1"/>
          </p:cNvSpPr>
          <p:nvPr/>
        </p:nvSpPr>
        <p:spPr>
          <a:xfrm>
            <a:off x="8469" y="8466"/>
            <a:ext cx="396000" cy="396000"/>
          </a:xfrm>
          <a:prstGeom prst="cub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>
                  <a:outerShdw blurRad="152400" dist="38100" sx="114000" sy="114000" algn="l" rotWithShape="0">
                    <a:srgbClr val="FFC000"/>
                  </a:outerShdw>
                </a:effectLst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6</a:t>
            </a:r>
            <a:endParaRPr kumimoji="1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>
                <a:outerShdw blurRad="152400" dist="38100" sx="114000" sy="114000" algn="l" rotWithShape="0">
                  <a:srgbClr val="FFC000"/>
                </a:outerShdw>
              </a:effectLst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20C62F5-41C5-236D-5963-2AE31755E61B}"/>
              </a:ext>
            </a:extLst>
          </p:cNvPr>
          <p:cNvSpPr txBox="1"/>
          <p:nvPr/>
        </p:nvSpPr>
        <p:spPr>
          <a:xfrm>
            <a:off x="5921830" y="49120"/>
            <a:ext cx="39757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がついている項目は前のフォーマットから再掲</a:t>
            </a:r>
          </a:p>
        </p:txBody>
      </p:sp>
    </p:spTree>
    <p:extLst>
      <p:ext uri="{BB962C8B-B14F-4D97-AF65-F5344CB8AC3E}">
        <p14:creationId xmlns:p14="http://schemas.microsoft.com/office/powerpoint/2010/main" val="457570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8C7C585-EA2C-55AF-B197-40D03D1E019A}"/>
              </a:ext>
            </a:extLst>
          </p:cNvPr>
          <p:cNvSpPr/>
          <p:nvPr/>
        </p:nvSpPr>
        <p:spPr>
          <a:xfrm>
            <a:off x="54532" y="487467"/>
            <a:ext cx="5916599" cy="25195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試行で分かった成果・課題</a:t>
            </a: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E7737C2-F10A-0D9B-2D06-E22A7970E752}"/>
              </a:ext>
            </a:extLst>
          </p:cNvPr>
          <p:cNvSpPr/>
          <p:nvPr/>
        </p:nvSpPr>
        <p:spPr>
          <a:xfrm>
            <a:off x="6585273" y="487467"/>
            <a:ext cx="3266195" cy="25195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次の事業の試行／本格導入での検討事項</a:t>
            </a: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B39A04F6-CCE3-3E93-BE2B-5766F2529584}"/>
              </a:ext>
            </a:extLst>
          </p:cNvPr>
          <p:cNvGrpSpPr/>
          <p:nvPr/>
        </p:nvGrpSpPr>
        <p:grpSpPr>
          <a:xfrm>
            <a:off x="63002" y="775213"/>
            <a:ext cx="5901120" cy="1516230"/>
            <a:chOff x="63002" y="679963"/>
            <a:chExt cx="5901120" cy="1516230"/>
          </a:xfrm>
        </p:grpSpPr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D27F9F08-7F4D-4350-79F5-D8CAED02C6FF}"/>
                </a:ext>
              </a:extLst>
            </p:cNvPr>
            <p:cNvSpPr/>
            <p:nvPr/>
          </p:nvSpPr>
          <p:spPr>
            <a:xfrm>
              <a:off x="898593" y="679963"/>
              <a:ext cx="5065529" cy="151623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F2F01DE6-C1DE-E30D-5BF8-D02C86160027}"/>
                </a:ext>
              </a:extLst>
            </p:cNvPr>
            <p:cNvSpPr/>
            <p:nvPr/>
          </p:nvSpPr>
          <p:spPr>
            <a:xfrm>
              <a:off x="63002" y="679963"/>
              <a:ext cx="844061" cy="151623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事業のターゲット設定利用者への効果</a:t>
              </a:r>
              <a:endPara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・利便性</a:t>
              </a: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53BADB13-A52C-9AFA-A07E-86AA675960DA}"/>
              </a:ext>
            </a:extLst>
          </p:cNvPr>
          <p:cNvGrpSpPr/>
          <p:nvPr/>
        </p:nvGrpSpPr>
        <p:grpSpPr>
          <a:xfrm>
            <a:off x="54532" y="2398973"/>
            <a:ext cx="5909590" cy="1516230"/>
            <a:chOff x="54532" y="679963"/>
            <a:chExt cx="5909590" cy="1516230"/>
          </a:xfrm>
        </p:grpSpPr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934227A0-630F-7D05-B2F2-13FD0577E8E0}"/>
                </a:ext>
              </a:extLst>
            </p:cNvPr>
            <p:cNvSpPr/>
            <p:nvPr/>
          </p:nvSpPr>
          <p:spPr>
            <a:xfrm>
              <a:off x="898593" y="679963"/>
              <a:ext cx="5065529" cy="1516230"/>
            </a:xfrm>
            <a:prstGeom prst="rect">
              <a:avLst/>
            </a:pr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FD52838B-51A9-1CE1-9E79-545FD1669DDB}"/>
                </a:ext>
              </a:extLst>
            </p:cNvPr>
            <p:cNvSpPr/>
            <p:nvPr/>
          </p:nvSpPr>
          <p:spPr>
            <a:xfrm>
              <a:off x="54532" y="679963"/>
              <a:ext cx="844061" cy="151623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運用方法</a:t>
              </a:r>
              <a:endPara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（オペレーション）</a:t>
              </a:r>
            </a:p>
          </p:txBody>
        </p:sp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054EAB80-7767-7687-5BA0-A45EB8A2C79E}"/>
              </a:ext>
            </a:extLst>
          </p:cNvPr>
          <p:cNvGrpSpPr/>
          <p:nvPr/>
        </p:nvGrpSpPr>
        <p:grpSpPr>
          <a:xfrm>
            <a:off x="54532" y="5608864"/>
            <a:ext cx="5909590" cy="1211034"/>
            <a:chOff x="54532" y="679963"/>
            <a:chExt cx="5909590" cy="1516230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7F513A5E-E9BE-500C-247B-E4D9F6D021FE}"/>
                </a:ext>
              </a:extLst>
            </p:cNvPr>
            <p:cNvSpPr/>
            <p:nvPr/>
          </p:nvSpPr>
          <p:spPr>
            <a:xfrm>
              <a:off x="898593" y="679963"/>
              <a:ext cx="5065529" cy="1516230"/>
            </a:xfrm>
            <a:prstGeom prst="rect">
              <a:avLst/>
            </a:pr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AB69A81B-07E3-01AD-0174-132D4E2A5B4A}"/>
                </a:ext>
              </a:extLst>
            </p:cNvPr>
            <p:cNvSpPr/>
            <p:nvPr/>
          </p:nvSpPr>
          <p:spPr>
            <a:xfrm>
              <a:off x="54532" y="679963"/>
              <a:ext cx="844061" cy="151623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その他</a:t>
              </a:r>
            </a:p>
          </p:txBody>
        </p: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E784576E-14C7-A926-F979-F8A0511841B1}"/>
              </a:ext>
            </a:extLst>
          </p:cNvPr>
          <p:cNvGrpSpPr/>
          <p:nvPr/>
        </p:nvGrpSpPr>
        <p:grpSpPr>
          <a:xfrm>
            <a:off x="61541" y="4017686"/>
            <a:ext cx="5909590" cy="1516230"/>
            <a:chOff x="54532" y="679963"/>
            <a:chExt cx="5909590" cy="1516230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82FA813B-8D66-3556-08A7-4CBAA6160263}"/>
                </a:ext>
              </a:extLst>
            </p:cNvPr>
            <p:cNvSpPr/>
            <p:nvPr/>
          </p:nvSpPr>
          <p:spPr>
            <a:xfrm>
              <a:off x="898593" y="679963"/>
              <a:ext cx="5065529" cy="1516230"/>
            </a:xfrm>
            <a:prstGeom prst="rect">
              <a:avLst/>
            </a:pr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26" name="正方形/長方形 25">
              <a:extLst>
                <a:ext uri="{FF2B5EF4-FFF2-40B4-BE49-F238E27FC236}">
                  <a16:creationId xmlns:a16="http://schemas.microsoft.com/office/drawing/2014/main" id="{4306BA0E-6056-FA0A-0881-6C3EE4CD43E5}"/>
                </a:ext>
              </a:extLst>
            </p:cNvPr>
            <p:cNvSpPr/>
            <p:nvPr/>
          </p:nvSpPr>
          <p:spPr>
            <a:xfrm>
              <a:off x="54532" y="679963"/>
              <a:ext cx="844061" cy="151623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費用</a:t>
              </a:r>
              <a:endPara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・コスト</a:t>
              </a:r>
            </a:p>
          </p:txBody>
        </p:sp>
      </p:grp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AE8EC4DE-AE57-BD8F-6525-8D093A542B7F}"/>
              </a:ext>
            </a:extLst>
          </p:cNvPr>
          <p:cNvSpPr/>
          <p:nvPr/>
        </p:nvSpPr>
        <p:spPr>
          <a:xfrm>
            <a:off x="6585273" y="775213"/>
            <a:ext cx="3266195" cy="1516230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05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2A4B55F5-E376-2DAF-9E55-D5B8858AE32F}"/>
              </a:ext>
            </a:extLst>
          </p:cNvPr>
          <p:cNvSpPr/>
          <p:nvPr/>
        </p:nvSpPr>
        <p:spPr>
          <a:xfrm>
            <a:off x="6585272" y="2398973"/>
            <a:ext cx="3266195" cy="1516230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05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724EB12C-501E-8A49-7846-C181ACB8CC88}"/>
              </a:ext>
            </a:extLst>
          </p:cNvPr>
          <p:cNvSpPr/>
          <p:nvPr/>
        </p:nvSpPr>
        <p:spPr>
          <a:xfrm>
            <a:off x="6586010" y="4017686"/>
            <a:ext cx="3266195" cy="1516230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05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2D8CDA03-D87D-F2AA-D8B9-CE7A4AC45E5F}"/>
              </a:ext>
            </a:extLst>
          </p:cNvPr>
          <p:cNvSpPr/>
          <p:nvPr/>
        </p:nvSpPr>
        <p:spPr>
          <a:xfrm>
            <a:off x="6585271" y="5607824"/>
            <a:ext cx="3266195" cy="1212074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31" name="矢印: 右 30">
            <a:extLst>
              <a:ext uri="{FF2B5EF4-FFF2-40B4-BE49-F238E27FC236}">
                <a16:creationId xmlns:a16="http://schemas.microsoft.com/office/drawing/2014/main" id="{DC8A1A10-409D-F8C0-0886-13A63A03BD4B}"/>
              </a:ext>
            </a:extLst>
          </p:cNvPr>
          <p:cNvSpPr/>
          <p:nvPr/>
        </p:nvSpPr>
        <p:spPr>
          <a:xfrm>
            <a:off x="6135905" y="1100621"/>
            <a:ext cx="277585" cy="865414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2" name="矢印: 右 31">
            <a:extLst>
              <a:ext uri="{FF2B5EF4-FFF2-40B4-BE49-F238E27FC236}">
                <a16:creationId xmlns:a16="http://schemas.microsoft.com/office/drawing/2014/main" id="{2435DD06-551D-A0FE-3968-21CFAD00084E}"/>
              </a:ext>
            </a:extLst>
          </p:cNvPr>
          <p:cNvSpPr/>
          <p:nvPr/>
        </p:nvSpPr>
        <p:spPr>
          <a:xfrm>
            <a:off x="6152844" y="2724381"/>
            <a:ext cx="277585" cy="865414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3" name="矢印: 右 32">
            <a:extLst>
              <a:ext uri="{FF2B5EF4-FFF2-40B4-BE49-F238E27FC236}">
                <a16:creationId xmlns:a16="http://schemas.microsoft.com/office/drawing/2014/main" id="{9F960D37-ECEF-ABD1-82B3-1DB7A59AEDE3}"/>
              </a:ext>
            </a:extLst>
          </p:cNvPr>
          <p:cNvSpPr/>
          <p:nvPr/>
        </p:nvSpPr>
        <p:spPr>
          <a:xfrm>
            <a:off x="6135905" y="4386241"/>
            <a:ext cx="277585" cy="865414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4" name="矢印: 右 33">
            <a:extLst>
              <a:ext uri="{FF2B5EF4-FFF2-40B4-BE49-F238E27FC236}">
                <a16:creationId xmlns:a16="http://schemas.microsoft.com/office/drawing/2014/main" id="{2998AFF3-BB26-72C5-1A73-8A8BFE8794A6}"/>
              </a:ext>
            </a:extLst>
          </p:cNvPr>
          <p:cNvSpPr/>
          <p:nvPr/>
        </p:nvSpPr>
        <p:spPr>
          <a:xfrm>
            <a:off x="6152844" y="5781154"/>
            <a:ext cx="277585" cy="865414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21E8056A-2E43-CC2B-1809-4E144A37D33D}"/>
              </a:ext>
            </a:extLst>
          </p:cNvPr>
          <p:cNvSpPr/>
          <p:nvPr/>
        </p:nvSpPr>
        <p:spPr>
          <a:xfrm>
            <a:off x="0" y="299467"/>
            <a:ext cx="9900000" cy="109687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kumimoji="1" lang="ja-JP" alt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2" name="スライド番号プレースホルダー 1">
            <a:extLst>
              <a:ext uri="{FF2B5EF4-FFF2-40B4-BE49-F238E27FC236}">
                <a16:creationId xmlns:a16="http://schemas.microsoft.com/office/drawing/2014/main" id="{C511ED55-BC0F-C502-5D33-070FC428D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3416" y="6502018"/>
            <a:ext cx="871728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70704B-CE94-48CC-AF30-84932A1262A7}" type="slidenum">
              <a:rPr kumimoji="1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eiryo UI" panose="020B0604030504040204" pitchFamily="50" charset="-128"/>
                <a:ea typeface="Meiryo UI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1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13" name="直方体 12">
            <a:extLst>
              <a:ext uri="{FF2B5EF4-FFF2-40B4-BE49-F238E27FC236}">
                <a16:creationId xmlns:a16="http://schemas.microsoft.com/office/drawing/2014/main" id="{6E58FB85-1781-297F-33B8-7E432032A991}"/>
              </a:ext>
            </a:extLst>
          </p:cNvPr>
          <p:cNvSpPr>
            <a:spLocks noChangeAspect="1"/>
          </p:cNvSpPr>
          <p:nvPr/>
        </p:nvSpPr>
        <p:spPr>
          <a:xfrm>
            <a:off x="8469" y="8466"/>
            <a:ext cx="396000" cy="396000"/>
          </a:xfrm>
          <a:prstGeom prst="cub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>
                  <a:outerShdw blurRad="152400" dist="38100" sx="114000" sy="114000" algn="l" rotWithShape="0">
                    <a:srgbClr val="FFC000"/>
                  </a:outerShdw>
                </a:effectLst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6</a:t>
            </a:r>
            <a:endParaRPr kumimoji="1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>
                <a:outerShdw blurRad="152400" dist="38100" sx="114000" sy="114000" algn="l" rotWithShape="0">
                  <a:srgbClr val="FFC000"/>
                </a:outerShdw>
              </a:effectLst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897C9E4-2537-B180-D728-1A70486B5215}"/>
              </a:ext>
            </a:extLst>
          </p:cNvPr>
          <p:cNvSpPr/>
          <p:nvPr/>
        </p:nvSpPr>
        <p:spPr>
          <a:xfrm>
            <a:off x="389466" y="49120"/>
            <a:ext cx="692573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事業の評価・改良フォーマット例②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5006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STSLIDEVIEWED" val="9417,10,Slide9162"/>
</p:tagLst>
</file>

<file path=ppt/theme/theme1.xml><?xml version="1.0" encoding="utf-8"?>
<a:theme xmlns:a="http://schemas.openxmlformats.org/drawingml/2006/main" name="1_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Calibri"/>
        <a:ea typeface="Meiryo UI"/>
        <a:cs typeface=""/>
      </a:majorFont>
      <a:minorFont>
        <a:latin typeface="Calibr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l">
          <a:defRPr kumimoji="1" sz="1400" dirty="0" smtClean="0"/>
        </a:defPPr>
      </a:lstStyle>
      <a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多世代用">
      <a:majorFont>
        <a:latin typeface="メイリオ"/>
        <a:ea typeface="メイリオ"/>
        <a:cs typeface=""/>
      </a:majorFont>
      <a:minorFont>
        <a:latin typeface="メイリオ"/>
        <a:ea typeface="メイリオ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l">
          <a:defRPr kumimoji="1" sz="1400" dirty="0" smtClean="0"/>
        </a:defPPr>
      </a:lstStyle>
      <a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PwC">
  <a:themeElements>
    <a:clrScheme name="PwC Colors">
      <a:dk1>
        <a:srgbClr val="000000"/>
      </a:dk1>
      <a:lt1>
        <a:srgbClr val="FFFFFF"/>
      </a:lt1>
      <a:dk2>
        <a:srgbClr val="7D7D7D"/>
      </a:dk2>
      <a:lt2>
        <a:srgbClr val="DEDEDE"/>
      </a:lt2>
      <a:accent1>
        <a:srgbClr val="D04A02"/>
      </a:accent1>
      <a:accent2>
        <a:srgbClr val="FFB600"/>
      </a:accent2>
      <a:accent3>
        <a:srgbClr val="E0301E"/>
      </a:accent3>
      <a:accent4>
        <a:srgbClr val="EB8C00"/>
      </a:accent4>
      <a:accent5>
        <a:srgbClr val="DB536A"/>
      </a:accent5>
      <a:accent6>
        <a:srgbClr val="464646"/>
      </a:accent6>
      <a:hlink>
        <a:srgbClr val="D04A02"/>
      </a:hlink>
      <a:folHlink>
        <a:srgbClr val="DB536A"/>
      </a:folHlink>
    </a:clrScheme>
    <a:fontScheme name="PwC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PwC Effect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12700" cap="sq" cmpd="sng" algn="ctr">
          <a:solidFill>
            <a:schemeClr val="phClr"/>
          </a:solidFill>
          <a:prstDash val="solid"/>
        </a:ln>
        <a:ln w="12700" cap="sq" cmpd="sng" algn="ctr">
          <a:solidFill>
            <a:schemeClr val="phClr"/>
          </a:solidFill>
          <a:prstDash val="solid"/>
        </a:ln>
        <a:ln w="12700" cap="sq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127000" dist="63500" dir="2700000" algn="b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ln>
          <a:noFill/>
        </a:ln>
      </a:spPr>
      <a:bodyPr/>
      <a:lstStyle>
        <a:defPPr algn="ctr">
          <a:lnSpc>
            <a:spcPct val="100000"/>
          </a:lnSpc>
          <a:defRPr sz="1400"/>
        </a:defPPr>
      </a:lstStyle>
      <a:style>
        <a:lnRef idx="0">
          <a:schemeClr val="accent1"/>
        </a:lnRef>
        <a:fillRef idx="1">
          <a:schemeClr val="accent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 cap="sq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dk1"/>
        </a:effectRef>
        <a:fontRef idx="minor">
          <a:schemeClr val="lt1"/>
        </a:fontRef>
      </a:style>
    </a:lnDef>
    <a:txDef>
      <a:spPr>
        <a:noFill/>
      </a:spPr>
      <a:bodyPr wrap="square" lIns="0" tIns="0" rIns="0" bIns="0" rtlCol="0"/>
      <a:lstStyle>
        <a:defPPr marL="182880" indent="-182880">
          <a:lnSpc>
            <a:spcPct val="100000"/>
          </a:lnSpc>
          <a:spcAft>
            <a:spcPts val="600"/>
          </a:spcAft>
          <a:buSzPct val="100000"/>
          <a:buFont typeface="Arial"/>
          <a:buChar char="•"/>
          <a:defRPr sz="1400"/>
        </a:defPPr>
      </a:lstStyle>
    </a:txDef>
  </a:objectDefaults>
  <a:extraClrSchemeLst/>
  <a:custClrLst>
    <a:custClr name="Dark Orange 2">
      <a:srgbClr val="571F01"/>
    </a:custClr>
    <a:custClr name="Dark Orange 1">
      <a:srgbClr val="933401"/>
    </a:custClr>
    <a:custClr name="Primary Orange">
      <a:srgbClr val="D04A02"/>
    </a:custClr>
    <a:custClr name="Light Orange 1">
      <a:srgbClr val="FD6412"/>
    </a:custClr>
    <a:custClr name="Light Orange 2">
      <a:srgbClr val="FEB791"/>
    </a:custClr>
    <a:custClr name="Dark Tangerine 2">
      <a:srgbClr val="714300"/>
    </a:custClr>
    <a:custClr name="Dark Tangerine 1">
      <a:srgbClr val="AE6800"/>
    </a:custClr>
    <a:custClr name="Primary Tangerine">
      <a:srgbClr val="EB8C00"/>
    </a:custClr>
    <a:custClr name="Light Tangerine 1">
      <a:srgbClr val="FFA929"/>
    </a:custClr>
    <a:custClr name="Light Tangerine 2">
      <a:srgbClr val="FFDCA9"/>
    </a:custClr>
    <a:custClr name="Dark Yellow 2">
      <a:srgbClr val="855F00"/>
    </a:custClr>
    <a:custClr name="Dark Yellow 1">
      <a:srgbClr val="C28A00"/>
    </a:custClr>
    <a:custClr name="Primary Yellow">
      <a:srgbClr val="FFB600"/>
    </a:custClr>
    <a:custClr name="Light Yellow 1">
      <a:srgbClr val="FFC83D"/>
    </a:custClr>
    <a:custClr name="Light Yellow 2">
      <a:srgbClr val="FFECBD"/>
    </a:custClr>
    <a:custClr name="Dark Rose 2">
      <a:srgbClr val="6E2A35"/>
    </a:custClr>
    <a:custClr name="Dark Rose 1">
      <a:srgbClr val="A43E50"/>
    </a:custClr>
    <a:custClr name="Primary Rose">
      <a:srgbClr val="DB536A"/>
    </a:custClr>
    <a:custClr name="Light Rose 1">
      <a:srgbClr val="E27588"/>
    </a:custClr>
    <a:custClr name="Light Rose 2">
      <a:srgbClr val="F1BAC3"/>
    </a:custClr>
    <a:custClr name="Dark Red 2">
      <a:srgbClr val="741910"/>
    </a:custClr>
    <a:custClr name="Dark Red 1">
      <a:srgbClr val="AA2417"/>
    </a:custClr>
    <a:custClr name="Primary Red">
      <a:srgbClr val="E0301E"/>
    </a:custClr>
    <a:custClr name="Light Red 1">
      <a:srgbClr val="E86153"/>
    </a:custClr>
    <a:custClr name="Light Red 2">
      <a:srgbClr val="F7C8C4"/>
    </a:custClr>
    <a:custClr name="Black">
      <a:srgbClr val="000000"/>
    </a:custClr>
    <a:custClr name="Dark Grey">
      <a:srgbClr val="2D2D2D"/>
    </a:custClr>
    <a:custClr name="Medium Grey">
      <a:srgbClr val="464646"/>
    </a:custClr>
    <a:custClr name="Grey">
      <a:srgbClr val="7D7D7D"/>
    </a:custClr>
    <a:custClr name="Light Grey">
      <a:srgbClr val="DEDEDE"/>
    </a:custClr>
    <a:custClr name="Dark Purple 2">
      <a:srgbClr val="4B06B2"/>
    </a:custClr>
    <a:custClr name="Dark Purple 1">
      <a:srgbClr val="6A1CE2"/>
    </a:custClr>
    <a:custClr name="Secondary Purple">
      <a:srgbClr val="9013FE"/>
    </a:custClr>
    <a:custClr name="Light Purple 1">
      <a:srgbClr val="B15AFE"/>
    </a:custClr>
    <a:custClr name="Light Purple 2">
      <a:srgbClr val="DEB8FF"/>
    </a:custClr>
    <a:custClr name="Dark Blue 2">
      <a:srgbClr val="003DAB"/>
    </a:custClr>
    <a:custClr name="Dark Blue 1">
      <a:srgbClr val="0060D7"/>
    </a:custClr>
    <a:custClr name="Secondary Blue">
      <a:srgbClr val="0089EB"/>
    </a:custClr>
    <a:custClr name="Light Blue 1">
      <a:srgbClr val="4DACF1"/>
    </a:custClr>
    <a:custClr name="Light Blue 2">
      <a:srgbClr val="B3DCF9"/>
    </a:custClr>
    <a:custClr name="Dark Green 2">
      <a:srgbClr val="175C2C"/>
    </a:custClr>
    <a:custClr name="Dark Green 1">
      <a:srgbClr val="2C8646"/>
    </a:custClr>
    <a:custClr name="Secondary Green">
      <a:srgbClr val="4EB523"/>
    </a:custClr>
    <a:custClr name="Light Green 1">
      <a:srgbClr val="86DB4F"/>
    </a:custClr>
    <a:custClr name="Light Green 2">
      <a:srgbClr val="C4FC9F"/>
    </a:custClr>
    <a:custClr name="Status Red">
      <a:srgbClr val="E0301E"/>
    </a:custClr>
    <a:custClr name="Status Yellow">
      <a:srgbClr val="FFB600"/>
    </a:custClr>
    <a:custClr name="Status Green">
      <a:srgbClr val="175C2C"/>
    </a:custClr>
  </a:custClrLst>
</a:theme>
</file>

<file path=ppt/theme/theme4.xml><?xml version="1.0" encoding="utf-8"?>
<a:theme xmlns:a="http://schemas.openxmlformats.org/drawingml/2006/main" name="PwC">
  <a:themeElements>
    <a:clrScheme name="PwC Colors">
      <a:dk1>
        <a:srgbClr val="000000"/>
      </a:dk1>
      <a:lt1>
        <a:srgbClr val="FFFFFF"/>
      </a:lt1>
      <a:dk2>
        <a:srgbClr val="7D7D7D"/>
      </a:dk2>
      <a:lt2>
        <a:srgbClr val="DEDEDE"/>
      </a:lt2>
      <a:accent1>
        <a:srgbClr val="D04A02"/>
      </a:accent1>
      <a:accent2>
        <a:srgbClr val="FFB600"/>
      </a:accent2>
      <a:accent3>
        <a:srgbClr val="E0301E"/>
      </a:accent3>
      <a:accent4>
        <a:srgbClr val="EB8C00"/>
      </a:accent4>
      <a:accent5>
        <a:srgbClr val="DB536A"/>
      </a:accent5>
      <a:accent6>
        <a:srgbClr val="464646"/>
      </a:accent6>
      <a:hlink>
        <a:srgbClr val="D04A02"/>
      </a:hlink>
      <a:folHlink>
        <a:srgbClr val="DB536A"/>
      </a:folHlink>
    </a:clrScheme>
    <a:fontScheme name="PwC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PwC Effect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12700" cap="sq" cmpd="sng" algn="ctr">
          <a:solidFill>
            <a:schemeClr val="phClr"/>
          </a:solidFill>
          <a:prstDash val="solid"/>
        </a:ln>
        <a:ln w="12700" cap="sq" cmpd="sng" algn="ctr">
          <a:solidFill>
            <a:schemeClr val="phClr"/>
          </a:solidFill>
          <a:prstDash val="solid"/>
        </a:ln>
        <a:ln w="12700" cap="sq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127000" dist="63500" dir="2700000" algn="b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ln>
          <a:noFill/>
        </a:ln>
      </a:spPr>
      <a:bodyPr/>
      <a:lstStyle>
        <a:defPPr algn="ctr">
          <a:lnSpc>
            <a:spcPct val="100000"/>
          </a:lnSpc>
          <a:defRPr sz="1400"/>
        </a:defPPr>
      </a:lstStyle>
      <a:style>
        <a:lnRef idx="0">
          <a:schemeClr val="accent1"/>
        </a:lnRef>
        <a:fillRef idx="1">
          <a:schemeClr val="accent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 cap="sq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dk1"/>
        </a:effectRef>
        <a:fontRef idx="minor">
          <a:schemeClr val="lt1"/>
        </a:fontRef>
      </a:style>
    </a:lnDef>
    <a:txDef>
      <a:spPr>
        <a:noFill/>
      </a:spPr>
      <a:bodyPr wrap="square" lIns="0" tIns="0" rIns="0" bIns="0" rtlCol="0"/>
      <a:lstStyle>
        <a:defPPr marL="182880" indent="-182880">
          <a:lnSpc>
            <a:spcPct val="100000"/>
          </a:lnSpc>
          <a:spcAft>
            <a:spcPts val="600"/>
          </a:spcAft>
          <a:buSzPct val="100000"/>
          <a:buFont typeface="Arial"/>
          <a:buChar char="•"/>
          <a:defRPr sz="1400"/>
        </a:defPPr>
      </a:lstStyle>
    </a:txDef>
  </a:objectDefaults>
  <a:extraClrSchemeLst/>
  <a:custClrLst>
    <a:custClr name="Dark Orange 2">
      <a:srgbClr val="571F01"/>
    </a:custClr>
    <a:custClr name="Dark Orange 1">
      <a:srgbClr val="933401"/>
    </a:custClr>
    <a:custClr name="Primary Orange">
      <a:srgbClr val="D04A02"/>
    </a:custClr>
    <a:custClr name="Light Orange 1">
      <a:srgbClr val="FD6412"/>
    </a:custClr>
    <a:custClr name="Light Orange 2">
      <a:srgbClr val="FEB791"/>
    </a:custClr>
    <a:custClr name="Dark Tangerine 2">
      <a:srgbClr val="714300"/>
    </a:custClr>
    <a:custClr name="Dark Tangerine 1">
      <a:srgbClr val="AE6800"/>
    </a:custClr>
    <a:custClr name="Primary Tangerine">
      <a:srgbClr val="EB8C00"/>
    </a:custClr>
    <a:custClr name="Light Tangerine 1">
      <a:srgbClr val="FFA929"/>
    </a:custClr>
    <a:custClr name="Light Tangerine 2">
      <a:srgbClr val="FFDCA9"/>
    </a:custClr>
    <a:custClr name="Dark Yellow 2">
      <a:srgbClr val="855F00"/>
    </a:custClr>
    <a:custClr name="Dark Yellow 1">
      <a:srgbClr val="C28A00"/>
    </a:custClr>
    <a:custClr name="Primary Yellow">
      <a:srgbClr val="FFB600"/>
    </a:custClr>
    <a:custClr name="Light Yellow 1">
      <a:srgbClr val="FFC83D"/>
    </a:custClr>
    <a:custClr name="Light Yellow 2">
      <a:srgbClr val="FFECBD"/>
    </a:custClr>
    <a:custClr name="Dark Rose 2">
      <a:srgbClr val="6E2A35"/>
    </a:custClr>
    <a:custClr name="Dark Rose 1">
      <a:srgbClr val="A43E50"/>
    </a:custClr>
    <a:custClr name="Primary Rose">
      <a:srgbClr val="DB536A"/>
    </a:custClr>
    <a:custClr name="Light Rose 1">
      <a:srgbClr val="E27588"/>
    </a:custClr>
    <a:custClr name="Light Rose 2">
      <a:srgbClr val="F1BAC3"/>
    </a:custClr>
    <a:custClr name="Dark Red 2">
      <a:srgbClr val="741910"/>
    </a:custClr>
    <a:custClr name="Dark Red 1">
      <a:srgbClr val="AA2417"/>
    </a:custClr>
    <a:custClr name="Primary Red">
      <a:srgbClr val="E0301E"/>
    </a:custClr>
    <a:custClr name="Light Red 1">
      <a:srgbClr val="E86153"/>
    </a:custClr>
    <a:custClr name="Light Red 2">
      <a:srgbClr val="F7C8C4"/>
    </a:custClr>
    <a:custClr name="Black">
      <a:srgbClr val="000000"/>
    </a:custClr>
    <a:custClr name="Dark Grey">
      <a:srgbClr val="2D2D2D"/>
    </a:custClr>
    <a:custClr name="Medium Grey">
      <a:srgbClr val="464646"/>
    </a:custClr>
    <a:custClr name="Grey">
      <a:srgbClr val="7D7D7D"/>
    </a:custClr>
    <a:custClr name="Light Grey">
      <a:srgbClr val="DEDEDE"/>
    </a:custClr>
    <a:custClr name="Dark Purple 2">
      <a:srgbClr val="4B06B2"/>
    </a:custClr>
    <a:custClr name="Dark Purple 1">
      <a:srgbClr val="6A1CE2"/>
    </a:custClr>
    <a:custClr name="Secondary Purple">
      <a:srgbClr val="9013FE"/>
    </a:custClr>
    <a:custClr name="Light Purple 1">
      <a:srgbClr val="B15AFE"/>
    </a:custClr>
    <a:custClr name="Light Purple 2">
      <a:srgbClr val="DEB8FF"/>
    </a:custClr>
    <a:custClr name="Dark Blue 2">
      <a:srgbClr val="003DAB"/>
    </a:custClr>
    <a:custClr name="Dark Blue 1">
      <a:srgbClr val="0060D7"/>
    </a:custClr>
    <a:custClr name="Secondary Blue">
      <a:srgbClr val="0089EB"/>
    </a:custClr>
    <a:custClr name="Light Blue 1">
      <a:srgbClr val="4DACF1"/>
    </a:custClr>
    <a:custClr name="Light Blue 2">
      <a:srgbClr val="B3DCF9"/>
    </a:custClr>
    <a:custClr name="Dark Green 2">
      <a:srgbClr val="175C2C"/>
    </a:custClr>
    <a:custClr name="Dark Green 1">
      <a:srgbClr val="2C8646"/>
    </a:custClr>
    <a:custClr name="Secondary Green">
      <a:srgbClr val="4EB523"/>
    </a:custClr>
    <a:custClr name="Light Green 1">
      <a:srgbClr val="86DB4F"/>
    </a:custClr>
    <a:custClr name="Light Green 2">
      <a:srgbClr val="C4FC9F"/>
    </a:custClr>
    <a:custClr name="Status Red">
      <a:srgbClr val="E0301E"/>
    </a:custClr>
    <a:custClr name="Status Yellow">
      <a:srgbClr val="FFB600"/>
    </a:custClr>
    <a:custClr name="Status Green">
      <a:srgbClr val="175C2C"/>
    </a:custClr>
  </a:custClr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D64EA572E481B41B5FD2F960A01AD42" ma:contentTypeVersion="12" ma:contentTypeDescription="新しいドキュメントを作成します。" ma:contentTypeScope="" ma:versionID="eea6863fdc986a626f5e83c8eff7f288">
  <xsd:schema xmlns:xsd="http://www.w3.org/2001/XMLSchema" xmlns:xs="http://www.w3.org/2001/XMLSchema" xmlns:p="http://schemas.microsoft.com/office/2006/metadata/properties" xmlns:ns2="0d5f8095-661a-4458-92f8-c1d182149278" xmlns:ns3="abc933aa-fb88-4965-9fa3-41153d8df58d" targetNamespace="http://schemas.microsoft.com/office/2006/metadata/properties" ma:root="true" ma:fieldsID="755ae960e8ce6f648aa1d0f80c1b3040" ns2:_="" ns3:_="">
    <xsd:import namespace="0d5f8095-661a-4458-92f8-c1d182149278"/>
    <xsd:import namespace="abc933aa-fb88-4965-9fa3-41153d8df58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5f8095-661a-4458-92f8-c1d1821492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c933aa-fb88-4965-9fa3-41153d8df58d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7ad66789-da35-4df2-9e0d-e57b511dcac0}" ma:internalName="TaxCatchAll" ma:showField="CatchAllData" ma:web="abc933aa-fb88-4965-9fa3-41153d8df5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bc933aa-fb88-4965-9fa3-41153d8df58d" xsi:nil="true"/>
    <lcf76f155ced4ddcb4097134ff3c332f xmlns="0d5f8095-661a-4458-92f8-c1d18214927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8931163-185E-43E5-B20F-418C2BDC795B}"/>
</file>

<file path=customXml/itemProps2.xml><?xml version="1.0" encoding="utf-8"?>
<ds:datastoreItem xmlns:ds="http://schemas.openxmlformats.org/officeDocument/2006/customXml" ds:itemID="{35376999-8F6C-461E-B547-1D7920CB147D}"/>
</file>

<file path=customXml/itemProps3.xml><?xml version="1.0" encoding="utf-8"?>
<ds:datastoreItem xmlns:ds="http://schemas.openxmlformats.org/officeDocument/2006/customXml" ds:itemID="{8DF964AA-D3AF-4A8C-A3AE-03240DF95F2C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1784</Words>
  <Application>Microsoft Office PowerPoint</Application>
  <PresentationFormat>A4 210 x 297 mm</PresentationFormat>
  <Paragraphs>408</Paragraphs>
  <Slides>19</Slides>
  <Notes>17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19</vt:i4>
      </vt:variant>
    </vt:vector>
  </HeadingPairs>
  <TitlesOfParts>
    <vt:vector size="29" baseType="lpstr">
      <vt:lpstr>HGP創英角ｺﾞｼｯｸUB</vt:lpstr>
      <vt:lpstr>Meiryo UI</vt:lpstr>
      <vt:lpstr>Yu Gothic UI Light</vt:lpstr>
      <vt:lpstr>メイリオ</vt:lpstr>
      <vt:lpstr>メイリオ</vt:lpstr>
      <vt:lpstr>游ゴシック</vt:lpstr>
      <vt:lpstr>Arial</vt:lpstr>
      <vt:lpstr>Wingdings</vt:lpstr>
      <vt:lpstr>1_Office テーマ</vt:lpstr>
      <vt:lpstr>2_Office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2024-03-29T07:18:28Z</dcterms:created>
  <dcterms:modified xsi:type="dcterms:W3CDTF">2024-03-29T08:52:11Z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0x0101009D64EA572E481B41B5FD2F960A01AD42</vt:lpwstr>
  </property>
</Properties>
</file>