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0" r:id="rId2"/>
    <p:sldId id="267" r:id="rId3"/>
    <p:sldId id="259" r:id="rId4"/>
    <p:sldId id="261" r:id="rId5"/>
    <p:sldId id="262" r:id="rId6"/>
    <p:sldId id="268" r:id="rId7"/>
    <p:sldId id="272" r:id="rId8"/>
    <p:sldId id="277" r:id="rId9"/>
    <p:sldId id="278" r:id="rId10"/>
    <p:sldId id="279" r:id="rId11"/>
    <p:sldId id="280" r:id="rId12"/>
    <p:sldId id="273" r:id="rId13"/>
    <p:sldId id="275" r:id="rId14"/>
    <p:sldId id="276" r:id="rId15"/>
    <p:sldId id="274" r:id="rId16"/>
    <p:sldId id="281" r:id="rId17"/>
    <p:sldId id="282" r:id="rId18"/>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2" d="100"/>
          <a:sy n="102" d="100"/>
        </p:scale>
        <p:origin x="270"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E15649-001F-4D4E-A5F8-C41E045D5BB6}" type="datetimeFigureOut">
              <a:rPr kumimoji="1" lang="ja-JP" altLang="en-US" smtClean="0"/>
              <a:t>2015/3/24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6A2486-2F2E-AA46-BD80-5514082BE549}" type="slidenum">
              <a:rPr kumimoji="1" lang="ja-JP" altLang="en-US" smtClean="0"/>
              <a:t>‹#›</a:t>
            </a:fld>
            <a:endParaRPr kumimoji="1" lang="ja-JP" altLang="en-US"/>
          </a:p>
        </p:txBody>
      </p:sp>
    </p:spTree>
    <p:extLst>
      <p:ext uri="{BB962C8B-B14F-4D97-AF65-F5344CB8AC3E}">
        <p14:creationId xmlns:p14="http://schemas.microsoft.com/office/powerpoint/2010/main" val="1315572905"/>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26A2486-2F2E-AA46-BD80-5514082BE549}" type="slidenum">
              <a:rPr kumimoji="1" lang="ja-JP" altLang="en-US" smtClean="0"/>
              <a:t>5</a:t>
            </a:fld>
            <a:endParaRPr kumimoji="1" lang="ja-JP" altLang="en-US"/>
          </a:p>
        </p:txBody>
      </p:sp>
    </p:spTree>
    <p:extLst>
      <p:ext uri="{BB962C8B-B14F-4D97-AF65-F5344CB8AC3E}">
        <p14:creationId xmlns:p14="http://schemas.microsoft.com/office/powerpoint/2010/main" val="3268046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26A2486-2F2E-AA46-BD80-5514082BE549}" type="slidenum">
              <a:rPr kumimoji="1" lang="ja-JP" altLang="en-US" smtClean="0"/>
              <a:t>6</a:t>
            </a:fld>
            <a:endParaRPr kumimoji="1" lang="ja-JP" altLang="en-US"/>
          </a:p>
        </p:txBody>
      </p:sp>
    </p:spTree>
    <p:extLst>
      <p:ext uri="{BB962C8B-B14F-4D97-AF65-F5344CB8AC3E}">
        <p14:creationId xmlns:p14="http://schemas.microsoft.com/office/powerpoint/2010/main" val="3268046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p:cNvSpPr>
            <a:spLocks noGrp="1" noRot="1" noChangeAspect="1" noTextEdit="1"/>
          </p:cNvSpPr>
          <p:nvPr>
            <p:ph type="sldImg"/>
          </p:nvPr>
        </p:nvSpPr>
        <p:spPr bwMode="auto">
          <a:xfrm>
            <a:off x="903288" y="741363"/>
            <a:ext cx="4929187" cy="3697287"/>
          </a:xfrm>
          <a:noFill/>
          <a:ln>
            <a:solidFill>
              <a:srgbClr val="000000"/>
            </a:solidFill>
            <a:miter lim="800000"/>
            <a:headEnd/>
            <a:tailEnd/>
          </a:ln>
        </p:spPr>
      </p:sp>
      <p:sp>
        <p:nvSpPr>
          <p:cNvPr id="28675"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dirty="0" smtClean="0"/>
          </a:p>
        </p:txBody>
      </p:sp>
      <p:sp>
        <p:nvSpPr>
          <p:cNvPr id="4" name="スライド番号プレースホルダ 3"/>
          <p:cNvSpPr>
            <a:spLocks noGrp="1"/>
          </p:cNvSpPr>
          <p:nvPr>
            <p:ph type="sldNum" sz="quarter" idx="5"/>
          </p:nvPr>
        </p:nvSpPr>
        <p:spPr/>
        <p:txBody>
          <a:bodyPr/>
          <a:lstStyle/>
          <a:p>
            <a:pPr>
              <a:defRPr/>
            </a:pPr>
            <a:fld id="{1086EB3F-E582-4A47-8E03-026BD2FCC2A5}" type="slidenum">
              <a:rPr lang="ja-JP" altLang="en-US" smtClean="0">
                <a:solidFill>
                  <a:prstClr val="black"/>
                </a:solidFill>
              </a:rPr>
              <a:pPr>
                <a:defRPr/>
              </a:pPr>
              <a:t>8</a:t>
            </a:fld>
            <a:endParaRPr lang="ja-JP" altLang="en-US" dirty="0">
              <a:solidFill>
                <a:prstClr val="black"/>
              </a:solidFill>
            </a:endParaRPr>
          </a:p>
        </p:txBody>
      </p:sp>
    </p:spTree>
    <p:extLst>
      <p:ext uri="{BB962C8B-B14F-4D97-AF65-F5344CB8AC3E}">
        <p14:creationId xmlns:p14="http://schemas.microsoft.com/office/powerpoint/2010/main" val="3410925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p:cNvSpPr>
            <a:spLocks noGrp="1" noRot="1" noChangeAspect="1" noTextEdit="1"/>
          </p:cNvSpPr>
          <p:nvPr>
            <p:ph type="sldImg"/>
          </p:nvPr>
        </p:nvSpPr>
        <p:spPr bwMode="auto">
          <a:xfrm>
            <a:off x="903288" y="741363"/>
            <a:ext cx="4929187" cy="3697287"/>
          </a:xfrm>
          <a:noFill/>
          <a:ln>
            <a:solidFill>
              <a:srgbClr val="000000"/>
            </a:solidFill>
            <a:miter lim="800000"/>
            <a:headEnd/>
            <a:tailEnd/>
          </a:ln>
        </p:spPr>
      </p:sp>
      <p:sp>
        <p:nvSpPr>
          <p:cNvPr id="28675"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dirty="0" smtClean="0"/>
          </a:p>
        </p:txBody>
      </p:sp>
      <p:sp>
        <p:nvSpPr>
          <p:cNvPr id="4" name="スライド番号プレースホルダ 3"/>
          <p:cNvSpPr>
            <a:spLocks noGrp="1"/>
          </p:cNvSpPr>
          <p:nvPr>
            <p:ph type="sldNum" sz="quarter" idx="5"/>
          </p:nvPr>
        </p:nvSpPr>
        <p:spPr/>
        <p:txBody>
          <a:bodyPr/>
          <a:lstStyle/>
          <a:p>
            <a:pPr>
              <a:defRPr/>
            </a:pPr>
            <a:fld id="{1086EB3F-E582-4A47-8E03-026BD2FCC2A5}" type="slidenum">
              <a:rPr lang="ja-JP" altLang="en-US" smtClean="0">
                <a:solidFill>
                  <a:prstClr val="black"/>
                </a:solidFill>
              </a:rPr>
              <a:pPr>
                <a:defRPr/>
              </a:pPr>
              <a:t>9</a:t>
            </a:fld>
            <a:endParaRPr lang="ja-JP" altLang="en-US" dirty="0">
              <a:solidFill>
                <a:prstClr val="black"/>
              </a:solidFill>
            </a:endParaRPr>
          </a:p>
        </p:txBody>
      </p:sp>
    </p:spTree>
    <p:extLst>
      <p:ext uri="{BB962C8B-B14F-4D97-AF65-F5344CB8AC3E}">
        <p14:creationId xmlns:p14="http://schemas.microsoft.com/office/powerpoint/2010/main" val="1803001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D35E722-DCEB-4B9B-850A-0990A504E40F}" type="slidenum">
              <a:rPr kumimoji="1" lang="ja-JP" altLang="en-US" smtClean="0"/>
              <a:t>11</a:t>
            </a:fld>
            <a:endParaRPr kumimoji="1" lang="ja-JP" altLang="en-US"/>
          </a:p>
        </p:txBody>
      </p:sp>
    </p:spTree>
    <p:extLst>
      <p:ext uri="{BB962C8B-B14F-4D97-AF65-F5344CB8AC3E}">
        <p14:creationId xmlns:p14="http://schemas.microsoft.com/office/powerpoint/2010/main" val="2719710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277405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302239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69299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3882155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2507631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3648514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274124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160983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364536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1125104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2635703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582D9D-0025-7748-9C44-257E7145D110}" type="datetimeFigureOut">
              <a:rPr kumimoji="1" lang="ja-JP" altLang="en-US" smtClean="0"/>
              <a:t>2015/3/24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60BDB-D3C9-314C-BA3C-03A3CAEAFFEE}" type="slidenum">
              <a:rPr kumimoji="1" lang="ja-JP" altLang="en-US" smtClean="0"/>
              <a:t>‹#›</a:t>
            </a:fld>
            <a:endParaRPr kumimoji="1" lang="ja-JP" altLang="en-US"/>
          </a:p>
        </p:txBody>
      </p:sp>
    </p:spTree>
    <p:extLst>
      <p:ext uri="{BB962C8B-B14F-4D97-AF65-F5344CB8AC3E}">
        <p14:creationId xmlns:p14="http://schemas.microsoft.com/office/powerpoint/2010/main" val="2835374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hyperlink" Target="http://www.abyssal.jp/sucre/35.html"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kankou-ena.jp/files/6113/6473/9983/kawakaiya2.jpg" TargetMode="Externa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furusato-hojo.jp/"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90753" y="1565665"/>
            <a:ext cx="6098146" cy="1470025"/>
          </a:xfrm>
        </p:spPr>
        <p:txBody>
          <a:bodyPr>
            <a:normAutofit fontScale="90000"/>
          </a:bodyPr>
          <a:lstStyle/>
          <a:p>
            <a:pPr algn="l"/>
            <a:r>
              <a:rPr lang="ja-JP" altLang="en-US" sz="3600" i="1" dirty="0" smtClean="0">
                <a:latin typeface="ＤＦＰ太丸ゴシック体"/>
                <a:ea typeface="ＤＦＰ太丸ゴシック体"/>
                <a:cs typeface="ＤＦＰ太丸ゴシック体"/>
              </a:rPr>
              <a:t>ふるさと名品開発促進協議会</a:t>
            </a:r>
            <a:r>
              <a:rPr lang="en-US" altLang="ja-JP" sz="3600" i="1" dirty="0" smtClean="0">
                <a:latin typeface="ＤＦＰ太丸ゴシック体"/>
                <a:ea typeface="ＤＦＰ太丸ゴシック体"/>
                <a:cs typeface="ＤＦＰ太丸ゴシック体"/>
              </a:rPr>
              <a:t/>
            </a:r>
            <a:br>
              <a:rPr lang="en-US" altLang="ja-JP" sz="3600" i="1" dirty="0" smtClean="0">
                <a:latin typeface="ＤＦＰ太丸ゴシック体"/>
                <a:ea typeface="ＤＦＰ太丸ゴシック体"/>
                <a:cs typeface="ＤＦＰ太丸ゴシック体"/>
              </a:rPr>
            </a:br>
            <a:r>
              <a:rPr lang="ja-JP" altLang="en-US" sz="3600" i="1" dirty="0" smtClean="0">
                <a:latin typeface="ＤＦＰ太丸ゴシック体"/>
                <a:ea typeface="ＤＦＰ太丸ゴシック体"/>
                <a:cs typeface="ＤＦＰ太丸ゴシック体"/>
              </a:rPr>
              <a:t>　　　　　　　の狙いについて</a:t>
            </a:r>
            <a:endParaRPr kumimoji="1" lang="ja-JP" altLang="en-US" sz="2200" i="1" dirty="0">
              <a:latin typeface="HG丸ｺﾞｼｯｸM-PRO"/>
              <a:ea typeface="HG丸ｺﾞｼｯｸM-PRO"/>
              <a:cs typeface="HG丸ｺﾞｼｯｸM-PRO"/>
            </a:endParaRPr>
          </a:p>
        </p:txBody>
      </p:sp>
      <p:sp>
        <p:nvSpPr>
          <p:cNvPr id="3" name="サブタイトル 2"/>
          <p:cNvSpPr>
            <a:spLocks noGrp="1"/>
          </p:cNvSpPr>
          <p:nvPr>
            <p:ph type="subTitle" idx="1"/>
          </p:nvPr>
        </p:nvSpPr>
        <p:spPr>
          <a:xfrm>
            <a:off x="2426849" y="4762500"/>
            <a:ext cx="6400800" cy="1752600"/>
          </a:xfrm>
        </p:spPr>
        <p:txBody>
          <a:bodyPr>
            <a:normAutofit/>
          </a:bodyPr>
          <a:lstStyle/>
          <a:p>
            <a:pPr algn="r"/>
            <a:r>
              <a:rPr kumimoji="1" lang="ja-JP" altLang="en-US" sz="2400" dirty="0" smtClean="0">
                <a:solidFill>
                  <a:schemeClr val="tx1">
                    <a:lumMod val="75000"/>
                    <a:lumOff val="25000"/>
                  </a:schemeClr>
                </a:solidFill>
                <a:latin typeface="ＤＦＰ太丸ゴシック体"/>
                <a:ea typeface="ＤＦＰ太丸ゴシック体"/>
                <a:cs typeface="ＤＦＰ太丸ゴシック体"/>
              </a:rPr>
              <a:t>平成２７年３月２０日</a:t>
            </a:r>
            <a:endParaRPr kumimoji="1" lang="en-US" altLang="ja-JP" sz="2400" dirty="0" smtClean="0">
              <a:solidFill>
                <a:schemeClr val="tx1">
                  <a:lumMod val="75000"/>
                  <a:lumOff val="25000"/>
                </a:schemeClr>
              </a:solidFill>
              <a:latin typeface="ＤＦＰ太丸ゴシック体"/>
              <a:ea typeface="ＤＦＰ太丸ゴシック体"/>
              <a:cs typeface="ＤＦＰ太丸ゴシック体"/>
            </a:endParaRPr>
          </a:p>
          <a:p>
            <a:pPr algn="r"/>
            <a:r>
              <a:rPr kumimoji="1" lang="ja-JP" altLang="en-US" sz="2400" dirty="0" smtClean="0">
                <a:latin typeface="ＤＦＰ太丸ゴシック体"/>
                <a:ea typeface="ＤＦＰ太丸ゴシック体"/>
                <a:cs typeface="ＤＦＰ太丸ゴシック体"/>
              </a:rPr>
              <a:t>内閣官房</a:t>
            </a:r>
            <a:endParaRPr kumimoji="1" lang="en-US" altLang="ja-JP" sz="2400" dirty="0" smtClean="0">
              <a:latin typeface="ＤＦＰ太丸ゴシック体"/>
              <a:ea typeface="ＤＦＰ太丸ゴシック体"/>
              <a:cs typeface="ＤＦＰ太丸ゴシック体"/>
            </a:endParaRPr>
          </a:p>
          <a:p>
            <a:pPr algn="r"/>
            <a:r>
              <a:rPr lang="ja-JP" altLang="en-US" sz="2400" dirty="0" smtClean="0">
                <a:latin typeface="ＤＦＰ太丸ゴシック体"/>
                <a:ea typeface="ＤＦＰ太丸ゴシック体"/>
                <a:cs typeface="ＤＦＰ太丸ゴシック体"/>
              </a:rPr>
              <a:t>まち・ひと・しごと創生本部事務局</a:t>
            </a:r>
            <a:endParaRPr kumimoji="1" lang="ja-JP" altLang="en-US" sz="2400" dirty="0">
              <a:latin typeface="ＤＦＰ太丸ゴシック体"/>
              <a:ea typeface="ＤＦＰ太丸ゴシック体"/>
              <a:cs typeface="ＤＦＰ太丸ゴシック体"/>
            </a:endParaRPr>
          </a:p>
        </p:txBody>
      </p:sp>
    </p:spTree>
    <p:extLst>
      <p:ext uri="{BB962C8B-B14F-4D97-AF65-F5344CB8AC3E}">
        <p14:creationId xmlns:p14="http://schemas.microsoft.com/office/powerpoint/2010/main" val="2494285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協議会設置の背景</a:t>
            </a:r>
            <a:endParaRPr kumimoji="1" lang="ja-JP" altLang="en-US" dirty="0"/>
          </a:p>
        </p:txBody>
      </p:sp>
      <p:sp>
        <p:nvSpPr>
          <p:cNvPr id="6" name="コンテンツ プレースホルダー 2"/>
          <p:cNvSpPr txBox="1">
            <a:spLocks/>
          </p:cNvSpPr>
          <p:nvPr/>
        </p:nvSpPr>
        <p:spPr>
          <a:xfrm>
            <a:off x="457200" y="3679663"/>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endParaRPr lang="en-US" altLang="ja-JP" dirty="0" smtClean="0">
              <a:latin typeface="ＤＦＰ太丸ゴシック体"/>
              <a:ea typeface="ＤＦＰ太丸ゴシック体"/>
              <a:cs typeface="ＤＦＰ太丸ゴシック体"/>
            </a:endParaRPr>
          </a:p>
          <a:p>
            <a:endParaRPr lang="ja-JP" altLang="ja-JP" dirty="0" smtClean="0">
              <a:latin typeface="ＤＦＰ太丸ゴシック体"/>
              <a:ea typeface="ＤＦＰ太丸ゴシック体"/>
              <a:cs typeface="ＤＦＰ太丸ゴシック体"/>
            </a:endParaRPr>
          </a:p>
          <a:p>
            <a:endParaRPr lang="ja-JP" altLang="en-US" dirty="0">
              <a:latin typeface="ＤＦＰ太丸ゴシック体"/>
              <a:ea typeface="ＤＦＰ太丸ゴシック体"/>
              <a:cs typeface="ＤＦＰ太丸ゴシック体"/>
            </a:endParaRPr>
          </a:p>
        </p:txBody>
      </p:sp>
      <p:sp>
        <p:nvSpPr>
          <p:cNvPr id="7" name="角丸四角形 6"/>
          <p:cNvSpPr/>
          <p:nvPr/>
        </p:nvSpPr>
        <p:spPr>
          <a:xfrm>
            <a:off x="457200" y="4543890"/>
            <a:ext cx="8229599" cy="192470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ja-JP" altLang="en-US" sz="2800" dirty="0" smtClean="0">
                <a:latin typeface="ＤＦＰ太丸ゴシック体"/>
                <a:ea typeface="ＤＦＰ太丸ゴシック体"/>
                <a:cs typeface="ＤＦＰ太丸ゴシック体"/>
              </a:rPr>
              <a:t>　</a:t>
            </a:r>
            <a:r>
              <a:rPr lang="ja-JP" altLang="ja-JP" sz="2800" dirty="0" smtClean="0">
                <a:latin typeface="ＤＦＰ太丸ゴシック体"/>
                <a:ea typeface="ＤＦＰ太丸ゴシック体"/>
                <a:cs typeface="ＤＦＰ太丸ゴシック体"/>
              </a:rPr>
              <a:t>発注者</a:t>
            </a:r>
            <a:r>
              <a:rPr lang="ja-JP" altLang="ja-JP" sz="2800" dirty="0">
                <a:latin typeface="ＤＦＰ太丸ゴシック体"/>
                <a:ea typeface="ＤＦＰ太丸ゴシック体"/>
                <a:cs typeface="ＤＦＰ太丸ゴシック体"/>
              </a:rPr>
              <a:t>、受注者の関係それぞれの立場を</a:t>
            </a:r>
            <a:r>
              <a:rPr lang="ja-JP" altLang="ja-JP" sz="2800" dirty="0" smtClean="0">
                <a:latin typeface="ＤＦＰ太丸ゴシック体"/>
                <a:ea typeface="ＤＦＰ太丸ゴシック体"/>
                <a:cs typeface="ＤＦＰ太丸ゴシック体"/>
              </a:rPr>
              <a:t>離れ</a:t>
            </a:r>
            <a:r>
              <a:rPr lang="ja-JP" altLang="en-US" sz="2800" dirty="0" smtClean="0">
                <a:latin typeface="ＤＦＰ太丸ゴシック体"/>
                <a:ea typeface="ＤＦＰ太丸ゴシック体"/>
                <a:cs typeface="ＤＦＰ太丸ゴシック体"/>
              </a:rPr>
              <a:t>、</a:t>
            </a:r>
            <a:r>
              <a:rPr lang="ja-JP" altLang="ja-JP" sz="2800" dirty="0" smtClean="0">
                <a:latin typeface="ＤＦＰ太丸ゴシック体"/>
                <a:ea typeface="ＤＦＰ太丸ゴシック体"/>
                <a:cs typeface="ＤＦＰ太丸ゴシック体"/>
              </a:rPr>
              <a:t>互いに</a:t>
            </a:r>
            <a:r>
              <a:rPr lang="ja-JP" altLang="ja-JP" sz="2800" dirty="0">
                <a:latin typeface="ＤＦＰ太丸ゴシック体"/>
                <a:ea typeface="ＤＦＰ太丸ゴシック体"/>
                <a:cs typeface="ＤＦＰ太丸ゴシック体"/>
              </a:rPr>
              <a:t>知恵を出し合い、</a:t>
            </a:r>
            <a:r>
              <a:rPr lang="ja-JP" altLang="ja-JP" sz="2800" dirty="0" smtClean="0">
                <a:latin typeface="ＤＦＰ太丸ゴシック体"/>
                <a:ea typeface="ＤＦＰ太丸ゴシック体"/>
                <a:cs typeface="ＤＦＰ太丸ゴシック体"/>
              </a:rPr>
              <a:t>より成果</a:t>
            </a:r>
            <a:r>
              <a:rPr lang="ja-JP" altLang="ja-JP" sz="2800" dirty="0">
                <a:latin typeface="ＤＦＰ太丸ゴシック体"/>
                <a:ea typeface="ＤＦＰ太丸ゴシック体"/>
                <a:cs typeface="ＤＦＰ太丸ゴシック体"/>
              </a:rPr>
              <a:t>ある事業に育てていくため</a:t>
            </a:r>
            <a:r>
              <a:rPr lang="ja-JP" altLang="ja-JP" sz="2800" dirty="0" smtClean="0">
                <a:latin typeface="ＤＦＰ太丸ゴシック体"/>
                <a:ea typeface="ＤＦＰ太丸ゴシック体"/>
                <a:cs typeface="ＤＦＰ太丸ゴシック体"/>
              </a:rPr>
              <a:t>の</a:t>
            </a:r>
            <a:r>
              <a:rPr lang="ja-JP" altLang="en-US" sz="2800" dirty="0" smtClean="0">
                <a:latin typeface="ＤＦＰ太丸ゴシック体"/>
                <a:ea typeface="ＤＦＰ太丸ゴシック体"/>
                <a:cs typeface="ＤＦＰ太丸ゴシック体"/>
              </a:rPr>
              <a:t>、</a:t>
            </a:r>
            <a:r>
              <a:rPr lang="ja-JP" altLang="ja-JP" sz="2800" dirty="0" smtClean="0">
                <a:latin typeface="ＤＦＰ太丸ゴシック体"/>
                <a:ea typeface="ＤＦＰ太丸ゴシック体"/>
                <a:cs typeface="ＤＦＰ太丸ゴシック体"/>
              </a:rPr>
              <a:t>共同</a:t>
            </a:r>
            <a:r>
              <a:rPr lang="ja-JP" altLang="ja-JP" sz="2800" dirty="0">
                <a:latin typeface="ＤＦＰ太丸ゴシック体"/>
                <a:ea typeface="ＤＦＰ太丸ゴシック体"/>
                <a:cs typeface="ＤＦＰ太丸ゴシック体"/>
              </a:rPr>
              <a:t>の検討の</a:t>
            </a:r>
            <a:r>
              <a:rPr lang="ja-JP" altLang="ja-JP" sz="2800" dirty="0" smtClean="0">
                <a:latin typeface="ＤＦＰ太丸ゴシック体"/>
                <a:ea typeface="ＤＦＰ太丸ゴシック体"/>
                <a:cs typeface="ＤＦＰ太丸ゴシック体"/>
              </a:rPr>
              <a:t>場</a:t>
            </a:r>
            <a:r>
              <a:rPr lang="ja-JP" altLang="en-US" sz="2800" dirty="0" smtClean="0">
                <a:latin typeface="ＤＦＰ太丸ゴシック体"/>
                <a:ea typeface="ＤＦＰ太丸ゴシック体"/>
                <a:cs typeface="ＤＦＰ太丸ゴシック体"/>
              </a:rPr>
              <a:t>を設定</a:t>
            </a:r>
            <a:endParaRPr lang="ja-JP" altLang="ja-JP" sz="2800" dirty="0">
              <a:latin typeface="ＤＦＰ太丸ゴシック体"/>
              <a:ea typeface="ＤＦＰ太丸ゴシック体"/>
              <a:cs typeface="ＤＦＰ太丸ゴシック体"/>
            </a:endParaRPr>
          </a:p>
        </p:txBody>
      </p:sp>
      <p:sp>
        <p:nvSpPr>
          <p:cNvPr id="8" name="下矢印吹き出し 7"/>
          <p:cNvSpPr/>
          <p:nvPr/>
        </p:nvSpPr>
        <p:spPr>
          <a:xfrm>
            <a:off x="743141" y="1732905"/>
            <a:ext cx="7742168" cy="2928036"/>
          </a:xfrm>
          <a:prstGeom prst="downArrowCallout">
            <a:avLst>
              <a:gd name="adj1" fmla="val 64415"/>
              <a:gd name="adj2" fmla="val 58166"/>
              <a:gd name="adj3" fmla="val 25000"/>
              <a:gd name="adj4" fmla="val 58712"/>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lvl="0" indent="-342900">
              <a:buFont typeface="Wingdings" charset="2"/>
              <a:buChar char="v"/>
            </a:pPr>
            <a:r>
              <a:rPr lang="ja-JP" altLang="ja-JP" sz="2400" dirty="0">
                <a:solidFill>
                  <a:schemeClr val="tx1">
                    <a:lumMod val="50000"/>
                    <a:lumOff val="50000"/>
                  </a:schemeClr>
                </a:solidFill>
                <a:latin typeface="ＤＦＰ太丸ゴシック体"/>
                <a:ea typeface="ＤＦＰ太丸ゴシック体"/>
                <a:cs typeface="ＤＦＰ太丸ゴシック体"/>
              </a:rPr>
              <a:t>全国の市場の事情に通じた事業者の皆さんと、地域の実情に通じた自治体の皆さんとが、</a:t>
            </a:r>
            <a:endParaRPr lang="en-US" altLang="ja-JP" sz="2400" dirty="0">
              <a:solidFill>
                <a:schemeClr val="tx1">
                  <a:lumMod val="50000"/>
                  <a:lumOff val="50000"/>
                </a:schemeClr>
              </a:solidFill>
              <a:latin typeface="ＤＦＰ太丸ゴシック体"/>
              <a:ea typeface="ＤＦＰ太丸ゴシック体"/>
              <a:cs typeface="ＤＦＰ太丸ゴシック体"/>
            </a:endParaRPr>
          </a:p>
          <a:p>
            <a:pPr marL="342900" lvl="0" indent="-342900">
              <a:buFont typeface="Wingdings" charset="2"/>
              <a:buChar char="v"/>
            </a:pPr>
            <a:r>
              <a:rPr lang="ja-JP" altLang="ja-JP" sz="2400" dirty="0">
                <a:solidFill>
                  <a:schemeClr val="tx1">
                    <a:lumMod val="50000"/>
                    <a:lumOff val="50000"/>
                  </a:schemeClr>
                </a:solidFill>
                <a:latin typeface="ＤＦＰ太丸ゴシック体"/>
                <a:ea typeface="ＤＦＰ太丸ゴシック体"/>
                <a:cs typeface="ＤＦＰ太丸ゴシック体"/>
              </a:rPr>
              <a:t>互いの知見を出し合って協力し合うことで、はじめて優れた事業の設計ができるのではない</a:t>
            </a:r>
            <a:r>
              <a:rPr lang="ja-JP" altLang="ja-JP" sz="2400" dirty="0" smtClean="0">
                <a:solidFill>
                  <a:schemeClr val="tx1">
                    <a:lumMod val="50000"/>
                    <a:lumOff val="50000"/>
                  </a:schemeClr>
                </a:solidFill>
                <a:latin typeface="ＤＦＰ太丸ゴシック体"/>
                <a:ea typeface="ＤＦＰ太丸ゴシック体"/>
                <a:cs typeface="ＤＦＰ太丸ゴシック体"/>
              </a:rPr>
              <a:t>か</a:t>
            </a:r>
            <a:endParaRPr lang="en-US" altLang="ja-JP" sz="2400" dirty="0">
              <a:solidFill>
                <a:schemeClr val="tx1">
                  <a:lumMod val="50000"/>
                  <a:lumOff val="50000"/>
                </a:schemeClr>
              </a:solidFill>
              <a:latin typeface="ＤＦＰ太丸ゴシック体"/>
              <a:ea typeface="ＤＦＰ太丸ゴシック体"/>
              <a:cs typeface="ＤＦＰ太丸ゴシック体"/>
            </a:endParaRPr>
          </a:p>
        </p:txBody>
      </p:sp>
    </p:spTree>
    <p:extLst>
      <p:ext uri="{BB962C8B-B14F-4D97-AF65-F5344CB8AC3E}">
        <p14:creationId xmlns:p14="http://schemas.microsoft.com/office/powerpoint/2010/main" val="73948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9466"/>
            <a:ext cx="8229600" cy="1143000"/>
          </a:xfrm>
        </p:spPr>
        <p:txBody>
          <a:bodyPr/>
          <a:lstStyle/>
          <a:p>
            <a:r>
              <a:rPr kumimoji="1" lang="ja-JP" altLang="en-US" dirty="0" smtClean="0"/>
              <a:t>課題</a:t>
            </a:r>
            <a:endParaRPr kumimoji="1" lang="ja-JP" altLang="en-US" dirty="0"/>
          </a:p>
        </p:txBody>
      </p:sp>
      <p:sp>
        <p:nvSpPr>
          <p:cNvPr id="3" name="コンテンツ プレースホルダー 2"/>
          <p:cNvSpPr>
            <a:spLocks noGrp="1"/>
          </p:cNvSpPr>
          <p:nvPr>
            <p:ph idx="1"/>
          </p:nvPr>
        </p:nvSpPr>
        <p:spPr>
          <a:xfrm>
            <a:off x="171030" y="1242430"/>
            <a:ext cx="8972969" cy="5072207"/>
          </a:xfrm>
        </p:spPr>
        <p:txBody>
          <a:bodyPr>
            <a:normAutofit fontScale="92500" lnSpcReduction="20000"/>
          </a:bodyPr>
          <a:lstStyle/>
          <a:p>
            <a:pPr>
              <a:buFont typeface="Wingdings" charset="2"/>
              <a:buChar char="n"/>
            </a:pPr>
            <a:r>
              <a:rPr kumimoji="1" lang="ja-JP" altLang="en-US" sz="2400" u="sng" dirty="0" smtClean="0">
                <a:latin typeface="ＤＦＰ太丸ゴシック体"/>
                <a:ea typeface="ＤＦＰ太丸ゴシック体"/>
                <a:cs typeface="ＤＦＰ太丸ゴシック体"/>
              </a:rPr>
              <a:t>第一の課題：知名度を上げる</a:t>
            </a:r>
            <a:endParaRPr kumimoji="1" lang="en-US" altLang="ja-JP" sz="2400" u="sng" dirty="0" smtClean="0">
              <a:latin typeface="ＤＦＰ太丸ゴシック体"/>
              <a:ea typeface="ＤＦＰ太丸ゴシック体"/>
              <a:cs typeface="ＤＦＰ太丸ゴシック体"/>
            </a:endParaRPr>
          </a:p>
          <a:p>
            <a:pPr lvl="1">
              <a:buFont typeface="Wingdings" charset="2"/>
              <a:buChar char="Ø"/>
            </a:pPr>
            <a:r>
              <a:rPr lang="ja-JP" altLang="en-US" sz="2000" dirty="0" smtClean="0">
                <a:latin typeface="HG丸ｺﾞｼｯｸM-PRO"/>
                <a:ea typeface="HG丸ｺﾞｼｯｸM-PRO"/>
                <a:cs typeface="HG丸ｺﾞｼｯｸM-PRO"/>
              </a:rPr>
              <a:t>話題作りが不足。いいものがあっても消費者が知らない</a:t>
            </a:r>
            <a:endParaRPr lang="en-US" altLang="ja-JP" sz="2000" dirty="0" smtClean="0">
              <a:latin typeface="HG丸ｺﾞｼｯｸM-PRO"/>
              <a:ea typeface="HG丸ｺﾞｼｯｸM-PRO"/>
              <a:cs typeface="HG丸ｺﾞｼｯｸM-PRO"/>
            </a:endParaRPr>
          </a:p>
          <a:p>
            <a:pPr marL="457200" lvl="1" indent="0">
              <a:buNone/>
            </a:pPr>
            <a:r>
              <a:rPr kumimoji="1" lang="ja-JP" altLang="ja-JP" sz="2000" dirty="0">
                <a:latin typeface="HG丸ｺﾞｼｯｸM-PRO"/>
                <a:ea typeface="HG丸ｺﾞｼｯｸM-PRO"/>
                <a:cs typeface="HG丸ｺﾞｼｯｸM-PRO"/>
              </a:rPr>
              <a:t>　</a:t>
            </a:r>
            <a:r>
              <a:rPr kumimoji="1" lang="ja-JP" altLang="en-US" sz="2000" dirty="0" smtClean="0">
                <a:latin typeface="HG丸ｺﾞｼｯｸM-PRO"/>
                <a:ea typeface="HG丸ｺﾞｼｯｸM-PRO"/>
                <a:cs typeface="HG丸ｺﾞｼｯｸM-PRO"/>
              </a:rPr>
              <a:t>（物産館や、県指定の名品サイトだけでは消費者に届かない）</a:t>
            </a:r>
            <a:endParaRPr kumimoji="1" lang="en-US" altLang="ja-JP" sz="2000" dirty="0" smtClean="0">
              <a:latin typeface="HG丸ｺﾞｼｯｸM-PRO"/>
              <a:ea typeface="HG丸ｺﾞｼｯｸM-PRO"/>
              <a:cs typeface="HG丸ｺﾞｼｯｸM-PRO"/>
            </a:endParaRPr>
          </a:p>
          <a:p>
            <a:pPr>
              <a:buFont typeface="Wingdings" charset="2"/>
              <a:buChar char="n"/>
            </a:pPr>
            <a:endParaRPr lang="en-US" altLang="ja-JP" sz="2400" dirty="0">
              <a:latin typeface="ＤＦＰ太丸ゴシック体"/>
              <a:ea typeface="ＤＦＰ太丸ゴシック体"/>
              <a:cs typeface="ＤＦＰ太丸ゴシック体"/>
            </a:endParaRPr>
          </a:p>
          <a:p>
            <a:pPr>
              <a:buFont typeface="Wingdings" charset="2"/>
              <a:buChar char="n"/>
            </a:pPr>
            <a:r>
              <a:rPr kumimoji="1" lang="ja-JP" altLang="en-US" sz="2400" u="sng" dirty="0" smtClean="0">
                <a:latin typeface="ＤＦＰ太丸ゴシック体"/>
                <a:ea typeface="ＤＦＰ太丸ゴシック体"/>
                <a:cs typeface="ＤＦＰ太丸ゴシック体"/>
              </a:rPr>
              <a:t>第二の課題：市場全体のパイを広げる</a:t>
            </a:r>
            <a:endParaRPr kumimoji="1" lang="en-US" altLang="ja-JP" sz="2400" u="sng" dirty="0" smtClean="0">
              <a:latin typeface="ＤＦＰ太丸ゴシック体"/>
              <a:ea typeface="ＤＦＰ太丸ゴシック体"/>
              <a:cs typeface="ＤＦＰ太丸ゴシック体"/>
            </a:endParaRPr>
          </a:p>
          <a:p>
            <a:pPr lvl="1">
              <a:buFont typeface="Wingdings" charset="2"/>
              <a:buChar char="Ø"/>
            </a:pPr>
            <a:r>
              <a:rPr lang="ja-JP" altLang="en-US" sz="2000" dirty="0" smtClean="0">
                <a:latin typeface="HG丸ｺﾞｼｯｸM-PRO"/>
                <a:ea typeface="HG丸ｺﾞｼｯｸM-PRO"/>
                <a:cs typeface="HG丸ｺﾞｼｯｸM-PRO"/>
              </a:rPr>
              <a:t>限られた名品ギフト市場の争奪戦をやっても意味がない</a:t>
            </a:r>
            <a:endParaRPr lang="en-US" altLang="ja-JP" sz="2000" dirty="0" smtClean="0">
              <a:latin typeface="HG丸ｺﾞｼｯｸM-PRO"/>
              <a:ea typeface="HG丸ｺﾞｼｯｸM-PRO"/>
              <a:cs typeface="HG丸ｺﾞｼｯｸM-PRO"/>
            </a:endParaRPr>
          </a:p>
          <a:p>
            <a:pPr marL="457200" lvl="1" indent="0">
              <a:buNone/>
            </a:pPr>
            <a:r>
              <a:rPr kumimoji="1" lang="ja-JP" altLang="ja-JP" sz="2000" dirty="0">
                <a:latin typeface="HG丸ｺﾞｼｯｸM-PRO"/>
                <a:ea typeface="HG丸ｺﾞｼｯｸM-PRO"/>
                <a:cs typeface="HG丸ｺﾞｼｯｸM-PRO"/>
              </a:rPr>
              <a:t>　</a:t>
            </a:r>
            <a:r>
              <a:rPr kumimoji="1" lang="ja-JP" altLang="en-US" sz="2000" dirty="0" smtClean="0">
                <a:latin typeface="HG丸ｺﾞｼｯｸM-PRO"/>
                <a:ea typeface="HG丸ｺﾞｼｯｸM-PRO"/>
                <a:cs typeface="HG丸ｺﾞｼｯｸM-PRO"/>
              </a:rPr>
              <a:t>（日常生活に入り込めないとパイが広がらない）</a:t>
            </a:r>
            <a:endParaRPr kumimoji="1" lang="en-US" altLang="ja-JP" sz="2000" dirty="0" smtClean="0">
              <a:latin typeface="HG丸ｺﾞｼｯｸM-PRO"/>
              <a:ea typeface="HG丸ｺﾞｼｯｸM-PRO"/>
              <a:cs typeface="HG丸ｺﾞｼｯｸM-PRO"/>
            </a:endParaRPr>
          </a:p>
          <a:p>
            <a:pPr marL="457200" lvl="1" indent="0">
              <a:buNone/>
            </a:pPr>
            <a:r>
              <a:rPr lang="ja-JP" altLang="ja-JP" sz="2000" dirty="0">
                <a:latin typeface="HG丸ｺﾞｼｯｸM-PRO"/>
                <a:ea typeface="HG丸ｺﾞｼｯｸM-PRO"/>
                <a:cs typeface="HG丸ｺﾞｼｯｸM-PRO"/>
              </a:rPr>
              <a:t>　</a:t>
            </a:r>
            <a:r>
              <a:rPr lang="ja-JP" altLang="en-US" sz="2000" dirty="0" smtClean="0">
                <a:latin typeface="HG丸ｺﾞｼｯｸM-PRO"/>
                <a:ea typeface="HG丸ｺﾞｼｯｸM-PRO"/>
                <a:cs typeface="HG丸ｺﾞｼｯｸM-PRO"/>
              </a:rPr>
              <a:t>（ややもすれば、供給過剰気味の県産品の在庫処分に使われる）</a:t>
            </a:r>
            <a:endParaRPr lang="en-US" altLang="ja-JP" sz="2000" dirty="0" smtClean="0">
              <a:latin typeface="HG丸ｺﾞｼｯｸM-PRO"/>
              <a:ea typeface="HG丸ｺﾞｼｯｸM-PRO"/>
              <a:cs typeface="HG丸ｺﾞｼｯｸM-PRO"/>
            </a:endParaRPr>
          </a:p>
          <a:p>
            <a:pPr marL="457200" lvl="1" indent="0">
              <a:buNone/>
            </a:pPr>
            <a:r>
              <a:rPr kumimoji="1" lang="ja-JP" altLang="ja-JP" sz="2000" dirty="0">
                <a:latin typeface="HG丸ｺﾞｼｯｸM-PRO"/>
                <a:ea typeface="HG丸ｺﾞｼｯｸM-PRO"/>
                <a:cs typeface="HG丸ｺﾞｼｯｸM-PRO"/>
              </a:rPr>
              <a:t>　</a:t>
            </a:r>
            <a:r>
              <a:rPr lang="ja-JP" altLang="en-US" sz="2000" dirty="0" smtClean="0">
                <a:latin typeface="HG丸ｺﾞｼｯｸM-PRO"/>
                <a:ea typeface="HG丸ｺﾞｼｯｸM-PRO"/>
                <a:cs typeface="HG丸ｺﾞｼｯｸM-PRO"/>
              </a:rPr>
              <a:t>（欲しいのは、地域事業者でも戦える「高品質」＊「中規模」市場）</a:t>
            </a:r>
            <a:endParaRPr kumimoji="1" lang="en-US" altLang="ja-JP" sz="2000" dirty="0" smtClean="0">
              <a:latin typeface="HG丸ｺﾞｼｯｸM-PRO"/>
              <a:ea typeface="HG丸ｺﾞｼｯｸM-PRO"/>
              <a:cs typeface="HG丸ｺﾞｼｯｸM-PRO"/>
            </a:endParaRPr>
          </a:p>
          <a:p>
            <a:pPr>
              <a:buFont typeface="Wingdings" charset="2"/>
              <a:buChar char="n"/>
            </a:pPr>
            <a:endParaRPr lang="en-US" altLang="ja-JP" sz="2400" dirty="0">
              <a:latin typeface="ＤＦＰ太丸ゴシック体"/>
              <a:ea typeface="ＤＦＰ太丸ゴシック体"/>
              <a:cs typeface="ＤＦＰ太丸ゴシック体"/>
            </a:endParaRPr>
          </a:p>
          <a:p>
            <a:pPr>
              <a:buFont typeface="Wingdings" charset="2"/>
              <a:buChar char="n"/>
            </a:pPr>
            <a:r>
              <a:rPr kumimoji="1" lang="ja-JP" altLang="en-US" sz="2400" u="sng" dirty="0" smtClean="0">
                <a:latin typeface="ＤＦＰ太丸ゴシック体"/>
                <a:ea typeface="ＤＦＰ太丸ゴシック体"/>
                <a:cs typeface="ＤＦＰ太丸ゴシック体"/>
              </a:rPr>
              <a:t>第三の課題：地元のファンになってもらう</a:t>
            </a:r>
          </a:p>
          <a:p>
            <a:pPr lvl="1">
              <a:buFont typeface="Wingdings" charset="2"/>
              <a:buChar char="Ø"/>
            </a:pPr>
            <a:r>
              <a:rPr lang="ja-JP" altLang="en-US" sz="2000" dirty="0" smtClean="0">
                <a:latin typeface="HG丸ｺﾞｼｯｸM-PRO"/>
                <a:ea typeface="HG丸ｺﾞｼｯｸM-PRO"/>
                <a:cs typeface="HG丸ｺﾞｼｯｸM-PRO"/>
              </a:rPr>
              <a:t>「ものがいいから」だけではなく、「好きだから」になってもらう</a:t>
            </a:r>
            <a:endParaRPr lang="en-US" altLang="ja-JP" sz="2000" dirty="0" smtClean="0">
              <a:latin typeface="HG丸ｺﾞｼｯｸM-PRO"/>
              <a:ea typeface="HG丸ｺﾞｼｯｸM-PRO"/>
              <a:cs typeface="HG丸ｺﾞｼｯｸM-PRO"/>
            </a:endParaRPr>
          </a:p>
          <a:p>
            <a:pPr marL="457200" lvl="1" indent="0">
              <a:buNone/>
            </a:pPr>
            <a:r>
              <a:rPr lang="ja-JP" altLang="ja-JP" sz="2000" dirty="0" smtClean="0">
                <a:latin typeface="HG丸ｺﾞｼｯｸM-PRO"/>
                <a:ea typeface="HG丸ｺﾞｼｯｸM-PRO"/>
                <a:cs typeface="HG丸ｺﾞｼｯｸM-PRO"/>
              </a:rPr>
              <a:t>　</a:t>
            </a:r>
            <a:r>
              <a:rPr lang="ja-JP" altLang="en-US" sz="2000" dirty="0" smtClean="0">
                <a:latin typeface="HG丸ｺﾞｼｯｸM-PRO"/>
                <a:ea typeface="HG丸ｺﾞｼｯｸM-PRO"/>
                <a:cs typeface="HG丸ｺﾞｼｯｸM-PRO"/>
              </a:rPr>
              <a:t>（第二・第三の地元として愛着を持ってもらう）</a:t>
            </a:r>
            <a:endParaRPr lang="en-US" altLang="ja-JP" sz="2000" dirty="0" smtClean="0">
              <a:latin typeface="HG丸ｺﾞｼｯｸM-PRO"/>
              <a:ea typeface="HG丸ｺﾞｼｯｸM-PRO"/>
              <a:cs typeface="HG丸ｺﾞｼｯｸM-PRO"/>
            </a:endParaRPr>
          </a:p>
          <a:p>
            <a:pPr marL="457200" lvl="1" indent="0">
              <a:buNone/>
            </a:pPr>
            <a:r>
              <a:rPr kumimoji="1" lang="ja-JP" altLang="ja-JP" sz="2000" dirty="0">
                <a:latin typeface="HG丸ｺﾞｼｯｸM-PRO"/>
                <a:ea typeface="HG丸ｺﾞｼｯｸM-PRO"/>
                <a:cs typeface="HG丸ｺﾞｼｯｸM-PRO"/>
              </a:rPr>
              <a:t>　</a:t>
            </a:r>
            <a:r>
              <a:rPr lang="ja-JP" altLang="en-US" sz="2000" dirty="0" smtClean="0">
                <a:latin typeface="HG丸ｺﾞｼｯｸM-PRO"/>
                <a:ea typeface="HG丸ｺﾞｼｯｸM-PRO"/>
                <a:cs typeface="HG丸ｺﾞｼｯｸM-PRO"/>
              </a:rPr>
              <a:t>（最終的には、「繰り返し、来てもらう」ことが目標）</a:t>
            </a:r>
            <a:endParaRPr lang="en-US" altLang="ja-JP" sz="2000" dirty="0" smtClean="0">
              <a:latin typeface="HG丸ｺﾞｼｯｸM-PRO"/>
              <a:ea typeface="HG丸ｺﾞｼｯｸM-PRO"/>
              <a:cs typeface="HG丸ｺﾞｼｯｸM-PRO"/>
            </a:endParaRPr>
          </a:p>
          <a:p>
            <a:pPr marL="457200" lvl="1" indent="0">
              <a:buNone/>
            </a:pPr>
            <a:r>
              <a:rPr kumimoji="1" lang="ja-JP" altLang="ja-JP" sz="2000" dirty="0">
                <a:latin typeface="HG丸ｺﾞｼｯｸM-PRO"/>
                <a:ea typeface="HG丸ｺﾞｼｯｸM-PRO"/>
                <a:cs typeface="HG丸ｺﾞｼｯｸM-PRO"/>
              </a:rPr>
              <a:t>　</a:t>
            </a:r>
            <a:r>
              <a:rPr kumimoji="1" lang="ja-JP" altLang="en-US" sz="2000" dirty="0" smtClean="0">
                <a:latin typeface="HG丸ｺﾞｼｯｸM-PRO"/>
                <a:ea typeface="HG丸ｺﾞｼｯｸM-PRO"/>
                <a:cs typeface="HG丸ｺﾞｼｯｸM-PRO"/>
              </a:rPr>
              <a:t>　</a:t>
            </a:r>
            <a:r>
              <a:rPr kumimoji="1" lang="en-US" altLang="ja-JP" sz="2000" dirty="0" smtClean="0">
                <a:latin typeface="HG丸ｺﾞｼｯｸM-PRO"/>
                <a:ea typeface="HG丸ｺﾞｼｯｸM-PRO"/>
                <a:cs typeface="HG丸ｺﾞｼｯｸM-PRO"/>
              </a:rPr>
              <a:t>→</a:t>
            </a:r>
            <a:r>
              <a:rPr kumimoji="1" lang="ja-JP" altLang="en-US" sz="2000" dirty="0" smtClean="0">
                <a:latin typeface="HG丸ｺﾞｼｯｸM-PRO"/>
                <a:ea typeface="HG丸ｺﾞｼｯｸM-PRO"/>
                <a:cs typeface="HG丸ｺﾞｼｯｸM-PRO"/>
              </a:rPr>
              <a:t>　異邦人が異邦の地に出会う　　　　　：一過性「観光・ギフト」</a:t>
            </a:r>
            <a:endParaRPr kumimoji="1" lang="en-US" altLang="ja-JP" sz="2000" dirty="0" smtClean="0">
              <a:latin typeface="HG丸ｺﾞｼｯｸM-PRO"/>
              <a:ea typeface="HG丸ｺﾞｼｯｸM-PRO"/>
              <a:cs typeface="HG丸ｺﾞｼｯｸM-PRO"/>
            </a:endParaRPr>
          </a:p>
          <a:p>
            <a:pPr marL="457200" lvl="1" indent="0">
              <a:buNone/>
            </a:pPr>
            <a:r>
              <a:rPr lang="ja-JP" altLang="ja-JP" sz="2000" dirty="0">
                <a:latin typeface="HG丸ｺﾞｼｯｸM-PRO"/>
                <a:ea typeface="HG丸ｺﾞｼｯｸM-PRO"/>
                <a:cs typeface="HG丸ｺﾞｼｯｸM-PRO"/>
              </a:rPr>
              <a:t>　</a:t>
            </a:r>
            <a:r>
              <a:rPr lang="ja-JP" altLang="en-US" sz="2000" dirty="0" smtClean="0">
                <a:latin typeface="HG丸ｺﾞｼｯｸM-PRO"/>
                <a:ea typeface="HG丸ｺﾞｼｯｸM-PRO"/>
                <a:cs typeface="HG丸ｺﾞｼｯｸM-PRO"/>
              </a:rPr>
              <a:t>　</a:t>
            </a:r>
            <a:r>
              <a:rPr lang="en-US" altLang="ja-JP" sz="2000" dirty="0" smtClean="0">
                <a:latin typeface="HG丸ｺﾞｼｯｸM-PRO"/>
                <a:ea typeface="HG丸ｺﾞｼｯｸM-PRO"/>
                <a:cs typeface="HG丸ｺﾞｼｯｸM-PRO"/>
              </a:rPr>
              <a:t>→</a:t>
            </a:r>
            <a:r>
              <a:rPr lang="ja-JP" altLang="en-US" sz="2000" dirty="0" smtClean="0">
                <a:latin typeface="HG丸ｺﾞｼｯｸM-PRO"/>
                <a:ea typeface="HG丸ｺﾞｼｯｸM-PRO"/>
                <a:cs typeface="HG丸ｺﾞｼｯｸM-PRO"/>
              </a:rPr>
              <a:t>　好きだから、そこに通う・消費する　：新しい「ふるさと市場」</a:t>
            </a:r>
            <a:endParaRPr kumimoji="1" lang="ja-JP" altLang="en-US" sz="2000" dirty="0">
              <a:latin typeface="HG丸ｺﾞｼｯｸM-PRO"/>
              <a:ea typeface="HG丸ｺﾞｼｯｸM-PRO"/>
              <a:cs typeface="HG丸ｺﾞｼｯｸM-PRO"/>
            </a:endParaRPr>
          </a:p>
        </p:txBody>
      </p:sp>
      <p:sp>
        <p:nvSpPr>
          <p:cNvPr id="4" name="テキスト ボックス 3"/>
          <p:cNvSpPr txBox="1"/>
          <p:nvPr/>
        </p:nvSpPr>
        <p:spPr>
          <a:xfrm>
            <a:off x="3513559" y="6286519"/>
            <a:ext cx="5416868" cy="461665"/>
          </a:xfrm>
          <a:prstGeom prst="rect">
            <a:avLst/>
          </a:prstGeom>
          <a:noFill/>
        </p:spPr>
        <p:txBody>
          <a:bodyPr wrap="none" rtlCol="0">
            <a:spAutoFit/>
          </a:bodyPr>
          <a:lstStyle/>
          <a:p>
            <a:r>
              <a:rPr lang="ja-JP" altLang="en-US" sz="2400" dirty="0" smtClean="0">
                <a:latin typeface="ＤＦＰ太丸ゴシック体"/>
                <a:ea typeface="ＤＦＰ太丸ゴシック体"/>
                <a:cs typeface="ＤＦＰ太丸ゴシック体"/>
              </a:rPr>
              <a:t>ふるさと名品・旅行一体となった戦略</a:t>
            </a:r>
            <a:endParaRPr kumimoji="1" lang="ja-JP" altLang="en-US" sz="2400" dirty="0">
              <a:latin typeface="ＤＦＰ太丸ゴシック体"/>
              <a:ea typeface="ＤＦＰ太丸ゴシック体"/>
              <a:cs typeface="ＤＦＰ太丸ゴシック体"/>
            </a:endParaRPr>
          </a:p>
        </p:txBody>
      </p:sp>
      <p:sp>
        <p:nvSpPr>
          <p:cNvPr id="5" name="右矢印 4"/>
          <p:cNvSpPr/>
          <p:nvPr/>
        </p:nvSpPr>
        <p:spPr>
          <a:xfrm>
            <a:off x="2468963" y="6268631"/>
            <a:ext cx="804077" cy="491704"/>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31143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anim calcmode="lin" valueType="num">
                                      <p:cBhvr additive="base">
                                        <p:cTn id="6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dissolve">
                                      <p:cBhvr>
                                        <p:cTn id="69" dur="500"/>
                                        <p:tgtEl>
                                          <p:spTgt spid="4"/>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dissolve">
                                      <p:cBhvr>
                                        <p:cTn id="7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2088"/>
            <a:ext cx="8229600" cy="1143000"/>
          </a:xfrm>
        </p:spPr>
        <p:txBody>
          <a:bodyPr/>
          <a:lstStyle/>
          <a:p>
            <a:r>
              <a:rPr lang="ja-JP" altLang="en-US" dirty="0" smtClean="0"/>
              <a:t>課題</a:t>
            </a:r>
            <a:endParaRPr kumimoji="1" lang="ja-JP" altLang="en-US" dirty="0"/>
          </a:p>
        </p:txBody>
      </p:sp>
      <p:sp>
        <p:nvSpPr>
          <p:cNvPr id="13" name="テキスト ボックス 12"/>
          <p:cNvSpPr txBox="1"/>
          <p:nvPr/>
        </p:nvSpPr>
        <p:spPr>
          <a:xfrm>
            <a:off x="4857959" y="2682072"/>
            <a:ext cx="1289235" cy="646331"/>
          </a:xfrm>
          <a:prstGeom prst="rect">
            <a:avLst/>
          </a:prstGeom>
          <a:noFill/>
        </p:spPr>
        <p:txBody>
          <a:bodyPr wrap="none" rtlCol="0">
            <a:spAutoFit/>
          </a:bodyPr>
          <a:lstStyle/>
          <a:p>
            <a:pPr algn="ctr"/>
            <a:r>
              <a:rPr lang="ja-JP" altLang="en-US" dirty="0" smtClean="0"/>
              <a:t>自治体</a:t>
            </a:r>
            <a:endParaRPr lang="en-US" altLang="ja-JP" dirty="0" smtClean="0"/>
          </a:p>
          <a:p>
            <a:pPr algn="ctr"/>
            <a:r>
              <a:rPr kumimoji="1" lang="ja-JP" altLang="en-US" dirty="0" smtClean="0"/>
              <a:t>ネットサイト</a:t>
            </a:r>
            <a:endParaRPr kumimoji="1" lang="ja-JP" altLang="en-US" dirty="0"/>
          </a:p>
        </p:txBody>
      </p:sp>
      <p:cxnSp>
        <p:nvCxnSpPr>
          <p:cNvPr id="15" name="直線矢印コネクタ 14"/>
          <p:cNvCxnSpPr>
            <a:stCxn id="13" idx="3"/>
            <a:endCxn id="36" idx="1"/>
          </p:cNvCxnSpPr>
          <p:nvPr/>
        </p:nvCxnSpPr>
        <p:spPr>
          <a:xfrm>
            <a:off x="6147194" y="3005238"/>
            <a:ext cx="1897351" cy="15388"/>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1395837" y="3411361"/>
            <a:ext cx="2184613" cy="646331"/>
          </a:xfrm>
          <a:prstGeom prst="rect">
            <a:avLst/>
          </a:prstGeom>
          <a:noFill/>
        </p:spPr>
        <p:txBody>
          <a:bodyPr wrap="none" rtlCol="0">
            <a:spAutoFit/>
          </a:bodyPr>
          <a:lstStyle/>
          <a:p>
            <a:pPr algn="ctr"/>
            <a:r>
              <a:rPr kumimoji="1" lang="ja-JP" altLang="en-US" dirty="0" smtClean="0"/>
              <a:t>名品雑誌、名品</a:t>
            </a:r>
            <a:r>
              <a:rPr kumimoji="1" lang="en-US" altLang="ja-JP" dirty="0" smtClean="0"/>
              <a:t>HP</a:t>
            </a:r>
          </a:p>
          <a:p>
            <a:pPr algn="ctr"/>
            <a:r>
              <a:rPr lang="ja-JP" altLang="en-US" dirty="0" smtClean="0"/>
              <a:t>（婦人雑誌、地域誌）</a:t>
            </a:r>
            <a:endParaRPr kumimoji="1" lang="en-US" altLang="ja-JP" dirty="0" smtClean="0"/>
          </a:p>
        </p:txBody>
      </p:sp>
      <p:sp>
        <p:nvSpPr>
          <p:cNvPr id="24" name="テキスト ボックス 23"/>
          <p:cNvSpPr txBox="1"/>
          <p:nvPr/>
        </p:nvSpPr>
        <p:spPr>
          <a:xfrm>
            <a:off x="3211378" y="4271939"/>
            <a:ext cx="1452441" cy="646331"/>
          </a:xfrm>
          <a:prstGeom prst="rect">
            <a:avLst/>
          </a:prstGeom>
          <a:noFill/>
        </p:spPr>
        <p:txBody>
          <a:bodyPr wrap="none" rtlCol="0">
            <a:spAutoFit/>
          </a:bodyPr>
          <a:lstStyle/>
          <a:p>
            <a:pPr algn="ctr"/>
            <a:r>
              <a:rPr lang="ja-JP" altLang="en-US" dirty="0" smtClean="0"/>
              <a:t>一般</a:t>
            </a:r>
            <a:r>
              <a:rPr kumimoji="1" lang="ja-JP" altLang="en-US" dirty="0" smtClean="0"/>
              <a:t>誌</a:t>
            </a:r>
            <a:endParaRPr kumimoji="1" lang="en-US" altLang="ja-JP" dirty="0" smtClean="0"/>
          </a:p>
          <a:p>
            <a:pPr algn="ctr"/>
            <a:r>
              <a:rPr lang="ja-JP" altLang="en-US" dirty="0" smtClean="0"/>
              <a:t>C</a:t>
            </a:r>
            <a:r>
              <a:rPr lang="en-US" altLang="ja-JP" dirty="0" smtClean="0"/>
              <a:t>ATV,</a:t>
            </a:r>
            <a:r>
              <a:rPr lang="ja-JP" altLang="en-US" dirty="0" smtClean="0"/>
              <a:t> ラジオ</a:t>
            </a:r>
            <a:endParaRPr kumimoji="1" lang="en-US" altLang="ja-JP" dirty="0" smtClean="0"/>
          </a:p>
        </p:txBody>
      </p:sp>
      <p:grpSp>
        <p:nvGrpSpPr>
          <p:cNvPr id="79" name="図形グループ 78"/>
          <p:cNvGrpSpPr/>
          <p:nvPr/>
        </p:nvGrpSpPr>
        <p:grpSpPr>
          <a:xfrm>
            <a:off x="193195" y="1074647"/>
            <a:ext cx="8597370" cy="1302931"/>
            <a:chOff x="193195" y="1181975"/>
            <a:chExt cx="8597370" cy="1302931"/>
          </a:xfrm>
        </p:grpSpPr>
        <p:sp>
          <p:nvSpPr>
            <p:cNvPr id="27" name="角丸四角形 26"/>
            <p:cNvSpPr/>
            <p:nvPr/>
          </p:nvSpPr>
          <p:spPr>
            <a:xfrm>
              <a:off x="193195" y="1217087"/>
              <a:ext cx="528010" cy="121415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a:solidFill>
                    <a:schemeClr val="bg1"/>
                  </a:solidFill>
                  <a:latin typeface="ＤＦＰ太丸ゴシック体"/>
                  <a:ea typeface="ＤＦＰ太丸ゴシック体"/>
                  <a:cs typeface="ＤＦＰ太丸ゴシック体"/>
                </a:rPr>
                <a:t>生産者</a:t>
              </a:r>
            </a:p>
          </p:txBody>
        </p:sp>
        <p:sp>
          <p:nvSpPr>
            <p:cNvPr id="4" name="テキスト ボックス 3"/>
            <p:cNvSpPr txBox="1"/>
            <p:nvPr/>
          </p:nvSpPr>
          <p:spPr>
            <a:xfrm>
              <a:off x="1395837" y="1570636"/>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ネタ</a:t>
              </a:r>
              <a:endParaRPr kumimoji="1" lang="ja-JP" altLang="en-US" dirty="0">
                <a:latin typeface="ＤＦＰ太丸ゴシック体"/>
                <a:ea typeface="ＤＦＰ太丸ゴシック体"/>
                <a:cs typeface="ＤＦＰ太丸ゴシック体"/>
              </a:endParaRPr>
            </a:p>
          </p:txBody>
        </p:sp>
        <p:sp>
          <p:nvSpPr>
            <p:cNvPr id="5" name="テキスト ボックス 4"/>
            <p:cNvSpPr txBox="1"/>
            <p:nvPr/>
          </p:nvSpPr>
          <p:spPr>
            <a:xfrm>
              <a:off x="2575515" y="1588525"/>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発掘</a:t>
              </a:r>
              <a:endParaRPr kumimoji="1" lang="ja-JP" altLang="en-US" dirty="0">
                <a:latin typeface="ＤＦＰ太丸ゴシック体"/>
                <a:ea typeface="ＤＦＰ太丸ゴシック体"/>
                <a:cs typeface="ＤＦＰ太丸ゴシック体"/>
              </a:endParaRPr>
            </a:p>
          </p:txBody>
        </p:sp>
        <p:sp>
          <p:nvSpPr>
            <p:cNvPr id="6" name="テキスト ボックス 5"/>
            <p:cNvSpPr txBox="1"/>
            <p:nvPr/>
          </p:nvSpPr>
          <p:spPr>
            <a:xfrm>
              <a:off x="3720193" y="1677967"/>
              <a:ext cx="877163" cy="369332"/>
            </a:xfrm>
            <a:prstGeom prst="rect">
              <a:avLst/>
            </a:prstGeom>
            <a:noFill/>
          </p:spPr>
          <p:txBody>
            <a:bodyPr wrap="none" rtlCol="0">
              <a:spAutoFit/>
            </a:bodyPr>
            <a:lstStyle/>
            <a:p>
              <a:r>
                <a:rPr kumimoji="1" lang="ja-JP" altLang="en-US" dirty="0" smtClean="0">
                  <a:latin typeface="ＤＦＰ太丸ゴシック体"/>
                  <a:ea typeface="ＤＦＰ太丸ゴシック体"/>
                  <a:cs typeface="ＤＦＰ太丸ゴシック体"/>
                </a:rPr>
                <a:t>話題化</a:t>
              </a:r>
              <a:endParaRPr kumimoji="1" lang="ja-JP" altLang="en-US" dirty="0">
                <a:latin typeface="ＤＦＰ太丸ゴシック体"/>
                <a:ea typeface="ＤＦＰ太丸ゴシック体"/>
                <a:cs typeface="ＤＦＰ太丸ゴシック体"/>
              </a:endParaRPr>
            </a:p>
          </p:txBody>
        </p:sp>
        <p:sp>
          <p:nvSpPr>
            <p:cNvPr id="7" name="テキスト ボックス 6"/>
            <p:cNvSpPr txBox="1"/>
            <p:nvPr/>
          </p:nvSpPr>
          <p:spPr>
            <a:xfrm>
              <a:off x="4833161" y="1549230"/>
              <a:ext cx="1338828"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購買</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ナビゲート</a:t>
              </a:r>
              <a:endParaRPr kumimoji="1" lang="ja-JP" altLang="en-US" dirty="0">
                <a:latin typeface="ＤＦＰ太丸ゴシック体"/>
                <a:ea typeface="ＤＦＰ太丸ゴシック体"/>
                <a:cs typeface="ＤＦＰ太丸ゴシック体"/>
              </a:endParaRPr>
            </a:p>
          </p:txBody>
        </p:sp>
        <p:sp>
          <p:nvSpPr>
            <p:cNvPr id="8" name="テキスト ボックス 7"/>
            <p:cNvSpPr txBox="1"/>
            <p:nvPr/>
          </p:nvSpPr>
          <p:spPr>
            <a:xfrm>
              <a:off x="6486428" y="1549230"/>
              <a:ext cx="1107996"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固定</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ファン化</a:t>
              </a:r>
              <a:endParaRPr kumimoji="1" lang="ja-JP" altLang="en-US" dirty="0">
                <a:latin typeface="ＤＦＰ太丸ゴシック体"/>
                <a:ea typeface="ＤＦＰ太丸ゴシック体"/>
                <a:cs typeface="ＤＦＰ太丸ゴシック体"/>
              </a:endParaRPr>
            </a:p>
          </p:txBody>
        </p:sp>
        <p:sp>
          <p:nvSpPr>
            <p:cNvPr id="16" name="右矢印 15"/>
            <p:cNvSpPr/>
            <p:nvPr/>
          </p:nvSpPr>
          <p:spPr>
            <a:xfrm>
              <a:off x="974531"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bg1"/>
                </a:solidFill>
              </a:endParaRPr>
            </a:p>
          </p:txBody>
        </p:sp>
        <p:sp>
          <p:nvSpPr>
            <p:cNvPr id="17" name="右矢印 16"/>
            <p:cNvSpPr/>
            <p:nvPr/>
          </p:nvSpPr>
          <p:spPr>
            <a:xfrm>
              <a:off x="2273000"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8" name="右矢印 17"/>
            <p:cNvSpPr/>
            <p:nvPr/>
          </p:nvSpPr>
          <p:spPr>
            <a:xfrm>
              <a:off x="3420112" y="1640314"/>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9" name="右矢印 18"/>
            <p:cNvSpPr/>
            <p:nvPr/>
          </p:nvSpPr>
          <p:spPr>
            <a:xfrm>
              <a:off x="4597356"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20" name="右矢印 19"/>
            <p:cNvSpPr/>
            <p:nvPr/>
          </p:nvSpPr>
          <p:spPr>
            <a:xfrm>
              <a:off x="6171989"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21" name="右矢印 20"/>
            <p:cNvSpPr/>
            <p:nvPr/>
          </p:nvSpPr>
          <p:spPr>
            <a:xfrm>
              <a:off x="7744464"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28" name="角丸四角形 27"/>
            <p:cNvSpPr/>
            <p:nvPr/>
          </p:nvSpPr>
          <p:spPr>
            <a:xfrm>
              <a:off x="8262555" y="1181975"/>
              <a:ext cx="528010" cy="130293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latin typeface="ＤＦＰ太丸ゴシック体"/>
                  <a:ea typeface="ＤＦＰ太丸ゴシック体"/>
                  <a:cs typeface="ＤＦＰ太丸ゴシック体"/>
                </a:rPr>
                <a:t>消費者</a:t>
              </a:r>
              <a:endParaRPr lang="ja-JP" altLang="en-US" dirty="0">
                <a:solidFill>
                  <a:schemeClr val="bg1"/>
                </a:solidFill>
                <a:latin typeface="ＤＦＰ太丸ゴシック体"/>
                <a:ea typeface="ＤＦＰ太丸ゴシック体"/>
                <a:cs typeface="ＤＦＰ太丸ゴシック体"/>
              </a:endParaRPr>
            </a:p>
          </p:txBody>
        </p:sp>
      </p:grpSp>
      <p:sp>
        <p:nvSpPr>
          <p:cNvPr id="30" name="テキスト ボックス 29"/>
          <p:cNvSpPr txBox="1"/>
          <p:nvPr/>
        </p:nvSpPr>
        <p:spPr>
          <a:xfrm>
            <a:off x="117374" y="2963616"/>
            <a:ext cx="677108" cy="3045866"/>
          </a:xfrm>
          <a:prstGeom prst="rect">
            <a:avLst/>
          </a:prstGeom>
          <a:noFill/>
        </p:spPr>
        <p:txBody>
          <a:bodyPr vert="eaVert" wrap="none" rtlCol="0">
            <a:spAutoFit/>
          </a:bodyPr>
          <a:lstStyle/>
          <a:p>
            <a:r>
              <a:rPr kumimoji="1" lang="ja-JP" altLang="en-US" sz="1600" dirty="0" smtClean="0"/>
              <a:t>地元ではなく、全国といわれると</a:t>
            </a:r>
            <a:endParaRPr kumimoji="1" lang="en-US" altLang="ja-JP" sz="1600" dirty="0" smtClean="0"/>
          </a:p>
          <a:p>
            <a:r>
              <a:rPr lang="ja-JP" altLang="en-US" sz="1600" dirty="0" smtClean="0"/>
              <a:t>どこに行けばいいのかわからない。</a:t>
            </a:r>
            <a:endParaRPr kumimoji="1" lang="ja-JP" altLang="en-US" sz="1600" dirty="0"/>
          </a:p>
        </p:txBody>
      </p:sp>
      <p:sp>
        <p:nvSpPr>
          <p:cNvPr id="31" name="大かっこ 30"/>
          <p:cNvSpPr/>
          <p:nvPr/>
        </p:nvSpPr>
        <p:spPr>
          <a:xfrm rot="5400000">
            <a:off x="-1157602" y="4201558"/>
            <a:ext cx="3279406" cy="624762"/>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36" name="テキスト ボックス 35"/>
          <p:cNvSpPr txBox="1"/>
          <p:nvPr/>
        </p:nvSpPr>
        <p:spPr>
          <a:xfrm>
            <a:off x="8044545" y="2851349"/>
            <a:ext cx="1120820" cy="338554"/>
          </a:xfrm>
          <a:prstGeom prst="rect">
            <a:avLst/>
          </a:prstGeom>
          <a:noFill/>
        </p:spPr>
        <p:txBody>
          <a:bodyPr wrap="none" rtlCol="0">
            <a:spAutoFit/>
          </a:bodyPr>
          <a:lstStyle/>
          <a:p>
            <a:r>
              <a:rPr kumimoji="1" lang="ja-JP" altLang="en-US" sz="1600" dirty="0" smtClean="0">
                <a:latin typeface="HGP創英角ｺﾞｼｯｸUB"/>
                <a:ea typeface="HGP創英角ｺﾞｼｯｸUB"/>
                <a:cs typeface="HGP創英角ｺﾞｼｯｸUB"/>
              </a:rPr>
              <a:t>知られない</a:t>
            </a:r>
            <a:endParaRPr kumimoji="1" lang="ja-JP" altLang="en-US" sz="1600" dirty="0">
              <a:latin typeface="HGP創英角ｺﾞｼｯｸUB"/>
              <a:ea typeface="HGP創英角ｺﾞｼｯｸUB"/>
              <a:cs typeface="HGP創英角ｺﾞｼｯｸUB"/>
            </a:endParaRPr>
          </a:p>
        </p:txBody>
      </p:sp>
      <p:cxnSp>
        <p:nvCxnSpPr>
          <p:cNvPr id="38" name="直線矢印コネクタ 37"/>
          <p:cNvCxnSpPr>
            <a:stCxn id="23" idx="3"/>
            <a:endCxn id="39" idx="1"/>
          </p:cNvCxnSpPr>
          <p:nvPr/>
        </p:nvCxnSpPr>
        <p:spPr>
          <a:xfrm>
            <a:off x="3580450" y="3734527"/>
            <a:ext cx="4464095" cy="0"/>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39" name="テキスト ボックス 38"/>
          <p:cNvSpPr txBox="1"/>
          <p:nvPr/>
        </p:nvSpPr>
        <p:spPr>
          <a:xfrm>
            <a:off x="8044545" y="3565250"/>
            <a:ext cx="1133644" cy="338554"/>
          </a:xfrm>
          <a:prstGeom prst="rect">
            <a:avLst/>
          </a:prstGeom>
          <a:noFill/>
        </p:spPr>
        <p:txBody>
          <a:bodyPr wrap="none" rtlCol="0">
            <a:spAutoFit/>
          </a:bodyPr>
          <a:lstStyle/>
          <a:p>
            <a:r>
              <a:rPr lang="ja-JP" altLang="en-US" sz="1600" dirty="0" smtClean="0">
                <a:latin typeface="HGP創英角ｺﾞｼｯｸUB"/>
                <a:ea typeface="HGP創英角ｺﾞｼｯｸUB"/>
                <a:cs typeface="HGP創英角ｺﾞｼｯｸUB"/>
              </a:rPr>
              <a:t>広がらな</a:t>
            </a:r>
            <a:r>
              <a:rPr kumimoji="1" lang="ja-JP" altLang="en-US" sz="1600" dirty="0" smtClean="0">
                <a:latin typeface="HGP創英角ｺﾞｼｯｸUB"/>
                <a:ea typeface="HGP創英角ｺﾞｼｯｸUB"/>
                <a:cs typeface="HGP創英角ｺﾞｼｯｸUB"/>
              </a:rPr>
              <a:t>い</a:t>
            </a:r>
            <a:endParaRPr kumimoji="1" lang="ja-JP" altLang="en-US" sz="1600" dirty="0">
              <a:latin typeface="HGP創英角ｺﾞｼｯｸUB"/>
              <a:ea typeface="HGP創英角ｺﾞｼｯｸUB"/>
              <a:cs typeface="HGP創英角ｺﾞｼｯｸUB"/>
            </a:endParaRPr>
          </a:p>
        </p:txBody>
      </p:sp>
      <p:sp>
        <p:nvSpPr>
          <p:cNvPr id="46" name="テキスト ボックス 45"/>
          <p:cNvSpPr txBox="1"/>
          <p:nvPr/>
        </p:nvSpPr>
        <p:spPr>
          <a:xfrm>
            <a:off x="5702609" y="4999118"/>
            <a:ext cx="1710725" cy="646331"/>
          </a:xfrm>
          <a:prstGeom prst="rect">
            <a:avLst/>
          </a:prstGeom>
          <a:noFill/>
        </p:spPr>
        <p:txBody>
          <a:bodyPr wrap="none" rtlCol="0">
            <a:spAutoFit/>
          </a:bodyPr>
          <a:lstStyle/>
          <a:p>
            <a:pPr algn="ctr"/>
            <a:r>
              <a:rPr lang="ja-JP" altLang="en-US" dirty="0" smtClean="0"/>
              <a:t>物産展・物産館</a:t>
            </a:r>
            <a:endParaRPr kumimoji="1" lang="en-US" altLang="ja-JP" dirty="0" smtClean="0"/>
          </a:p>
          <a:p>
            <a:pPr algn="ctr"/>
            <a:r>
              <a:rPr lang="ja-JP" altLang="en-US" dirty="0" smtClean="0"/>
              <a:t>S</a:t>
            </a:r>
            <a:r>
              <a:rPr lang="en-US" altLang="ja-JP" dirty="0" smtClean="0"/>
              <a:t>NS</a:t>
            </a:r>
            <a:r>
              <a:rPr lang="ja-JP" altLang="en-US" dirty="0" smtClean="0"/>
              <a:t>コミュニテイ</a:t>
            </a:r>
            <a:endParaRPr kumimoji="1" lang="en-US" altLang="ja-JP" dirty="0" smtClean="0"/>
          </a:p>
        </p:txBody>
      </p:sp>
      <p:sp>
        <p:nvSpPr>
          <p:cNvPr id="47" name="テキスト ボックス 46"/>
          <p:cNvSpPr txBox="1"/>
          <p:nvPr/>
        </p:nvSpPr>
        <p:spPr>
          <a:xfrm>
            <a:off x="8072115" y="4289827"/>
            <a:ext cx="1056700" cy="584776"/>
          </a:xfrm>
          <a:prstGeom prst="rect">
            <a:avLst/>
          </a:prstGeom>
          <a:noFill/>
        </p:spPr>
        <p:txBody>
          <a:bodyPr wrap="none" rtlCol="0">
            <a:spAutoFit/>
          </a:bodyPr>
          <a:lstStyle/>
          <a:p>
            <a:r>
              <a:rPr lang="ja-JP" altLang="en-US" sz="1600" dirty="0" smtClean="0">
                <a:latin typeface="HGP創英角ｺﾞｼｯｸUB"/>
                <a:ea typeface="HGP創英角ｺﾞｼｯｸUB"/>
                <a:cs typeface="HGP創英角ｺﾞｼｯｸUB"/>
              </a:rPr>
              <a:t>取り上げ</a:t>
            </a:r>
            <a:endParaRPr lang="en-US" altLang="ja-JP" sz="1600" dirty="0" smtClean="0">
              <a:latin typeface="HGP創英角ｺﾞｼｯｸUB"/>
              <a:ea typeface="HGP創英角ｺﾞｼｯｸUB"/>
              <a:cs typeface="HGP創英角ｺﾞｼｯｸUB"/>
            </a:endParaRPr>
          </a:p>
          <a:p>
            <a:r>
              <a:rPr lang="ja-JP" altLang="ja-JP" sz="1600" dirty="0">
                <a:latin typeface="HGP創英角ｺﾞｼｯｸUB"/>
                <a:ea typeface="HGP創英角ｺﾞｼｯｸUB"/>
                <a:cs typeface="HGP創英角ｺﾞｼｯｸUB"/>
              </a:rPr>
              <a:t>　</a:t>
            </a:r>
            <a:r>
              <a:rPr lang="ja-JP" altLang="en-US" sz="1600" dirty="0" smtClean="0">
                <a:latin typeface="HGP創英角ｺﾞｼｯｸUB"/>
                <a:ea typeface="HGP創英角ｺﾞｼｯｸUB"/>
                <a:cs typeface="HGP創英角ｺﾞｼｯｸUB"/>
              </a:rPr>
              <a:t>られない</a:t>
            </a:r>
            <a:endParaRPr lang="en-US" altLang="ja-JP" sz="1600" dirty="0" smtClean="0">
              <a:latin typeface="HGP創英角ｺﾞｼｯｸUB"/>
              <a:ea typeface="HGP創英角ｺﾞｼｯｸUB"/>
              <a:cs typeface="HGP創英角ｺﾞｼｯｸUB"/>
            </a:endParaRPr>
          </a:p>
        </p:txBody>
      </p:sp>
      <p:cxnSp>
        <p:nvCxnSpPr>
          <p:cNvPr id="49" name="直線矢印コネクタ 48"/>
          <p:cNvCxnSpPr>
            <a:stCxn id="24" idx="3"/>
            <a:endCxn id="47" idx="1"/>
          </p:cNvCxnSpPr>
          <p:nvPr/>
        </p:nvCxnSpPr>
        <p:spPr>
          <a:xfrm flipV="1">
            <a:off x="4663819" y="4582215"/>
            <a:ext cx="3408296" cy="12890"/>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50" name="テキスト ボックス 49"/>
          <p:cNvSpPr txBox="1"/>
          <p:nvPr/>
        </p:nvSpPr>
        <p:spPr>
          <a:xfrm>
            <a:off x="8052921" y="5034894"/>
            <a:ext cx="1082348" cy="584776"/>
          </a:xfrm>
          <a:prstGeom prst="rect">
            <a:avLst/>
          </a:prstGeom>
          <a:noFill/>
        </p:spPr>
        <p:txBody>
          <a:bodyPr wrap="none" rtlCol="0">
            <a:spAutoFit/>
          </a:bodyPr>
          <a:lstStyle/>
          <a:p>
            <a:r>
              <a:rPr kumimoji="1" lang="ja-JP" altLang="en-US" sz="1600" dirty="0" smtClean="0">
                <a:latin typeface="HGP創英角ｺﾞｼｯｸUB"/>
                <a:ea typeface="HGP創英角ｺﾞｼｯｸUB"/>
                <a:cs typeface="HGP創英角ｺﾞｼｯｸUB"/>
              </a:rPr>
              <a:t>たどり</a:t>
            </a:r>
            <a:endParaRPr kumimoji="1" lang="en-US" altLang="ja-JP" sz="1600" dirty="0" smtClean="0">
              <a:latin typeface="HGP創英角ｺﾞｼｯｸUB"/>
              <a:ea typeface="HGP創英角ｺﾞｼｯｸUB"/>
              <a:cs typeface="HGP創英角ｺﾞｼｯｸUB"/>
            </a:endParaRPr>
          </a:p>
          <a:p>
            <a:r>
              <a:rPr lang="ja-JP" altLang="ja-JP" sz="1600" dirty="0">
                <a:latin typeface="HGP創英角ｺﾞｼｯｸUB"/>
                <a:ea typeface="HGP創英角ｺﾞｼｯｸUB"/>
                <a:cs typeface="HGP創英角ｺﾞｼｯｸUB"/>
              </a:rPr>
              <a:t>　</a:t>
            </a:r>
            <a:r>
              <a:rPr kumimoji="1" lang="ja-JP" altLang="en-US" sz="1600" dirty="0" smtClean="0">
                <a:latin typeface="HGP創英角ｺﾞｼｯｸUB"/>
                <a:ea typeface="HGP創英角ｺﾞｼｯｸUB"/>
                <a:cs typeface="HGP創英角ｺﾞｼｯｸUB"/>
              </a:rPr>
              <a:t>着けない</a:t>
            </a:r>
            <a:endParaRPr kumimoji="1" lang="ja-JP" altLang="en-US" sz="1600" dirty="0">
              <a:latin typeface="HGP創英角ｺﾞｼｯｸUB"/>
              <a:ea typeface="HGP創英角ｺﾞｼｯｸUB"/>
              <a:cs typeface="HGP創英角ｺﾞｼｯｸUB"/>
            </a:endParaRPr>
          </a:p>
        </p:txBody>
      </p:sp>
      <p:cxnSp>
        <p:nvCxnSpPr>
          <p:cNvPr id="52" name="直線矢印コネクタ 51"/>
          <p:cNvCxnSpPr>
            <a:stCxn id="46" idx="3"/>
            <a:endCxn id="50" idx="1"/>
          </p:cNvCxnSpPr>
          <p:nvPr/>
        </p:nvCxnSpPr>
        <p:spPr>
          <a:xfrm>
            <a:off x="7413334" y="5322284"/>
            <a:ext cx="639587" cy="4998"/>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58" name="カギ線コネクタ 57"/>
          <p:cNvCxnSpPr>
            <a:stCxn id="30" idx="3"/>
            <a:endCxn id="13" idx="1"/>
          </p:cNvCxnSpPr>
          <p:nvPr/>
        </p:nvCxnSpPr>
        <p:spPr>
          <a:xfrm flipV="1">
            <a:off x="794482" y="3005238"/>
            <a:ext cx="4063477" cy="1481311"/>
          </a:xfrm>
          <a:prstGeom prst="bentConnector3">
            <a:avLst>
              <a:gd name="adj1" fmla="val 6425"/>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62" name="カギ線コネクタ 61"/>
          <p:cNvCxnSpPr>
            <a:stCxn id="30" idx="3"/>
            <a:endCxn id="23" idx="1"/>
          </p:cNvCxnSpPr>
          <p:nvPr/>
        </p:nvCxnSpPr>
        <p:spPr>
          <a:xfrm flipV="1">
            <a:off x="794482" y="3734527"/>
            <a:ext cx="601355" cy="752022"/>
          </a:xfrm>
          <a:prstGeom prst="bentConnector3">
            <a:avLst>
              <a:gd name="adj1" fmla="val 44051"/>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68" name="カギ線コネクタ 67"/>
          <p:cNvCxnSpPr>
            <a:stCxn id="30" idx="3"/>
            <a:endCxn id="24" idx="1"/>
          </p:cNvCxnSpPr>
          <p:nvPr/>
        </p:nvCxnSpPr>
        <p:spPr>
          <a:xfrm>
            <a:off x="794482" y="4486549"/>
            <a:ext cx="2416896" cy="108556"/>
          </a:xfrm>
          <a:prstGeom prst="bentConnector3">
            <a:avLst>
              <a:gd name="adj1" fmla="val 11519"/>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72" name="カギ線コネクタ 71"/>
          <p:cNvCxnSpPr>
            <a:stCxn id="30" idx="3"/>
            <a:endCxn id="46" idx="1"/>
          </p:cNvCxnSpPr>
          <p:nvPr/>
        </p:nvCxnSpPr>
        <p:spPr>
          <a:xfrm>
            <a:off x="794482" y="4486549"/>
            <a:ext cx="4908127" cy="835735"/>
          </a:xfrm>
          <a:prstGeom prst="bentConnector3">
            <a:avLst>
              <a:gd name="adj1" fmla="val 5178"/>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77" name="テキスト ボックス 76"/>
          <p:cNvSpPr txBox="1"/>
          <p:nvPr/>
        </p:nvSpPr>
        <p:spPr>
          <a:xfrm>
            <a:off x="4533058" y="6009482"/>
            <a:ext cx="2339102" cy="461665"/>
          </a:xfrm>
          <a:prstGeom prst="rect">
            <a:avLst/>
          </a:prstGeom>
          <a:noFill/>
        </p:spPr>
        <p:txBody>
          <a:bodyPr wrap="none" rtlCol="0">
            <a:spAutoFit/>
          </a:bodyPr>
          <a:lstStyle/>
          <a:p>
            <a:r>
              <a:rPr kumimoji="1" lang="ja-JP" altLang="en-US" sz="2400" dirty="0" smtClean="0">
                <a:latin typeface="ＤＦＰ太丸ゴシック体"/>
                <a:ea typeface="ＤＦＰ太丸ゴシック体"/>
                <a:cs typeface="ＤＦＰ太丸ゴシック体"/>
              </a:rPr>
              <a:t>総合戦略がない</a:t>
            </a:r>
            <a:endParaRPr kumimoji="1" lang="ja-JP" altLang="en-US" sz="2400" dirty="0">
              <a:latin typeface="ＤＦＰ太丸ゴシック体"/>
              <a:ea typeface="ＤＦＰ太丸ゴシック体"/>
              <a:cs typeface="ＤＦＰ太丸ゴシック体"/>
            </a:endParaRPr>
          </a:p>
        </p:txBody>
      </p:sp>
      <p:sp>
        <p:nvSpPr>
          <p:cNvPr id="78" name="右矢印 77"/>
          <p:cNvSpPr/>
          <p:nvPr/>
        </p:nvSpPr>
        <p:spPr>
          <a:xfrm>
            <a:off x="3455877" y="5911325"/>
            <a:ext cx="835886" cy="689531"/>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44278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ppt_x"/>
                                          </p:val>
                                        </p:tav>
                                        <p:tav tm="100000">
                                          <p:val>
                                            <p:strVal val="#ppt_x"/>
                                          </p:val>
                                        </p:tav>
                                      </p:tavLst>
                                    </p:anim>
                                    <p:anim calcmode="lin" valueType="num">
                                      <p:cBhvr additive="base">
                                        <p:cTn id="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dissolve">
                                      <p:cBhvr>
                                        <p:cTn id="21" dur="500"/>
                                        <p:tgtEl>
                                          <p:spTgt spid="5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par>
                                <p:cTn id="25" presetID="9"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dissolve">
                                      <p:cBhvr>
                                        <p:cTn id="35" dur="500"/>
                                        <p:tgtEl>
                                          <p:spTgt spid="6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dissolve">
                                      <p:cBhvr>
                                        <p:cTn id="38" dur="500"/>
                                        <p:tgtEl>
                                          <p:spTgt spid="23"/>
                                        </p:tgtEl>
                                      </p:cBhvr>
                                    </p:animEffect>
                                  </p:childTnLst>
                                </p:cTn>
                              </p:par>
                              <p:par>
                                <p:cTn id="39" presetID="9"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dissolve">
                                      <p:cBhvr>
                                        <p:cTn id="41" dur="500"/>
                                        <p:tgtEl>
                                          <p:spTgt spid="3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dissolv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dissolve">
                                      <p:cBhvr>
                                        <p:cTn id="49" dur="500"/>
                                        <p:tgtEl>
                                          <p:spTgt spid="6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dissolve">
                                      <p:cBhvr>
                                        <p:cTn id="52" dur="500"/>
                                        <p:tgtEl>
                                          <p:spTgt spid="24"/>
                                        </p:tgtEl>
                                      </p:cBhvr>
                                    </p:animEffect>
                                  </p:childTnLst>
                                </p:cTn>
                              </p:par>
                              <p:par>
                                <p:cTn id="53" presetID="9"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dissolve">
                                      <p:cBhvr>
                                        <p:cTn id="55" dur="500"/>
                                        <p:tgtEl>
                                          <p:spTgt spid="49"/>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dissolve">
                                      <p:cBhvr>
                                        <p:cTn id="58" dur="500"/>
                                        <p:tgtEl>
                                          <p:spTgt spid="4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dissolve">
                                      <p:cBhvr>
                                        <p:cTn id="63" dur="500"/>
                                        <p:tgtEl>
                                          <p:spTgt spid="72"/>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dissolve">
                                      <p:cBhvr>
                                        <p:cTn id="66" dur="500"/>
                                        <p:tgtEl>
                                          <p:spTgt spid="46"/>
                                        </p:tgtEl>
                                      </p:cBhvr>
                                    </p:animEffect>
                                  </p:childTnLst>
                                </p:cTn>
                              </p:par>
                              <p:par>
                                <p:cTn id="67" presetID="9" presetClass="entr" presetSubtype="0" fill="hold"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dissolve">
                                      <p:cBhvr>
                                        <p:cTn id="69" dur="500"/>
                                        <p:tgtEl>
                                          <p:spTgt spid="5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dissolve">
                                      <p:cBhvr>
                                        <p:cTn id="72" dur="500"/>
                                        <p:tgtEl>
                                          <p:spTgt spid="50"/>
                                        </p:tgtEl>
                                      </p:cBhvr>
                                    </p:animEffect>
                                  </p:childTnLst>
                                </p:cTn>
                              </p:par>
                            </p:childTnLst>
                          </p:cTn>
                        </p:par>
                      </p:childTnLst>
                    </p:cTn>
                  </p:par>
                  <p:par>
                    <p:cTn id="73" fill="hold">
                      <p:stCondLst>
                        <p:cond delay="indefinite"/>
                      </p:stCondLst>
                      <p:childTnLst>
                        <p:par>
                          <p:cTn id="74" fill="hold">
                            <p:stCondLst>
                              <p:cond delay="0"/>
                            </p:stCondLst>
                            <p:childTnLst>
                              <p:par>
                                <p:cTn id="75" presetID="31" presetClass="entr" presetSubtype="0" fill="hold" grpId="0" nodeType="clickEffect">
                                  <p:stCondLst>
                                    <p:cond delay="0"/>
                                  </p:stCondLst>
                                  <p:childTnLst>
                                    <p:set>
                                      <p:cBhvr>
                                        <p:cTn id="76" dur="1" fill="hold">
                                          <p:stCondLst>
                                            <p:cond delay="0"/>
                                          </p:stCondLst>
                                        </p:cTn>
                                        <p:tgtEl>
                                          <p:spTgt spid="78"/>
                                        </p:tgtEl>
                                        <p:attrNameLst>
                                          <p:attrName>style.visibility</p:attrName>
                                        </p:attrNameLst>
                                      </p:cBhvr>
                                      <p:to>
                                        <p:strVal val="visible"/>
                                      </p:to>
                                    </p:set>
                                    <p:anim calcmode="lin" valueType="num">
                                      <p:cBhvr>
                                        <p:cTn id="77" dur="1000" fill="hold"/>
                                        <p:tgtEl>
                                          <p:spTgt spid="78"/>
                                        </p:tgtEl>
                                        <p:attrNameLst>
                                          <p:attrName>ppt_w</p:attrName>
                                        </p:attrNameLst>
                                      </p:cBhvr>
                                      <p:tavLst>
                                        <p:tav tm="0">
                                          <p:val>
                                            <p:fltVal val="0"/>
                                          </p:val>
                                        </p:tav>
                                        <p:tav tm="100000">
                                          <p:val>
                                            <p:strVal val="#ppt_w"/>
                                          </p:val>
                                        </p:tav>
                                      </p:tavLst>
                                    </p:anim>
                                    <p:anim calcmode="lin" valueType="num">
                                      <p:cBhvr>
                                        <p:cTn id="78" dur="1000" fill="hold"/>
                                        <p:tgtEl>
                                          <p:spTgt spid="78"/>
                                        </p:tgtEl>
                                        <p:attrNameLst>
                                          <p:attrName>ppt_h</p:attrName>
                                        </p:attrNameLst>
                                      </p:cBhvr>
                                      <p:tavLst>
                                        <p:tav tm="0">
                                          <p:val>
                                            <p:fltVal val="0"/>
                                          </p:val>
                                        </p:tav>
                                        <p:tav tm="100000">
                                          <p:val>
                                            <p:strVal val="#ppt_h"/>
                                          </p:val>
                                        </p:tav>
                                      </p:tavLst>
                                    </p:anim>
                                    <p:anim calcmode="lin" valueType="num">
                                      <p:cBhvr>
                                        <p:cTn id="79" dur="1000" fill="hold"/>
                                        <p:tgtEl>
                                          <p:spTgt spid="78"/>
                                        </p:tgtEl>
                                        <p:attrNameLst>
                                          <p:attrName>style.rotation</p:attrName>
                                        </p:attrNameLst>
                                      </p:cBhvr>
                                      <p:tavLst>
                                        <p:tav tm="0">
                                          <p:val>
                                            <p:fltVal val="90"/>
                                          </p:val>
                                        </p:tav>
                                        <p:tav tm="100000">
                                          <p:val>
                                            <p:fltVal val="0"/>
                                          </p:val>
                                        </p:tav>
                                      </p:tavLst>
                                    </p:anim>
                                    <p:animEffect transition="in" filter="fade">
                                      <p:cBhvr>
                                        <p:cTn id="80" dur="1000"/>
                                        <p:tgtEl>
                                          <p:spTgt spid="78"/>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77"/>
                                        </p:tgtEl>
                                        <p:attrNameLst>
                                          <p:attrName>style.visibility</p:attrName>
                                        </p:attrNameLst>
                                      </p:cBhvr>
                                      <p:to>
                                        <p:strVal val="visible"/>
                                      </p:to>
                                    </p:set>
                                    <p:anim calcmode="lin" valueType="num">
                                      <p:cBhvr>
                                        <p:cTn id="83" dur="1000" fill="hold"/>
                                        <p:tgtEl>
                                          <p:spTgt spid="77"/>
                                        </p:tgtEl>
                                        <p:attrNameLst>
                                          <p:attrName>ppt_w</p:attrName>
                                        </p:attrNameLst>
                                      </p:cBhvr>
                                      <p:tavLst>
                                        <p:tav tm="0">
                                          <p:val>
                                            <p:fltVal val="0"/>
                                          </p:val>
                                        </p:tav>
                                        <p:tav tm="100000">
                                          <p:val>
                                            <p:strVal val="#ppt_w"/>
                                          </p:val>
                                        </p:tav>
                                      </p:tavLst>
                                    </p:anim>
                                    <p:anim calcmode="lin" valueType="num">
                                      <p:cBhvr>
                                        <p:cTn id="84" dur="1000" fill="hold"/>
                                        <p:tgtEl>
                                          <p:spTgt spid="77"/>
                                        </p:tgtEl>
                                        <p:attrNameLst>
                                          <p:attrName>ppt_h</p:attrName>
                                        </p:attrNameLst>
                                      </p:cBhvr>
                                      <p:tavLst>
                                        <p:tav tm="0">
                                          <p:val>
                                            <p:fltVal val="0"/>
                                          </p:val>
                                        </p:tav>
                                        <p:tav tm="100000">
                                          <p:val>
                                            <p:strVal val="#ppt_h"/>
                                          </p:val>
                                        </p:tav>
                                      </p:tavLst>
                                    </p:anim>
                                    <p:anim calcmode="lin" valueType="num">
                                      <p:cBhvr>
                                        <p:cTn id="85" dur="1000" fill="hold"/>
                                        <p:tgtEl>
                                          <p:spTgt spid="77"/>
                                        </p:tgtEl>
                                        <p:attrNameLst>
                                          <p:attrName>style.rotation</p:attrName>
                                        </p:attrNameLst>
                                      </p:cBhvr>
                                      <p:tavLst>
                                        <p:tav tm="0">
                                          <p:val>
                                            <p:fltVal val="90"/>
                                          </p:val>
                                        </p:tav>
                                        <p:tav tm="100000">
                                          <p:val>
                                            <p:fltVal val="0"/>
                                          </p:val>
                                        </p:tav>
                                      </p:tavLst>
                                    </p:anim>
                                    <p:animEffect transition="in" filter="fade">
                                      <p:cBhvr>
                                        <p:cTn id="8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4" grpId="0"/>
      <p:bldP spid="30" grpId="0"/>
      <p:bldP spid="31" grpId="0" animBg="1"/>
      <p:bldP spid="36" grpId="0"/>
      <p:bldP spid="39" grpId="0"/>
      <p:bldP spid="46" grpId="0"/>
      <p:bldP spid="47" grpId="0"/>
      <p:bldP spid="50" grpId="0"/>
      <p:bldP spid="77" grpId="0"/>
      <p:bldP spid="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円/楕円 26"/>
          <p:cNvSpPr/>
          <p:nvPr/>
        </p:nvSpPr>
        <p:spPr>
          <a:xfrm>
            <a:off x="457200" y="2270635"/>
            <a:ext cx="8229599" cy="429444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a:xfrm>
            <a:off x="457200" y="6315"/>
            <a:ext cx="8229600" cy="906676"/>
          </a:xfrm>
        </p:spPr>
        <p:txBody>
          <a:bodyPr/>
          <a:lstStyle/>
          <a:p>
            <a:r>
              <a:rPr kumimoji="1" lang="ja-JP" altLang="en-US" dirty="0" smtClean="0"/>
              <a:t>対応</a:t>
            </a:r>
            <a:endParaRPr kumimoji="1" lang="ja-JP" altLang="en-US" dirty="0"/>
          </a:p>
        </p:txBody>
      </p:sp>
      <p:grpSp>
        <p:nvGrpSpPr>
          <p:cNvPr id="3" name="図形グループ 2"/>
          <p:cNvGrpSpPr/>
          <p:nvPr/>
        </p:nvGrpSpPr>
        <p:grpSpPr>
          <a:xfrm>
            <a:off x="246853" y="824215"/>
            <a:ext cx="8597370" cy="5980121"/>
            <a:chOff x="193195" y="1181975"/>
            <a:chExt cx="8597370" cy="5980121"/>
          </a:xfrm>
        </p:grpSpPr>
        <p:sp>
          <p:nvSpPr>
            <p:cNvPr id="4" name="角丸四角形 3"/>
            <p:cNvSpPr/>
            <p:nvPr/>
          </p:nvSpPr>
          <p:spPr>
            <a:xfrm>
              <a:off x="193195" y="1234974"/>
              <a:ext cx="474352" cy="568786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a:solidFill>
                    <a:schemeClr val="bg1"/>
                  </a:solidFill>
                  <a:latin typeface="ＤＦＰ太丸ゴシック体"/>
                  <a:ea typeface="ＤＦＰ太丸ゴシック体"/>
                  <a:cs typeface="ＤＦＰ太丸ゴシック体"/>
                </a:rPr>
                <a:t>生産者</a:t>
              </a:r>
            </a:p>
          </p:txBody>
        </p:sp>
        <p:sp>
          <p:nvSpPr>
            <p:cNvPr id="5" name="テキスト ボックス 4"/>
            <p:cNvSpPr txBox="1"/>
            <p:nvPr/>
          </p:nvSpPr>
          <p:spPr>
            <a:xfrm>
              <a:off x="1395837" y="1570636"/>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ネタ</a:t>
              </a:r>
              <a:endParaRPr kumimoji="1" lang="ja-JP" altLang="en-US" dirty="0">
                <a:latin typeface="ＤＦＰ太丸ゴシック体"/>
                <a:ea typeface="ＤＦＰ太丸ゴシック体"/>
                <a:cs typeface="ＤＦＰ太丸ゴシック体"/>
              </a:endParaRPr>
            </a:p>
          </p:txBody>
        </p:sp>
        <p:sp>
          <p:nvSpPr>
            <p:cNvPr id="6" name="テキスト ボックス 5"/>
            <p:cNvSpPr txBox="1"/>
            <p:nvPr/>
          </p:nvSpPr>
          <p:spPr>
            <a:xfrm>
              <a:off x="2575515" y="1588525"/>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発掘</a:t>
              </a:r>
              <a:endParaRPr kumimoji="1" lang="ja-JP" altLang="en-US" dirty="0">
                <a:latin typeface="ＤＦＰ太丸ゴシック体"/>
                <a:ea typeface="ＤＦＰ太丸ゴシック体"/>
                <a:cs typeface="ＤＦＰ太丸ゴシック体"/>
              </a:endParaRPr>
            </a:p>
          </p:txBody>
        </p:sp>
        <p:sp>
          <p:nvSpPr>
            <p:cNvPr id="7" name="テキスト ボックス 6"/>
            <p:cNvSpPr txBox="1"/>
            <p:nvPr/>
          </p:nvSpPr>
          <p:spPr>
            <a:xfrm>
              <a:off x="3720193" y="1677967"/>
              <a:ext cx="877163" cy="369332"/>
            </a:xfrm>
            <a:prstGeom prst="rect">
              <a:avLst/>
            </a:prstGeom>
            <a:noFill/>
          </p:spPr>
          <p:txBody>
            <a:bodyPr wrap="none" rtlCol="0">
              <a:spAutoFit/>
            </a:bodyPr>
            <a:lstStyle/>
            <a:p>
              <a:r>
                <a:rPr kumimoji="1" lang="ja-JP" altLang="en-US" dirty="0" smtClean="0">
                  <a:latin typeface="ＤＦＰ太丸ゴシック体"/>
                  <a:ea typeface="ＤＦＰ太丸ゴシック体"/>
                  <a:cs typeface="ＤＦＰ太丸ゴシック体"/>
                </a:rPr>
                <a:t>話題化</a:t>
              </a:r>
              <a:endParaRPr kumimoji="1" lang="ja-JP" altLang="en-US" dirty="0">
                <a:latin typeface="ＤＦＰ太丸ゴシック体"/>
                <a:ea typeface="ＤＦＰ太丸ゴシック体"/>
                <a:cs typeface="ＤＦＰ太丸ゴシック体"/>
              </a:endParaRPr>
            </a:p>
          </p:txBody>
        </p:sp>
        <p:sp>
          <p:nvSpPr>
            <p:cNvPr id="8" name="テキスト ボックス 7"/>
            <p:cNvSpPr txBox="1"/>
            <p:nvPr/>
          </p:nvSpPr>
          <p:spPr>
            <a:xfrm>
              <a:off x="4833161" y="1549230"/>
              <a:ext cx="1338828"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購買</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ナビゲート</a:t>
              </a:r>
              <a:endParaRPr kumimoji="1" lang="ja-JP" altLang="en-US" dirty="0">
                <a:latin typeface="ＤＦＰ太丸ゴシック体"/>
                <a:ea typeface="ＤＦＰ太丸ゴシック体"/>
                <a:cs typeface="ＤＦＰ太丸ゴシック体"/>
              </a:endParaRPr>
            </a:p>
          </p:txBody>
        </p:sp>
        <p:sp>
          <p:nvSpPr>
            <p:cNvPr id="9" name="テキスト ボックス 8"/>
            <p:cNvSpPr txBox="1"/>
            <p:nvPr/>
          </p:nvSpPr>
          <p:spPr>
            <a:xfrm>
              <a:off x="6486428" y="1549230"/>
              <a:ext cx="1107996"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固定</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ファン化</a:t>
              </a:r>
              <a:endParaRPr kumimoji="1" lang="ja-JP" altLang="en-US" dirty="0">
                <a:latin typeface="ＤＦＰ太丸ゴシック体"/>
                <a:ea typeface="ＤＦＰ太丸ゴシック体"/>
                <a:cs typeface="ＤＦＰ太丸ゴシック体"/>
              </a:endParaRPr>
            </a:p>
          </p:txBody>
        </p:sp>
        <p:sp>
          <p:nvSpPr>
            <p:cNvPr id="10" name="右矢印 9"/>
            <p:cNvSpPr/>
            <p:nvPr/>
          </p:nvSpPr>
          <p:spPr>
            <a:xfrm>
              <a:off x="974531"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bg1"/>
                </a:solidFill>
              </a:endParaRPr>
            </a:p>
          </p:txBody>
        </p:sp>
        <p:sp>
          <p:nvSpPr>
            <p:cNvPr id="11" name="右矢印 10"/>
            <p:cNvSpPr/>
            <p:nvPr/>
          </p:nvSpPr>
          <p:spPr>
            <a:xfrm>
              <a:off x="2273000"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2" name="右矢印 11"/>
            <p:cNvSpPr/>
            <p:nvPr/>
          </p:nvSpPr>
          <p:spPr>
            <a:xfrm>
              <a:off x="3420112" y="1640314"/>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3" name="右矢印 12"/>
            <p:cNvSpPr/>
            <p:nvPr/>
          </p:nvSpPr>
          <p:spPr>
            <a:xfrm>
              <a:off x="4597356"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4" name="右矢印 13"/>
            <p:cNvSpPr/>
            <p:nvPr/>
          </p:nvSpPr>
          <p:spPr>
            <a:xfrm>
              <a:off x="6171989"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5" name="右矢印 14"/>
            <p:cNvSpPr/>
            <p:nvPr/>
          </p:nvSpPr>
          <p:spPr>
            <a:xfrm>
              <a:off x="7744464"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6" name="角丸四角形 15"/>
            <p:cNvSpPr/>
            <p:nvPr/>
          </p:nvSpPr>
          <p:spPr>
            <a:xfrm>
              <a:off x="8262555" y="1181975"/>
              <a:ext cx="528010" cy="598012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latin typeface="ＤＦＰ太丸ゴシック体"/>
                  <a:ea typeface="ＤＦＰ太丸ゴシック体"/>
                  <a:cs typeface="ＤＦＰ太丸ゴシック体"/>
                </a:rPr>
                <a:t>消費者</a:t>
              </a:r>
              <a:endParaRPr lang="ja-JP" altLang="en-US" dirty="0">
                <a:solidFill>
                  <a:schemeClr val="bg1"/>
                </a:solidFill>
                <a:latin typeface="ＤＦＰ太丸ゴシック体"/>
                <a:ea typeface="ＤＦＰ太丸ゴシック体"/>
                <a:cs typeface="ＤＦＰ太丸ゴシック体"/>
              </a:endParaRPr>
            </a:p>
          </p:txBody>
        </p:sp>
      </p:grpSp>
      <p:sp>
        <p:nvSpPr>
          <p:cNvPr id="17" name="円/楕円 16"/>
          <p:cNvSpPr/>
          <p:nvPr/>
        </p:nvSpPr>
        <p:spPr>
          <a:xfrm>
            <a:off x="4134092" y="4440306"/>
            <a:ext cx="3201518" cy="100334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ja-JP" dirty="0" smtClean="0"/>
              <a:t>Yahoo</a:t>
            </a:r>
            <a:r>
              <a:rPr kumimoji="1" lang="ja-JP" altLang="en-US" dirty="0" smtClean="0"/>
              <a:t>、楽天</a:t>
            </a:r>
            <a:r>
              <a:rPr lang="ja-JP" altLang="en-US" dirty="0" smtClean="0"/>
              <a:t>、</a:t>
            </a:r>
            <a:r>
              <a:rPr lang="ja-JP" altLang="en-US" sz="1600" dirty="0" smtClean="0"/>
              <a:t>じゃらん</a:t>
            </a:r>
            <a:endParaRPr kumimoji="1" lang="en-US" altLang="ja-JP" sz="1600" dirty="0" smtClean="0"/>
          </a:p>
          <a:p>
            <a:pPr algn="ctr"/>
            <a:r>
              <a:rPr lang="ja-JP" altLang="en-US" sz="1600" dirty="0" smtClean="0"/>
              <a:t>ネット決済ベンチャー、イオン、</a:t>
            </a:r>
            <a:r>
              <a:rPr lang="ja-JP" altLang="en-US" dirty="0" smtClean="0"/>
              <a:t>ローソン、</a:t>
            </a:r>
            <a:r>
              <a:rPr lang="en-US" altLang="ja-JP" dirty="0" smtClean="0"/>
              <a:t>PDB</a:t>
            </a:r>
            <a:endParaRPr kumimoji="1" lang="ja-JP" altLang="en-US" dirty="0"/>
          </a:p>
        </p:txBody>
      </p:sp>
      <p:sp>
        <p:nvSpPr>
          <p:cNvPr id="19" name="円/楕円 18"/>
          <p:cNvSpPr/>
          <p:nvPr/>
        </p:nvSpPr>
        <p:spPr>
          <a:xfrm>
            <a:off x="721205" y="2270635"/>
            <a:ext cx="2998988" cy="100334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lnSpc>
                <a:spcPts val="1560"/>
              </a:lnSpc>
            </a:pPr>
            <a:r>
              <a:rPr lang="ja-JP" altLang="en-US" sz="1600" dirty="0" smtClean="0"/>
              <a:t>４７</a:t>
            </a:r>
            <a:r>
              <a:rPr lang="en-US" altLang="ja-JP" sz="1600" dirty="0" smtClean="0"/>
              <a:t>CLUB</a:t>
            </a:r>
            <a:r>
              <a:rPr lang="ja-JP" altLang="en-US" sz="1600" dirty="0" smtClean="0"/>
              <a:t>、マガハ</a:t>
            </a:r>
            <a:endParaRPr lang="en-US" altLang="ja-JP" sz="1600" dirty="0" smtClean="0"/>
          </a:p>
          <a:p>
            <a:pPr algn="ctr">
              <a:lnSpc>
                <a:spcPts val="1560"/>
              </a:lnSpc>
            </a:pPr>
            <a:r>
              <a:rPr lang="ja-JP" altLang="en-US" sz="1600" dirty="0" smtClean="0"/>
              <a:t>ソトコト、ターンズ、</a:t>
            </a:r>
            <a:r>
              <a:rPr kumimoji="1" lang="en-US" altLang="ja-JP" dirty="0" smtClean="0"/>
              <a:t>Discover Japan,</a:t>
            </a:r>
            <a:r>
              <a:rPr kumimoji="1" lang="ja-JP" altLang="en-US" dirty="0" smtClean="0"/>
              <a:t>　</a:t>
            </a:r>
            <a:endParaRPr kumimoji="1" lang="en-US" altLang="ja-JP" dirty="0" smtClean="0"/>
          </a:p>
          <a:p>
            <a:pPr algn="ctr">
              <a:lnSpc>
                <a:spcPts val="1560"/>
              </a:lnSpc>
            </a:pPr>
            <a:r>
              <a:rPr lang="ja-JP" altLang="en-US" sz="1600" dirty="0" smtClean="0"/>
              <a:t>サライ、婦人画報等</a:t>
            </a:r>
            <a:endParaRPr kumimoji="1" lang="en-US" altLang="ja-JP" sz="1600" dirty="0" smtClean="0"/>
          </a:p>
        </p:txBody>
      </p:sp>
      <p:sp>
        <p:nvSpPr>
          <p:cNvPr id="20" name="円/楕円 19"/>
          <p:cNvSpPr/>
          <p:nvPr/>
        </p:nvSpPr>
        <p:spPr>
          <a:xfrm>
            <a:off x="2273000" y="3365405"/>
            <a:ext cx="3269086" cy="100334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ja-JP" dirty="0" smtClean="0"/>
              <a:t>CATV</a:t>
            </a:r>
            <a:r>
              <a:rPr kumimoji="1" lang="ja-JP" altLang="en-US" dirty="0" smtClean="0"/>
              <a:t>、</a:t>
            </a:r>
            <a:r>
              <a:rPr kumimoji="1" lang="en-US" altLang="ja-JP" dirty="0" smtClean="0"/>
              <a:t>FM</a:t>
            </a:r>
            <a:r>
              <a:rPr lang="ja-JP" altLang="en-US" dirty="0" smtClean="0"/>
              <a:t>、一般紙</a:t>
            </a:r>
            <a:endParaRPr lang="en-US" altLang="ja-JP" dirty="0" smtClean="0"/>
          </a:p>
          <a:p>
            <a:pPr algn="ctr"/>
            <a:r>
              <a:rPr lang="en-US" altLang="ja-JP" dirty="0" smtClean="0"/>
              <a:t>JJ, </a:t>
            </a:r>
            <a:r>
              <a:rPr lang="ja-JP" altLang="en-US" sz="1600" dirty="0" smtClean="0"/>
              <a:t>女性セブン等女性誌</a:t>
            </a:r>
            <a:endParaRPr lang="en-US" altLang="ja-JP" sz="1600" dirty="0" smtClean="0"/>
          </a:p>
          <a:p>
            <a:pPr algn="ctr"/>
            <a:r>
              <a:rPr kumimoji="1" lang="ja-JP" altLang="en-US" sz="1600" dirty="0" smtClean="0"/>
              <a:t>ネット調査ベンチャー</a:t>
            </a:r>
            <a:endParaRPr kumimoji="1" lang="ja-JP" altLang="en-US" sz="1600" dirty="0"/>
          </a:p>
        </p:txBody>
      </p:sp>
      <p:sp>
        <p:nvSpPr>
          <p:cNvPr id="21" name="円/楕円 20"/>
          <p:cNvSpPr/>
          <p:nvPr/>
        </p:nvSpPr>
        <p:spPr>
          <a:xfrm>
            <a:off x="5759150" y="5565715"/>
            <a:ext cx="2700721" cy="58792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1600" dirty="0" smtClean="0"/>
              <a:t>百貨店（物産展）</a:t>
            </a:r>
            <a:endParaRPr lang="en-US" altLang="ja-JP" sz="1600" dirty="0" smtClean="0"/>
          </a:p>
          <a:p>
            <a:pPr algn="ctr"/>
            <a:r>
              <a:rPr kumimoji="1" lang="ja-JP" altLang="en-US" sz="1600" dirty="0" smtClean="0"/>
              <a:t>日本百貨店</a:t>
            </a:r>
            <a:endParaRPr kumimoji="1" lang="en-US" altLang="ja-JP" sz="1600" dirty="0" smtClean="0"/>
          </a:p>
        </p:txBody>
      </p:sp>
      <p:sp>
        <p:nvSpPr>
          <p:cNvPr id="23" name="円/楕円 22"/>
          <p:cNvSpPr/>
          <p:nvPr/>
        </p:nvSpPr>
        <p:spPr>
          <a:xfrm>
            <a:off x="321004" y="6332526"/>
            <a:ext cx="8523219" cy="47181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lnSpc>
                <a:spcPts val="1520"/>
              </a:lnSpc>
            </a:pPr>
            <a:r>
              <a:rPr kumimoji="1" lang="ja-JP" altLang="en-US" sz="1400" dirty="0" smtClean="0"/>
              <a:t>おとりよせネット、</a:t>
            </a:r>
            <a:r>
              <a:rPr lang="ja-JP" altLang="en-US" sz="1400" dirty="0" smtClean="0"/>
              <a:t>クックパッド、</a:t>
            </a:r>
            <a:r>
              <a:rPr lang="en-US" altLang="ja-JP" sz="1400" dirty="0" smtClean="0"/>
              <a:t>B</a:t>
            </a:r>
            <a:r>
              <a:rPr lang="ja-JP" altLang="en-US" sz="1400" dirty="0" smtClean="0"/>
              <a:t>級グルメ</a:t>
            </a:r>
            <a:r>
              <a:rPr lang="en-US" altLang="ja-JP" sz="1400" dirty="0" smtClean="0"/>
              <a:t>NW, SNS</a:t>
            </a:r>
            <a:r>
              <a:rPr lang="ja-JP" altLang="en-US" sz="1400" dirty="0" smtClean="0"/>
              <a:t>などベンチャー、</a:t>
            </a:r>
            <a:endParaRPr lang="en-US" altLang="ja-JP" sz="1400" dirty="0" smtClean="0"/>
          </a:p>
          <a:p>
            <a:pPr algn="ctr">
              <a:lnSpc>
                <a:spcPts val="1520"/>
              </a:lnSpc>
            </a:pPr>
            <a:r>
              <a:rPr lang="ja-JP" altLang="en-US" sz="1400" smtClean="0"/>
              <a:t>旅行代理店、広告</a:t>
            </a:r>
            <a:r>
              <a:rPr lang="ja-JP" altLang="en-US" sz="1400" dirty="0" smtClean="0"/>
              <a:t>代理店</a:t>
            </a:r>
            <a:endParaRPr kumimoji="1" lang="en-US" altLang="ja-JP" sz="1400" dirty="0" smtClean="0"/>
          </a:p>
        </p:txBody>
      </p:sp>
      <p:sp>
        <p:nvSpPr>
          <p:cNvPr id="26" name="角丸四角形 25"/>
          <p:cNvSpPr/>
          <p:nvPr/>
        </p:nvSpPr>
        <p:spPr>
          <a:xfrm>
            <a:off x="1828846" y="4796893"/>
            <a:ext cx="1595785" cy="76882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ja-JP" altLang="en-US" sz="2400" b="1" dirty="0" smtClean="0">
                <a:latin typeface="ＤＦＰ太丸ゴシック体"/>
                <a:ea typeface="ＤＦＰ太丸ゴシック体"/>
                <a:cs typeface="ＤＦＰ太丸ゴシック体"/>
              </a:rPr>
              <a:t>地域戦略</a:t>
            </a:r>
            <a:endParaRPr kumimoji="1" lang="ja-JP" altLang="en-US" sz="2400" b="1" dirty="0">
              <a:latin typeface="ＤＦＰ太丸ゴシック体"/>
              <a:ea typeface="ＤＦＰ太丸ゴシック体"/>
              <a:cs typeface="ＤＦＰ太丸ゴシック体"/>
            </a:endParaRPr>
          </a:p>
        </p:txBody>
      </p:sp>
    </p:spTree>
    <p:extLst>
      <p:ext uri="{BB962C8B-B14F-4D97-AF65-F5344CB8AC3E}">
        <p14:creationId xmlns:p14="http://schemas.microsoft.com/office/powerpoint/2010/main" val="384738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ssolv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animBg="1"/>
      <p:bldP spid="19" grpId="0" animBg="1"/>
      <p:bldP spid="20" grpId="0" animBg="1"/>
      <p:bldP spid="21" grpId="0" animBg="1"/>
      <p:bldP spid="23"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6315"/>
            <a:ext cx="8229600" cy="906676"/>
          </a:xfrm>
        </p:spPr>
        <p:txBody>
          <a:bodyPr/>
          <a:lstStyle/>
          <a:p>
            <a:r>
              <a:rPr lang="ja-JP" altLang="en-US" dirty="0" smtClean="0"/>
              <a:t>３事例</a:t>
            </a:r>
            <a:endParaRPr kumimoji="1" lang="ja-JP" altLang="en-US" dirty="0"/>
          </a:p>
        </p:txBody>
      </p:sp>
      <p:grpSp>
        <p:nvGrpSpPr>
          <p:cNvPr id="3" name="図形グループ 2"/>
          <p:cNvGrpSpPr/>
          <p:nvPr/>
        </p:nvGrpSpPr>
        <p:grpSpPr>
          <a:xfrm>
            <a:off x="246853" y="768407"/>
            <a:ext cx="8597370" cy="5980121"/>
            <a:chOff x="193195" y="1425155"/>
            <a:chExt cx="8597370" cy="5980121"/>
          </a:xfrm>
        </p:grpSpPr>
        <p:sp>
          <p:nvSpPr>
            <p:cNvPr id="4" name="角丸四角形 3"/>
            <p:cNvSpPr/>
            <p:nvPr/>
          </p:nvSpPr>
          <p:spPr>
            <a:xfrm>
              <a:off x="193195" y="1478154"/>
              <a:ext cx="474352" cy="592712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a:solidFill>
                    <a:schemeClr val="bg1"/>
                  </a:solidFill>
                  <a:latin typeface="ＤＦＰ太丸ゴシック体"/>
                  <a:ea typeface="ＤＦＰ太丸ゴシック体"/>
                  <a:cs typeface="ＤＦＰ太丸ゴシック体"/>
                </a:rPr>
                <a:t>生産者</a:t>
              </a:r>
            </a:p>
          </p:txBody>
        </p:sp>
        <p:sp>
          <p:nvSpPr>
            <p:cNvPr id="5" name="テキスト ボックス 4"/>
            <p:cNvSpPr txBox="1"/>
            <p:nvPr/>
          </p:nvSpPr>
          <p:spPr>
            <a:xfrm>
              <a:off x="1395837" y="1570636"/>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ネタ</a:t>
              </a:r>
              <a:endParaRPr kumimoji="1" lang="ja-JP" altLang="en-US" dirty="0">
                <a:latin typeface="ＤＦＰ太丸ゴシック体"/>
                <a:ea typeface="ＤＦＰ太丸ゴシック体"/>
                <a:cs typeface="ＤＦＰ太丸ゴシック体"/>
              </a:endParaRPr>
            </a:p>
          </p:txBody>
        </p:sp>
        <p:sp>
          <p:nvSpPr>
            <p:cNvPr id="6" name="テキスト ボックス 5"/>
            <p:cNvSpPr txBox="1"/>
            <p:nvPr/>
          </p:nvSpPr>
          <p:spPr>
            <a:xfrm>
              <a:off x="2575515" y="1588525"/>
              <a:ext cx="877163"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名品の</a:t>
              </a:r>
              <a:endParaRPr kumimoji="1" lang="en-US" altLang="ja-JP" dirty="0" smtClean="0">
                <a:latin typeface="ＤＦＰ太丸ゴシック体"/>
                <a:ea typeface="ＤＦＰ太丸ゴシック体"/>
                <a:cs typeface="ＤＦＰ太丸ゴシック体"/>
              </a:endParaRPr>
            </a:p>
            <a:p>
              <a:pPr algn="ctr"/>
              <a:r>
                <a:rPr kumimoji="1" lang="ja-JP" altLang="en-US" dirty="0" smtClean="0">
                  <a:latin typeface="ＤＦＰ太丸ゴシック体"/>
                  <a:ea typeface="ＤＦＰ太丸ゴシック体"/>
                  <a:cs typeface="ＤＦＰ太丸ゴシック体"/>
                </a:rPr>
                <a:t>発掘</a:t>
              </a:r>
              <a:endParaRPr kumimoji="1" lang="ja-JP" altLang="en-US" dirty="0">
                <a:latin typeface="ＤＦＰ太丸ゴシック体"/>
                <a:ea typeface="ＤＦＰ太丸ゴシック体"/>
                <a:cs typeface="ＤＦＰ太丸ゴシック体"/>
              </a:endParaRPr>
            </a:p>
          </p:txBody>
        </p:sp>
        <p:sp>
          <p:nvSpPr>
            <p:cNvPr id="7" name="テキスト ボックス 6"/>
            <p:cNvSpPr txBox="1"/>
            <p:nvPr/>
          </p:nvSpPr>
          <p:spPr>
            <a:xfrm>
              <a:off x="3720193" y="1677967"/>
              <a:ext cx="877163" cy="369332"/>
            </a:xfrm>
            <a:prstGeom prst="rect">
              <a:avLst/>
            </a:prstGeom>
            <a:noFill/>
          </p:spPr>
          <p:txBody>
            <a:bodyPr wrap="none" rtlCol="0">
              <a:spAutoFit/>
            </a:bodyPr>
            <a:lstStyle/>
            <a:p>
              <a:r>
                <a:rPr kumimoji="1" lang="ja-JP" altLang="en-US" dirty="0" smtClean="0">
                  <a:latin typeface="ＤＦＰ太丸ゴシック体"/>
                  <a:ea typeface="ＤＦＰ太丸ゴシック体"/>
                  <a:cs typeface="ＤＦＰ太丸ゴシック体"/>
                </a:rPr>
                <a:t>話題化</a:t>
              </a:r>
              <a:endParaRPr kumimoji="1" lang="ja-JP" altLang="en-US" dirty="0">
                <a:latin typeface="ＤＦＰ太丸ゴシック体"/>
                <a:ea typeface="ＤＦＰ太丸ゴシック体"/>
                <a:cs typeface="ＤＦＰ太丸ゴシック体"/>
              </a:endParaRPr>
            </a:p>
          </p:txBody>
        </p:sp>
        <p:sp>
          <p:nvSpPr>
            <p:cNvPr id="8" name="テキスト ボックス 7"/>
            <p:cNvSpPr txBox="1"/>
            <p:nvPr/>
          </p:nvSpPr>
          <p:spPr>
            <a:xfrm>
              <a:off x="4833161" y="1549230"/>
              <a:ext cx="1338828"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購買</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ナビゲート</a:t>
              </a:r>
              <a:endParaRPr kumimoji="1" lang="ja-JP" altLang="en-US" dirty="0">
                <a:latin typeface="ＤＦＰ太丸ゴシック体"/>
                <a:ea typeface="ＤＦＰ太丸ゴシック体"/>
                <a:cs typeface="ＤＦＰ太丸ゴシック体"/>
              </a:endParaRPr>
            </a:p>
          </p:txBody>
        </p:sp>
        <p:sp>
          <p:nvSpPr>
            <p:cNvPr id="9" name="テキスト ボックス 8"/>
            <p:cNvSpPr txBox="1"/>
            <p:nvPr/>
          </p:nvSpPr>
          <p:spPr>
            <a:xfrm>
              <a:off x="6486428" y="1549230"/>
              <a:ext cx="1107996" cy="646331"/>
            </a:xfrm>
            <a:prstGeom prst="rect">
              <a:avLst/>
            </a:prstGeom>
            <a:noFill/>
          </p:spPr>
          <p:txBody>
            <a:bodyPr wrap="none" rtlCol="0">
              <a:spAutoFit/>
            </a:bodyPr>
            <a:lstStyle/>
            <a:p>
              <a:pPr algn="ctr"/>
              <a:r>
                <a:rPr kumimoji="1" lang="ja-JP" altLang="en-US" dirty="0" smtClean="0">
                  <a:latin typeface="ＤＦＰ太丸ゴシック体"/>
                  <a:ea typeface="ＤＦＰ太丸ゴシック体"/>
                  <a:cs typeface="ＤＦＰ太丸ゴシック体"/>
                </a:rPr>
                <a:t>固定</a:t>
              </a:r>
              <a:endParaRPr kumimoji="1" lang="en-US" altLang="ja-JP" dirty="0" smtClean="0">
                <a:latin typeface="ＤＦＰ太丸ゴシック体"/>
                <a:ea typeface="ＤＦＰ太丸ゴシック体"/>
                <a:cs typeface="ＤＦＰ太丸ゴシック体"/>
              </a:endParaRPr>
            </a:p>
            <a:p>
              <a:pPr algn="ctr"/>
              <a:r>
                <a:rPr lang="ja-JP" altLang="en-US" dirty="0" smtClean="0">
                  <a:latin typeface="ＤＦＰ太丸ゴシック体"/>
                  <a:ea typeface="ＤＦＰ太丸ゴシック体"/>
                  <a:cs typeface="ＤＦＰ太丸ゴシック体"/>
                </a:rPr>
                <a:t>ファン化</a:t>
              </a:r>
              <a:endParaRPr kumimoji="1" lang="ja-JP" altLang="en-US" dirty="0">
                <a:latin typeface="ＤＦＰ太丸ゴシック体"/>
                <a:ea typeface="ＤＦＰ太丸ゴシック体"/>
                <a:cs typeface="ＤＦＰ太丸ゴシック体"/>
              </a:endParaRPr>
            </a:p>
          </p:txBody>
        </p:sp>
        <p:sp>
          <p:nvSpPr>
            <p:cNvPr id="10" name="右矢印 9"/>
            <p:cNvSpPr/>
            <p:nvPr/>
          </p:nvSpPr>
          <p:spPr>
            <a:xfrm>
              <a:off x="974531"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bg1"/>
                </a:solidFill>
              </a:endParaRPr>
            </a:p>
          </p:txBody>
        </p:sp>
        <p:sp>
          <p:nvSpPr>
            <p:cNvPr id="11" name="右矢印 10"/>
            <p:cNvSpPr/>
            <p:nvPr/>
          </p:nvSpPr>
          <p:spPr>
            <a:xfrm>
              <a:off x="2273000"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2" name="右矢印 11"/>
            <p:cNvSpPr/>
            <p:nvPr/>
          </p:nvSpPr>
          <p:spPr>
            <a:xfrm>
              <a:off x="3420112" y="1640314"/>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3" name="右矢印 12"/>
            <p:cNvSpPr/>
            <p:nvPr/>
          </p:nvSpPr>
          <p:spPr>
            <a:xfrm>
              <a:off x="4597356"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4" name="右矢印 13"/>
            <p:cNvSpPr/>
            <p:nvPr/>
          </p:nvSpPr>
          <p:spPr>
            <a:xfrm>
              <a:off x="6171989" y="1668121"/>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5" name="右矢印 14"/>
            <p:cNvSpPr/>
            <p:nvPr/>
          </p:nvSpPr>
          <p:spPr>
            <a:xfrm>
              <a:off x="7744464" y="1677967"/>
              <a:ext cx="300081"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solidFill>
                  <a:schemeClr val="tx1"/>
                </a:solidFill>
              </a:endParaRPr>
            </a:p>
          </p:txBody>
        </p:sp>
        <p:sp>
          <p:nvSpPr>
            <p:cNvPr id="16" name="角丸四角形 15"/>
            <p:cNvSpPr/>
            <p:nvPr/>
          </p:nvSpPr>
          <p:spPr>
            <a:xfrm>
              <a:off x="8262555" y="1425155"/>
              <a:ext cx="528010" cy="598012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latin typeface="ＤＦＰ太丸ゴシック体"/>
                  <a:ea typeface="ＤＦＰ太丸ゴシック体"/>
                  <a:cs typeface="ＤＦＰ太丸ゴシック体"/>
                </a:rPr>
                <a:t>消費者</a:t>
              </a:r>
              <a:endParaRPr lang="ja-JP" altLang="en-US" dirty="0">
                <a:solidFill>
                  <a:schemeClr val="bg1"/>
                </a:solidFill>
                <a:latin typeface="ＤＦＰ太丸ゴシック体"/>
                <a:ea typeface="ＤＦＰ太丸ゴシック体"/>
                <a:cs typeface="ＤＦＰ太丸ゴシック体"/>
              </a:endParaRPr>
            </a:p>
          </p:txBody>
        </p:sp>
      </p:grpSp>
      <p:sp>
        <p:nvSpPr>
          <p:cNvPr id="17" name="円/楕円 16"/>
          <p:cNvSpPr/>
          <p:nvPr/>
        </p:nvSpPr>
        <p:spPr>
          <a:xfrm>
            <a:off x="3534769" y="2046114"/>
            <a:ext cx="4479807" cy="115670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en-US" altLang="ja-JP" sz="2000" dirty="0" smtClean="0">
              <a:latin typeface="ＤＦＰ太丸ゴシック体"/>
              <a:ea typeface="ＤＦＰ太丸ゴシック体"/>
              <a:cs typeface="ＤＦＰ太丸ゴシック体"/>
            </a:endParaRPr>
          </a:p>
          <a:p>
            <a:pPr algn="ctr"/>
            <a:endParaRPr kumimoji="1" lang="en-US" altLang="ja-JP" sz="2000" dirty="0" smtClean="0">
              <a:latin typeface="ＤＦＰ太丸ゴシック体"/>
              <a:ea typeface="ＤＦＰ太丸ゴシック体"/>
              <a:cs typeface="ＤＦＰ太丸ゴシック体"/>
            </a:endParaRPr>
          </a:p>
          <a:p>
            <a:pPr algn="ctr"/>
            <a:endParaRPr kumimoji="1" lang="ja-JP" altLang="en-US" sz="2000" dirty="0"/>
          </a:p>
        </p:txBody>
      </p:sp>
      <p:sp>
        <p:nvSpPr>
          <p:cNvPr id="19" name="円/楕円 18"/>
          <p:cNvSpPr/>
          <p:nvPr/>
        </p:nvSpPr>
        <p:spPr>
          <a:xfrm>
            <a:off x="851234" y="3719466"/>
            <a:ext cx="4355470" cy="119816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ts val="1560"/>
              </a:lnSpc>
            </a:pPr>
            <a:endParaRPr kumimoji="1" lang="en-US" altLang="ja-JP" sz="2000" dirty="0" smtClean="0">
              <a:latin typeface="ＤＦＰ太丸ゴシック体"/>
              <a:ea typeface="ＤＦＰ太丸ゴシック体"/>
              <a:cs typeface="ＤＦＰ太丸ゴシック体"/>
            </a:endParaRPr>
          </a:p>
        </p:txBody>
      </p:sp>
      <p:sp>
        <p:nvSpPr>
          <p:cNvPr id="18" name="円/楕円 17"/>
          <p:cNvSpPr/>
          <p:nvPr/>
        </p:nvSpPr>
        <p:spPr>
          <a:xfrm>
            <a:off x="3895633" y="2347131"/>
            <a:ext cx="1511588" cy="6385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500"/>
              </a:lnSpc>
            </a:pPr>
            <a:r>
              <a:rPr kumimoji="1" lang="ja-JP" altLang="en-US" sz="1600" dirty="0" smtClean="0">
                <a:latin typeface="ＤＦＰ太丸ゴシック体"/>
                <a:ea typeface="ＤＦＰ太丸ゴシック体"/>
                <a:cs typeface="ＤＦＰ太丸ゴシック体"/>
              </a:rPr>
              <a:t>強力な</a:t>
            </a:r>
            <a:endParaRPr kumimoji="1" lang="en-US" altLang="ja-JP" sz="1600" dirty="0" smtClean="0">
              <a:latin typeface="ＤＦＰ太丸ゴシック体"/>
              <a:ea typeface="ＤＦＰ太丸ゴシック体"/>
              <a:cs typeface="ＤＦＰ太丸ゴシック体"/>
            </a:endParaRPr>
          </a:p>
          <a:p>
            <a:pPr algn="ctr">
              <a:lnSpc>
                <a:spcPts val="1500"/>
              </a:lnSpc>
            </a:pPr>
            <a:r>
              <a:rPr kumimoji="1" lang="ja-JP" altLang="en-US" sz="1600" dirty="0" smtClean="0">
                <a:latin typeface="ＤＦＰ太丸ゴシック体"/>
                <a:ea typeface="ＤＦＰ太丸ゴシック体"/>
                <a:cs typeface="ＤＦＰ太丸ゴシック体"/>
              </a:rPr>
              <a:t>メデイアミックス</a:t>
            </a:r>
            <a:endParaRPr kumimoji="1" lang="ja-JP" altLang="en-US" sz="1600" dirty="0">
              <a:latin typeface="ＤＦＰ太丸ゴシック体"/>
              <a:ea typeface="ＤＦＰ太丸ゴシック体"/>
              <a:cs typeface="ＤＦＰ太丸ゴシック体"/>
            </a:endParaRPr>
          </a:p>
        </p:txBody>
      </p:sp>
      <p:sp>
        <p:nvSpPr>
          <p:cNvPr id="25" name="円/楕円 24"/>
          <p:cNvSpPr/>
          <p:nvPr/>
        </p:nvSpPr>
        <p:spPr>
          <a:xfrm>
            <a:off x="6185110" y="2347131"/>
            <a:ext cx="1462971" cy="6385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500"/>
              </a:lnSpc>
            </a:pPr>
            <a:r>
              <a:rPr kumimoji="1" lang="ja-JP" altLang="en-US" sz="1600" dirty="0" smtClean="0">
                <a:latin typeface="ＤＦＰ太丸ゴシック体"/>
                <a:ea typeface="ＤＦＰ太丸ゴシック体"/>
                <a:cs typeface="ＤＦＰ太丸ゴシック体"/>
              </a:rPr>
              <a:t>ファンが自己増殖する</a:t>
            </a:r>
            <a:r>
              <a:rPr kumimoji="1" lang="en-US" altLang="ja-JP" sz="1600" dirty="0" smtClean="0">
                <a:latin typeface="ＤＦＰ太丸ゴシック体"/>
                <a:ea typeface="ＤＦＰ太丸ゴシック体"/>
                <a:cs typeface="ＤＦＰ太丸ゴシック体"/>
              </a:rPr>
              <a:t>SNS</a:t>
            </a:r>
          </a:p>
        </p:txBody>
      </p:sp>
      <p:sp>
        <p:nvSpPr>
          <p:cNvPr id="22" name="左右矢印 21"/>
          <p:cNvSpPr/>
          <p:nvPr/>
        </p:nvSpPr>
        <p:spPr>
          <a:xfrm>
            <a:off x="5472213" y="2445582"/>
            <a:ext cx="643038" cy="418532"/>
          </a:xfrm>
          <a:prstGeom prst="leftRightArrow">
            <a:avLst>
              <a:gd name="adj1" fmla="val 44425"/>
              <a:gd name="adj2" fmla="val 3327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latin typeface="ＤＦＰ太丸ゴシック体"/>
              <a:ea typeface="ＤＦＰ太丸ゴシック体"/>
              <a:cs typeface="ＤＦＰ太丸ゴシック体"/>
            </a:endParaRPr>
          </a:p>
        </p:txBody>
      </p:sp>
      <p:sp>
        <p:nvSpPr>
          <p:cNvPr id="28" name="円/楕円 27"/>
          <p:cNvSpPr/>
          <p:nvPr/>
        </p:nvSpPr>
        <p:spPr>
          <a:xfrm>
            <a:off x="1148490" y="4053178"/>
            <a:ext cx="970148" cy="6385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280"/>
              </a:lnSpc>
            </a:pPr>
            <a:r>
              <a:rPr lang="ja-JP" altLang="en-US" sz="1600" dirty="0" smtClean="0">
                <a:latin typeface="ＤＦＰ太丸ゴシック体"/>
                <a:ea typeface="ＤＦＰ太丸ゴシック体"/>
                <a:cs typeface="ＤＦＰ太丸ゴシック体"/>
              </a:rPr>
              <a:t>せんべい汁</a:t>
            </a:r>
            <a:endParaRPr kumimoji="1" lang="ja-JP" altLang="en-US" sz="1600" dirty="0">
              <a:latin typeface="ＤＦＰ太丸ゴシック体"/>
              <a:ea typeface="ＤＦＰ太丸ゴシック体"/>
              <a:cs typeface="ＤＦＰ太丸ゴシック体"/>
            </a:endParaRPr>
          </a:p>
        </p:txBody>
      </p:sp>
      <p:sp>
        <p:nvSpPr>
          <p:cNvPr id="29" name="円/楕円 28"/>
          <p:cNvSpPr/>
          <p:nvPr/>
        </p:nvSpPr>
        <p:spPr>
          <a:xfrm>
            <a:off x="2417373" y="3874760"/>
            <a:ext cx="1177847" cy="85752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500"/>
              </a:lnSpc>
            </a:pPr>
            <a:r>
              <a:rPr kumimoji="1" lang="ja-JP" altLang="en-US" sz="1600" dirty="0" smtClean="0">
                <a:latin typeface="ＤＦＰ太丸ゴシック体"/>
                <a:ea typeface="ＤＦＰ太丸ゴシック体"/>
                <a:cs typeface="ＤＦＰ太丸ゴシック体"/>
              </a:rPr>
              <a:t>着地型観光と</a:t>
            </a:r>
            <a:r>
              <a:rPr kumimoji="1" lang="en-US" altLang="ja-JP" sz="1600" dirty="0" smtClean="0">
                <a:latin typeface="ＤＦＰ太丸ゴシック体"/>
                <a:ea typeface="ＤＦＰ太丸ゴシック体"/>
                <a:cs typeface="ＤＦＰ太丸ゴシック体"/>
              </a:rPr>
              <a:t>YORIP</a:t>
            </a:r>
          </a:p>
        </p:txBody>
      </p:sp>
      <p:sp>
        <p:nvSpPr>
          <p:cNvPr id="30" name="左右矢印 29"/>
          <p:cNvSpPr/>
          <p:nvPr/>
        </p:nvSpPr>
        <p:spPr>
          <a:xfrm>
            <a:off x="2000662" y="4151629"/>
            <a:ext cx="501800" cy="418532"/>
          </a:xfrm>
          <a:prstGeom prst="leftRightArrow">
            <a:avLst>
              <a:gd name="adj1" fmla="val 44425"/>
              <a:gd name="adj2" fmla="val 3327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latin typeface="ＤＦＰ太丸ゴシック体"/>
              <a:ea typeface="ＤＦＰ太丸ゴシック体"/>
              <a:cs typeface="ＤＦＰ太丸ゴシック体"/>
            </a:endParaRPr>
          </a:p>
        </p:txBody>
      </p:sp>
      <p:sp>
        <p:nvSpPr>
          <p:cNvPr id="31" name="円/楕円 30"/>
          <p:cNvSpPr/>
          <p:nvPr/>
        </p:nvSpPr>
        <p:spPr>
          <a:xfrm>
            <a:off x="3856259" y="4053178"/>
            <a:ext cx="1030560" cy="6385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280"/>
              </a:lnSpc>
            </a:pPr>
            <a:r>
              <a:rPr lang="en-US" altLang="en-US" sz="1600" dirty="0" smtClean="0">
                <a:latin typeface="ＤＦＰ太丸ゴシック体"/>
                <a:ea typeface="ＤＦＰ太丸ゴシック体"/>
                <a:cs typeface="ＤＦＰ太丸ゴシック体"/>
              </a:rPr>
              <a:t>B</a:t>
            </a:r>
            <a:r>
              <a:rPr lang="ja-JP" altLang="en-US" sz="1600" dirty="0" smtClean="0">
                <a:latin typeface="ＤＦＰ太丸ゴシック体"/>
                <a:ea typeface="ＤＦＰ太丸ゴシック体"/>
                <a:cs typeface="ＤＦＰ太丸ゴシック体"/>
              </a:rPr>
              <a:t>級</a:t>
            </a:r>
            <a:r>
              <a:rPr lang="ja-JP" altLang="en-US" sz="1200" dirty="0" smtClean="0">
                <a:latin typeface="ＤＦＰ太丸ゴシック体"/>
                <a:ea typeface="ＤＦＰ太丸ゴシック体"/>
                <a:cs typeface="ＤＦＰ太丸ゴシック体"/>
              </a:rPr>
              <a:t>グルメ</a:t>
            </a:r>
            <a:endParaRPr kumimoji="1" lang="ja-JP" altLang="en-US" sz="1200" dirty="0">
              <a:latin typeface="ＤＦＰ太丸ゴシック体"/>
              <a:ea typeface="ＤＦＰ太丸ゴシック体"/>
              <a:cs typeface="ＤＦＰ太丸ゴシック体"/>
            </a:endParaRPr>
          </a:p>
        </p:txBody>
      </p:sp>
      <p:sp>
        <p:nvSpPr>
          <p:cNvPr id="32" name="左右矢印 31"/>
          <p:cNvSpPr/>
          <p:nvPr/>
        </p:nvSpPr>
        <p:spPr>
          <a:xfrm>
            <a:off x="3473770" y="4122508"/>
            <a:ext cx="501800" cy="418532"/>
          </a:xfrm>
          <a:prstGeom prst="leftRightArrow">
            <a:avLst>
              <a:gd name="adj1" fmla="val 44425"/>
              <a:gd name="adj2" fmla="val 3327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latin typeface="ＤＦＰ太丸ゴシック体"/>
              <a:ea typeface="ＤＦＰ太丸ゴシック体"/>
              <a:cs typeface="ＤＦＰ太丸ゴシック体"/>
            </a:endParaRPr>
          </a:p>
        </p:txBody>
      </p:sp>
      <p:sp>
        <p:nvSpPr>
          <p:cNvPr id="33" name="円/楕円 32"/>
          <p:cNvSpPr/>
          <p:nvPr/>
        </p:nvSpPr>
        <p:spPr>
          <a:xfrm>
            <a:off x="2353682" y="5458029"/>
            <a:ext cx="4482033" cy="115670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ts val="1560"/>
              </a:lnSpc>
            </a:pPr>
            <a:endParaRPr kumimoji="1" lang="en-US" altLang="ja-JP" sz="2000" dirty="0" smtClean="0">
              <a:latin typeface="ＤＦＰ太丸ゴシック体"/>
              <a:ea typeface="ＤＦＰ太丸ゴシック体"/>
              <a:cs typeface="ＤＦＰ太丸ゴシック体"/>
            </a:endParaRPr>
          </a:p>
        </p:txBody>
      </p:sp>
      <p:sp>
        <p:nvSpPr>
          <p:cNvPr id="43" name="右矢印 42"/>
          <p:cNvSpPr/>
          <p:nvPr/>
        </p:nvSpPr>
        <p:spPr>
          <a:xfrm>
            <a:off x="5368846" y="5787970"/>
            <a:ext cx="886375" cy="55870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p>
        </p:txBody>
      </p:sp>
      <p:sp>
        <p:nvSpPr>
          <p:cNvPr id="44" name="右矢印 43"/>
          <p:cNvSpPr/>
          <p:nvPr/>
        </p:nvSpPr>
        <p:spPr>
          <a:xfrm flipH="1">
            <a:off x="2945389" y="5776607"/>
            <a:ext cx="886375" cy="55870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a:p>
        </p:txBody>
      </p:sp>
      <p:sp>
        <p:nvSpPr>
          <p:cNvPr id="35" name="円/楕円 34"/>
          <p:cNvSpPr/>
          <p:nvPr/>
        </p:nvSpPr>
        <p:spPr>
          <a:xfrm>
            <a:off x="3560384" y="6030024"/>
            <a:ext cx="2082493" cy="47498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280"/>
              </a:lnSpc>
            </a:pPr>
            <a:r>
              <a:rPr lang="ja-JP" altLang="en-US" sz="1600" dirty="0" smtClean="0">
                <a:latin typeface="ＤＦＰ太丸ゴシック体"/>
                <a:ea typeface="ＤＦＰ太丸ゴシック体"/>
                <a:cs typeface="ＤＦＰ太丸ゴシック体"/>
              </a:rPr>
              <a:t>石破キッチン</a:t>
            </a:r>
            <a:endParaRPr kumimoji="1" lang="en-US" altLang="ja-JP" sz="1600" dirty="0" smtClean="0">
              <a:latin typeface="ＤＦＰ太丸ゴシック体"/>
              <a:ea typeface="ＤＦＰ太丸ゴシック体"/>
              <a:cs typeface="ＤＦＰ太丸ゴシック体"/>
            </a:endParaRPr>
          </a:p>
        </p:txBody>
      </p:sp>
      <p:sp>
        <p:nvSpPr>
          <p:cNvPr id="39" name="円/楕円 38"/>
          <p:cNvSpPr/>
          <p:nvPr/>
        </p:nvSpPr>
        <p:spPr>
          <a:xfrm>
            <a:off x="3560384" y="5618015"/>
            <a:ext cx="2082493" cy="47498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280"/>
              </a:lnSpc>
            </a:pPr>
            <a:r>
              <a:rPr lang="ja-JP" altLang="en-US" sz="1600" dirty="0" smtClean="0">
                <a:latin typeface="ＤＦＰ太丸ゴシック体"/>
                <a:ea typeface="ＤＦＰ太丸ゴシック体"/>
                <a:cs typeface="ＤＦＰ太丸ゴシック体"/>
              </a:rPr>
              <a:t>漫画聖地巡礼</a:t>
            </a:r>
            <a:endParaRPr kumimoji="1" lang="en-US" altLang="ja-JP" sz="1600" dirty="0" smtClean="0">
              <a:latin typeface="ＤＦＰ太丸ゴシック体"/>
              <a:ea typeface="ＤＦＰ太丸ゴシック体"/>
              <a:cs typeface="ＤＦＰ太丸ゴシック体"/>
            </a:endParaRPr>
          </a:p>
        </p:txBody>
      </p:sp>
      <p:sp>
        <p:nvSpPr>
          <p:cNvPr id="45" name="角丸四角形 44"/>
          <p:cNvSpPr/>
          <p:nvPr/>
        </p:nvSpPr>
        <p:spPr>
          <a:xfrm>
            <a:off x="5163586" y="1870484"/>
            <a:ext cx="1267955" cy="3512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dirty="0" smtClean="0">
                <a:latin typeface="ＤＦＰ太丸ゴシック体"/>
                <a:ea typeface="ＤＦＰ太丸ゴシック体"/>
                <a:cs typeface="ＤＦＰ太丸ゴシック体"/>
              </a:rPr>
              <a:t>事例１</a:t>
            </a:r>
            <a:endParaRPr kumimoji="1" lang="ja-JP" altLang="en-US" dirty="0">
              <a:latin typeface="ＤＦＰ太丸ゴシック体"/>
              <a:ea typeface="ＤＦＰ太丸ゴシック体"/>
              <a:cs typeface="ＤＦＰ太丸ゴシック体"/>
            </a:endParaRPr>
          </a:p>
        </p:txBody>
      </p:sp>
      <p:sp>
        <p:nvSpPr>
          <p:cNvPr id="46" name="角丸四角形 45"/>
          <p:cNvSpPr/>
          <p:nvPr/>
        </p:nvSpPr>
        <p:spPr>
          <a:xfrm>
            <a:off x="2417373" y="3475569"/>
            <a:ext cx="1267955" cy="3512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dirty="0" smtClean="0">
                <a:latin typeface="ＤＦＰ太丸ゴシック体"/>
                <a:ea typeface="ＤＦＰ太丸ゴシック体"/>
                <a:cs typeface="ＤＦＰ太丸ゴシック体"/>
              </a:rPr>
              <a:t>事例２</a:t>
            </a:r>
            <a:endParaRPr kumimoji="1" lang="ja-JP" altLang="en-US" dirty="0">
              <a:latin typeface="ＤＦＰ太丸ゴシック体"/>
              <a:ea typeface="ＤＦＰ太丸ゴシック体"/>
              <a:cs typeface="ＤＦＰ太丸ゴシック体"/>
            </a:endParaRPr>
          </a:p>
        </p:txBody>
      </p:sp>
      <p:sp>
        <p:nvSpPr>
          <p:cNvPr id="47" name="角丸四角形 46"/>
          <p:cNvSpPr/>
          <p:nvPr/>
        </p:nvSpPr>
        <p:spPr>
          <a:xfrm>
            <a:off x="3922657" y="5214849"/>
            <a:ext cx="1267955" cy="3512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dirty="0" smtClean="0">
                <a:latin typeface="ＤＦＰ太丸ゴシック体"/>
                <a:ea typeface="ＤＦＰ太丸ゴシック体"/>
                <a:cs typeface="ＤＦＰ太丸ゴシック体"/>
              </a:rPr>
              <a:t>事例３</a:t>
            </a:r>
            <a:endParaRPr kumimoji="1" lang="ja-JP" altLang="en-US" dirty="0">
              <a:latin typeface="ＤＦＰ太丸ゴシック体"/>
              <a:ea typeface="ＤＦＰ太丸ゴシック体"/>
              <a:cs typeface="ＤＦＰ太丸ゴシック体"/>
            </a:endParaRPr>
          </a:p>
        </p:txBody>
      </p:sp>
    </p:spTree>
    <p:extLst>
      <p:ext uri="{BB962C8B-B14F-4D97-AF65-F5344CB8AC3E}">
        <p14:creationId xmlns:p14="http://schemas.microsoft.com/office/powerpoint/2010/main" val="323742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barn(inVertical)">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2000"/>
                                        <p:tgtEl>
                                          <p:spTgt spid="18"/>
                                        </p:tgtEl>
                                      </p:cBhvr>
                                    </p:animEffect>
                                    <p:anim calcmode="lin" valueType="num">
                                      <p:cBhvr>
                                        <p:cTn id="22" dur="2000" fill="hold"/>
                                        <p:tgtEl>
                                          <p:spTgt spid="18"/>
                                        </p:tgtEl>
                                        <p:attrNameLst>
                                          <p:attrName>ppt_w</p:attrName>
                                        </p:attrNameLst>
                                      </p:cBhvr>
                                      <p:tavLst>
                                        <p:tav tm="0" fmla="#ppt_w*sin(2.5*pi*$)">
                                          <p:val>
                                            <p:fltVal val="0"/>
                                          </p:val>
                                        </p:tav>
                                        <p:tav tm="100000">
                                          <p:val>
                                            <p:fltVal val="1"/>
                                          </p:val>
                                        </p:tav>
                                      </p:tavLst>
                                    </p:anim>
                                    <p:anim calcmode="lin" valueType="num">
                                      <p:cBhvr>
                                        <p:cTn id="23"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2000"/>
                                        <p:tgtEl>
                                          <p:spTgt spid="25"/>
                                        </p:tgtEl>
                                      </p:cBhvr>
                                    </p:animEffect>
                                    <p:anim calcmode="lin" valueType="num">
                                      <p:cBhvr>
                                        <p:cTn id="29" dur="2000" fill="hold"/>
                                        <p:tgtEl>
                                          <p:spTgt spid="25"/>
                                        </p:tgtEl>
                                        <p:attrNameLst>
                                          <p:attrName>ppt_w</p:attrName>
                                        </p:attrNameLst>
                                      </p:cBhvr>
                                      <p:tavLst>
                                        <p:tav tm="0" fmla="#ppt_w*sin(2.5*pi*$)">
                                          <p:val>
                                            <p:fltVal val="0"/>
                                          </p:val>
                                        </p:tav>
                                        <p:tav tm="100000">
                                          <p:val>
                                            <p:fltVal val="1"/>
                                          </p:val>
                                        </p:tav>
                                      </p:tavLst>
                                    </p:anim>
                                    <p:anim calcmode="lin" valueType="num">
                                      <p:cBhvr>
                                        <p:cTn id="30"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down)">
                                      <p:cBhvr>
                                        <p:cTn id="55" dur="500"/>
                                        <p:tgtEl>
                                          <p:spTgt spid="2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down)">
                                      <p:cBhvr>
                                        <p:cTn id="63" dur="580">
                                          <p:stCondLst>
                                            <p:cond delay="0"/>
                                          </p:stCondLst>
                                        </p:cTn>
                                        <p:tgtEl>
                                          <p:spTgt spid="32"/>
                                        </p:tgtEl>
                                      </p:cBhvr>
                                    </p:animEffect>
                                    <p:anim calcmode="lin" valueType="num">
                                      <p:cBhvr>
                                        <p:cTn id="64"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69" dur="26">
                                          <p:stCondLst>
                                            <p:cond delay="650"/>
                                          </p:stCondLst>
                                        </p:cTn>
                                        <p:tgtEl>
                                          <p:spTgt spid="32"/>
                                        </p:tgtEl>
                                      </p:cBhvr>
                                      <p:to x="100000" y="60000"/>
                                    </p:animScale>
                                    <p:animScale>
                                      <p:cBhvr>
                                        <p:cTn id="70" dur="166" decel="50000">
                                          <p:stCondLst>
                                            <p:cond delay="676"/>
                                          </p:stCondLst>
                                        </p:cTn>
                                        <p:tgtEl>
                                          <p:spTgt spid="32"/>
                                        </p:tgtEl>
                                      </p:cBhvr>
                                      <p:to x="100000" y="100000"/>
                                    </p:animScale>
                                    <p:animScale>
                                      <p:cBhvr>
                                        <p:cTn id="71" dur="26">
                                          <p:stCondLst>
                                            <p:cond delay="1312"/>
                                          </p:stCondLst>
                                        </p:cTn>
                                        <p:tgtEl>
                                          <p:spTgt spid="32"/>
                                        </p:tgtEl>
                                      </p:cBhvr>
                                      <p:to x="100000" y="80000"/>
                                    </p:animScale>
                                    <p:animScale>
                                      <p:cBhvr>
                                        <p:cTn id="72" dur="166" decel="50000">
                                          <p:stCondLst>
                                            <p:cond delay="1338"/>
                                          </p:stCondLst>
                                        </p:cTn>
                                        <p:tgtEl>
                                          <p:spTgt spid="32"/>
                                        </p:tgtEl>
                                      </p:cBhvr>
                                      <p:to x="100000" y="100000"/>
                                    </p:animScale>
                                    <p:animScale>
                                      <p:cBhvr>
                                        <p:cTn id="73" dur="26">
                                          <p:stCondLst>
                                            <p:cond delay="1642"/>
                                          </p:stCondLst>
                                        </p:cTn>
                                        <p:tgtEl>
                                          <p:spTgt spid="32"/>
                                        </p:tgtEl>
                                      </p:cBhvr>
                                      <p:to x="100000" y="90000"/>
                                    </p:animScale>
                                    <p:animScale>
                                      <p:cBhvr>
                                        <p:cTn id="74" dur="166" decel="50000">
                                          <p:stCondLst>
                                            <p:cond delay="1668"/>
                                          </p:stCondLst>
                                        </p:cTn>
                                        <p:tgtEl>
                                          <p:spTgt spid="32"/>
                                        </p:tgtEl>
                                      </p:cBhvr>
                                      <p:to x="100000" y="100000"/>
                                    </p:animScale>
                                    <p:animScale>
                                      <p:cBhvr>
                                        <p:cTn id="75" dur="26">
                                          <p:stCondLst>
                                            <p:cond delay="1808"/>
                                          </p:stCondLst>
                                        </p:cTn>
                                        <p:tgtEl>
                                          <p:spTgt spid="32"/>
                                        </p:tgtEl>
                                      </p:cBhvr>
                                      <p:to x="100000" y="95000"/>
                                    </p:animScale>
                                    <p:animScale>
                                      <p:cBhvr>
                                        <p:cTn id="76" dur="166" decel="50000">
                                          <p:stCondLst>
                                            <p:cond delay="1834"/>
                                          </p:stCondLst>
                                        </p:cTn>
                                        <p:tgtEl>
                                          <p:spTgt spid="32"/>
                                        </p:tgtEl>
                                      </p:cBhvr>
                                      <p:to x="100000" y="100000"/>
                                    </p:animScale>
                                  </p:childTnLst>
                                </p:cTn>
                              </p:par>
                              <p:par>
                                <p:cTn id="77" presetID="26"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80">
                                          <p:stCondLst>
                                            <p:cond delay="0"/>
                                          </p:stCondLst>
                                        </p:cTn>
                                        <p:tgtEl>
                                          <p:spTgt spid="31"/>
                                        </p:tgtEl>
                                      </p:cBhvr>
                                    </p:animEffect>
                                    <p:anim calcmode="lin" valueType="num">
                                      <p:cBhvr>
                                        <p:cTn id="80"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85" dur="26">
                                          <p:stCondLst>
                                            <p:cond delay="650"/>
                                          </p:stCondLst>
                                        </p:cTn>
                                        <p:tgtEl>
                                          <p:spTgt spid="31"/>
                                        </p:tgtEl>
                                      </p:cBhvr>
                                      <p:to x="100000" y="60000"/>
                                    </p:animScale>
                                    <p:animScale>
                                      <p:cBhvr>
                                        <p:cTn id="86" dur="166" decel="50000">
                                          <p:stCondLst>
                                            <p:cond delay="676"/>
                                          </p:stCondLst>
                                        </p:cTn>
                                        <p:tgtEl>
                                          <p:spTgt spid="31"/>
                                        </p:tgtEl>
                                      </p:cBhvr>
                                      <p:to x="100000" y="100000"/>
                                    </p:animScale>
                                    <p:animScale>
                                      <p:cBhvr>
                                        <p:cTn id="87" dur="26">
                                          <p:stCondLst>
                                            <p:cond delay="1312"/>
                                          </p:stCondLst>
                                        </p:cTn>
                                        <p:tgtEl>
                                          <p:spTgt spid="31"/>
                                        </p:tgtEl>
                                      </p:cBhvr>
                                      <p:to x="100000" y="80000"/>
                                    </p:animScale>
                                    <p:animScale>
                                      <p:cBhvr>
                                        <p:cTn id="88" dur="166" decel="50000">
                                          <p:stCondLst>
                                            <p:cond delay="1338"/>
                                          </p:stCondLst>
                                        </p:cTn>
                                        <p:tgtEl>
                                          <p:spTgt spid="31"/>
                                        </p:tgtEl>
                                      </p:cBhvr>
                                      <p:to x="100000" y="100000"/>
                                    </p:animScale>
                                    <p:animScale>
                                      <p:cBhvr>
                                        <p:cTn id="89" dur="26">
                                          <p:stCondLst>
                                            <p:cond delay="1642"/>
                                          </p:stCondLst>
                                        </p:cTn>
                                        <p:tgtEl>
                                          <p:spTgt spid="31"/>
                                        </p:tgtEl>
                                      </p:cBhvr>
                                      <p:to x="100000" y="90000"/>
                                    </p:animScale>
                                    <p:animScale>
                                      <p:cBhvr>
                                        <p:cTn id="90" dur="166" decel="50000">
                                          <p:stCondLst>
                                            <p:cond delay="1668"/>
                                          </p:stCondLst>
                                        </p:cTn>
                                        <p:tgtEl>
                                          <p:spTgt spid="31"/>
                                        </p:tgtEl>
                                      </p:cBhvr>
                                      <p:to x="100000" y="100000"/>
                                    </p:animScale>
                                    <p:animScale>
                                      <p:cBhvr>
                                        <p:cTn id="91" dur="26">
                                          <p:stCondLst>
                                            <p:cond delay="1808"/>
                                          </p:stCondLst>
                                        </p:cTn>
                                        <p:tgtEl>
                                          <p:spTgt spid="31"/>
                                        </p:tgtEl>
                                      </p:cBhvr>
                                      <p:to x="100000" y="95000"/>
                                    </p:animScale>
                                    <p:animScale>
                                      <p:cBhvr>
                                        <p:cTn id="92" dur="166" decel="50000">
                                          <p:stCondLst>
                                            <p:cond delay="1834"/>
                                          </p:stCondLst>
                                        </p:cTn>
                                        <p:tgtEl>
                                          <p:spTgt spid="31"/>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5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39"/>
                                        </p:tgtEl>
                                        <p:attrNameLst>
                                          <p:attrName>style.visibility</p:attrName>
                                        </p:attrNameLst>
                                      </p:cBhvr>
                                      <p:to>
                                        <p:strVal val="visible"/>
                                      </p:to>
                                    </p:set>
                                    <p:anim calcmode="lin" valueType="num">
                                      <p:cBhvr>
                                        <p:cTn id="105" dur="1000" fill="hold"/>
                                        <p:tgtEl>
                                          <p:spTgt spid="39"/>
                                        </p:tgtEl>
                                        <p:attrNameLst>
                                          <p:attrName>ppt_w</p:attrName>
                                        </p:attrNameLst>
                                      </p:cBhvr>
                                      <p:tavLst>
                                        <p:tav tm="0">
                                          <p:val>
                                            <p:fltVal val="0"/>
                                          </p:val>
                                        </p:tav>
                                        <p:tav tm="100000">
                                          <p:val>
                                            <p:strVal val="#ppt_w"/>
                                          </p:val>
                                        </p:tav>
                                      </p:tavLst>
                                    </p:anim>
                                    <p:anim calcmode="lin" valueType="num">
                                      <p:cBhvr>
                                        <p:cTn id="106" dur="1000" fill="hold"/>
                                        <p:tgtEl>
                                          <p:spTgt spid="39"/>
                                        </p:tgtEl>
                                        <p:attrNameLst>
                                          <p:attrName>ppt_h</p:attrName>
                                        </p:attrNameLst>
                                      </p:cBhvr>
                                      <p:tavLst>
                                        <p:tav tm="0">
                                          <p:val>
                                            <p:fltVal val="0"/>
                                          </p:val>
                                        </p:tav>
                                        <p:tav tm="100000">
                                          <p:val>
                                            <p:strVal val="#ppt_h"/>
                                          </p:val>
                                        </p:tav>
                                      </p:tavLst>
                                    </p:anim>
                                    <p:anim calcmode="lin" valueType="num">
                                      <p:cBhvr>
                                        <p:cTn id="107" dur="1000" fill="hold"/>
                                        <p:tgtEl>
                                          <p:spTgt spid="39"/>
                                        </p:tgtEl>
                                        <p:attrNameLst>
                                          <p:attrName>style.rotation</p:attrName>
                                        </p:attrNameLst>
                                      </p:cBhvr>
                                      <p:tavLst>
                                        <p:tav tm="0">
                                          <p:val>
                                            <p:fltVal val="90"/>
                                          </p:val>
                                        </p:tav>
                                        <p:tav tm="100000">
                                          <p:val>
                                            <p:fltVal val="0"/>
                                          </p:val>
                                        </p:tav>
                                      </p:tavLst>
                                    </p:anim>
                                    <p:animEffect transition="in" filter="fade">
                                      <p:cBhvr>
                                        <p:cTn id="108" dur="1000"/>
                                        <p:tgtEl>
                                          <p:spTgt spid="39"/>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35"/>
                                        </p:tgtEl>
                                        <p:attrNameLst>
                                          <p:attrName>style.visibility</p:attrName>
                                        </p:attrNameLst>
                                      </p:cBhvr>
                                      <p:to>
                                        <p:strVal val="visible"/>
                                      </p:to>
                                    </p:set>
                                    <p:anim calcmode="lin" valueType="num">
                                      <p:cBhvr>
                                        <p:cTn id="113" dur="1000" fill="hold"/>
                                        <p:tgtEl>
                                          <p:spTgt spid="35"/>
                                        </p:tgtEl>
                                        <p:attrNameLst>
                                          <p:attrName>ppt_w</p:attrName>
                                        </p:attrNameLst>
                                      </p:cBhvr>
                                      <p:tavLst>
                                        <p:tav tm="0">
                                          <p:val>
                                            <p:fltVal val="0"/>
                                          </p:val>
                                        </p:tav>
                                        <p:tav tm="100000">
                                          <p:val>
                                            <p:strVal val="#ppt_w"/>
                                          </p:val>
                                        </p:tav>
                                      </p:tavLst>
                                    </p:anim>
                                    <p:anim calcmode="lin" valueType="num">
                                      <p:cBhvr>
                                        <p:cTn id="114" dur="1000" fill="hold"/>
                                        <p:tgtEl>
                                          <p:spTgt spid="35"/>
                                        </p:tgtEl>
                                        <p:attrNameLst>
                                          <p:attrName>ppt_h</p:attrName>
                                        </p:attrNameLst>
                                      </p:cBhvr>
                                      <p:tavLst>
                                        <p:tav tm="0">
                                          <p:val>
                                            <p:fltVal val="0"/>
                                          </p:val>
                                        </p:tav>
                                        <p:tav tm="100000">
                                          <p:val>
                                            <p:strVal val="#ppt_h"/>
                                          </p:val>
                                        </p:tav>
                                      </p:tavLst>
                                    </p:anim>
                                    <p:anim calcmode="lin" valueType="num">
                                      <p:cBhvr>
                                        <p:cTn id="115" dur="1000" fill="hold"/>
                                        <p:tgtEl>
                                          <p:spTgt spid="35"/>
                                        </p:tgtEl>
                                        <p:attrNameLst>
                                          <p:attrName>style.rotation</p:attrName>
                                        </p:attrNameLst>
                                      </p:cBhvr>
                                      <p:tavLst>
                                        <p:tav tm="0">
                                          <p:val>
                                            <p:fltVal val="90"/>
                                          </p:val>
                                        </p:tav>
                                        <p:tav tm="100000">
                                          <p:val>
                                            <p:fltVal val="0"/>
                                          </p:val>
                                        </p:tav>
                                      </p:tavLst>
                                    </p:anim>
                                    <p:animEffect transition="in" filter="fade">
                                      <p:cBhvr>
                                        <p:cTn id="116" dur="1000"/>
                                        <p:tgtEl>
                                          <p:spTgt spid="3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fade">
                                      <p:cBhvr>
                                        <p:cTn id="121" dur="500"/>
                                        <p:tgtEl>
                                          <p:spTgt spid="4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8" grpId="0" animBg="1"/>
      <p:bldP spid="25" grpId="0" animBg="1"/>
      <p:bldP spid="22" grpId="0" animBg="1"/>
      <p:bldP spid="28" grpId="0" animBg="1"/>
      <p:bldP spid="29" grpId="0" animBg="1"/>
      <p:bldP spid="30" grpId="0" animBg="1"/>
      <p:bldP spid="31" grpId="0" animBg="1"/>
      <p:bldP spid="32" grpId="0" animBg="1"/>
      <p:bldP spid="33" grpId="0" animBg="1"/>
      <p:bldP spid="43" grpId="0" animBg="1"/>
      <p:bldP spid="44" grpId="0" animBg="1"/>
      <p:bldP spid="35" grpId="0" animBg="1"/>
      <p:bldP spid="39" grpId="0" animBg="1"/>
      <p:bldP spid="45" grpId="0" animBg="1"/>
      <p:bldP spid="46"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5412"/>
            <a:ext cx="7772400" cy="1470025"/>
          </a:xfrm>
        </p:spPr>
        <p:txBody>
          <a:bodyPr>
            <a:normAutofit/>
          </a:bodyPr>
          <a:lstStyle/>
          <a:p>
            <a:pPr algn="l"/>
            <a:r>
              <a:rPr lang="ja-JP" altLang="en-US" sz="3200" i="1" dirty="0" smtClean="0">
                <a:latin typeface="ＤＦＰ太丸ゴシック体"/>
                <a:ea typeface="ＤＦＰ太丸ゴシック体"/>
                <a:cs typeface="ＤＦＰ太丸ゴシック体"/>
              </a:rPr>
              <a:t>ふるさと名物応援事業について</a:t>
            </a:r>
            <a:endParaRPr kumimoji="1" lang="ja-JP" altLang="en-US" sz="3200" i="1" dirty="0">
              <a:latin typeface="ＤＦＰ太丸ゴシック体"/>
              <a:ea typeface="ＤＦＰ太丸ゴシック体"/>
              <a:cs typeface="ＤＦＰ太丸ゴシック体"/>
            </a:endParaRPr>
          </a:p>
        </p:txBody>
      </p:sp>
      <p:sp>
        <p:nvSpPr>
          <p:cNvPr id="3" name="サブタイトル 2"/>
          <p:cNvSpPr>
            <a:spLocks noGrp="1"/>
          </p:cNvSpPr>
          <p:nvPr>
            <p:ph type="subTitle" idx="1"/>
          </p:nvPr>
        </p:nvSpPr>
        <p:spPr>
          <a:xfrm>
            <a:off x="2426849" y="5003126"/>
            <a:ext cx="5921431" cy="1511974"/>
          </a:xfrm>
        </p:spPr>
        <p:txBody>
          <a:bodyPr>
            <a:normAutofit/>
          </a:bodyPr>
          <a:lstStyle/>
          <a:p>
            <a:pPr algn="r"/>
            <a:r>
              <a:rPr lang="ja-JP" altLang="en-US" sz="2400" dirty="0" smtClean="0">
                <a:latin typeface="ＤＦＰ太丸ゴシック体"/>
                <a:ea typeface="ＤＦＰ太丸ゴシック体"/>
                <a:cs typeface="ＤＦＰ太丸ゴシック体"/>
              </a:rPr>
              <a:t>中小企業庁</a:t>
            </a:r>
            <a:endParaRPr kumimoji="1" lang="ja-JP" altLang="en-US" sz="2400" dirty="0">
              <a:latin typeface="ＤＦＰ太丸ゴシック体"/>
              <a:ea typeface="ＤＦＰ太丸ゴシック体"/>
              <a:cs typeface="ＤＦＰ太丸ゴシック体"/>
            </a:endParaRPr>
          </a:p>
        </p:txBody>
      </p:sp>
    </p:spTree>
    <p:extLst>
      <p:ext uri="{BB962C8B-B14F-4D97-AF65-F5344CB8AC3E}">
        <p14:creationId xmlns:p14="http://schemas.microsoft.com/office/powerpoint/2010/main" val="3945152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17"/>
          <p:cNvSpPr>
            <a:spLocks noChangeArrowheads="1"/>
          </p:cNvSpPr>
          <p:nvPr/>
        </p:nvSpPr>
        <p:spPr bwMode="auto">
          <a:xfrm>
            <a:off x="0" y="422"/>
            <a:ext cx="9158654" cy="476250"/>
          </a:xfrm>
          <a:prstGeom prst="rect">
            <a:avLst/>
          </a:prstGeom>
          <a:solidFill>
            <a:schemeClr val="accent1">
              <a:lumMod val="75000"/>
            </a:schemeClr>
          </a:solidFill>
          <a:ln w="9525" algn="ctr">
            <a:noFill/>
            <a:round/>
            <a:headEnd/>
            <a:tailEnd/>
          </a:ln>
        </p:spPr>
        <p:txBody>
          <a:bodyPr wrap="none" anchor="ctr"/>
          <a:lstStyle/>
          <a:p>
            <a:pPr algn="ctr">
              <a:spcBef>
                <a:spcPct val="50000"/>
              </a:spcBef>
              <a:defRPr/>
            </a:pPr>
            <a:r>
              <a:rPr lang="ja-JP" altLang="en-US" sz="2800" b="1" dirty="0" smtClean="0">
                <a:solidFill>
                  <a:prstClr val="white"/>
                </a:solidFill>
                <a:latin typeface="HGPｺﾞｼｯｸM" panose="020B0600000000000000" pitchFamily="50" charset="-128"/>
                <a:ea typeface="HGPｺﾞｼｯｸM" panose="020B0600000000000000" pitchFamily="50" charset="-128"/>
              </a:rPr>
              <a:t>中企庁の施策の位置づけイメージ</a:t>
            </a:r>
            <a:endParaRPr lang="ja-JP" altLang="en-US" sz="2800" b="1" dirty="0">
              <a:solidFill>
                <a:prstClr val="white"/>
              </a:solidFill>
              <a:latin typeface="HGPｺﾞｼｯｸM" panose="020B0600000000000000" pitchFamily="50" charset="-128"/>
              <a:ea typeface="HGPｺﾞｼｯｸM" panose="020B0600000000000000" pitchFamily="50" charset="-128"/>
            </a:endParaRPr>
          </a:p>
        </p:txBody>
      </p:sp>
      <p:sp>
        <p:nvSpPr>
          <p:cNvPr id="48" name="上矢印 47"/>
          <p:cNvSpPr/>
          <p:nvPr/>
        </p:nvSpPr>
        <p:spPr>
          <a:xfrm rot="10800000">
            <a:off x="6456742" y="1530451"/>
            <a:ext cx="647649" cy="3541074"/>
          </a:xfrm>
          <a:prstGeom prst="upArrow">
            <a:avLst>
              <a:gd name="adj1" fmla="val 50000"/>
              <a:gd name="adj2" fmla="val 57619"/>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sz="2400"/>
          </a:p>
        </p:txBody>
      </p:sp>
      <p:sp>
        <p:nvSpPr>
          <p:cNvPr id="49" name="上矢印 48"/>
          <p:cNvSpPr/>
          <p:nvPr/>
        </p:nvSpPr>
        <p:spPr>
          <a:xfrm rot="10800000">
            <a:off x="5041986" y="1530451"/>
            <a:ext cx="647649" cy="994767"/>
          </a:xfrm>
          <a:prstGeom prst="upArrow">
            <a:avLst>
              <a:gd name="adj1" fmla="val 50000"/>
              <a:gd name="adj2" fmla="val 57619"/>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2400"/>
          </a:p>
        </p:txBody>
      </p:sp>
      <p:sp>
        <p:nvSpPr>
          <p:cNvPr id="50" name="上矢印 49"/>
          <p:cNvSpPr/>
          <p:nvPr/>
        </p:nvSpPr>
        <p:spPr>
          <a:xfrm rot="10800000">
            <a:off x="5041986" y="2893974"/>
            <a:ext cx="647649" cy="2191209"/>
          </a:xfrm>
          <a:prstGeom prst="upArrow">
            <a:avLst>
              <a:gd name="adj1" fmla="val 50000"/>
              <a:gd name="adj2" fmla="val 57619"/>
            </a:avLst>
          </a:prstGeom>
          <a:gradFill>
            <a:gsLst>
              <a:gs pos="0">
                <a:schemeClr val="tx2">
                  <a:lumMod val="40000"/>
                  <a:lumOff val="60000"/>
                </a:schemeClr>
              </a:gs>
              <a:gs pos="35000">
                <a:schemeClr val="accent1">
                  <a:tint val="37000"/>
                  <a:satMod val="300000"/>
                </a:schemeClr>
              </a:gs>
              <a:gs pos="100000">
                <a:schemeClr val="accent1">
                  <a:tint val="15000"/>
                  <a:satMod val="350000"/>
                </a:schemeClr>
              </a:gs>
            </a:gsLst>
            <a:lin ang="16200000" scaled="1"/>
          </a:gra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1" name="テキスト ボックス 50"/>
          <p:cNvSpPr txBox="1"/>
          <p:nvPr/>
        </p:nvSpPr>
        <p:spPr>
          <a:xfrm>
            <a:off x="3350358" y="3171712"/>
            <a:ext cx="2715692" cy="836518"/>
          </a:xfrm>
          <a:prstGeom prst="rect">
            <a:avLst/>
          </a:prstGeom>
          <a:noFill/>
        </p:spPr>
        <p:txBody>
          <a:bodyPr wrap="square" lIns="96908" tIns="48454" rIns="96908" bIns="48454" rtlCol="0">
            <a:spAutoFit/>
          </a:bodyPr>
          <a:lstStyle/>
          <a:p>
            <a:r>
              <a:rPr lang="ja-JP" altLang="en-US" sz="2400" dirty="0" smtClean="0">
                <a:latin typeface="+mn-ea"/>
              </a:rPr>
              <a:t>③ふるさと名物</a:t>
            </a:r>
            <a:endParaRPr lang="en-US" altLang="ja-JP" sz="2400" dirty="0" smtClean="0">
              <a:latin typeface="+mn-ea"/>
            </a:endParaRPr>
          </a:p>
          <a:p>
            <a:r>
              <a:rPr lang="ja-JP" altLang="en-US" sz="2400" dirty="0" smtClean="0">
                <a:latin typeface="+mn-ea"/>
              </a:rPr>
              <a:t>応援宣言</a:t>
            </a:r>
            <a:endParaRPr lang="ja-JP" altLang="en-US" sz="2400" dirty="0">
              <a:latin typeface="+mn-ea"/>
            </a:endParaRPr>
          </a:p>
        </p:txBody>
      </p:sp>
      <p:sp>
        <p:nvSpPr>
          <p:cNvPr id="52" name="角丸四角形 51"/>
          <p:cNvSpPr/>
          <p:nvPr/>
        </p:nvSpPr>
        <p:spPr>
          <a:xfrm>
            <a:off x="467544" y="2543946"/>
            <a:ext cx="5310718" cy="360039"/>
          </a:xfrm>
          <a:prstGeom prst="roundRect">
            <a:avLst/>
          </a:prstGeom>
        </p:spPr>
        <p:style>
          <a:lnRef idx="2">
            <a:schemeClr val="dk1"/>
          </a:lnRef>
          <a:fillRef idx="1">
            <a:schemeClr val="lt1"/>
          </a:fillRef>
          <a:effectRef idx="0">
            <a:schemeClr val="dk1"/>
          </a:effectRef>
          <a:fontRef idx="minor">
            <a:schemeClr val="dk1"/>
          </a:fontRef>
        </p:style>
        <p:txBody>
          <a:bodyPr lIns="96908" tIns="48454" rIns="96908" bIns="48454" rtlCol="0" anchor="ctr"/>
          <a:lstStyle/>
          <a:p>
            <a:pPr algn="ctr"/>
            <a:r>
              <a:rPr lang="ja-JP" altLang="en-US" sz="2400"/>
              <a:t>自治体</a:t>
            </a:r>
            <a:endParaRPr lang="en-US" altLang="ja-JP" sz="2400" dirty="0" smtClean="0"/>
          </a:p>
        </p:txBody>
      </p:sp>
      <p:sp>
        <p:nvSpPr>
          <p:cNvPr id="54" name="角丸四角形 53"/>
          <p:cNvSpPr/>
          <p:nvPr/>
        </p:nvSpPr>
        <p:spPr>
          <a:xfrm>
            <a:off x="4938832" y="5187461"/>
            <a:ext cx="4137413" cy="1498206"/>
          </a:xfrm>
          <a:prstGeom prst="roundRect">
            <a:avLst>
              <a:gd name="adj" fmla="val 10863"/>
            </a:avLst>
          </a:prstGeom>
          <a:noFill/>
        </p:spPr>
        <p:style>
          <a:lnRef idx="2">
            <a:schemeClr val="dk1"/>
          </a:lnRef>
          <a:fillRef idx="1">
            <a:schemeClr val="lt1"/>
          </a:fillRef>
          <a:effectRef idx="0">
            <a:schemeClr val="dk1"/>
          </a:effectRef>
          <a:fontRef idx="minor">
            <a:schemeClr val="dk1"/>
          </a:fontRef>
        </p:style>
        <p:txBody>
          <a:bodyPr lIns="96908" tIns="48454" rIns="96908" bIns="48454" rtlCol="0" anchor="t"/>
          <a:lstStyle/>
          <a:p>
            <a:pPr algn="ctr"/>
            <a:endParaRPr lang="en-US" altLang="ja-JP" sz="2400" spc="-106" dirty="0" smtClean="0"/>
          </a:p>
          <a:p>
            <a:pPr algn="ctr"/>
            <a:endParaRPr lang="en-US" altLang="ja-JP" sz="2400" spc="-106" dirty="0"/>
          </a:p>
        </p:txBody>
      </p:sp>
      <p:sp>
        <p:nvSpPr>
          <p:cNvPr id="55" name="テキスト ボックス 54"/>
          <p:cNvSpPr txBox="1"/>
          <p:nvPr/>
        </p:nvSpPr>
        <p:spPr>
          <a:xfrm>
            <a:off x="5252408" y="6147480"/>
            <a:ext cx="3510261" cy="467186"/>
          </a:xfrm>
          <a:prstGeom prst="rect">
            <a:avLst/>
          </a:prstGeom>
          <a:noFill/>
        </p:spPr>
        <p:txBody>
          <a:bodyPr wrap="square" lIns="96908" tIns="48454" rIns="96908" bIns="48454" rtlCol="0">
            <a:spAutoFit/>
          </a:bodyPr>
          <a:lstStyle/>
          <a:p>
            <a:pPr algn="ctr"/>
            <a:r>
              <a:rPr lang="ja-JP" altLang="en-US" sz="2400" dirty="0" smtClean="0"/>
              <a:t>中小企業・小規模事業者</a:t>
            </a:r>
            <a:endParaRPr lang="en-US" altLang="ja-JP" sz="2400" dirty="0" smtClean="0"/>
          </a:p>
        </p:txBody>
      </p:sp>
      <p:sp>
        <p:nvSpPr>
          <p:cNvPr id="56" name="角丸四角形 55"/>
          <p:cNvSpPr/>
          <p:nvPr/>
        </p:nvSpPr>
        <p:spPr>
          <a:xfrm>
            <a:off x="204902" y="5187461"/>
            <a:ext cx="2856104" cy="1426200"/>
          </a:xfrm>
          <a:prstGeom prst="roundRect">
            <a:avLst/>
          </a:prstGeom>
        </p:spPr>
        <p:style>
          <a:lnRef idx="2">
            <a:schemeClr val="dk1"/>
          </a:lnRef>
          <a:fillRef idx="1">
            <a:schemeClr val="lt1"/>
          </a:fillRef>
          <a:effectRef idx="0">
            <a:schemeClr val="dk1"/>
          </a:effectRef>
          <a:fontRef idx="minor">
            <a:schemeClr val="dk1"/>
          </a:fontRef>
        </p:style>
        <p:txBody>
          <a:bodyPr lIns="38153" tIns="48454" rIns="38153" bIns="48454" rtlCol="0" anchor="ctr"/>
          <a:lstStyle/>
          <a:p>
            <a:pPr algn="ctr"/>
            <a:endParaRPr lang="ja-JP" altLang="en-US" sz="2400" dirty="0"/>
          </a:p>
        </p:txBody>
      </p:sp>
      <p:sp>
        <p:nvSpPr>
          <p:cNvPr id="57" name="角丸四角形 56"/>
          <p:cNvSpPr/>
          <p:nvPr/>
        </p:nvSpPr>
        <p:spPr>
          <a:xfrm>
            <a:off x="467544" y="1184070"/>
            <a:ext cx="8160372" cy="360039"/>
          </a:xfrm>
          <a:prstGeom prst="roundRect">
            <a:avLst/>
          </a:prstGeom>
        </p:spPr>
        <p:style>
          <a:lnRef idx="2">
            <a:schemeClr val="dk1"/>
          </a:lnRef>
          <a:fillRef idx="1">
            <a:schemeClr val="lt1"/>
          </a:fillRef>
          <a:effectRef idx="0">
            <a:schemeClr val="dk1"/>
          </a:effectRef>
          <a:fontRef idx="minor">
            <a:schemeClr val="dk1"/>
          </a:fontRef>
        </p:style>
        <p:txBody>
          <a:bodyPr lIns="96908" tIns="48454" rIns="96908" bIns="48454" rtlCol="0" anchor="ctr"/>
          <a:lstStyle/>
          <a:p>
            <a:pPr algn="ctr"/>
            <a:r>
              <a:rPr lang="ja-JP" altLang="en-US" sz="2400" dirty="0"/>
              <a:t>国</a:t>
            </a:r>
            <a:endParaRPr lang="en-US" altLang="ja-JP" sz="2400" dirty="0" smtClean="0"/>
          </a:p>
        </p:txBody>
      </p:sp>
      <p:sp>
        <p:nvSpPr>
          <p:cNvPr id="58" name="角丸四角形 57"/>
          <p:cNvSpPr/>
          <p:nvPr/>
        </p:nvSpPr>
        <p:spPr>
          <a:xfrm>
            <a:off x="5299055" y="5279672"/>
            <a:ext cx="3416967" cy="8514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400" dirty="0" smtClean="0"/>
              <a:t>「ふるさと名物」</a:t>
            </a:r>
            <a:endParaRPr kumimoji="1" lang="en-US" altLang="ja-JP" sz="2400" dirty="0" smtClean="0"/>
          </a:p>
          <a:p>
            <a:pPr algn="ctr"/>
            <a:r>
              <a:rPr kumimoji="1" lang="ja-JP" altLang="en-US" sz="2400" dirty="0" smtClean="0"/>
              <a:t>の商品開発</a:t>
            </a:r>
            <a:endParaRPr kumimoji="1" lang="ja-JP" altLang="en-US" sz="2400" dirty="0"/>
          </a:p>
        </p:txBody>
      </p:sp>
      <p:sp>
        <p:nvSpPr>
          <p:cNvPr id="59" name="テキスト ボックス 58"/>
          <p:cNvSpPr txBox="1"/>
          <p:nvPr/>
        </p:nvSpPr>
        <p:spPr>
          <a:xfrm>
            <a:off x="3350358" y="1535650"/>
            <a:ext cx="2935712" cy="836518"/>
          </a:xfrm>
          <a:prstGeom prst="rect">
            <a:avLst/>
          </a:prstGeom>
          <a:noFill/>
        </p:spPr>
        <p:txBody>
          <a:bodyPr wrap="square" lIns="96908" tIns="48454" rIns="96908" bIns="48454" rtlCol="0">
            <a:spAutoFit/>
          </a:bodyPr>
          <a:lstStyle/>
          <a:p>
            <a:r>
              <a:rPr lang="ja-JP" altLang="en-US" sz="2400" dirty="0" smtClean="0"/>
              <a:t>③無利子貸付</a:t>
            </a:r>
            <a:endParaRPr lang="en-US" altLang="ja-JP" sz="2400" dirty="0" smtClean="0"/>
          </a:p>
          <a:p>
            <a:r>
              <a:rPr lang="ja-JP" altLang="en-US" sz="2400" dirty="0" smtClean="0"/>
              <a:t>（法改正）</a:t>
            </a:r>
            <a:endParaRPr lang="en-US" altLang="ja-JP" sz="2400" dirty="0" smtClean="0"/>
          </a:p>
        </p:txBody>
      </p:sp>
      <p:sp>
        <p:nvSpPr>
          <p:cNvPr id="60" name="上矢印 59"/>
          <p:cNvSpPr/>
          <p:nvPr/>
        </p:nvSpPr>
        <p:spPr>
          <a:xfrm rot="10800000">
            <a:off x="1355361" y="2893975"/>
            <a:ext cx="647649" cy="2293485"/>
          </a:xfrm>
          <a:prstGeom prst="upArrow">
            <a:avLst>
              <a:gd name="adj1" fmla="val 50000"/>
              <a:gd name="adj2" fmla="val 57619"/>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sz="2400"/>
          </a:p>
        </p:txBody>
      </p:sp>
      <p:sp>
        <p:nvSpPr>
          <p:cNvPr id="61" name="テキスト ボックス 60"/>
          <p:cNvSpPr txBox="1"/>
          <p:nvPr/>
        </p:nvSpPr>
        <p:spPr>
          <a:xfrm>
            <a:off x="-50933" y="3327871"/>
            <a:ext cx="2826378" cy="836518"/>
          </a:xfrm>
          <a:prstGeom prst="rect">
            <a:avLst/>
          </a:prstGeom>
          <a:noFill/>
        </p:spPr>
        <p:txBody>
          <a:bodyPr wrap="square" lIns="96908" tIns="48454" rIns="96908" bIns="48454" rtlCol="0">
            <a:spAutoFit/>
          </a:bodyPr>
          <a:lstStyle/>
          <a:p>
            <a:r>
              <a:rPr lang="ja-JP" altLang="en-US" sz="2400" dirty="0" smtClean="0">
                <a:latin typeface="+mn-ea"/>
              </a:rPr>
              <a:t>②「ふるさと名物」</a:t>
            </a:r>
            <a:endParaRPr lang="en-US" altLang="ja-JP" sz="2400" dirty="0" smtClean="0">
              <a:latin typeface="+mn-ea"/>
            </a:endParaRPr>
          </a:p>
          <a:p>
            <a:r>
              <a:rPr lang="ja-JP" altLang="en-US" sz="2400" dirty="0" smtClean="0">
                <a:latin typeface="+mn-ea"/>
              </a:rPr>
              <a:t>商品・旅行券の発行</a:t>
            </a:r>
            <a:endParaRPr lang="en-US" altLang="ja-JP" sz="2400" dirty="0" smtClean="0">
              <a:latin typeface="+mn-ea"/>
            </a:endParaRPr>
          </a:p>
        </p:txBody>
      </p:sp>
      <p:sp>
        <p:nvSpPr>
          <p:cNvPr id="62" name="上矢印 61"/>
          <p:cNvSpPr/>
          <p:nvPr/>
        </p:nvSpPr>
        <p:spPr>
          <a:xfrm rot="10800000">
            <a:off x="1355361" y="1530450"/>
            <a:ext cx="647649" cy="994767"/>
          </a:xfrm>
          <a:prstGeom prst="upArrow">
            <a:avLst>
              <a:gd name="adj1" fmla="val 50000"/>
              <a:gd name="adj2" fmla="val 57619"/>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sz="2400"/>
          </a:p>
        </p:txBody>
      </p:sp>
      <p:sp>
        <p:nvSpPr>
          <p:cNvPr id="63" name="テキスト ボックス 62"/>
          <p:cNvSpPr txBox="1"/>
          <p:nvPr/>
        </p:nvSpPr>
        <p:spPr>
          <a:xfrm>
            <a:off x="-50933" y="1563093"/>
            <a:ext cx="1683887" cy="836518"/>
          </a:xfrm>
          <a:prstGeom prst="rect">
            <a:avLst/>
          </a:prstGeom>
          <a:noFill/>
        </p:spPr>
        <p:txBody>
          <a:bodyPr wrap="square" lIns="96908" tIns="48454" rIns="96908" bIns="48454" rtlCol="0">
            <a:spAutoFit/>
          </a:bodyPr>
          <a:lstStyle/>
          <a:p>
            <a:r>
              <a:rPr lang="ja-JP" altLang="en-US" sz="2400" dirty="0" smtClean="0"/>
              <a:t>②地方創生交付</a:t>
            </a:r>
            <a:r>
              <a:rPr lang="ja-JP" altLang="en-US" sz="2400" dirty="0"/>
              <a:t>金</a:t>
            </a:r>
            <a:endParaRPr lang="en-US" altLang="ja-JP" sz="2400" dirty="0" smtClean="0"/>
          </a:p>
        </p:txBody>
      </p:sp>
      <p:sp>
        <p:nvSpPr>
          <p:cNvPr id="64" name="テキスト ボックス 63"/>
          <p:cNvSpPr txBox="1"/>
          <p:nvPr/>
        </p:nvSpPr>
        <p:spPr>
          <a:xfrm>
            <a:off x="2953372" y="4732781"/>
            <a:ext cx="2146799" cy="836518"/>
          </a:xfrm>
          <a:prstGeom prst="rect">
            <a:avLst/>
          </a:prstGeom>
          <a:noFill/>
        </p:spPr>
        <p:txBody>
          <a:bodyPr wrap="square" lIns="96908" tIns="48454" rIns="96908" bIns="48454" rtlCol="0">
            <a:spAutoFit/>
          </a:bodyPr>
          <a:lstStyle/>
          <a:p>
            <a:pPr algn="ctr"/>
            <a:r>
              <a:rPr lang="ja-JP" altLang="en-US" sz="2400" dirty="0" smtClean="0"/>
              <a:t>「ふるさと名物」の販売</a:t>
            </a:r>
            <a:endParaRPr lang="en-US" altLang="ja-JP" sz="2400" dirty="0" smtClean="0"/>
          </a:p>
        </p:txBody>
      </p:sp>
      <p:sp>
        <p:nvSpPr>
          <p:cNvPr id="65" name="テキスト ボックス 64"/>
          <p:cNvSpPr txBox="1"/>
          <p:nvPr/>
        </p:nvSpPr>
        <p:spPr>
          <a:xfrm>
            <a:off x="-122176" y="6218482"/>
            <a:ext cx="3510261" cy="467186"/>
          </a:xfrm>
          <a:prstGeom prst="rect">
            <a:avLst/>
          </a:prstGeom>
          <a:noFill/>
        </p:spPr>
        <p:txBody>
          <a:bodyPr wrap="square" lIns="96908" tIns="48454" rIns="96908" bIns="48454" rtlCol="0">
            <a:spAutoFit/>
          </a:bodyPr>
          <a:lstStyle/>
          <a:p>
            <a:pPr algn="ctr"/>
            <a:r>
              <a:rPr lang="ja-JP" altLang="en-US" sz="2400" dirty="0"/>
              <a:t>消費者</a:t>
            </a:r>
            <a:endParaRPr lang="en-US" altLang="ja-JP" sz="2400" dirty="0" smtClean="0"/>
          </a:p>
        </p:txBody>
      </p:sp>
      <p:sp>
        <p:nvSpPr>
          <p:cNvPr id="66" name="角丸四角形 65"/>
          <p:cNvSpPr/>
          <p:nvPr/>
        </p:nvSpPr>
        <p:spPr>
          <a:xfrm>
            <a:off x="340910" y="5321078"/>
            <a:ext cx="2584088" cy="81000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400" dirty="0" smtClean="0"/>
              <a:t>「ふるさと名物」の消費喚起</a:t>
            </a:r>
            <a:endParaRPr kumimoji="1" lang="ja-JP" altLang="en-US" sz="2400" dirty="0"/>
          </a:p>
        </p:txBody>
      </p:sp>
      <p:sp>
        <p:nvSpPr>
          <p:cNvPr id="67" name="テキスト ボックス 66"/>
          <p:cNvSpPr txBox="1"/>
          <p:nvPr/>
        </p:nvSpPr>
        <p:spPr>
          <a:xfrm>
            <a:off x="3058435" y="5681453"/>
            <a:ext cx="1880397" cy="1200329"/>
          </a:xfrm>
          <a:prstGeom prst="rect">
            <a:avLst/>
          </a:prstGeom>
          <a:noFill/>
        </p:spPr>
        <p:txBody>
          <a:bodyPr wrap="square" rtlCol="0">
            <a:spAutoFit/>
          </a:bodyPr>
          <a:lstStyle/>
          <a:p>
            <a:pPr algn="ctr"/>
            <a:r>
              <a:rPr kumimoji="1" lang="ja-JP" altLang="en-US" sz="2400" b="1" dirty="0" smtClean="0">
                <a:solidFill>
                  <a:srgbClr val="FF0000"/>
                </a:solidFill>
              </a:rPr>
              <a:t>商品開発と消費喚起の相乗効果</a:t>
            </a:r>
            <a:endParaRPr kumimoji="1" lang="ja-JP" altLang="en-US" sz="2400" b="1" dirty="0">
              <a:solidFill>
                <a:srgbClr val="FF0000"/>
              </a:solidFill>
            </a:endParaRPr>
          </a:p>
        </p:txBody>
      </p:sp>
      <p:sp>
        <p:nvSpPr>
          <p:cNvPr id="68" name="上矢印 67"/>
          <p:cNvSpPr/>
          <p:nvPr/>
        </p:nvSpPr>
        <p:spPr>
          <a:xfrm rot="16200000">
            <a:off x="3791004" y="4680476"/>
            <a:ext cx="416303" cy="1777647"/>
          </a:xfrm>
          <a:prstGeom prst="upArrow">
            <a:avLst>
              <a:gd name="adj1" fmla="val 50000"/>
              <a:gd name="adj2" fmla="val 57619"/>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2400"/>
          </a:p>
        </p:txBody>
      </p:sp>
      <p:sp>
        <p:nvSpPr>
          <p:cNvPr id="69" name="上矢印 68"/>
          <p:cNvSpPr/>
          <p:nvPr/>
        </p:nvSpPr>
        <p:spPr>
          <a:xfrm rot="10800000">
            <a:off x="7961260" y="1530451"/>
            <a:ext cx="647649" cy="3554729"/>
          </a:xfrm>
          <a:prstGeom prst="upArrow">
            <a:avLst>
              <a:gd name="adj1" fmla="val 50000"/>
              <a:gd name="adj2" fmla="val 57619"/>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2400"/>
          </a:p>
        </p:txBody>
      </p:sp>
      <p:sp>
        <p:nvSpPr>
          <p:cNvPr id="70" name="テキスト ボックス 69"/>
          <p:cNvSpPr txBox="1"/>
          <p:nvPr/>
        </p:nvSpPr>
        <p:spPr>
          <a:xfrm>
            <a:off x="5532735" y="1580538"/>
            <a:ext cx="2489171" cy="1575182"/>
          </a:xfrm>
          <a:prstGeom prst="rect">
            <a:avLst/>
          </a:prstGeom>
          <a:noFill/>
        </p:spPr>
        <p:txBody>
          <a:bodyPr wrap="square" lIns="96908" tIns="48454" rIns="96908" bIns="48454" rtlCol="0">
            <a:spAutoFit/>
          </a:bodyPr>
          <a:lstStyle/>
          <a:p>
            <a:pPr algn="ctr"/>
            <a:r>
              <a:rPr lang="ja-JP" altLang="en-US" sz="2400" dirty="0"/>
              <a:t>①</a:t>
            </a:r>
            <a:r>
              <a:rPr lang="ja-JP" altLang="en-US" sz="2400" dirty="0" smtClean="0"/>
              <a:t>「ふるさと名物」</a:t>
            </a:r>
            <a:endParaRPr lang="en-US" altLang="ja-JP" sz="2400" dirty="0" smtClean="0"/>
          </a:p>
          <a:p>
            <a:pPr algn="ctr"/>
            <a:r>
              <a:rPr lang="ja-JP" altLang="en-US" sz="2400" dirty="0" smtClean="0"/>
              <a:t>の開発・販路</a:t>
            </a:r>
            <a:endParaRPr lang="en-US" altLang="ja-JP" sz="2400" dirty="0" smtClean="0"/>
          </a:p>
          <a:p>
            <a:pPr algn="ctr"/>
            <a:r>
              <a:rPr lang="ja-JP" altLang="en-US" sz="2400" dirty="0" smtClean="0"/>
              <a:t>開拓支援</a:t>
            </a:r>
            <a:endParaRPr lang="en-US" altLang="ja-JP" sz="2400" dirty="0" smtClean="0"/>
          </a:p>
          <a:p>
            <a:pPr algn="ctr"/>
            <a:r>
              <a:rPr lang="ja-JP" altLang="en-US" sz="2400" dirty="0" smtClean="0"/>
              <a:t>（中対費）</a:t>
            </a:r>
            <a:endParaRPr lang="en-US" altLang="ja-JP" sz="2400" dirty="0" smtClean="0"/>
          </a:p>
        </p:txBody>
      </p:sp>
      <p:sp>
        <p:nvSpPr>
          <p:cNvPr id="71" name="テキスト ボックス 70"/>
          <p:cNvSpPr txBox="1"/>
          <p:nvPr/>
        </p:nvSpPr>
        <p:spPr>
          <a:xfrm>
            <a:off x="7308303" y="3713945"/>
            <a:ext cx="1850349" cy="1205850"/>
          </a:xfrm>
          <a:prstGeom prst="rect">
            <a:avLst/>
          </a:prstGeom>
          <a:noFill/>
        </p:spPr>
        <p:txBody>
          <a:bodyPr wrap="square" lIns="96908" tIns="48454" rIns="96908" bIns="48454" rtlCol="0">
            <a:spAutoFit/>
          </a:bodyPr>
          <a:lstStyle/>
          <a:p>
            <a:pPr algn="ctr"/>
            <a:r>
              <a:rPr lang="ja-JP" altLang="en-US" sz="2400" dirty="0" smtClean="0"/>
              <a:t>③地域団体</a:t>
            </a:r>
            <a:endParaRPr lang="en-US" altLang="ja-JP" sz="2400" dirty="0" smtClean="0"/>
          </a:p>
          <a:p>
            <a:pPr algn="ctr"/>
            <a:r>
              <a:rPr lang="ja-JP" altLang="en-US" sz="2400" dirty="0" smtClean="0"/>
              <a:t>商標の特例</a:t>
            </a:r>
            <a:endParaRPr lang="en-US" altLang="ja-JP" sz="2400" dirty="0" smtClean="0"/>
          </a:p>
          <a:p>
            <a:pPr algn="ctr"/>
            <a:r>
              <a:rPr lang="ja-JP" altLang="en-US" sz="2400" dirty="0" smtClean="0"/>
              <a:t>（法改正）</a:t>
            </a:r>
            <a:endParaRPr lang="en-US" altLang="ja-JP" sz="2400" dirty="0" smtClean="0"/>
          </a:p>
        </p:txBody>
      </p:sp>
      <p:sp>
        <p:nvSpPr>
          <p:cNvPr id="72" name="右矢印 71"/>
          <p:cNvSpPr/>
          <p:nvPr/>
        </p:nvSpPr>
        <p:spPr>
          <a:xfrm>
            <a:off x="17085" y="691707"/>
            <a:ext cx="647649" cy="272067"/>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sz="2400"/>
          </a:p>
        </p:txBody>
      </p:sp>
      <p:sp>
        <p:nvSpPr>
          <p:cNvPr id="73" name="テキスト ボックス 72"/>
          <p:cNvSpPr txBox="1"/>
          <p:nvPr/>
        </p:nvSpPr>
        <p:spPr>
          <a:xfrm>
            <a:off x="647540" y="596908"/>
            <a:ext cx="1230530" cy="461665"/>
          </a:xfrm>
          <a:prstGeom prst="rect">
            <a:avLst/>
          </a:prstGeom>
          <a:noFill/>
        </p:spPr>
        <p:txBody>
          <a:bodyPr wrap="square" rtlCol="0">
            <a:spAutoFit/>
          </a:bodyPr>
          <a:lstStyle/>
          <a:p>
            <a:r>
              <a:rPr kumimoji="1" lang="ja-JP" altLang="en-US" sz="2400" dirty="0" smtClean="0"/>
              <a:t>中対費</a:t>
            </a:r>
            <a:endParaRPr kumimoji="1" lang="ja-JP" altLang="en-US" sz="2400" dirty="0"/>
          </a:p>
        </p:txBody>
      </p:sp>
      <p:sp>
        <p:nvSpPr>
          <p:cNvPr id="74" name="右矢印 73"/>
          <p:cNvSpPr/>
          <p:nvPr/>
        </p:nvSpPr>
        <p:spPr>
          <a:xfrm>
            <a:off x="1816390" y="691707"/>
            <a:ext cx="647649" cy="272067"/>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sz="2400"/>
          </a:p>
        </p:txBody>
      </p:sp>
      <p:sp>
        <p:nvSpPr>
          <p:cNvPr id="75" name="テキスト ボックス 74"/>
          <p:cNvSpPr txBox="1"/>
          <p:nvPr/>
        </p:nvSpPr>
        <p:spPr>
          <a:xfrm>
            <a:off x="2464039" y="596908"/>
            <a:ext cx="1230530" cy="461665"/>
          </a:xfrm>
          <a:prstGeom prst="rect">
            <a:avLst/>
          </a:prstGeom>
          <a:noFill/>
        </p:spPr>
        <p:txBody>
          <a:bodyPr wrap="square" rtlCol="0">
            <a:spAutoFit/>
          </a:bodyPr>
          <a:lstStyle/>
          <a:p>
            <a:r>
              <a:rPr lang="ja-JP" altLang="en-US" sz="2400" dirty="0"/>
              <a:t>交付金</a:t>
            </a:r>
            <a:endParaRPr kumimoji="1" lang="ja-JP" altLang="en-US" sz="2400" dirty="0"/>
          </a:p>
        </p:txBody>
      </p:sp>
      <p:sp>
        <p:nvSpPr>
          <p:cNvPr id="76" name="右矢印 75"/>
          <p:cNvSpPr/>
          <p:nvPr/>
        </p:nvSpPr>
        <p:spPr>
          <a:xfrm>
            <a:off x="3633452" y="691707"/>
            <a:ext cx="647649" cy="272067"/>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2400"/>
          </a:p>
        </p:txBody>
      </p:sp>
      <p:sp>
        <p:nvSpPr>
          <p:cNvPr id="77" name="テキスト ボックス 76"/>
          <p:cNvSpPr txBox="1"/>
          <p:nvPr/>
        </p:nvSpPr>
        <p:spPr>
          <a:xfrm>
            <a:off x="4360103" y="596908"/>
            <a:ext cx="1497422" cy="461665"/>
          </a:xfrm>
          <a:prstGeom prst="rect">
            <a:avLst/>
          </a:prstGeom>
          <a:noFill/>
        </p:spPr>
        <p:txBody>
          <a:bodyPr wrap="square" rtlCol="0">
            <a:spAutoFit/>
          </a:bodyPr>
          <a:lstStyle/>
          <a:p>
            <a:r>
              <a:rPr lang="ja-JP" altLang="en-US" sz="2400" dirty="0"/>
              <a:t>法律改正</a:t>
            </a:r>
            <a:endParaRPr kumimoji="1" lang="ja-JP" altLang="en-US" sz="2400" dirty="0"/>
          </a:p>
        </p:txBody>
      </p:sp>
    </p:spTree>
    <p:extLst>
      <p:ext uri="{BB962C8B-B14F-4D97-AF65-F5344CB8AC3E}">
        <p14:creationId xmlns:p14="http://schemas.microsoft.com/office/powerpoint/2010/main" val="87931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1000"/>
                                        <p:tgtEl>
                                          <p:spTgt spid="50"/>
                                        </p:tgtEl>
                                      </p:cBhvr>
                                    </p:animEffect>
                                    <p:anim calcmode="lin" valueType="num">
                                      <p:cBhvr>
                                        <p:cTn id="52" dur="1000" fill="hold"/>
                                        <p:tgtEl>
                                          <p:spTgt spid="50"/>
                                        </p:tgtEl>
                                        <p:attrNameLst>
                                          <p:attrName>ppt_x</p:attrName>
                                        </p:attrNameLst>
                                      </p:cBhvr>
                                      <p:tavLst>
                                        <p:tav tm="0">
                                          <p:val>
                                            <p:strVal val="#ppt_x"/>
                                          </p:val>
                                        </p:tav>
                                        <p:tav tm="100000">
                                          <p:val>
                                            <p:strVal val="#ppt_x"/>
                                          </p:val>
                                        </p:tav>
                                      </p:tavLst>
                                    </p:anim>
                                    <p:anim calcmode="lin" valueType="num">
                                      <p:cBhvr>
                                        <p:cTn id="53" dur="1000" fill="hold"/>
                                        <p:tgtEl>
                                          <p:spTgt spid="5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1000"/>
                                        <p:tgtEl>
                                          <p:spTgt spid="67"/>
                                        </p:tgtEl>
                                      </p:cBhvr>
                                    </p:animEffect>
                                    <p:anim calcmode="lin" valueType="num">
                                      <p:cBhvr>
                                        <p:cTn id="57" dur="1000" fill="hold"/>
                                        <p:tgtEl>
                                          <p:spTgt spid="67"/>
                                        </p:tgtEl>
                                        <p:attrNameLst>
                                          <p:attrName>ppt_x</p:attrName>
                                        </p:attrNameLst>
                                      </p:cBhvr>
                                      <p:tavLst>
                                        <p:tav tm="0">
                                          <p:val>
                                            <p:strVal val="#ppt_x"/>
                                          </p:val>
                                        </p:tav>
                                        <p:tav tm="100000">
                                          <p:val>
                                            <p:strVal val="#ppt_x"/>
                                          </p:val>
                                        </p:tav>
                                      </p:tavLst>
                                    </p:anim>
                                    <p:anim calcmode="lin" valueType="num">
                                      <p:cBhvr>
                                        <p:cTn id="58" dur="1000" fill="hold"/>
                                        <p:tgtEl>
                                          <p:spTgt spid="6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1000"/>
                                        <p:tgtEl>
                                          <p:spTgt spid="68"/>
                                        </p:tgtEl>
                                      </p:cBhvr>
                                    </p:animEffect>
                                    <p:anim calcmode="lin" valueType="num">
                                      <p:cBhvr>
                                        <p:cTn id="62" dur="1000" fill="hold"/>
                                        <p:tgtEl>
                                          <p:spTgt spid="68"/>
                                        </p:tgtEl>
                                        <p:attrNameLst>
                                          <p:attrName>ppt_x</p:attrName>
                                        </p:attrNameLst>
                                      </p:cBhvr>
                                      <p:tavLst>
                                        <p:tav tm="0">
                                          <p:val>
                                            <p:strVal val="#ppt_x"/>
                                          </p:val>
                                        </p:tav>
                                        <p:tav tm="100000">
                                          <p:val>
                                            <p:strVal val="#ppt_x"/>
                                          </p:val>
                                        </p:tav>
                                      </p:tavLst>
                                    </p:anim>
                                    <p:anim calcmode="lin" valueType="num">
                                      <p:cBhvr>
                                        <p:cTn id="63" dur="1000" fill="hold"/>
                                        <p:tgtEl>
                                          <p:spTgt spid="6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1000"/>
                                        <p:tgtEl>
                                          <p:spTgt spid="64"/>
                                        </p:tgtEl>
                                      </p:cBhvr>
                                    </p:animEffect>
                                    <p:anim calcmode="lin" valueType="num">
                                      <p:cBhvr>
                                        <p:cTn id="67" dur="1000" fill="hold"/>
                                        <p:tgtEl>
                                          <p:spTgt spid="64"/>
                                        </p:tgtEl>
                                        <p:attrNameLst>
                                          <p:attrName>ppt_x</p:attrName>
                                        </p:attrNameLst>
                                      </p:cBhvr>
                                      <p:tavLst>
                                        <p:tav tm="0">
                                          <p:val>
                                            <p:strVal val="#ppt_x"/>
                                          </p:val>
                                        </p:tav>
                                        <p:tav tm="100000">
                                          <p:val>
                                            <p:strVal val="#ppt_x"/>
                                          </p:val>
                                        </p:tav>
                                      </p:tavLst>
                                    </p:anim>
                                    <p:anim calcmode="lin" valueType="num">
                                      <p:cBhvr>
                                        <p:cTn id="68" dur="1000" fill="hold"/>
                                        <p:tgtEl>
                                          <p:spTgt spid="6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1000"/>
                                        <p:tgtEl>
                                          <p:spTgt spid="70"/>
                                        </p:tgtEl>
                                      </p:cBhvr>
                                    </p:animEffect>
                                    <p:anim calcmode="lin" valueType="num">
                                      <p:cBhvr>
                                        <p:cTn id="72" dur="1000" fill="hold"/>
                                        <p:tgtEl>
                                          <p:spTgt spid="70"/>
                                        </p:tgtEl>
                                        <p:attrNameLst>
                                          <p:attrName>ppt_x</p:attrName>
                                        </p:attrNameLst>
                                      </p:cBhvr>
                                      <p:tavLst>
                                        <p:tav tm="0">
                                          <p:val>
                                            <p:strVal val="#ppt_x"/>
                                          </p:val>
                                        </p:tav>
                                        <p:tav tm="100000">
                                          <p:val>
                                            <p:strVal val="#ppt_x"/>
                                          </p:val>
                                        </p:tav>
                                      </p:tavLst>
                                    </p:anim>
                                    <p:anim calcmode="lin" valueType="num">
                                      <p:cBhvr>
                                        <p:cTn id="73" dur="1000" fill="hold"/>
                                        <p:tgtEl>
                                          <p:spTgt spid="7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fade">
                                      <p:cBhvr>
                                        <p:cTn id="76" dur="1000"/>
                                        <p:tgtEl>
                                          <p:spTgt spid="48"/>
                                        </p:tgtEl>
                                      </p:cBhvr>
                                    </p:animEffect>
                                    <p:anim calcmode="lin" valueType="num">
                                      <p:cBhvr>
                                        <p:cTn id="77" dur="1000" fill="hold"/>
                                        <p:tgtEl>
                                          <p:spTgt spid="48"/>
                                        </p:tgtEl>
                                        <p:attrNameLst>
                                          <p:attrName>ppt_x</p:attrName>
                                        </p:attrNameLst>
                                      </p:cBhvr>
                                      <p:tavLst>
                                        <p:tav tm="0">
                                          <p:val>
                                            <p:strVal val="#ppt_x"/>
                                          </p:val>
                                        </p:tav>
                                        <p:tav tm="100000">
                                          <p:val>
                                            <p:strVal val="#ppt_x"/>
                                          </p:val>
                                        </p:tav>
                                      </p:tavLst>
                                    </p:anim>
                                    <p:anim calcmode="lin" valueType="num">
                                      <p:cBhvr>
                                        <p:cTn id="78" dur="1000" fill="hold"/>
                                        <p:tgtEl>
                                          <p:spTgt spid="4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fade">
                                      <p:cBhvr>
                                        <p:cTn id="86" dur="1000"/>
                                        <p:tgtEl>
                                          <p:spTgt spid="71"/>
                                        </p:tgtEl>
                                      </p:cBhvr>
                                    </p:animEffect>
                                    <p:anim calcmode="lin" valueType="num">
                                      <p:cBhvr>
                                        <p:cTn id="87" dur="1000" fill="hold"/>
                                        <p:tgtEl>
                                          <p:spTgt spid="71"/>
                                        </p:tgtEl>
                                        <p:attrNameLst>
                                          <p:attrName>ppt_x</p:attrName>
                                        </p:attrNameLst>
                                      </p:cBhvr>
                                      <p:tavLst>
                                        <p:tav tm="0">
                                          <p:val>
                                            <p:strVal val="#ppt_x"/>
                                          </p:val>
                                        </p:tav>
                                        <p:tav tm="100000">
                                          <p:val>
                                            <p:strVal val="#ppt_x"/>
                                          </p:val>
                                        </p:tav>
                                      </p:tavLst>
                                    </p:anim>
                                    <p:anim calcmode="lin" valueType="num">
                                      <p:cBhvr>
                                        <p:cTn id="88" dur="1000" fill="hold"/>
                                        <p:tgtEl>
                                          <p:spTgt spid="7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1000"/>
                                        <p:tgtEl>
                                          <p:spTgt spid="58"/>
                                        </p:tgtEl>
                                      </p:cBhvr>
                                    </p:animEffect>
                                    <p:anim calcmode="lin" valueType="num">
                                      <p:cBhvr>
                                        <p:cTn id="92" dur="1000" fill="hold"/>
                                        <p:tgtEl>
                                          <p:spTgt spid="58"/>
                                        </p:tgtEl>
                                        <p:attrNameLst>
                                          <p:attrName>ppt_x</p:attrName>
                                        </p:attrNameLst>
                                      </p:cBhvr>
                                      <p:tavLst>
                                        <p:tav tm="0">
                                          <p:val>
                                            <p:strVal val="#ppt_x"/>
                                          </p:val>
                                        </p:tav>
                                        <p:tav tm="100000">
                                          <p:val>
                                            <p:strVal val="#ppt_x"/>
                                          </p:val>
                                        </p:tav>
                                      </p:tavLst>
                                    </p:anim>
                                    <p:anim calcmode="lin" valueType="num">
                                      <p:cBhvr>
                                        <p:cTn id="93" dur="1000" fill="hold"/>
                                        <p:tgtEl>
                                          <p:spTgt spid="5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1000"/>
                                        <p:tgtEl>
                                          <p:spTgt spid="55"/>
                                        </p:tgtEl>
                                      </p:cBhvr>
                                    </p:animEffect>
                                    <p:anim calcmode="lin" valueType="num">
                                      <p:cBhvr>
                                        <p:cTn id="97" dur="1000" fill="hold"/>
                                        <p:tgtEl>
                                          <p:spTgt spid="55"/>
                                        </p:tgtEl>
                                        <p:attrNameLst>
                                          <p:attrName>ppt_x</p:attrName>
                                        </p:attrNameLst>
                                      </p:cBhvr>
                                      <p:tavLst>
                                        <p:tav tm="0">
                                          <p:val>
                                            <p:strVal val="#ppt_x"/>
                                          </p:val>
                                        </p:tav>
                                        <p:tav tm="100000">
                                          <p:val>
                                            <p:strVal val="#ppt_x"/>
                                          </p:val>
                                        </p:tav>
                                      </p:tavLst>
                                    </p:anim>
                                    <p:anim calcmode="lin" valueType="num">
                                      <p:cBhvr>
                                        <p:cTn id="98" dur="1000" fill="hold"/>
                                        <p:tgtEl>
                                          <p:spTgt spid="5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anim calcmode="lin" valueType="num">
                                      <p:cBhvr>
                                        <p:cTn id="102" dur="1000" fill="hold"/>
                                        <p:tgtEl>
                                          <p:spTgt spid="54"/>
                                        </p:tgtEl>
                                        <p:attrNameLst>
                                          <p:attrName>ppt_x</p:attrName>
                                        </p:attrNameLst>
                                      </p:cBhvr>
                                      <p:tavLst>
                                        <p:tav tm="0">
                                          <p:val>
                                            <p:strVal val="#ppt_x"/>
                                          </p:val>
                                        </p:tav>
                                        <p:tav tm="100000">
                                          <p:val>
                                            <p:strVal val="#ppt_x"/>
                                          </p:val>
                                        </p:tav>
                                      </p:tavLst>
                                    </p:anim>
                                    <p:anim calcmode="lin" valueType="num">
                                      <p:cBhvr>
                                        <p:cTn id="10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p:bldP spid="52" grpId="0" animBg="1"/>
      <p:bldP spid="54" grpId="0" animBg="1"/>
      <p:bldP spid="55" grpId="0"/>
      <p:bldP spid="56" grpId="0" animBg="1"/>
      <p:bldP spid="57" grpId="0" animBg="1"/>
      <p:bldP spid="58" grpId="0" animBg="1"/>
      <p:bldP spid="59" grpId="0"/>
      <p:bldP spid="60" grpId="0" animBg="1"/>
      <p:bldP spid="61" grpId="0"/>
      <p:bldP spid="62" grpId="0" animBg="1"/>
      <p:bldP spid="63" grpId="0"/>
      <p:bldP spid="64" grpId="0"/>
      <p:bldP spid="65" grpId="0"/>
      <p:bldP spid="66" grpId="0" animBg="1"/>
      <p:bldP spid="67" grpId="0"/>
      <p:bldP spid="68" grpId="0" animBg="1"/>
      <p:bldP spid="69" grpId="0" animBg="1"/>
      <p:bldP spid="70" grpId="0"/>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角丸四角形 18"/>
          <p:cNvSpPr/>
          <p:nvPr/>
        </p:nvSpPr>
        <p:spPr>
          <a:xfrm>
            <a:off x="6128841" y="1062433"/>
            <a:ext cx="2849030" cy="4308581"/>
          </a:xfrm>
          <a:prstGeom prst="roundRect">
            <a:avLst>
              <a:gd name="adj" fmla="val 7316"/>
            </a:avLst>
          </a:prstGeom>
          <a:solidFill>
            <a:schemeClr val="accent5">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8" name="角丸四角形 17"/>
          <p:cNvSpPr/>
          <p:nvPr/>
        </p:nvSpPr>
        <p:spPr>
          <a:xfrm>
            <a:off x="3169407" y="1062433"/>
            <a:ext cx="2858164" cy="4299522"/>
          </a:xfrm>
          <a:prstGeom prst="roundRect">
            <a:avLst>
              <a:gd name="adj" fmla="val 7316"/>
            </a:avLst>
          </a:prstGeom>
          <a:solidFill>
            <a:schemeClr val="accent5">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47" name="角丸四角形 46"/>
          <p:cNvSpPr/>
          <p:nvPr/>
        </p:nvSpPr>
        <p:spPr>
          <a:xfrm>
            <a:off x="65031" y="1065964"/>
            <a:ext cx="3003106" cy="4296153"/>
          </a:xfrm>
          <a:prstGeom prst="roundRect">
            <a:avLst>
              <a:gd name="adj" fmla="val 7316"/>
            </a:avLst>
          </a:prstGeom>
          <a:solidFill>
            <a:schemeClr val="accent5">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791" y="2868637"/>
            <a:ext cx="2761129" cy="1728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テキスト ボックス 4"/>
          <p:cNvSpPr txBox="1"/>
          <p:nvPr/>
        </p:nvSpPr>
        <p:spPr>
          <a:xfrm>
            <a:off x="82112" y="1095161"/>
            <a:ext cx="2858164" cy="830997"/>
          </a:xfrm>
          <a:prstGeom prst="rect">
            <a:avLst/>
          </a:prstGeom>
          <a:noFill/>
        </p:spPr>
        <p:txBody>
          <a:bodyPr wrap="square" rtlCol="0">
            <a:spAutoFit/>
          </a:bodyPr>
          <a:lstStyle/>
          <a:p>
            <a:pPr algn="ctr" fontAlgn="auto">
              <a:spcBef>
                <a:spcPts val="0"/>
              </a:spcBef>
              <a:spcAft>
                <a:spcPts val="0"/>
              </a:spcAft>
            </a:pPr>
            <a:r>
              <a:rPr lang="ja-JP" altLang="en-US" sz="2400" b="1" u="sng" dirty="0" smtClean="0">
                <a:solidFill>
                  <a:prstClr val="black"/>
                </a:solidFill>
                <a:latin typeface="HGPｺﾞｼｯｸM" panose="020B0600000000000000" pitchFamily="50" charset="-128"/>
                <a:ea typeface="HGPｺﾞｼｯｸM" panose="020B0600000000000000" pitchFamily="50" charset="-128"/>
              </a:rPr>
              <a:t>「超特選恵那栗」を使った栗和洋菓子</a:t>
            </a:r>
            <a:endParaRPr lang="ja-JP" altLang="en-US" sz="2400" b="1" u="sng" dirty="0">
              <a:solidFill>
                <a:prstClr val="black"/>
              </a:solidFill>
              <a:latin typeface="HGPｺﾞｼｯｸM" panose="020B0600000000000000" pitchFamily="50" charset="-128"/>
              <a:ea typeface="HGPｺﾞｼｯｸM" panose="020B0600000000000000" pitchFamily="50" charset="-128"/>
            </a:endParaRPr>
          </a:p>
        </p:txBody>
      </p:sp>
      <p:sp>
        <p:nvSpPr>
          <p:cNvPr id="34" name="テキスト ボックス 33"/>
          <p:cNvSpPr txBox="1"/>
          <p:nvPr/>
        </p:nvSpPr>
        <p:spPr>
          <a:xfrm>
            <a:off x="3195073" y="1095162"/>
            <a:ext cx="2858164" cy="830997"/>
          </a:xfrm>
          <a:prstGeom prst="rect">
            <a:avLst/>
          </a:prstGeom>
          <a:noFill/>
        </p:spPr>
        <p:txBody>
          <a:bodyPr wrap="square" rtlCol="0">
            <a:spAutoFit/>
          </a:bodyPr>
          <a:lstStyle/>
          <a:p>
            <a:pPr algn="ctr" fontAlgn="auto">
              <a:spcBef>
                <a:spcPts val="0"/>
              </a:spcBef>
              <a:spcAft>
                <a:spcPts val="0"/>
              </a:spcAft>
            </a:pPr>
            <a:r>
              <a:rPr lang="ja-JP" altLang="en-US" sz="2400" b="1" u="sng" dirty="0" smtClean="0">
                <a:solidFill>
                  <a:prstClr val="black"/>
                </a:solidFill>
                <a:latin typeface="HGPｺﾞｼｯｸM" panose="020B0600000000000000" pitchFamily="50" charset="-128"/>
                <a:ea typeface="HGPｺﾞｼｯｸM" panose="020B0600000000000000" pitchFamily="50" charset="-128"/>
              </a:rPr>
              <a:t>北海道産ビートで</a:t>
            </a:r>
            <a:endParaRPr lang="en-US" altLang="ja-JP" sz="2400" b="1" u="sng" dirty="0" smtClean="0">
              <a:solidFill>
                <a:prstClr val="black"/>
              </a:solidFill>
              <a:latin typeface="HGPｺﾞｼｯｸM" panose="020B0600000000000000" pitchFamily="50" charset="-128"/>
              <a:ea typeface="HGPｺﾞｼｯｸM" panose="020B0600000000000000" pitchFamily="50" charset="-128"/>
            </a:endParaRPr>
          </a:p>
          <a:p>
            <a:pPr algn="ctr" fontAlgn="auto">
              <a:spcBef>
                <a:spcPts val="0"/>
              </a:spcBef>
              <a:spcAft>
                <a:spcPts val="0"/>
              </a:spcAft>
            </a:pPr>
            <a:r>
              <a:rPr lang="ja-JP" altLang="en-US" sz="2400" b="1" u="sng" dirty="0" smtClean="0">
                <a:solidFill>
                  <a:prstClr val="black"/>
                </a:solidFill>
                <a:latin typeface="HGPｺﾞｼｯｸM" panose="020B0600000000000000" pitchFamily="50" charset="-128"/>
                <a:ea typeface="HGPｺﾞｼｯｸM" panose="020B0600000000000000" pitchFamily="50" charset="-128"/>
              </a:rPr>
              <a:t>スキンケア商品</a:t>
            </a:r>
            <a:endParaRPr lang="ja-JP" altLang="en-US" sz="2400" b="1" u="sng" dirty="0">
              <a:solidFill>
                <a:prstClr val="black"/>
              </a:solidFill>
              <a:latin typeface="HGPｺﾞｼｯｸM" panose="020B0600000000000000" pitchFamily="50" charset="-128"/>
              <a:ea typeface="HGPｺﾞｼｯｸM" panose="020B0600000000000000" pitchFamily="50" charset="-128"/>
            </a:endParaRPr>
          </a:p>
        </p:txBody>
      </p:sp>
      <p:sp>
        <p:nvSpPr>
          <p:cNvPr id="35" name="テキスト ボックス 34"/>
          <p:cNvSpPr txBox="1"/>
          <p:nvPr/>
        </p:nvSpPr>
        <p:spPr>
          <a:xfrm>
            <a:off x="6128841" y="1062433"/>
            <a:ext cx="2849029" cy="954107"/>
          </a:xfrm>
          <a:prstGeom prst="rect">
            <a:avLst/>
          </a:prstGeom>
          <a:noFill/>
        </p:spPr>
        <p:txBody>
          <a:bodyPr wrap="square" rtlCol="0">
            <a:spAutoFit/>
          </a:bodyPr>
          <a:lstStyle/>
          <a:p>
            <a:pPr algn="ctr" fontAlgn="auto">
              <a:spcBef>
                <a:spcPts val="0"/>
              </a:spcBef>
              <a:spcAft>
                <a:spcPts val="0"/>
              </a:spcAft>
            </a:pPr>
            <a:r>
              <a:rPr lang="ja-JP" altLang="en-US" sz="2800" b="1" u="sng" dirty="0" smtClean="0">
                <a:solidFill>
                  <a:prstClr val="black"/>
                </a:solidFill>
                <a:latin typeface="HGPｺﾞｼｯｸM" panose="020B0600000000000000" pitchFamily="50" charset="-128"/>
                <a:ea typeface="HGPｺﾞｼｯｸM" panose="020B0600000000000000" pitchFamily="50" charset="-128"/>
              </a:rPr>
              <a:t>新潟ブランド米で</a:t>
            </a:r>
            <a:endParaRPr lang="en-US" altLang="ja-JP" sz="2800" b="1" u="sng" dirty="0">
              <a:solidFill>
                <a:prstClr val="black"/>
              </a:solidFill>
              <a:latin typeface="HGPｺﾞｼｯｸM" panose="020B0600000000000000" pitchFamily="50" charset="-128"/>
              <a:ea typeface="HGPｺﾞｼｯｸM" panose="020B0600000000000000" pitchFamily="50" charset="-128"/>
            </a:endParaRPr>
          </a:p>
          <a:p>
            <a:pPr algn="ctr" fontAlgn="auto">
              <a:spcBef>
                <a:spcPts val="0"/>
              </a:spcBef>
              <a:spcAft>
                <a:spcPts val="0"/>
              </a:spcAft>
            </a:pPr>
            <a:r>
              <a:rPr lang="ja-JP" altLang="en-US" sz="2800" b="1" u="sng" dirty="0" smtClean="0">
                <a:solidFill>
                  <a:prstClr val="black"/>
                </a:solidFill>
                <a:latin typeface="HGPｺﾞｼｯｸM" panose="020B0600000000000000" pitchFamily="50" charset="-128"/>
                <a:ea typeface="HGPｺﾞｼｯｸM" panose="020B0600000000000000" pitchFamily="50" charset="-128"/>
              </a:rPr>
              <a:t>米粉入りパスタ</a:t>
            </a:r>
            <a:endParaRPr lang="ja-JP" altLang="en-US" sz="2800" b="1" u="sng" dirty="0">
              <a:solidFill>
                <a:prstClr val="black"/>
              </a:solidFill>
              <a:latin typeface="HGPｺﾞｼｯｸM" panose="020B0600000000000000" pitchFamily="50" charset="-128"/>
              <a:ea typeface="HGPｺﾞｼｯｸM" panose="020B0600000000000000" pitchFamily="50" charset="-128"/>
            </a:endParaRPr>
          </a:p>
        </p:txBody>
      </p:sp>
      <p:sp>
        <p:nvSpPr>
          <p:cNvPr id="17" name="正方形/長方形 16"/>
          <p:cNvSpPr/>
          <p:nvPr/>
        </p:nvSpPr>
        <p:spPr>
          <a:xfrm>
            <a:off x="-992" y="5633864"/>
            <a:ext cx="9101117" cy="1224136"/>
          </a:xfrm>
          <a:prstGeom prst="rect">
            <a:avLst/>
          </a:prstGeom>
          <a:solidFill>
            <a:sysClr val="window" lastClr="FFFFFF"/>
          </a:solidFill>
          <a:ln w="19050" cap="flat" cmpd="sng" algn="ctr">
            <a:noFill/>
            <a:prstDash val="solid"/>
          </a:ln>
          <a:effectLst/>
        </p:spPr>
        <p:txBody>
          <a:bodyPr anchor="t" anchorCtr="0"/>
          <a:lstStyle/>
          <a:p>
            <a:pPr fontAlgn="auto">
              <a:lnSpc>
                <a:spcPts val="3000"/>
              </a:lnSpc>
              <a:spcBef>
                <a:spcPts val="0"/>
              </a:spcBef>
              <a:spcAft>
                <a:spcPts val="0"/>
              </a:spcAft>
            </a:pPr>
            <a:r>
              <a:rPr kumimoji="0" lang="ja-JP" altLang="en-US" sz="2800" kern="0" dirty="0" smtClean="0">
                <a:solidFill>
                  <a:prstClr val="black"/>
                </a:solidFill>
                <a:latin typeface="HGPｺﾞｼｯｸM" panose="020B0600000000000000" pitchFamily="50" charset="-128"/>
                <a:ea typeface="HGPｺﾞｼｯｸM" panose="020B0600000000000000" pitchFamily="50" charset="-128"/>
              </a:rPr>
              <a:t>○</a:t>
            </a:r>
            <a:r>
              <a:rPr lang="ja-JP" altLang="en-US" sz="2800" dirty="0">
                <a:solidFill>
                  <a:prstClr val="black"/>
                </a:solidFill>
                <a:latin typeface="HGPｺﾞｼｯｸM" panose="020B0600000000000000" pitchFamily="50" charset="-128"/>
                <a:ea typeface="HGPｺﾞｼｯｸM" panose="020B0600000000000000" pitchFamily="50" charset="-128"/>
              </a:rPr>
              <a:t>これまでの施策は</a:t>
            </a:r>
            <a:r>
              <a:rPr lang="ja-JP" altLang="en-US" sz="2800" b="1" u="sng" dirty="0">
                <a:solidFill>
                  <a:prstClr val="black"/>
                </a:solidFill>
                <a:latin typeface="HGPｺﾞｼｯｸM" panose="020B0600000000000000" pitchFamily="50" charset="-128"/>
                <a:ea typeface="HGPｺﾞｼｯｸM" panose="020B0600000000000000" pitchFamily="50" charset="-128"/>
              </a:rPr>
              <a:t>個社による商品</a:t>
            </a:r>
            <a:r>
              <a:rPr lang="ja-JP" altLang="en-US" sz="2800" b="1" u="sng" dirty="0" smtClean="0">
                <a:solidFill>
                  <a:prstClr val="black"/>
                </a:solidFill>
                <a:latin typeface="HGPｺﾞｼｯｸM" panose="020B0600000000000000" pitchFamily="50" charset="-128"/>
                <a:ea typeface="HGPｺﾞｼｯｸM" panose="020B0600000000000000" pitchFamily="50" charset="-128"/>
              </a:rPr>
              <a:t>開発</a:t>
            </a:r>
            <a:r>
              <a:rPr lang="ja-JP" altLang="en-US" sz="2800" dirty="0" smtClean="0">
                <a:solidFill>
                  <a:prstClr val="black"/>
                </a:solidFill>
                <a:latin typeface="HGPｺﾞｼｯｸM" panose="020B0600000000000000" pitchFamily="50" charset="-128"/>
                <a:ea typeface="HGPｺﾞｼｯｸM" panose="020B0600000000000000" pitchFamily="50" charset="-128"/>
              </a:rPr>
              <a:t>への支援</a:t>
            </a:r>
            <a:r>
              <a:rPr lang="ja-JP" altLang="en-US" sz="2800" dirty="0">
                <a:solidFill>
                  <a:prstClr val="black"/>
                </a:solidFill>
                <a:latin typeface="HGPｺﾞｼｯｸM" panose="020B0600000000000000" pitchFamily="50" charset="-128"/>
                <a:ea typeface="HGPｺﾞｼｯｸM" panose="020B0600000000000000" pitchFamily="50" charset="-128"/>
              </a:rPr>
              <a:t>が中心</a:t>
            </a:r>
            <a:r>
              <a:rPr lang="ja-JP" altLang="en-US" sz="2800" dirty="0" smtClean="0">
                <a:solidFill>
                  <a:prstClr val="black"/>
                </a:solidFill>
                <a:latin typeface="HGPｺﾞｼｯｸM" panose="020B0600000000000000" pitchFamily="50" charset="-128"/>
                <a:ea typeface="HGPｺﾞｼｯｸM" panose="020B0600000000000000" pitchFamily="50" charset="-128"/>
              </a:rPr>
              <a:t>。</a:t>
            </a:r>
            <a:endParaRPr lang="en-US" altLang="ja-JP" sz="2800" dirty="0" smtClean="0">
              <a:solidFill>
                <a:prstClr val="black"/>
              </a:solidFill>
              <a:latin typeface="HGPｺﾞｼｯｸM" panose="020B0600000000000000" pitchFamily="50" charset="-128"/>
              <a:ea typeface="HGPｺﾞｼｯｸM" panose="020B0600000000000000" pitchFamily="50" charset="-128"/>
            </a:endParaRPr>
          </a:p>
          <a:p>
            <a:pPr marL="261938" indent="-261938" fontAlgn="auto">
              <a:lnSpc>
                <a:spcPts val="3000"/>
              </a:lnSpc>
              <a:spcBef>
                <a:spcPts val="0"/>
              </a:spcBef>
              <a:spcAft>
                <a:spcPts val="0"/>
              </a:spcAft>
            </a:pPr>
            <a:r>
              <a:rPr lang="ja-JP" altLang="en-US" sz="2800" dirty="0" smtClean="0">
                <a:solidFill>
                  <a:prstClr val="black"/>
                </a:solidFill>
                <a:latin typeface="HGPｺﾞｼｯｸM" panose="020B0600000000000000" pitchFamily="50" charset="-128"/>
                <a:ea typeface="HGPｺﾞｼｯｸM" panose="020B0600000000000000" pitchFamily="50" charset="-128"/>
              </a:rPr>
              <a:t>○</a:t>
            </a:r>
            <a:r>
              <a:rPr kumimoji="0" lang="ja-JP" altLang="en-US" sz="2800" b="1" u="sng" kern="0" dirty="0">
                <a:solidFill>
                  <a:prstClr val="black"/>
                </a:solidFill>
                <a:latin typeface="HGPｺﾞｼｯｸM" panose="020B0600000000000000" pitchFamily="50" charset="-128"/>
                <a:ea typeface="HGPｺﾞｼｯｸM" panose="020B0600000000000000" pitchFamily="50" charset="-128"/>
              </a:rPr>
              <a:t>売上も</a:t>
            </a:r>
            <a:r>
              <a:rPr kumimoji="0" lang="ja-JP" altLang="en-US" sz="2800" b="1" u="sng" kern="0" dirty="0" smtClean="0">
                <a:solidFill>
                  <a:prstClr val="black"/>
                </a:solidFill>
                <a:latin typeface="HGPｺﾞｼｯｸM" panose="020B0600000000000000" pitchFamily="50" charset="-128"/>
                <a:ea typeface="HGPｺﾞｼｯｸM" panose="020B0600000000000000" pitchFamily="50" charset="-128"/>
              </a:rPr>
              <a:t>少額で</a:t>
            </a:r>
            <a:r>
              <a:rPr kumimoji="0" lang="ja-JP" altLang="en-US" sz="2800" kern="0" dirty="0" smtClean="0">
                <a:solidFill>
                  <a:prstClr val="black"/>
                </a:solidFill>
                <a:latin typeface="HGPｺﾞｼｯｸM" panose="020B0600000000000000" pitchFamily="50" charset="-128"/>
                <a:ea typeface="HGPｺﾞｼｯｸM" panose="020B0600000000000000" pitchFamily="50" charset="-128"/>
              </a:rPr>
              <a:t>、地域</a:t>
            </a:r>
            <a:r>
              <a:rPr kumimoji="0" lang="ja-JP" altLang="en-US" sz="2800" kern="0" dirty="0">
                <a:solidFill>
                  <a:prstClr val="black"/>
                </a:solidFill>
                <a:latin typeface="HGPｺﾞｼｯｸM" panose="020B0600000000000000" pitchFamily="50" charset="-128"/>
                <a:ea typeface="HGPｺﾞｼｯｸM" panose="020B0600000000000000" pitchFamily="50" charset="-128"/>
              </a:rPr>
              <a:t>経済への波及効果は限定的。</a:t>
            </a:r>
            <a:endParaRPr kumimoji="0" lang="en-US" altLang="ja-JP" sz="2800" kern="0" dirty="0">
              <a:solidFill>
                <a:prstClr val="black"/>
              </a:solidFill>
              <a:latin typeface="HGPｺﾞｼｯｸM" panose="020B0600000000000000" pitchFamily="50" charset="-128"/>
              <a:ea typeface="HGPｺﾞｼｯｸM" panose="020B0600000000000000" pitchFamily="50" charset="-128"/>
            </a:endParaRPr>
          </a:p>
          <a:p>
            <a:pPr marL="261938" indent="-261938" fontAlgn="auto">
              <a:lnSpc>
                <a:spcPts val="3000"/>
              </a:lnSpc>
              <a:spcBef>
                <a:spcPts val="0"/>
              </a:spcBef>
              <a:spcAft>
                <a:spcPts val="0"/>
              </a:spcAft>
            </a:pPr>
            <a:r>
              <a:rPr kumimoji="0" lang="ja-JP" altLang="en-US" sz="2800" kern="0" dirty="0" smtClean="0">
                <a:solidFill>
                  <a:prstClr val="black"/>
                </a:solidFill>
                <a:latin typeface="HGPｺﾞｼｯｸM" panose="020B0600000000000000" pitchFamily="50" charset="-128"/>
                <a:ea typeface="HGPｺﾞｼｯｸM" panose="020B0600000000000000" pitchFamily="50" charset="-128"/>
              </a:rPr>
              <a:t>○</a:t>
            </a:r>
            <a:r>
              <a:rPr lang="ja-JP" altLang="en-US" sz="2800" dirty="0" smtClean="0">
                <a:solidFill>
                  <a:prstClr val="black"/>
                </a:solidFill>
                <a:latin typeface="HGPｺﾞｼｯｸM" panose="020B0600000000000000" pitchFamily="50" charset="-128"/>
                <a:ea typeface="HGPｺﾞｼｯｸM" panose="020B0600000000000000" pitchFamily="50" charset="-128"/>
              </a:rPr>
              <a:t>地域</a:t>
            </a:r>
            <a:r>
              <a:rPr lang="ja-JP" altLang="en-US" sz="2800" dirty="0">
                <a:solidFill>
                  <a:prstClr val="black"/>
                </a:solidFill>
                <a:latin typeface="HGPｺﾞｼｯｸM" panose="020B0600000000000000" pitchFamily="50" charset="-128"/>
                <a:ea typeface="HGPｺﾞｼｯｸM" panose="020B0600000000000000" pitchFamily="50" charset="-128"/>
              </a:rPr>
              <a:t>資源は</a:t>
            </a:r>
            <a:r>
              <a:rPr lang="ja-JP" altLang="en-US" sz="2800" dirty="0" smtClean="0">
                <a:solidFill>
                  <a:prstClr val="black"/>
                </a:solidFill>
                <a:latin typeface="HGPｺﾞｼｯｸM" panose="020B0600000000000000" pitchFamily="50" charset="-128"/>
                <a:ea typeface="HGPｺﾞｼｯｸM" panose="020B0600000000000000" pitchFamily="50" charset="-128"/>
              </a:rPr>
              <a:t>全国各地に</a:t>
            </a:r>
            <a:r>
              <a:rPr lang="ja-JP" altLang="en-US" sz="2800" dirty="0">
                <a:solidFill>
                  <a:prstClr val="black"/>
                </a:solidFill>
                <a:latin typeface="HGPｺﾞｼｯｸM" panose="020B0600000000000000" pitchFamily="50" charset="-128"/>
                <a:ea typeface="HGPｺﾞｼｯｸM" panose="020B0600000000000000" pitchFamily="50" charset="-128"/>
              </a:rPr>
              <a:t>豊富にあり</a:t>
            </a:r>
            <a:r>
              <a:rPr lang="ja-JP" altLang="en-US" sz="2800" dirty="0" smtClean="0">
                <a:solidFill>
                  <a:prstClr val="black"/>
                </a:solidFill>
                <a:latin typeface="HGPｺﾞｼｯｸM" panose="020B0600000000000000" pitchFamily="50" charset="-128"/>
                <a:ea typeface="HGPｺﾞｼｯｸM" panose="020B0600000000000000" pitchFamily="50" charset="-128"/>
              </a:rPr>
              <a:t>、</a:t>
            </a:r>
            <a:r>
              <a:rPr lang="ja-JP" altLang="en-US" sz="2800" b="1" u="sng" dirty="0" smtClean="0">
                <a:solidFill>
                  <a:prstClr val="black"/>
                </a:solidFill>
                <a:latin typeface="HGPｺﾞｼｯｸM" panose="020B0600000000000000" pitchFamily="50" charset="-128"/>
                <a:ea typeface="HGPｺﾞｼｯｸM" panose="020B0600000000000000" pitchFamily="50" charset="-128"/>
              </a:rPr>
              <a:t>活用の余地</a:t>
            </a:r>
            <a:r>
              <a:rPr lang="ja-JP" altLang="en-US" sz="2800" b="1" u="sng" dirty="0">
                <a:solidFill>
                  <a:prstClr val="black"/>
                </a:solidFill>
                <a:latin typeface="HGPｺﾞｼｯｸM" panose="020B0600000000000000" pitchFamily="50" charset="-128"/>
                <a:ea typeface="HGPｺﾞｼｯｸM" panose="020B0600000000000000" pitchFamily="50" charset="-128"/>
              </a:rPr>
              <a:t>は大きい</a:t>
            </a:r>
            <a:r>
              <a:rPr lang="ja-JP" altLang="en-US" sz="2800" dirty="0" smtClean="0">
                <a:solidFill>
                  <a:prstClr val="black"/>
                </a:solidFill>
                <a:latin typeface="HGPｺﾞｼｯｸM" panose="020B0600000000000000" pitchFamily="50" charset="-128"/>
                <a:ea typeface="HGPｺﾞｼｯｸM" panose="020B0600000000000000" pitchFamily="50" charset="-128"/>
              </a:rPr>
              <a:t>。</a:t>
            </a:r>
            <a:endParaRPr kumimoji="0" lang="en-US" altLang="ja-JP" sz="2800" kern="0" dirty="0" smtClean="0">
              <a:solidFill>
                <a:prstClr val="black"/>
              </a:solidFill>
              <a:latin typeface="HGPｺﾞｼｯｸM" panose="020B0600000000000000" pitchFamily="50" charset="-128"/>
              <a:ea typeface="HGPｺﾞｼｯｸM" panose="020B0600000000000000" pitchFamily="50" charset="-128"/>
            </a:endParaRPr>
          </a:p>
        </p:txBody>
      </p:sp>
      <p:sp>
        <p:nvSpPr>
          <p:cNvPr id="23" name="テキスト ボックス 9"/>
          <p:cNvSpPr txBox="1">
            <a:spLocks noChangeArrowheads="1"/>
          </p:cNvSpPr>
          <p:nvPr/>
        </p:nvSpPr>
        <p:spPr bwMode="auto">
          <a:xfrm>
            <a:off x="47428" y="1809899"/>
            <a:ext cx="3436326" cy="373171"/>
          </a:xfrm>
          <a:prstGeom prst="rect">
            <a:avLst/>
          </a:prstGeom>
          <a:noFill/>
          <a:ln w="9525">
            <a:noFill/>
            <a:miter lim="800000"/>
            <a:headEnd/>
            <a:tailEnd/>
          </a:ln>
        </p:spPr>
        <p:txBody>
          <a:bodyPr lIns="95241" tIns="47621" rIns="95241" bIns="47621">
            <a:spAutoFit/>
          </a:bodyPr>
          <a:lstStyle/>
          <a:p>
            <a:pPr>
              <a:defRPr/>
            </a:pPr>
            <a:r>
              <a:rPr lang="ja-JP" altLang="en-US" b="1" dirty="0" smtClean="0">
                <a:solidFill>
                  <a:prstClr val="black"/>
                </a:solidFill>
                <a:latin typeface="HGPｺﾞｼｯｸM" panose="020B0600000000000000" pitchFamily="50" charset="-128"/>
                <a:ea typeface="HGPｺﾞｼｯｸM" panose="020B0600000000000000" pitchFamily="50" charset="-128"/>
              </a:rPr>
              <a:t>　恵那</a:t>
            </a:r>
            <a:r>
              <a:rPr lang="ja-JP" altLang="en-US" b="1" dirty="0">
                <a:solidFill>
                  <a:prstClr val="black"/>
                </a:solidFill>
                <a:latin typeface="HGPｺﾞｼｯｸM" panose="020B0600000000000000" pitchFamily="50" charset="-128"/>
                <a:ea typeface="HGPｺﾞｼｯｸM" panose="020B0600000000000000" pitchFamily="50" charset="-128"/>
              </a:rPr>
              <a:t>川上屋</a:t>
            </a:r>
            <a:r>
              <a:rPr lang="en-US" altLang="ja-JP" b="1" dirty="0">
                <a:solidFill>
                  <a:prstClr val="black"/>
                </a:solidFill>
                <a:latin typeface="HGPｺﾞｼｯｸM" panose="020B0600000000000000" pitchFamily="50" charset="-128"/>
                <a:ea typeface="HGPｺﾞｼｯｸM" panose="020B0600000000000000" pitchFamily="50" charset="-128"/>
              </a:rPr>
              <a:t>(</a:t>
            </a:r>
            <a:r>
              <a:rPr lang="ja-JP" altLang="en-US" b="1" dirty="0">
                <a:solidFill>
                  <a:prstClr val="black"/>
                </a:solidFill>
                <a:latin typeface="HGPｺﾞｼｯｸM" panose="020B0600000000000000" pitchFamily="50" charset="-128"/>
                <a:ea typeface="HGPｺﾞｼｯｸM" panose="020B0600000000000000" pitchFamily="50" charset="-128"/>
              </a:rPr>
              <a:t>岐阜県恵那市</a:t>
            </a:r>
            <a:r>
              <a:rPr lang="en-US" altLang="ja-JP" b="1" dirty="0" smtClean="0">
                <a:solidFill>
                  <a:prstClr val="black"/>
                </a:solidFill>
                <a:latin typeface="HGPｺﾞｼｯｸM" panose="020B0600000000000000" pitchFamily="50" charset="-128"/>
                <a:ea typeface="HGPｺﾞｼｯｸM" panose="020B0600000000000000" pitchFamily="50" charset="-128"/>
              </a:rPr>
              <a:t>)</a:t>
            </a:r>
            <a:endParaRPr lang="en-US" altLang="ja-JP" b="1" dirty="0">
              <a:solidFill>
                <a:prstClr val="black"/>
              </a:solidFill>
              <a:latin typeface="HGPｺﾞｼｯｸM" panose="020B0600000000000000" pitchFamily="50" charset="-128"/>
              <a:ea typeface="HGPｺﾞｼｯｸM" panose="020B0600000000000000" pitchFamily="50" charset="-128"/>
            </a:endParaRPr>
          </a:p>
        </p:txBody>
      </p:sp>
      <p:sp>
        <p:nvSpPr>
          <p:cNvPr id="24" name="テキスト ボックス 9"/>
          <p:cNvSpPr txBox="1">
            <a:spLocks noChangeArrowheads="1"/>
          </p:cNvSpPr>
          <p:nvPr/>
        </p:nvSpPr>
        <p:spPr bwMode="auto">
          <a:xfrm>
            <a:off x="3181781" y="1850889"/>
            <a:ext cx="4603538" cy="373171"/>
          </a:xfrm>
          <a:prstGeom prst="rect">
            <a:avLst/>
          </a:prstGeom>
          <a:noFill/>
          <a:ln w="9525">
            <a:noFill/>
            <a:miter lim="800000"/>
            <a:headEnd/>
            <a:tailEnd/>
          </a:ln>
        </p:spPr>
        <p:txBody>
          <a:bodyPr wrap="square" lIns="95241" tIns="47621" rIns="95241" bIns="47621">
            <a:spAutoFit/>
          </a:bodyPr>
          <a:lstStyle/>
          <a:p>
            <a:pPr>
              <a:defRPr/>
            </a:pPr>
            <a:r>
              <a:rPr lang="ja-JP" altLang="en-US" b="1" dirty="0" smtClean="0">
                <a:solidFill>
                  <a:prstClr val="black"/>
                </a:solidFill>
                <a:latin typeface="HGPｺﾞｼｯｸM" panose="020B0600000000000000" pitchFamily="50" charset="-128"/>
                <a:ea typeface="HGPｺﾞｼｯｸM" panose="020B0600000000000000" pitchFamily="50" charset="-128"/>
              </a:rPr>
              <a:t>アビサル・ジャパン（札幌市）</a:t>
            </a:r>
            <a:endParaRPr lang="en-US" altLang="ja-JP" b="1" dirty="0">
              <a:solidFill>
                <a:prstClr val="black"/>
              </a:solidFill>
              <a:latin typeface="HGPｺﾞｼｯｸM" panose="020B0600000000000000" pitchFamily="50" charset="-128"/>
              <a:ea typeface="HGPｺﾞｼｯｸM" panose="020B0600000000000000" pitchFamily="50" charset="-128"/>
            </a:endParaRPr>
          </a:p>
        </p:txBody>
      </p:sp>
      <p:pic>
        <p:nvPicPr>
          <p:cNvPr id="25" name="図 15" descr="ビート畑の写真.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4534" y="2394427"/>
            <a:ext cx="2619243" cy="1233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 name="テキスト ボックス 9"/>
          <p:cNvSpPr txBox="1">
            <a:spLocks noChangeArrowheads="1"/>
          </p:cNvSpPr>
          <p:nvPr/>
        </p:nvSpPr>
        <p:spPr bwMode="auto">
          <a:xfrm>
            <a:off x="6216742" y="1964448"/>
            <a:ext cx="2836830" cy="373171"/>
          </a:xfrm>
          <a:prstGeom prst="rect">
            <a:avLst/>
          </a:prstGeom>
          <a:noFill/>
          <a:ln w="9525">
            <a:noFill/>
            <a:miter lim="800000"/>
            <a:headEnd/>
            <a:tailEnd/>
          </a:ln>
        </p:spPr>
        <p:txBody>
          <a:bodyPr wrap="square" lIns="95241" tIns="47621" rIns="95241" bIns="47621">
            <a:spAutoFit/>
          </a:bodyPr>
          <a:lstStyle/>
          <a:p>
            <a:pPr>
              <a:defRPr/>
            </a:pPr>
            <a:r>
              <a:rPr lang="ja-JP" altLang="en-US" b="1" dirty="0" smtClean="0">
                <a:solidFill>
                  <a:prstClr val="black"/>
                </a:solidFill>
                <a:latin typeface="HGPｺﾞｼｯｸM" panose="020B0600000000000000" pitchFamily="50" charset="-128"/>
                <a:ea typeface="HGPｺﾞｼｯｸM" panose="020B0600000000000000" pitchFamily="50" charset="-128"/>
              </a:rPr>
              <a:t>　　小国製麺（胎内市）</a:t>
            </a:r>
            <a:endParaRPr lang="en-US" altLang="ja-JP" b="1" dirty="0">
              <a:solidFill>
                <a:prstClr val="black"/>
              </a:solidFill>
              <a:latin typeface="HGPｺﾞｼｯｸM" panose="020B0600000000000000" pitchFamily="50" charset="-128"/>
              <a:ea typeface="HGPｺﾞｼｯｸM" panose="020B0600000000000000" pitchFamily="50" charset="-128"/>
            </a:endParaRPr>
          </a:p>
        </p:txBody>
      </p:sp>
      <p:sp>
        <p:nvSpPr>
          <p:cNvPr id="21" name="正方形/長方形 17"/>
          <p:cNvSpPr>
            <a:spLocks noChangeArrowheads="1"/>
          </p:cNvSpPr>
          <p:nvPr/>
        </p:nvSpPr>
        <p:spPr bwMode="auto">
          <a:xfrm>
            <a:off x="0" y="422"/>
            <a:ext cx="9158654" cy="476250"/>
          </a:xfrm>
          <a:prstGeom prst="rect">
            <a:avLst/>
          </a:prstGeom>
          <a:solidFill>
            <a:schemeClr val="accent1">
              <a:lumMod val="75000"/>
            </a:schemeClr>
          </a:solidFill>
          <a:ln w="9525" algn="ctr">
            <a:noFill/>
            <a:round/>
            <a:headEnd/>
            <a:tailEnd/>
          </a:ln>
        </p:spPr>
        <p:txBody>
          <a:bodyPr wrap="none" anchor="ctr"/>
          <a:lstStyle/>
          <a:p>
            <a:pPr algn="ctr">
              <a:spcBef>
                <a:spcPct val="50000"/>
              </a:spcBef>
              <a:defRPr/>
            </a:pPr>
            <a:r>
              <a:rPr lang="ja-JP" altLang="en-US" sz="2800" b="1" dirty="0">
                <a:solidFill>
                  <a:prstClr val="white"/>
                </a:solidFill>
                <a:latin typeface="HGPｺﾞｼｯｸM" panose="020B0600000000000000" pitchFamily="50" charset="-128"/>
                <a:ea typeface="HGPｺﾞｼｯｸM" panose="020B0600000000000000" pitchFamily="50" charset="-128"/>
              </a:rPr>
              <a:t>地域資源活用促進法の施行</a:t>
            </a:r>
            <a:r>
              <a:rPr lang="ja-JP" altLang="en-US" sz="2800" b="1" dirty="0" smtClean="0">
                <a:solidFill>
                  <a:prstClr val="white"/>
                </a:solidFill>
                <a:latin typeface="HGPｺﾞｼｯｸM" panose="020B0600000000000000" pitchFamily="50" charset="-128"/>
                <a:ea typeface="HGPｺﾞｼｯｸM" panose="020B0600000000000000" pitchFamily="50" charset="-128"/>
              </a:rPr>
              <a:t>状況</a:t>
            </a:r>
            <a:endParaRPr lang="ja-JP" altLang="en-US" sz="2800" b="1" dirty="0">
              <a:solidFill>
                <a:prstClr val="white"/>
              </a:solidFill>
              <a:latin typeface="HGPｺﾞｼｯｸM" panose="020B0600000000000000" pitchFamily="50" charset="-128"/>
              <a:ea typeface="HGPｺﾞｼｯｸM" panose="020B0600000000000000" pitchFamily="50" charset="-128"/>
            </a:endParaRPr>
          </a:p>
        </p:txBody>
      </p:sp>
      <p:pic>
        <p:nvPicPr>
          <p:cNvPr id="2" name="Picture 2" descr="恵那川上屋">
            <a:hlinkClick r:id="rId5" tooltip="恵那川上屋"/>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48" y="2428431"/>
            <a:ext cx="2790272" cy="2399634"/>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41k1CIHYxXL._SL500_AA300_.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98591" y="3732733"/>
            <a:ext cx="1999796" cy="14284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614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1000"/>
                                        <p:tgtEl>
                                          <p:spTgt spid="2"/>
                                        </p:tgtEl>
                                      </p:cBhvr>
                                    </p:animEffect>
                                    <p:anim calcmode="lin" valueType="num">
                                      <p:cBhvr>
                                        <p:cTn id="63" dur="1000" fill="hold"/>
                                        <p:tgtEl>
                                          <p:spTgt spid="2"/>
                                        </p:tgtEl>
                                        <p:attrNameLst>
                                          <p:attrName>ppt_x</p:attrName>
                                        </p:attrNameLst>
                                      </p:cBhvr>
                                      <p:tavLst>
                                        <p:tav tm="0">
                                          <p:val>
                                            <p:strVal val="#ppt_x"/>
                                          </p:val>
                                        </p:tav>
                                        <p:tav tm="100000">
                                          <p:val>
                                            <p:strVal val="#ppt_x"/>
                                          </p:val>
                                        </p:tav>
                                      </p:tavLst>
                                    </p:anim>
                                    <p:anim calcmode="lin" valueType="num">
                                      <p:cBhvr>
                                        <p:cTn id="64" dur="1000" fill="hold"/>
                                        <p:tgtEl>
                                          <p:spTgt spid="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28"/>
                                        </p:tgtEl>
                                        <p:attrNameLst>
                                          <p:attrName>style.visibility</p:attrName>
                                        </p:attrNameLst>
                                      </p:cBhvr>
                                      <p:to>
                                        <p:strVal val="visible"/>
                                      </p:to>
                                    </p:set>
                                    <p:animEffect transition="in" filter="fade">
                                      <p:cBhvr>
                                        <p:cTn id="67" dur="1000"/>
                                        <p:tgtEl>
                                          <p:spTgt spid="1028"/>
                                        </p:tgtEl>
                                      </p:cBhvr>
                                    </p:animEffect>
                                    <p:anim calcmode="lin" valueType="num">
                                      <p:cBhvr>
                                        <p:cTn id="68" dur="1000" fill="hold"/>
                                        <p:tgtEl>
                                          <p:spTgt spid="1028"/>
                                        </p:tgtEl>
                                        <p:attrNameLst>
                                          <p:attrName>ppt_x</p:attrName>
                                        </p:attrNameLst>
                                      </p:cBhvr>
                                      <p:tavLst>
                                        <p:tav tm="0">
                                          <p:val>
                                            <p:strVal val="#ppt_x"/>
                                          </p:val>
                                        </p:tav>
                                        <p:tav tm="100000">
                                          <p:val>
                                            <p:strVal val="#ppt_x"/>
                                          </p:val>
                                        </p:tav>
                                      </p:tavLst>
                                    </p:anim>
                                    <p:anim calcmode="lin" valueType="num">
                                      <p:cBhvr>
                                        <p:cTn id="6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47" grpId="0" animBg="1"/>
      <p:bldP spid="5" grpId="0"/>
      <p:bldP spid="34" grpId="0"/>
      <p:bldP spid="35" grpId="0"/>
      <p:bldP spid="17" grpId="0" animBg="1"/>
      <p:bldP spid="23" grpId="0"/>
      <p:bldP spid="24"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251520" y="5733256"/>
            <a:ext cx="8640960" cy="1124744"/>
          </a:xfrm>
          <a:prstGeom prst="roundRect">
            <a:avLst>
              <a:gd name="adj" fmla="val 0"/>
            </a:avLst>
          </a:prstGeom>
          <a:solidFill>
            <a:schemeClr val="accent5">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ja-JP" altLang="en-US" sz="2800" dirty="0" smtClean="0">
                <a:solidFill>
                  <a:prstClr val="black"/>
                </a:solidFill>
                <a:latin typeface="HGPｺﾞｼｯｸM" panose="020B0600000000000000" pitchFamily="50" charset="-128"/>
                <a:ea typeface="HGPｺﾞｼｯｸM" panose="020B0600000000000000" pitchFamily="50" charset="-128"/>
              </a:rPr>
              <a:t>その他の活用地域資源、関連する地域資源、それに対する自治体の取り組み等も次ページ以降に記載</a:t>
            </a:r>
            <a:endParaRPr lang="ja-JP" altLang="en-US" sz="2800" dirty="0">
              <a:solidFill>
                <a:prstClr val="black"/>
              </a:solidFill>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679" r="12710"/>
          <a:stretch/>
        </p:blipFill>
        <p:spPr bwMode="auto">
          <a:xfrm>
            <a:off x="1401161" y="762963"/>
            <a:ext cx="6341679" cy="4778716"/>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Lst>
        </p:spPr>
      </p:pic>
      <p:sp>
        <p:nvSpPr>
          <p:cNvPr id="5" name="正方形/長方形 17"/>
          <p:cNvSpPr>
            <a:spLocks noChangeArrowheads="1"/>
          </p:cNvSpPr>
          <p:nvPr/>
        </p:nvSpPr>
        <p:spPr bwMode="auto">
          <a:xfrm>
            <a:off x="0" y="1"/>
            <a:ext cx="9144000" cy="548680"/>
          </a:xfrm>
          <a:prstGeom prst="rect">
            <a:avLst/>
          </a:prstGeom>
          <a:solidFill>
            <a:schemeClr val="accent1">
              <a:lumMod val="75000"/>
            </a:schemeClr>
          </a:solidFill>
          <a:ln w="9525" algn="ctr">
            <a:noFill/>
            <a:round/>
            <a:headEnd/>
            <a:tailEnd/>
          </a:ln>
        </p:spPr>
        <p:txBody>
          <a:bodyPr wrap="none" anchor="ctr"/>
          <a:lstStyle/>
          <a:p>
            <a:pPr algn="ctr" defTabSz="914180" fontAlgn="auto">
              <a:spcBef>
                <a:spcPts val="0"/>
              </a:spcBef>
              <a:spcAft>
                <a:spcPts val="0"/>
              </a:spcAft>
              <a:defRPr/>
            </a:pPr>
            <a:r>
              <a:rPr lang="ja-JP" altLang="en-US" sz="2800" b="1" dirty="0" smtClean="0">
                <a:solidFill>
                  <a:prstClr val="white"/>
                </a:solidFill>
                <a:latin typeface="HGPｺﾞｼｯｸM" panose="020B0600000000000000" pitchFamily="50" charset="-128"/>
                <a:ea typeface="HGPｺﾞｼｯｸM" panose="020B0600000000000000" pitchFamily="50" charset="-128"/>
              </a:rPr>
              <a:t>＜参考＞ふるさと名物応援宣言の例</a:t>
            </a:r>
            <a:endParaRPr lang="ja-JP" altLang="en-US" sz="2800" b="1" dirty="0">
              <a:solidFill>
                <a:prstClr val="white"/>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653819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角丸四角形 41"/>
          <p:cNvSpPr/>
          <p:nvPr/>
        </p:nvSpPr>
        <p:spPr>
          <a:xfrm>
            <a:off x="124272" y="620687"/>
            <a:ext cx="4735760" cy="4824537"/>
          </a:xfrm>
          <a:prstGeom prst="roundRect">
            <a:avLst>
              <a:gd name="adj" fmla="val 3307"/>
            </a:avLst>
          </a:prstGeom>
          <a:noFill/>
        </p:spPr>
        <p:style>
          <a:lnRef idx="2">
            <a:schemeClr val="accent3"/>
          </a:lnRef>
          <a:fillRef idx="1">
            <a:schemeClr val="lt1"/>
          </a:fillRef>
          <a:effectRef idx="0">
            <a:schemeClr val="accent3"/>
          </a:effectRef>
          <a:fontRef idx="minor">
            <a:schemeClr val="dk1"/>
          </a:fontRef>
        </p:style>
        <p:txBody>
          <a:bodyPr lIns="54000" rIns="54000" rtlCol="0" anchor="t" anchorCtr="0"/>
          <a:lstStyle/>
          <a:p>
            <a:pPr marL="180975" indent="-180975">
              <a:spcAft>
                <a:spcPts val="600"/>
              </a:spcAft>
            </a:pPr>
            <a:r>
              <a:rPr lang="ja-JP" altLang="en-US" sz="1400" u="sng" dirty="0" smtClean="0">
                <a:solidFill>
                  <a:schemeClr val="tx1"/>
                </a:solidFill>
              </a:rPr>
              <a:t>①小売事業者等支援事業</a:t>
            </a:r>
            <a:endParaRPr lang="en-US" altLang="ja-JP" sz="1400" u="sng" dirty="0">
              <a:solidFill>
                <a:schemeClr val="tx1"/>
              </a:solidFill>
            </a:endParaRPr>
          </a:p>
          <a:p>
            <a:pPr marL="180975" indent="-180975">
              <a:spcAft>
                <a:spcPts val="600"/>
              </a:spcAft>
            </a:pPr>
            <a:r>
              <a:rPr lang="ja-JP" altLang="en-US" sz="1400" dirty="0" smtClean="0">
                <a:solidFill>
                  <a:schemeClr val="tx1"/>
                </a:solidFill>
              </a:rPr>
              <a:t>・対象事業</a:t>
            </a:r>
            <a:endParaRPr lang="en-US" altLang="ja-JP" sz="1400" dirty="0" smtClean="0">
              <a:solidFill>
                <a:schemeClr val="tx1"/>
              </a:solidFill>
            </a:endParaRPr>
          </a:p>
          <a:p>
            <a:pPr marL="180975">
              <a:spcAft>
                <a:spcPts val="600"/>
              </a:spcAft>
            </a:pPr>
            <a:r>
              <a:rPr lang="ja-JP" altLang="en-US" sz="1400" dirty="0" smtClean="0">
                <a:solidFill>
                  <a:schemeClr val="tx1"/>
                </a:solidFill>
              </a:rPr>
              <a:t>小売事</a:t>
            </a:r>
            <a:r>
              <a:rPr lang="ja-JP" altLang="en-US" sz="1400" dirty="0">
                <a:solidFill>
                  <a:schemeClr val="tx1"/>
                </a:solidFill>
              </a:rPr>
              <a:t>業者等が、地域資源を活用</a:t>
            </a:r>
            <a:r>
              <a:rPr lang="ja-JP" altLang="en-US" sz="1400" dirty="0" smtClean="0">
                <a:solidFill>
                  <a:schemeClr val="tx1"/>
                </a:solidFill>
              </a:rPr>
              <a:t>した</a:t>
            </a:r>
            <a:r>
              <a:rPr lang="en-US" altLang="ja-JP" sz="1400" dirty="0" smtClean="0">
                <a:solidFill>
                  <a:schemeClr val="tx1"/>
                </a:solidFill>
              </a:rPr>
              <a:t>『</a:t>
            </a:r>
            <a:r>
              <a:rPr lang="ja-JP" altLang="en-US" sz="1400" dirty="0">
                <a:solidFill>
                  <a:schemeClr val="tx1"/>
                </a:solidFill>
              </a:rPr>
              <a:t>ふるさと名物</a:t>
            </a:r>
            <a:r>
              <a:rPr lang="en-US" altLang="ja-JP" sz="1400" dirty="0">
                <a:solidFill>
                  <a:schemeClr val="tx1"/>
                </a:solidFill>
              </a:rPr>
              <a:t>』</a:t>
            </a:r>
            <a:r>
              <a:rPr lang="ja-JP" altLang="en-US" sz="1400" dirty="0">
                <a:solidFill>
                  <a:schemeClr val="tx1"/>
                </a:solidFill>
              </a:rPr>
              <a:t>に関する市場動向等に関する情報</a:t>
            </a:r>
            <a:r>
              <a:rPr lang="ja-JP" altLang="en-US" sz="1400" dirty="0" smtClean="0">
                <a:solidFill>
                  <a:schemeClr val="tx1"/>
                </a:solidFill>
              </a:rPr>
              <a:t>を、製造事</a:t>
            </a:r>
            <a:r>
              <a:rPr lang="ja-JP" altLang="en-US" sz="1400" dirty="0">
                <a:solidFill>
                  <a:schemeClr val="tx1"/>
                </a:solidFill>
              </a:rPr>
              <a:t>業者等にフィードバックし</a:t>
            </a:r>
            <a:r>
              <a:rPr lang="ja-JP" altLang="en-US" sz="1400" dirty="0" smtClean="0">
                <a:solidFill>
                  <a:schemeClr val="tx1"/>
                </a:solidFill>
              </a:rPr>
              <a:t>、商品開発・改良に繋げる取組、</a:t>
            </a:r>
            <a:r>
              <a:rPr lang="ja-JP" altLang="en-US" sz="1400" dirty="0">
                <a:solidFill>
                  <a:schemeClr val="tx1"/>
                </a:solidFill>
              </a:rPr>
              <a:t>商品の特徴を活かした販路開拓</a:t>
            </a:r>
            <a:r>
              <a:rPr lang="ja-JP" altLang="en-US" sz="1400" dirty="0" smtClean="0">
                <a:solidFill>
                  <a:schemeClr val="tx1"/>
                </a:solidFill>
              </a:rPr>
              <a:t>等。</a:t>
            </a:r>
            <a:endParaRPr lang="en-US" altLang="ja-JP" sz="1400" dirty="0" smtClean="0">
              <a:solidFill>
                <a:schemeClr val="tx1"/>
              </a:solidFill>
            </a:endParaRPr>
          </a:p>
          <a:p>
            <a:pPr marL="180975" indent="-180975">
              <a:spcAft>
                <a:spcPts val="600"/>
              </a:spcAft>
            </a:pPr>
            <a:r>
              <a:rPr lang="ja-JP" altLang="en-US" sz="1400" dirty="0" smtClean="0">
                <a:solidFill>
                  <a:schemeClr val="tx1"/>
                </a:solidFill>
              </a:rPr>
              <a:t>・対象者</a:t>
            </a:r>
            <a:endParaRPr lang="en-US" altLang="ja-JP" sz="1400" dirty="0" smtClean="0">
              <a:solidFill>
                <a:schemeClr val="tx1"/>
              </a:solidFill>
            </a:endParaRPr>
          </a:p>
          <a:p>
            <a:pPr marL="180975">
              <a:spcAft>
                <a:spcPts val="600"/>
              </a:spcAft>
            </a:pPr>
            <a:r>
              <a:rPr lang="ja-JP" altLang="en-US" sz="1400" dirty="0" smtClean="0">
                <a:solidFill>
                  <a:schemeClr val="tx1"/>
                </a:solidFill>
              </a:rPr>
              <a:t>小売業・サービス業を営む法人又は小売業・サービス業者とネットワークを有する法人（大企業やＮＰＯ法人等も可）</a:t>
            </a:r>
            <a:r>
              <a:rPr lang="ja-JP" altLang="en-US" sz="1400" dirty="0">
                <a:solidFill>
                  <a:schemeClr val="tx1"/>
                </a:solidFill>
              </a:rPr>
              <a:t>　</a:t>
            </a:r>
            <a:endParaRPr lang="en-US" altLang="ja-JP" sz="1400" dirty="0">
              <a:solidFill>
                <a:schemeClr val="tx1"/>
              </a:solidFill>
            </a:endParaRPr>
          </a:p>
          <a:p>
            <a:pPr marL="180975" indent="-180975">
              <a:spcAft>
                <a:spcPts val="600"/>
              </a:spcAft>
            </a:pPr>
            <a:r>
              <a:rPr lang="ja-JP" altLang="en-US" sz="1400" dirty="0" smtClean="0">
                <a:solidFill>
                  <a:schemeClr val="tx1"/>
                </a:solidFill>
              </a:rPr>
              <a:t>・補助内容</a:t>
            </a:r>
            <a:endParaRPr lang="en-US" altLang="ja-JP" sz="1400" dirty="0" smtClean="0">
              <a:solidFill>
                <a:schemeClr val="tx1"/>
              </a:solidFill>
            </a:endParaRPr>
          </a:p>
          <a:p>
            <a:pPr marL="180975">
              <a:spcAft>
                <a:spcPts val="600"/>
              </a:spcAft>
            </a:pPr>
            <a:r>
              <a:rPr lang="ja-JP" altLang="en-US" sz="1400" dirty="0" smtClean="0">
                <a:solidFill>
                  <a:schemeClr val="tx1"/>
                </a:solidFill>
              </a:rPr>
              <a:t>補助上限：</a:t>
            </a:r>
            <a:r>
              <a:rPr lang="en-US" altLang="ja-JP" sz="1400" dirty="0">
                <a:solidFill>
                  <a:schemeClr val="tx1"/>
                </a:solidFill>
              </a:rPr>
              <a:t>1,000</a:t>
            </a:r>
            <a:r>
              <a:rPr lang="ja-JP" altLang="en-US" sz="1400" dirty="0">
                <a:solidFill>
                  <a:schemeClr val="tx1"/>
                </a:solidFill>
              </a:rPr>
              <a:t>万円、補助率：</a:t>
            </a:r>
            <a:r>
              <a:rPr lang="en-US" altLang="ja-JP" sz="1400" dirty="0">
                <a:solidFill>
                  <a:schemeClr val="tx1"/>
                </a:solidFill>
              </a:rPr>
              <a:t>1/2</a:t>
            </a:r>
            <a:r>
              <a:rPr lang="ja-JP" altLang="en-US" sz="1400" dirty="0">
                <a:solidFill>
                  <a:schemeClr val="tx1"/>
                </a:solidFill>
              </a:rPr>
              <a:t>（大企業）・</a:t>
            </a:r>
            <a:r>
              <a:rPr lang="en-US" altLang="ja-JP" sz="1400" dirty="0">
                <a:solidFill>
                  <a:schemeClr val="tx1"/>
                </a:solidFill>
              </a:rPr>
              <a:t>2/3</a:t>
            </a:r>
            <a:r>
              <a:rPr lang="ja-JP" altLang="en-US" sz="1400" dirty="0">
                <a:solidFill>
                  <a:schemeClr val="tx1"/>
                </a:solidFill>
              </a:rPr>
              <a:t>（大企業以外</a:t>
            </a:r>
            <a:r>
              <a:rPr lang="ja-JP" altLang="en-US" sz="1400" dirty="0" smtClean="0">
                <a:solidFill>
                  <a:schemeClr val="tx1"/>
                </a:solidFill>
              </a:rPr>
              <a:t>）</a:t>
            </a:r>
            <a:r>
              <a:rPr lang="en-US" altLang="ja-JP" sz="1400" dirty="0" smtClean="0">
                <a:solidFill>
                  <a:schemeClr val="tx1"/>
                </a:solidFill>
              </a:rPr>
              <a:t/>
            </a:r>
            <a:br>
              <a:rPr lang="en-US" altLang="ja-JP" sz="1400" dirty="0" smtClean="0">
                <a:solidFill>
                  <a:schemeClr val="tx1"/>
                </a:solidFill>
              </a:rPr>
            </a:br>
            <a:r>
              <a:rPr lang="ja-JP" altLang="en-US" sz="1400" dirty="0" smtClean="0">
                <a:solidFill>
                  <a:schemeClr val="tx1"/>
                </a:solidFill>
              </a:rPr>
              <a:t>補助</a:t>
            </a:r>
            <a:r>
              <a:rPr lang="ja-JP" altLang="en-US" sz="1400" dirty="0">
                <a:solidFill>
                  <a:schemeClr val="tx1"/>
                </a:solidFill>
              </a:rPr>
              <a:t>対象経費：市場調査費</a:t>
            </a:r>
            <a:r>
              <a:rPr lang="ja-JP" altLang="en-US" sz="1400" dirty="0" smtClean="0">
                <a:solidFill>
                  <a:schemeClr val="tx1"/>
                </a:solidFill>
              </a:rPr>
              <a:t>、催事等の設営費、</a:t>
            </a:r>
            <a:r>
              <a:rPr lang="ja-JP" altLang="en-US" sz="1400" dirty="0">
                <a:solidFill>
                  <a:schemeClr val="tx1"/>
                </a:solidFill>
              </a:rPr>
              <a:t>広報費等</a:t>
            </a:r>
          </a:p>
          <a:p>
            <a:pPr marL="180975" indent="-180975">
              <a:spcAft>
                <a:spcPts val="600"/>
              </a:spcAft>
            </a:pPr>
            <a:endParaRPr lang="en-US" altLang="ja-JP" sz="1400" dirty="0">
              <a:solidFill>
                <a:schemeClr val="tx1"/>
              </a:solidFill>
            </a:endParaRPr>
          </a:p>
        </p:txBody>
      </p:sp>
      <p:sp>
        <p:nvSpPr>
          <p:cNvPr id="45" name="正方形/長方形 44"/>
          <p:cNvSpPr/>
          <p:nvPr/>
        </p:nvSpPr>
        <p:spPr>
          <a:xfrm>
            <a:off x="0" y="0"/>
            <a:ext cx="9144000" cy="483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t>平成</a:t>
            </a:r>
            <a:r>
              <a:rPr lang="en-US" altLang="ja-JP" sz="1600" dirty="0" smtClean="0"/>
              <a:t>26</a:t>
            </a:r>
            <a:r>
              <a:rPr lang="ja-JP" altLang="en-US" sz="1600" dirty="0" smtClean="0"/>
              <a:t>年度補正予算</a:t>
            </a:r>
            <a:r>
              <a:rPr lang="ja-JP" altLang="en-US" sz="2400" dirty="0" smtClean="0"/>
              <a:t>　小売事業者等・ふるさと名物開発等支援事業　概要</a:t>
            </a:r>
            <a:endParaRPr lang="en-US" altLang="ja-JP" sz="2400" dirty="0" smtClean="0"/>
          </a:p>
        </p:txBody>
      </p:sp>
      <p:sp>
        <p:nvSpPr>
          <p:cNvPr id="46" name="角丸四角形 45"/>
          <p:cNvSpPr/>
          <p:nvPr/>
        </p:nvSpPr>
        <p:spPr>
          <a:xfrm>
            <a:off x="124272" y="5567776"/>
            <a:ext cx="8884322" cy="1192642"/>
          </a:xfrm>
          <a:prstGeom prst="roundRect">
            <a:avLst>
              <a:gd name="adj" fmla="val 3307"/>
            </a:avLst>
          </a:prstGeom>
          <a:noFill/>
        </p:spPr>
        <p:style>
          <a:lnRef idx="2">
            <a:schemeClr val="accent3"/>
          </a:lnRef>
          <a:fillRef idx="1">
            <a:schemeClr val="lt1"/>
          </a:fillRef>
          <a:effectRef idx="0">
            <a:schemeClr val="accent3"/>
          </a:effectRef>
          <a:fontRef idx="minor">
            <a:schemeClr val="dk1"/>
          </a:fontRef>
        </p:style>
        <p:txBody>
          <a:bodyPr lIns="54000" rIns="54000" rtlCol="0" anchor="t" anchorCtr="0"/>
          <a:lstStyle/>
          <a:p>
            <a:pPr marL="180975" indent="-180975">
              <a:spcAft>
                <a:spcPts val="600"/>
              </a:spcAft>
            </a:pPr>
            <a:r>
              <a:rPr lang="ja-JP" altLang="en-US" sz="1400" dirty="0" smtClean="0">
                <a:solidFill>
                  <a:schemeClr val="tx1"/>
                </a:solidFill>
              </a:rPr>
              <a:t>事業実施スケジュール</a:t>
            </a:r>
            <a:endParaRPr lang="en-US" altLang="ja-JP" sz="1400" dirty="0" smtClean="0">
              <a:solidFill>
                <a:schemeClr val="tx1"/>
              </a:solidFill>
            </a:endParaRPr>
          </a:p>
          <a:p>
            <a:pPr marL="180975" indent="-180975">
              <a:spcAft>
                <a:spcPts val="600"/>
              </a:spcAft>
            </a:pPr>
            <a:r>
              <a:rPr lang="ja-JP" altLang="en-US" sz="1400" dirty="0">
                <a:solidFill>
                  <a:schemeClr val="tx1"/>
                </a:solidFill>
              </a:rPr>
              <a:t>　</a:t>
            </a:r>
            <a:r>
              <a:rPr lang="ja-JP" altLang="en-US" sz="1400" dirty="0" smtClean="0">
                <a:solidFill>
                  <a:schemeClr val="tx1"/>
                </a:solidFill>
              </a:rPr>
              <a:t>事業者公募：３</a:t>
            </a:r>
            <a:r>
              <a:rPr lang="en-US" altLang="ja-JP" sz="1400" dirty="0" smtClean="0">
                <a:solidFill>
                  <a:schemeClr val="tx1"/>
                </a:solidFill>
              </a:rPr>
              <a:t>/</a:t>
            </a:r>
            <a:r>
              <a:rPr lang="ja-JP" altLang="en-US" sz="1400" dirty="0" smtClean="0">
                <a:solidFill>
                  <a:schemeClr val="tx1"/>
                </a:solidFill>
              </a:rPr>
              <a:t>９～４</a:t>
            </a:r>
            <a:r>
              <a:rPr lang="en-US" altLang="ja-JP" sz="1400" dirty="0" smtClean="0">
                <a:solidFill>
                  <a:schemeClr val="tx1"/>
                </a:solidFill>
              </a:rPr>
              <a:t>/</a:t>
            </a:r>
            <a:r>
              <a:rPr lang="ja-JP" altLang="en-US" sz="1400" dirty="0" smtClean="0">
                <a:solidFill>
                  <a:schemeClr val="tx1"/>
                </a:solidFill>
              </a:rPr>
              <a:t>１３　、　補助事業期間　交付決定日から平成２８年１</a:t>
            </a:r>
            <a:r>
              <a:rPr lang="en-US" altLang="ja-JP" sz="1400" dirty="0" smtClean="0">
                <a:solidFill>
                  <a:schemeClr val="tx1"/>
                </a:solidFill>
              </a:rPr>
              <a:t>/</a:t>
            </a:r>
            <a:r>
              <a:rPr lang="ja-JP" altLang="en-US" sz="1400" dirty="0" smtClean="0">
                <a:solidFill>
                  <a:schemeClr val="tx1"/>
                </a:solidFill>
              </a:rPr>
              <a:t>３１まで　　</a:t>
            </a:r>
            <a:endParaRPr lang="en-US" altLang="ja-JP" sz="1400" dirty="0" smtClean="0">
              <a:solidFill>
                <a:schemeClr val="tx1"/>
              </a:solidFill>
            </a:endParaRPr>
          </a:p>
          <a:p>
            <a:pPr marL="180975" indent="-180975">
              <a:spcAft>
                <a:spcPts val="600"/>
              </a:spcAft>
            </a:pPr>
            <a:r>
              <a:rPr lang="ja-JP" altLang="en-US" sz="1400" dirty="0" smtClean="0">
                <a:solidFill>
                  <a:schemeClr val="tx1"/>
                </a:solidFill>
              </a:rPr>
              <a:t>ふるさと名物応援事業　小売事業者等・ふるさと名物開発等支援事業　事務局　</a:t>
            </a:r>
            <a:endParaRPr lang="en-US" altLang="ja-JP" sz="1400" dirty="0" smtClean="0">
              <a:solidFill>
                <a:schemeClr val="tx1"/>
              </a:solidFill>
            </a:endParaRPr>
          </a:p>
          <a:p>
            <a:pPr marL="180975" indent="-180975">
              <a:spcAft>
                <a:spcPts val="600"/>
              </a:spcAft>
            </a:pPr>
            <a:r>
              <a:rPr lang="ja-JP" altLang="en-US" sz="1400" dirty="0">
                <a:solidFill>
                  <a:schemeClr val="tx1"/>
                </a:solidFill>
              </a:rPr>
              <a:t>　</a:t>
            </a:r>
            <a:r>
              <a:rPr lang="ja-JP" altLang="en-US" sz="1400" dirty="0" smtClean="0">
                <a:solidFill>
                  <a:schemeClr val="tx1"/>
                </a:solidFill>
              </a:rPr>
              <a:t>ウェブサイト（公募要領のダウンロードはこちら）</a:t>
            </a:r>
            <a:r>
              <a:rPr lang="ja-JP" altLang="en-US" sz="1400" dirty="0">
                <a:solidFill>
                  <a:schemeClr val="tx1"/>
                </a:solidFill>
              </a:rPr>
              <a:t>　</a:t>
            </a:r>
            <a:r>
              <a:rPr lang="en-US" altLang="ja-JP" sz="1400" dirty="0">
                <a:solidFill>
                  <a:schemeClr val="tx1"/>
                </a:solidFill>
                <a:hlinkClick r:id="rId3"/>
              </a:rPr>
              <a:t>http://furusato-hojo.jp</a:t>
            </a:r>
            <a:r>
              <a:rPr lang="en-US" altLang="ja-JP" sz="1400" dirty="0" smtClean="0">
                <a:solidFill>
                  <a:schemeClr val="tx1"/>
                </a:solidFill>
                <a:hlinkClick r:id="rId3"/>
              </a:rPr>
              <a:t>/</a:t>
            </a:r>
            <a:r>
              <a:rPr lang="ja-JP" altLang="en-US" sz="1400" dirty="0" smtClean="0">
                <a:solidFill>
                  <a:schemeClr val="tx1"/>
                </a:solidFill>
              </a:rPr>
              <a:t>　　電話番号 </a:t>
            </a:r>
            <a:r>
              <a:rPr lang="ja-JP" altLang="en-US" sz="1400" dirty="0">
                <a:solidFill>
                  <a:schemeClr val="tx1"/>
                </a:solidFill>
              </a:rPr>
              <a:t>：</a:t>
            </a:r>
            <a:r>
              <a:rPr lang="en-US" altLang="ja-JP" sz="1400" dirty="0" smtClean="0">
                <a:solidFill>
                  <a:schemeClr val="tx1"/>
                </a:solidFill>
              </a:rPr>
              <a:t>03-6226-5661</a:t>
            </a:r>
            <a:endParaRPr lang="en-US" altLang="ja-JP" sz="1400" dirty="0">
              <a:solidFill>
                <a:schemeClr val="tx1"/>
              </a:solidFill>
            </a:endParaRPr>
          </a:p>
          <a:p>
            <a:pPr marL="180975" indent="-180975">
              <a:spcAft>
                <a:spcPts val="600"/>
              </a:spcAft>
            </a:pPr>
            <a:endParaRPr lang="en-US" altLang="ja-JP" sz="1400" dirty="0">
              <a:solidFill>
                <a:schemeClr val="tx1"/>
              </a:solidFill>
            </a:endParaRPr>
          </a:p>
        </p:txBody>
      </p:sp>
      <p:sp>
        <p:nvSpPr>
          <p:cNvPr id="51" name="角丸四角形 50"/>
          <p:cNvSpPr/>
          <p:nvPr/>
        </p:nvSpPr>
        <p:spPr>
          <a:xfrm>
            <a:off x="4939747" y="620686"/>
            <a:ext cx="4004546" cy="4824537"/>
          </a:xfrm>
          <a:prstGeom prst="roundRect">
            <a:avLst>
              <a:gd name="adj" fmla="val 3307"/>
            </a:avLst>
          </a:prstGeom>
          <a:noFill/>
        </p:spPr>
        <p:style>
          <a:lnRef idx="2">
            <a:schemeClr val="accent3"/>
          </a:lnRef>
          <a:fillRef idx="1">
            <a:schemeClr val="lt1"/>
          </a:fillRef>
          <a:effectRef idx="0">
            <a:schemeClr val="accent3"/>
          </a:effectRef>
          <a:fontRef idx="minor">
            <a:schemeClr val="dk1"/>
          </a:fontRef>
        </p:style>
        <p:txBody>
          <a:bodyPr lIns="54000" rIns="54000" rtlCol="0" anchor="t" anchorCtr="0"/>
          <a:lstStyle/>
          <a:p>
            <a:pPr marL="180975" indent="-180975">
              <a:spcAft>
                <a:spcPts val="600"/>
              </a:spcAft>
            </a:pPr>
            <a:r>
              <a:rPr lang="ja-JP" altLang="en-US" sz="1400" u="sng" dirty="0" smtClean="0">
                <a:solidFill>
                  <a:schemeClr val="tx1"/>
                </a:solidFill>
              </a:rPr>
              <a:t>②ふるさと名物開発等支援事業</a:t>
            </a:r>
            <a:endParaRPr lang="en-US" altLang="ja-JP" sz="1400" u="sng" dirty="0">
              <a:solidFill>
                <a:schemeClr val="tx1"/>
              </a:solidFill>
            </a:endParaRPr>
          </a:p>
          <a:p>
            <a:pPr marL="180975" indent="-180975">
              <a:spcAft>
                <a:spcPts val="600"/>
              </a:spcAft>
            </a:pPr>
            <a:r>
              <a:rPr lang="ja-JP" altLang="en-US" sz="1400" dirty="0" smtClean="0">
                <a:solidFill>
                  <a:schemeClr val="tx1"/>
                </a:solidFill>
              </a:rPr>
              <a:t>・対象事業</a:t>
            </a:r>
            <a:endParaRPr lang="en-US" altLang="ja-JP" sz="1400" dirty="0" smtClean="0">
              <a:solidFill>
                <a:schemeClr val="tx1"/>
              </a:solidFill>
            </a:endParaRPr>
          </a:p>
          <a:p>
            <a:pPr marL="180975">
              <a:spcAft>
                <a:spcPts val="600"/>
              </a:spcAft>
            </a:pPr>
            <a:r>
              <a:rPr lang="ja-JP" altLang="en-US" sz="1400" dirty="0" smtClean="0">
                <a:solidFill>
                  <a:schemeClr val="tx1"/>
                </a:solidFill>
              </a:rPr>
              <a:t>複数</a:t>
            </a:r>
            <a:r>
              <a:rPr lang="ja-JP" altLang="en-US" sz="1400" dirty="0">
                <a:solidFill>
                  <a:schemeClr val="tx1"/>
                </a:solidFill>
              </a:rPr>
              <a:t>の中小企業・小規模事業者が、地域資源を活用した</a:t>
            </a:r>
            <a:r>
              <a:rPr lang="en-US" altLang="ja-JP" sz="1400" dirty="0">
                <a:solidFill>
                  <a:schemeClr val="tx1"/>
                </a:solidFill>
              </a:rPr>
              <a:t>『</a:t>
            </a:r>
            <a:r>
              <a:rPr lang="ja-JP" altLang="en-US" sz="1400" dirty="0">
                <a:solidFill>
                  <a:schemeClr val="tx1"/>
                </a:solidFill>
              </a:rPr>
              <a:t>ふるさと名物</a:t>
            </a:r>
            <a:r>
              <a:rPr lang="en-US" altLang="ja-JP" sz="1400" dirty="0">
                <a:solidFill>
                  <a:schemeClr val="tx1"/>
                </a:solidFill>
              </a:rPr>
              <a:t>』</a:t>
            </a:r>
            <a:r>
              <a:rPr lang="ja-JP" altLang="en-US" sz="1400" dirty="0">
                <a:solidFill>
                  <a:schemeClr val="tx1"/>
                </a:solidFill>
              </a:rPr>
              <a:t>を開発し、地域ブランドとして販路開拓する</a:t>
            </a:r>
            <a:r>
              <a:rPr lang="ja-JP" altLang="en-US" sz="1400" dirty="0" smtClean="0">
                <a:solidFill>
                  <a:schemeClr val="tx1"/>
                </a:solidFill>
              </a:rPr>
              <a:t>取組、</a:t>
            </a:r>
            <a:r>
              <a:rPr lang="ja-JP" altLang="en-US" sz="1400" dirty="0">
                <a:solidFill>
                  <a:schemeClr val="tx1"/>
                </a:solidFill>
              </a:rPr>
              <a:t>観光産業と他産業が連携し、地域ぐるみで着地型観光商品を開発する</a:t>
            </a:r>
            <a:r>
              <a:rPr lang="ja-JP" altLang="en-US" sz="1400" dirty="0" smtClean="0">
                <a:solidFill>
                  <a:schemeClr val="tx1"/>
                </a:solidFill>
              </a:rPr>
              <a:t>取組。</a:t>
            </a:r>
            <a:endParaRPr lang="ja-JP" altLang="en-US" sz="1400" dirty="0">
              <a:solidFill>
                <a:schemeClr val="tx1"/>
              </a:solidFill>
            </a:endParaRPr>
          </a:p>
          <a:p>
            <a:pPr marL="180975" indent="-180975">
              <a:spcAft>
                <a:spcPts val="600"/>
              </a:spcAft>
            </a:pPr>
            <a:r>
              <a:rPr lang="ja-JP" altLang="en-US" sz="1400" dirty="0" smtClean="0">
                <a:solidFill>
                  <a:schemeClr val="tx1"/>
                </a:solidFill>
              </a:rPr>
              <a:t>・対象者</a:t>
            </a:r>
            <a:endParaRPr lang="en-US" altLang="ja-JP" sz="1400" dirty="0" smtClean="0">
              <a:solidFill>
                <a:schemeClr val="tx1"/>
              </a:solidFill>
            </a:endParaRPr>
          </a:p>
          <a:p>
            <a:pPr marL="180975">
              <a:spcAft>
                <a:spcPts val="600"/>
              </a:spcAft>
            </a:pPr>
            <a:r>
              <a:rPr lang="ja-JP" altLang="en-US" sz="1400" dirty="0" smtClean="0">
                <a:solidFill>
                  <a:schemeClr val="tx1"/>
                </a:solidFill>
              </a:rPr>
              <a:t>４</a:t>
            </a:r>
            <a:r>
              <a:rPr lang="ja-JP" altLang="en-US" sz="1400" dirty="0">
                <a:solidFill>
                  <a:schemeClr val="tx1"/>
                </a:solidFill>
              </a:rPr>
              <a:t>者以上の中小企業</a:t>
            </a:r>
            <a:r>
              <a:rPr lang="ja-JP" altLang="en-US" sz="1400" dirty="0" smtClean="0">
                <a:solidFill>
                  <a:schemeClr val="tx1"/>
                </a:solidFill>
              </a:rPr>
              <a:t>グループ又は事業</a:t>
            </a:r>
            <a:r>
              <a:rPr lang="ja-JP" altLang="en-US" sz="1400" dirty="0">
                <a:solidFill>
                  <a:schemeClr val="tx1"/>
                </a:solidFill>
              </a:rPr>
              <a:t>協同組合等</a:t>
            </a:r>
          </a:p>
          <a:p>
            <a:pPr marL="180975" indent="-180975">
              <a:spcAft>
                <a:spcPts val="600"/>
              </a:spcAft>
            </a:pPr>
            <a:r>
              <a:rPr lang="ja-JP" altLang="en-US" sz="1400" dirty="0" smtClean="0">
                <a:solidFill>
                  <a:schemeClr val="tx1"/>
                </a:solidFill>
              </a:rPr>
              <a:t>・補助内容</a:t>
            </a:r>
            <a:endParaRPr lang="en-US" altLang="ja-JP" sz="1400" dirty="0" smtClean="0">
              <a:solidFill>
                <a:schemeClr val="tx1"/>
              </a:solidFill>
            </a:endParaRPr>
          </a:p>
          <a:p>
            <a:pPr marL="180975">
              <a:spcAft>
                <a:spcPts val="600"/>
              </a:spcAft>
            </a:pPr>
            <a:r>
              <a:rPr lang="ja-JP" altLang="en-US" sz="1400" dirty="0" smtClean="0">
                <a:solidFill>
                  <a:schemeClr val="tx1"/>
                </a:solidFill>
              </a:rPr>
              <a:t>補助</a:t>
            </a:r>
            <a:r>
              <a:rPr lang="ja-JP" altLang="en-US" sz="1400" dirty="0">
                <a:solidFill>
                  <a:schemeClr val="tx1"/>
                </a:solidFill>
              </a:rPr>
              <a:t>上限額：</a:t>
            </a:r>
            <a:r>
              <a:rPr lang="en-US" altLang="ja-JP" sz="1400" dirty="0">
                <a:solidFill>
                  <a:schemeClr val="tx1"/>
                </a:solidFill>
              </a:rPr>
              <a:t>2,000</a:t>
            </a:r>
            <a:r>
              <a:rPr lang="ja-JP" altLang="en-US" sz="1400" dirty="0">
                <a:solidFill>
                  <a:schemeClr val="tx1"/>
                </a:solidFill>
              </a:rPr>
              <a:t>万円、補助率：</a:t>
            </a:r>
            <a:r>
              <a:rPr lang="en-US" altLang="ja-JP" sz="1400" dirty="0" smtClean="0">
                <a:solidFill>
                  <a:schemeClr val="tx1"/>
                </a:solidFill>
              </a:rPr>
              <a:t>2/3</a:t>
            </a:r>
            <a:br>
              <a:rPr lang="en-US" altLang="ja-JP" sz="1400" dirty="0" smtClean="0">
                <a:solidFill>
                  <a:schemeClr val="tx1"/>
                </a:solidFill>
              </a:rPr>
            </a:br>
            <a:r>
              <a:rPr lang="ja-JP" altLang="en-US" sz="1400" dirty="0" smtClean="0">
                <a:solidFill>
                  <a:schemeClr val="tx1"/>
                </a:solidFill>
              </a:rPr>
              <a:t>補助</a:t>
            </a:r>
            <a:r>
              <a:rPr lang="ja-JP" altLang="en-US" sz="1400" dirty="0">
                <a:solidFill>
                  <a:schemeClr val="tx1"/>
                </a:solidFill>
              </a:rPr>
              <a:t>対象経費：旅費、試作・実験費、展示会等出展費</a:t>
            </a:r>
            <a:r>
              <a:rPr lang="ja-JP" altLang="en-US" sz="1400" dirty="0" smtClean="0">
                <a:solidFill>
                  <a:schemeClr val="tx1"/>
                </a:solidFill>
              </a:rPr>
              <a:t>等</a:t>
            </a:r>
            <a:endParaRPr lang="ja-JP" altLang="en-US" sz="1400" dirty="0">
              <a:solidFill>
                <a:schemeClr val="tx1"/>
              </a:solidFill>
            </a:endParaRPr>
          </a:p>
        </p:txBody>
      </p:sp>
      <p:sp>
        <p:nvSpPr>
          <p:cNvPr id="7" name="角丸四角形吹き出し 6"/>
          <p:cNvSpPr/>
          <p:nvPr/>
        </p:nvSpPr>
        <p:spPr>
          <a:xfrm>
            <a:off x="6824873" y="5609497"/>
            <a:ext cx="2119420" cy="554600"/>
          </a:xfrm>
          <a:prstGeom prst="wedgeRoundRectCallout">
            <a:avLst>
              <a:gd name="adj1" fmla="val -34925"/>
              <a:gd name="adj2" fmla="val 89347"/>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詳細はこちらに</a:t>
            </a:r>
            <a:endParaRPr kumimoji="1" lang="en-US" altLang="ja-JP" sz="1400" dirty="0" smtClean="0">
              <a:solidFill>
                <a:schemeClr val="tx1"/>
              </a:solidFill>
            </a:endParaRPr>
          </a:p>
          <a:p>
            <a:pPr algn="ctr"/>
            <a:r>
              <a:rPr kumimoji="1" lang="ja-JP" altLang="en-US" sz="1400" dirty="0" smtClean="0">
                <a:solidFill>
                  <a:schemeClr val="tx1"/>
                </a:solidFill>
              </a:rPr>
              <a:t>お問い合わせ下さい</a:t>
            </a:r>
            <a:endParaRPr kumimoji="1" lang="ja-JP" altLang="en-US" sz="1400" dirty="0">
              <a:solidFill>
                <a:schemeClr val="tx1"/>
              </a:solidFill>
            </a:endParaRPr>
          </a:p>
        </p:txBody>
      </p:sp>
      <p:sp>
        <p:nvSpPr>
          <p:cNvPr id="52" name="テキスト ボックス 36"/>
          <p:cNvSpPr txBox="1">
            <a:spLocks noChangeArrowheads="1"/>
          </p:cNvSpPr>
          <p:nvPr/>
        </p:nvSpPr>
        <p:spPr bwMode="auto">
          <a:xfrm>
            <a:off x="267901" y="4259425"/>
            <a:ext cx="4503741" cy="1031051"/>
          </a:xfrm>
          <a:prstGeom prst="rect">
            <a:avLst/>
          </a:prstGeom>
          <a:solidFill>
            <a:schemeClr val="accent5">
              <a:lumMod val="20000"/>
              <a:lumOff val="80000"/>
            </a:schemeClr>
          </a:solidFill>
          <a:ln w="9525">
            <a:noFill/>
            <a:miter lim="800000"/>
            <a:headEnd/>
            <a:tailEnd/>
          </a:ln>
        </p:spPr>
        <p:txBody>
          <a:bodyPr wrap="square">
            <a:spAutoFit/>
          </a:bodyPr>
          <a:lstStyle/>
          <a:p>
            <a:pPr marL="92075" indent="-92075"/>
            <a:r>
              <a:rPr lang="ja-JP" altLang="en-US" sz="1100" b="1" u="sng" dirty="0" smtClean="0">
                <a:latin typeface="ＭＳ ゴシック" pitchFamily="49" charset="-128"/>
                <a:ea typeface="ＭＳ ゴシック" pitchFamily="49" charset="-128"/>
              </a:rPr>
              <a:t>例・・・</a:t>
            </a:r>
            <a:r>
              <a:rPr lang="en-US" altLang="ja-JP" sz="1100" b="1" u="sng" dirty="0" smtClean="0">
                <a:latin typeface="ＭＳ ゴシック" pitchFamily="49" charset="-128"/>
                <a:ea typeface="ＭＳ ゴシック" pitchFamily="49" charset="-128"/>
              </a:rPr>
              <a:t>【</a:t>
            </a:r>
            <a:r>
              <a:rPr lang="ja-JP" altLang="en-US" sz="1100" b="1" u="sng" dirty="0" smtClean="0">
                <a:latin typeface="ＭＳ ゴシック" pitchFamily="49" charset="-128"/>
                <a:ea typeface="ＭＳ ゴシック" pitchFamily="49" charset="-128"/>
              </a:rPr>
              <a:t>大手</a:t>
            </a:r>
            <a:r>
              <a:rPr lang="ja-JP" altLang="en-US" sz="1100" b="1" u="sng" dirty="0">
                <a:latin typeface="ＭＳ ゴシック" pitchFamily="49" charset="-128"/>
                <a:ea typeface="ＭＳ ゴシック" pitchFamily="49" charset="-128"/>
              </a:rPr>
              <a:t>百貨店が商品企画から販売までを支援</a:t>
            </a:r>
            <a:r>
              <a:rPr lang="en-US" altLang="ja-JP" sz="1100" b="1" u="sng" dirty="0">
                <a:latin typeface="ＭＳ ゴシック" pitchFamily="49" charset="-128"/>
                <a:ea typeface="ＭＳ ゴシック" pitchFamily="49" charset="-128"/>
              </a:rPr>
              <a:t>】</a:t>
            </a:r>
          </a:p>
          <a:p>
            <a:pPr marL="92075" indent="-92075"/>
            <a:endParaRPr lang="en-US" altLang="ja-JP" sz="600" dirty="0" smtClean="0"/>
          </a:p>
          <a:p>
            <a:pPr marL="92075" indent="-92075"/>
            <a:r>
              <a:rPr lang="ja-JP" altLang="en-US" sz="1100" dirty="0" smtClean="0"/>
              <a:t>　　繊維産地の優れた技術を活かし、大手百貨店が最新のファッション・トレンドに合わせた商品企画（コンセプト設定、デザイン、プロモーション等）を一貫して支援。催事スペースでその商品を販売するとともに、来場者や購入者の感想やアンケート調査結果などを次の商品企画に活用。</a:t>
            </a:r>
            <a:endParaRPr lang="ja-JP" altLang="en-US" sz="1100" dirty="0"/>
          </a:p>
        </p:txBody>
      </p:sp>
      <p:sp>
        <p:nvSpPr>
          <p:cNvPr id="55" name="テキスト ボックス 36"/>
          <p:cNvSpPr txBox="1">
            <a:spLocks noChangeArrowheads="1"/>
          </p:cNvSpPr>
          <p:nvPr/>
        </p:nvSpPr>
        <p:spPr bwMode="auto">
          <a:xfrm>
            <a:off x="5220073" y="4259424"/>
            <a:ext cx="3528392" cy="1107996"/>
          </a:xfrm>
          <a:prstGeom prst="rect">
            <a:avLst/>
          </a:prstGeom>
          <a:solidFill>
            <a:schemeClr val="accent5">
              <a:lumMod val="20000"/>
              <a:lumOff val="80000"/>
            </a:schemeClr>
          </a:solidFill>
          <a:ln w="9525">
            <a:noFill/>
            <a:miter lim="800000"/>
            <a:headEnd/>
            <a:tailEnd/>
          </a:ln>
        </p:spPr>
        <p:txBody>
          <a:bodyPr wrap="square">
            <a:spAutoFit/>
          </a:bodyPr>
          <a:lstStyle/>
          <a:p>
            <a:pPr marL="92075" lvl="0" indent="-92075"/>
            <a:r>
              <a:rPr lang="ja-JP" altLang="en-US" sz="1100" b="1" u="sng" dirty="0" smtClean="0">
                <a:latin typeface="ＭＳ ゴシック" pitchFamily="49" charset="-128"/>
                <a:ea typeface="ＭＳ ゴシック" pitchFamily="49" charset="-128"/>
              </a:rPr>
              <a:t>例・・・</a:t>
            </a:r>
            <a:r>
              <a:rPr lang="en-US" altLang="ja-JP" sz="1100" b="1" u="sng" dirty="0">
                <a:solidFill>
                  <a:prstClr val="black"/>
                </a:solidFill>
                <a:latin typeface="ＭＳ ゴシック" pitchFamily="49" charset="-128"/>
                <a:ea typeface="ＭＳ ゴシック" pitchFamily="49" charset="-128"/>
              </a:rPr>
              <a:t>【</a:t>
            </a:r>
            <a:r>
              <a:rPr lang="ja-JP" altLang="en-US" sz="1100" b="1" u="sng" dirty="0" smtClean="0">
                <a:solidFill>
                  <a:prstClr val="black"/>
                </a:solidFill>
                <a:latin typeface="ＭＳ ゴシック" pitchFamily="49" charset="-128"/>
                <a:ea typeface="ＭＳ ゴシック" pitchFamily="49" charset="-128"/>
              </a:rPr>
              <a:t>地産品</a:t>
            </a:r>
            <a:r>
              <a:rPr lang="ja-JP" altLang="en-US" sz="1100" b="1" u="sng" dirty="0">
                <a:solidFill>
                  <a:prstClr val="black"/>
                </a:solidFill>
                <a:latin typeface="ＭＳ ゴシック" pitchFamily="49" charset="-128"/>
                <a:ea typeface="ＭＳ ゴシック" pitchFamily="49" charset="-128"/>
              </a:rPr>
              <a:t>をブランド化し域外へ販路開拓</a:t>
            </a:r>
            <a:r>
              <a:rPr lang="en-US" altLang="ja-JP" sz="1100" b="1" u="sng" dirty="0" smtClean="0">
                <a:solidFill>
                  <a:prstClr val="black"/>
                </a:solidFill>
                <a:latin typeface="ＭＳ ゴシック" pitchFamily="49" charset="-128"/>
                <a:ea typeface="ＭＳ ゴシック" pitchFamily="49" charset="-128"/>
              </a:rPr>
              <a:t>】</a:t>
            </a:r>
            <a:endParaRPr lang="en-US" altLang="ja-JP" sz="600" dirty="0" smtClean="0"/>
          </a:p>
          <a:p>
            <a:pPr marL="92075" lvl="0" indent="-92075"/>
            <a:r>
              <a:rPr lang="ja-JP" altLang="en-US" sz="1100" dirty="0" smtClean="0"/>
              <a:t>　</a:t>
            </a:r>
            <a:r>
              <a:rPr lang="ja-JP" altLang="en-US" sz="1100" dirty="0">
                <a:solidFill>
                  <a:prstClr val="black"/>
                </a:solidFill>
                <a:latin typeface="Arial" charset="0"/>
                <a:ea typeface="ＭＳ Ｐゴシック" pitchFamily="50" charset="-128"/>
              </a:rPr>
              <a:t>地域の特産である農産物の規格外品を活用し、地域内の複数の食品加工を行う中小企業が協働して、新たな商品を開発。地域ブランドのコンセプトを明確にするとともに、パッケージデザインも統一し、展示会等へ出展し、大都市圏の百貨店等との取引を目指す</a:t>
            </a:r>
            <a:r>
              <a:rPr lang="ja-JP" altLang="en-US" sz="1100" dirty="0" smtClean="0">
                <a:solidFill>
                  <a:prstClr val="black"/>
                </a:solidFill>
                <a:latin typeface="Arial" charset="0"/>
                <a:ea typeface="ＭＳ Ｐゴシック" pitchFamily="50" charset="-128"/>
              </a:rPr>
              <a:t>。</a:t>
            </a:r>
            <a:endParaRPr lang="ja-JP" altLang="en-US" sz="1100" dirty="0"/>
          </a:p>
        </p:txBody>
      </p:sp>
    </p:spTree>
    <p:extLst>
      <p:ext uri="{BB962C8B-B14F-4D97-AF65-F5344CB8AC3E}">
        <p14:creationId xmlns:p14="http://schemas.microsoft.com/office/powerpoint/2010/main" val="545651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5412"/>
            <a:ext cx="6485357" cy="1470025"/>
          </a:xfrm>
        </p:spPr>
        <p:txBody>
          <a:bodyPr>
            <a:normAutofit fontScale="90000"/>
          </a:bodyPr>
          <a:lstStyle/>
          <a:p>
            <a:pPr algn="l"/>
            <a:r>
              <a:rPr lang="ja-JP" altLang="en-US" sz="3200" i="1" dirty="0" smtClean="0">
                <a:latin typeface="ＤＦＰ太丸ゴシック体"/>
                <a:ea typeface="ＤＦＰ太丸ゴシック体"/>
                <a:cs typeface="ＤＦＰ太丸ゴシック体"/>
              </a:rPr>
              <a:t>ふるさと名物商品・旅行券</a:t>
            </a:r>
            <a:r>
              <a:rPr lang="en-US" altLang="ja-JP" sz="3200" i="1" dirty="0" smtClean="0">
                <a:latin typeface="ＤＦＰ太丸ゴシック体"/>
                <a:ea typeface="ＤＦＰ太丸ゴシック体"/>
                <a:cs typeface="ＤＦＰ太丸ゴシック体"/>
              </a:rPr>
              <a:t/>
            </a:r>
            <a:br>
              <a:rPr lang="en-US" altLang="ja-JP" sz="3200" i="1" dirty="0" smtClean="0">
                <a:latin typeface="ＤＦＰ太丸ゴシック体"/>
                <a:ea typeface="ＤＦＰ太丸ゴシック体"/>
                <a:cs typeface="ＤＦＰ太丸ゴシック体"/>
              </a:rPr>
            </a:br>
            <a:r>
              <a:rPr lang="ja-JP" altLang="en-US" sz="3200" i="1" dirty="0" smtClean="0">
                <a:latin typeface="ＤＦＰ太丸ゴシック体"/>
                <a:ea typeface="ＤＦＰ太丸ゴシック体"/>
                <a:cs typeface="ＤＦＰ太丸ゴシック体"/>
              </a:rPr>
              <a:t>　　　　に係る施行上の注意について</a:t>
            </a:r>
            <a:endParaRPr kumimoji="1" lang="ja-JP" altLang="en-US" sz="3200" i="1" dirty="0">
              <a:latin typeface="ＤＦＰ太丸ゴシック体"/>
              <a:ea typeface="ＤＦＰ太丸ゴシック体"/>
              <a:cs typeface="ＤＦＰ太丸ゴシック体"/>
            </a:endParaRPr>
          </a:p>
        </p:txBody>
      </p:sp>
      <p:sp>
        <p:nvSpPr>
          <p:cNvPr id="4" name="サブタイトル 3"/>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945152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5568"/>
            <a:ext cx="8229600" cy="1143000"/>
          </a:xfrm>
        </p:spPr>
        <p:txBody>
          <a:bodyPr/>
          <a:lstStyle/>
          <a:p>
            <a:r>
              <a:rPr kumimoji="1" lang="ja-JP" altLang="en-US" dirty="0" smtClean="0"/>
              <a:t>目指すもの　＊　留意点</a:t>
            </a:r>
            <a:endParaRPr kumimoji="1" lang="ja-JP" altLang="en-US" dirty="0"/>
          </a:p>
        </p:txBody>
      </p:sp>
      <p:sp>
        <p:nvSpPr>
          <p:cNvPr id="3" name="コンテンツ プレースホルダー 2"/>
          <p:cNvSpPr>
            <a:spLocks noGrp="1"/>
          </p:cNvSpPr>
          <p:nvPr>
            <p:ph idx="1"/>
          </p:nvPr>
        </p:nvSpPr>
        <p:spPr>
          <a:xfrm>
            <a:off x="265731" y="1415473"/>
            <a:ext cx="8696482" cy="5257800"/>
          </a:xfrm>
        </p:spPr>
        <p:txBody>
          <a:bodyPr>
            <a:noAutofit/>
          </a:bodyPr>
          <a:lstStyle/>
          <a:p>
            <a:pPr marL="0" lvl="0" indent="0" rtl="0">
              <a:buNone/>
            </a:pPr>
            <a:r>
              <a:rPr lang="ja-JP" altLang="en-US" sz="2400" u="sng" dirty="0" smtClean="0">
                <a:latin typeface="ＤＦＰ太丸ゴシック体"/>
                <a:ea typeface="ＤＦＰ太丸ゴシック体"/>
                <a:cs typeface="ＤＦＰ太丸ゴシック体"/>
              </a:rPr>
              <a:t>課題１：新規の消費誘発が目的</a:t>
            </a:r>
            <a:endParaRPr lang="ja-JP" altLang="en-US" sz="2400" u="sng" dirty="0">
              <a:latin typeface="ＤＦＰ太丸ゴシック体"/>
              <a:ea typeface="ＤＦＰ太丸ゴシック体"/>
              <a:cs typeface="ＤＦＰ太丸ゴシック体"/>
            </a:endParaRPr>
          </a:p>
          <a:p>
            <a:pPr lvl="1" rtl="0">
              <a:buFont typeface="Wingdings" charset="2"/>
              <a:buChar char="Ø"/>
            </a:pPr>
            <a:r>
              <a:rPr lang="ja-JP" altLang="en-US" sz="2000" dirty="0" smtClean="0">
                <a:latin typeface="HG丸ｺﾞｼｯｸM-PRO"/>
                <a:ea typeface="HG丸ｺﾞｼｯｸM-PRO"/>
                <a:cs typeface="HG丸ｺﾞｼｯｸM-PRO"/>
              </a:rPr>
              <a:t>予算消化のための、高額商品＊高額助成になっていないか？</a:t>
            </a:r>
            <a:endParaRPr lang="ja-JP" altLang="en-US" sz="2000" dirty="0">
              <a:latin typeface="HG丸ｺﾞｼｯｸM-PRO"/>
              <a:ea typeface="HG丸ｺﾞｼｯｸM-PRO"/>
              <a:cs typeface="HG丸ｺﾞｼｯｸM-PRO"/>
            </a:endParaRPr>
          </a:p>
          <a:p>
            <a:pPr lvl="1">
              <a:buFont typeface="Wingdings" charset="2"/>
              <a:buChar char="Ø"/>
            </a:pPr>
            <a:r>
              <a:rPr lang="ja-JP" altLang="en-US" sz="2000" dirty="0" smtClean="0">
                <a:latin typeface="HG丸ｺﾞｼｯｸM-PRO"/>
                <a:ea typeface="HG丸ｺﾞｼｯｸM-PRO"/>
                <a:cs typeface="HG丸ｺﾞｼｯｸM-PRO"/>
              </a:rPr>
              <a:t>単純に「箱根観光」を割り引いても、</a:t>
            </a:r>
            <a:r>
              <a:rPr lang="ja-JP" altLang="en-US" sz="2000" dirty="0">
                <a:latin typeface="HG丸ｺﾞｼｯｸM-PRO"/>
                <a:ea typeface="HG丸ｺﾞｼｯｸM-PRO"/>
                <a:cs typeface="HG丸ｺﾞｼｯｸM-PRO"/>
              </a:rPr>
              <a:t>新規の消費は</a:t>
            </a:r>
            <a:r>
              <a:rPr lang="ja-JP" altLang="en-US" sz="2000" dirty="0" smtClean="0">
                <a:latin typeface="HG丸ｺﾞｼｯｸM-PRO"/>
                <a:ea typeface="HG丸ｺﾞｼｯｸM-PRO"/>
                <a:cs typeface="HG丸ｺﾞｼｯｸM-PRO"/>
              </a:rPr>
              <a:t>生まれない。</a:t>
            </a:r>
            <a:endParaRPr lang="en-US" altLang="ja-JP" sz="2000" dirty="0">
              <a:latin typeface="HG丸ｺﾞｼｯｸM-PRO"/>
              <a:ea typeface="HG丸ｺﾞｼｯｸM-PRO"/>
              <a:cs typeface="HG丸ｺﾞｼｯｸM-PRO"/>
            </a:endParaRPr>
          </a:p>
          <a:p>
            <a:pPr lvl="1" rtl="0">
              <a:buFont typeface="Wingdings" charset="2"/>
              <a:buChar char="Ø"/>
            </a:pPr>
            <a:endParaRPr lang="en-US" altLang="ja-JP" sz="2400" u="sng" dirty="0" smtClean="0">
              <a:latin typeface="HG丸ｺﾞｼｯｸM-PRO"/>
              <a:ea typeface="HG丸ｺﾞｼｯｸM-PRO"/>
              <a:cs typeface="HG丸ｺﾞｼｯｸM-PRO"/>
            </a:endParaRPr>
          </a:p>
          <a:p>
            <a:pPr marL="0" lvl="0" indent="0" rtl="0">
              <a:buNone/>
            </a:pPr>
            <a:r>
              <a:rPr lang="ja-JP" altLang="en-US" sz="2400" u="sng" dirty="0" smtClean="0">
                <a:latin typeface="ＤＦＰ太丸ゴシック体"/>
                <a:ea typeface="ＤＦＰ太丸ゴシック体"/>
                <a:cs typeface="ＤＦＰ太丸ゴシック体"/>
              </a:rPr>
              <a:t>課題２：市場全体のパイを拡大する企画が必要</a:t>
            </a:r>
            <a:endParaRPr lang="ja-JP" altLang="en-US" sz="2400" u="sng" dirty="0">
              <a:latin typeface="ＤＦＰ太丸ゴシック体"/>
              <a:ea typeface="ＤＦＰ太丸ゴシック体"/>
              <a:cs typeface="ＤＦＰ太丸ゴシック体"/>
            </a:endParaRPr>
          </a:p>
          <a:p>
            <a:pPr lvl="1" rtl="0">
              <a:buFont typeface="Wingdings" charset="2"/>
              <a:buChar char="Ø"/>
            </a:pPr>
            <a:r>
              <a:rPr lang="ja-JP" altLang="en-US" sz="2000" dirty="0" smtClean="0">
                <a:latin typeface="HG丸ｺﾞｼｯｸM-PRO"/>
                <a:ea typeface="HG丸ｺﾞｼｯｸM-PRO"/>
                <a:cs typeface="HG丸ｺﾞｼｯｸM-PRO"/>
              </a:rPr>
              <a:t>新規の消費開拓のつもりで助成対象だけ工夫を凝らしても、結局は、既存のパイの争奪戦に終わるだけ。</a:t>
            </a:r>
            <a:endParaRPr lang="ja-JP" altLang="en-US" sz="2000" dirty="0">
              <a:latin typeface="HG丸ｺﾞｼｯｸM-PRO"/>
              <a:ea typeface="HG丸ｺﾞｼｯｸM-PRO"/>
              <a:cs typeface="HG丸ｺﾞｼｯｸM-PRO"/>
            </a:endParaRPr>
          </a:p>
          <a:p>
            <a:pPr lvl="1" rtl="0">
              <a:buFont typeface="Wingdings" charset="2"/>
              <a:buChar char="Ø"/>
            </a:pPr>
            <a:r>
              <a:rPr lang="ja-JP" altLang="en-US" sz="2000" dirty="0" smtClean="0">
                <a:latin typeface="HG丸ｺﾞｼｯｸM-PRO"/>
                <a:ea typeface="HG丸ｺﾞｼｯｸM-PRO"/>
                <a:cs typeface="HG丸ｺﾞｼｯｸM-PRO"/>
              </a:rPr>
              <a:t>消費者に語りかける企画にコストをかけ、そのライフスタイルを変えることで、パイ全体の拡大に取り組むことが不可欠。</a:t>
            </a:r>
            <a:endParaRPr lang="en-US" altLang="ja-JP" sz="2000" dirty="0" smtClean="0">
              <a:latin typeface="HG丸ｺﾞｼｯｸM-PRO"/>
              <a:ea typeface="HG丸ｺﾞｼｯｸM-PRO"/>
              <a:cs typeface="HG丸ｺﾞｼｯｸM-PRO"/>
            </a:endParaRPr>
          </a:p>
          <a:p>
            <a:pPr lvl="1" rtl="0"/>
            <a:endParaRPr lang="en-US" altLang="ja-JP" sz="2000" dirty="0" smtClean="0">
              <a:latin typeface="HG丸ｺﾞｼｯｸM-PRO"/>
              <a:ea typeface="HG丸ｺﾞｼｯｸM-PRO"/>
              <a:cs typeface="HG丸ｺﾞｼｯｸM-PRO"/>
            </a:endParaRPr>
          </a:p>
          <a:p>
            <a:pPr marL="0" lvl="0" indent="0" rtl="0">
              <a:buNone/>
            </a:pPr>
            <a:r>
              <a:rPr lang="ja-JP" altLang="en-US" sz="2400" u="sng" dirty="0" smtClean="0">
                <a:latin typeface="ＤＦＰ太丸ゴシック体"/>
                <a:ea typeface="ＤＦＰ太丸ゴシック体"/>
                <a:cs typeface="ＤＦＰ太丸ゴシック体"/>
              </a:rPr>
              <a:t>課題３：企画には、連携とコーデイネートが不可欠</a:t>
            </a:r>
            <a:endParaRPr lang="ja-JP" altLang="en-US" sz="2400" u="sng" dirty="0">
              <a:latin typeface="ＤＦＰ太丸ゴシック体"/>
              <a:ea typeface="ＤＦＰ太丸ゴシック体"/>
              <a:cs typeface="ＤＦＰ太丸ゴシック体"/>
            </a:endParaRPr>
          </a:p>
          <a:p>
            <a:pPr lvl="1" rtl="0">
              <a:buFont typeface="Wingdings" charset="2"/>
              <a:buChar char="Ø"/>
            </a:pPr>
            <a:r>
              <a:rPr lang="ja-JP" altLang="en-US" sz="2000" dirty="0" smtClean="0">
                <a:latin typeface="HG丸ｺﾞｼｯｸM-PRO"/>
                <a:ea typeface="HG丸ｺﾞｼｯｸM-PRO"/>
                <a:cs typeface="HG丸ｺﾞｼｯｸM-PRO"/>
              </a:rPr>
              <a:t>パイ拡大には、コアな地元ファンの創生と中規模市場の創出が必要</a:t>
            </a:r>
            <a:endParaRPr lang="ja-JP" altLang="en-US" sz="2000" dirty="0">
              <a:latin typeface="HG丸ｺﾞｼｯｸM-PRO"/>
              <a:ea typeface="HG丸ｺﾞｼｯｸM-PRO"/>
              <a:cs typeface="HG丸ｺﾞｼｯｸM-PRO"/>
            </a:endParaRPr>
          </a:p>
          <a:p>
            <a:pPr lvl="1" rtl="0">
              <a:buFont typeface="Wingdings" charset="2"/>
              <a:buChar char="Ø"/>
            </a:pPr>
            <a:r>
              <a:rPr lang="ja-JP" altLang="en-US" sz="2000" dirty="0" smtClean="0">
                <a:latin typeface="HG丸ｺﾞｼｯｸM-PRO"/>
                <a:ea typeface="HG丸ｺﾞｼｯｸM-PRO"/>
                <a:cs typeface="HG丸ｺﾞｼｯｸM-PRO"/>
              </a:rPr>
              <a:t>商品券事業と旅行券事業の連動は、たとえ予算上別事業であったとしても不可避。特に旅行券を単なる宿泊補助に終わらせないように。</a:t>
            </a:r>
            <a:endParaRPr lang="ja-JP" altLang="en-US" sz="2000" dirty="0">
              <a:latin typeface="HG丸ｺﾞｼｯｸM-PRO"/>
              <a:ea typeface="HG丸ｺﾞｼｯｸM-PRO"/>
              <a:cs typeface="HG丸ｺﾞｼｯｸM-PRO"/>
            </a:endParaRPr>
          </a:p>
        </p:txBody>
      </p:sp>
    </p:spTree>
    <p:extLst>
      <p:ext uri="{BB962C8B-B14F-4D97-AF65-F5344CB8AC3E}">
        <p14:creationId xmlns:p14="http://schemas.microsoft.com/office/powerpoint/2010/main" val="313805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barn(inVertical)">
                                      <p:cBhvr>
                                        <p:cTn id="29" dur="500"/>
                                        <p:tgtEl>
                                          <p:spTgt spid="3">
                                            <p:txEl>
                                              <p:pRg st="8" end="8"/>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barn(inVertical)">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契約形態、企画費用</a:t>
            </a:r>
            <a:endParaRPr kumimoji="1" lang="ja-JP" altLang="en-US" dirty="0"/>
          </a:p>
        </p:txBody>
      </p:sp>
      <p:sp>
        <p:nvSpPr>
          <p:cNvPr id="3" name="コンテンツ プレースホルダー 2"/>
          <p:cNvSpPr>
            <a:spLocks noGrp="1"/>
          </p:cNvSpPr>
          <p:nvPr>
            <p:ph idx="1"/>
          </p:nvPr>
        </p:nvSpPr>
        <p:spPr>
          <a:xfrm>
            <a:off x="271339" y="1619733"/>
            <a:ext cx="8686800" cy="4525963"/>
          </a:xfrm>
        </p:spPr>
        <p:txBody>
          <a:bodyPr>
            <a:normAutofit lnSpcReduction="10000"/>
          </a:bodyPr>
          <a:lstStyle/>
          <a:p>
            <a:pPr>
              <a:buFont typeface="Wingdings" charset="2"/>
              <a:buChar char="n"/>
            </a:pPr>
            <a:r>
              <a:rPr kumimoji="1" lang="ja-JP" altLang="en-US" sz="2400" b="1" u="sng" dirty="0" smtClean="0">
                <a:latin typeface="ＤＦＰ太丸ゴシック体"/>
                <a:ea typeface="ＤＦＰ太丸ゴシック体"/>
                <a:cs typeface="ＤＦＰ太丸ゴシック体"/>
              </a:rPr>
              <a:t>契約形態に束縛はない</a:t>
            </a:r>
            <a:endParaRPr kumimoji="1"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en-US" altLang="en-US" sz="2000" b="1" dirty="0" smtClean="0">
                <a:latin typeface="HG丸ｺﾞｼｯｸM-PRO"/>
                <a:ea typeface="HG丸ｺﾞｼｯｸM-PRO"/>
                <a:cs typeface="HG丸ｺﾞｼｯｸM-PRO"/>
              </a:rPr>
              <a:t>１</a:t>
            </a:r>
            <a:r>
              <a:rPr lang="ja-JP" altLang="en-US" sz="2000" b="1" dirty="0" smtClean="0">
                <a:latin typeface="HG丸ｺﾞｼｯｸM-PRO"/>
                <a:ea typeface="HG丸ｺﾞｼｯｸM-PRO"/>
                <a:cs typeface="HG丸ｺﾞｼｯｸM-PRO"/>
              </a:rPr>
              <a:t>社一括受注型、２</a:t>
            </a:r>
            <a:r>
              <a:rPr lang="en-US" altLang="ja-JP" sz="2000" b="1" dirty="0" smtClean="0">
                <a:latin typeface="HG丸ｺﾞｼｯｸM-PRO"/>
                <a:ea typeface="HG丸ｺﾞｼｯｸM-PRO"/>
                <a:cs typeface="HG丸ｺﾞｼｯｸM-PRO"/>
              </a:rPr>
              <a:t>〜</a:t>
            </a:r>
            <a:r>
              <a:rPr lang="ja-JP" altLang="en-US" sz="2000" b="1" dirty="0" smtClean="0">
                <a:latin typeface="HG丸ｺﾞｼｯｸM-PRO"/>
                <a:ea typeface="HG丸ｺﾞｼｯｸM-PRO"/>
                <a:cs typeface="HG丸ｺﾞｼｯｸM-PRO"/>
              </a:rPr>
              <a:t>３社一括受注型、数社分割発注型</a:t>
            </a:r>
            <a:r>
              <a:rPr lang="en-US" altLang="ja-JP" sz="2000" b="1" dirty="0" smtClean="0">
                <a:latin typeface="HG丸ｺﾞｼｯｸM-PRO"/>
                <a:ea typeface="HG丸ｺﾞｼｯｸM-PRO"/>
                <a:cs typeface="HG丸ｺﾞｼｯｸM-PRO"/>
              </a:rPr>
              <a:t> etc.</a:t>
            </a:r>
          </a:p>
          <a:p>
            <a:pPr lvl="1">
              <a:buFont typeface="Wingdings" charset="2"/>
              <a:buChar char="Ø"/>
            </a:pPr>
            <a:r>
              <a:rPr lang="ja-JP" altLang="en-US" sz="2000" b="1" dirty="0" smtClean="0">
                <a:latin typeface="HG丸ｺﾞｼｯｸM-PRO"/>
                <a:ea typeface="HG丸ｺﾞｼｯｸM-PRO"/>
                <a:cs typeface="HG丸ｺﾞｼｯｸM-PRO"/>
              </a:rPr>
              <a:t>企画比率埋め込み型、企画別発注型、企画別契約型</a:t>
            </a:r>
            <a:endParaRPr lang="en-US" altLang="ja-JP" sz="2000" b="1" dirty="0" smtClean="0">
              <a:latin typeface="HG丸ｺﾞｼｯｸM-PRO"/>
              <a:ea typeface="HG丸ｺﾞｼｯｸM-PRO"/>
              <a:cs typeface="HG丸ｺﾞｼｯｸM-PRO"/>
            </a:endParaRPr>
          </a:p>
          <a:p>
            <a:pPr lvl="1">
              <a:buFont typeface="Wingdings" charset="2"/>
              <a:buChar char="Ø"/>
            </a:pPr>
            <a:endParaRPr kumimoji="1" lang="en-US" altLang="ja-JP" sz="2000" b="1" u="sng" dirty="0" smtClean="0">
              <a:latin typeface="HG丸ｺﾞｼｯｸM-PRO"/>
              <a:ea typeface="HG丸ｺﾞｼｯｸM-PRO"/>
              <a:cs typeface="HG丸ｺﾞｼｯｸM-PRO"/>
            </a:endParaRPr>
          </a:p>
          <a:p>
            <a:pPr>
              <a:buFont typeface="Wingdings" charset="2"/>
              <a:buChar char="n"/>
            </a:pPr>
            <a:r>
              <a:rPr lang="ja-JP" altLang="en-US" sz="2400" b="1" u="sng" dirty="0" smtClean="0">
                <a:latin typeface="ＤＦＰ太丸ゴシック体"/>
                <a:ea typeface="ＤＦＰ太丸ゴシック体"/>
                <a:cs typeface="ＤＦＰ太丸ゴシック体"/>
              </a:rPr>
              <a:t>ただし、「助成費用：８割」縛りは見直しが必要</a:t>
            </a:r>
            <a:endParaRPr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ja-JP" altLang="en-US" sz="2000" b="1" dirty="0" smtClean="0">
                <a:solidFill>
                  <a:srgbClr val="FF0000"/>
                </a:solidFill>
                <a:latin typeface="HG丸ｺﾞｼｯｸM-PRO"/>
                <a:ea typeface="HG丸ｺﾞｼｯｸM-PRO"/>
                <a:cs typeface="HG丸ｺﾞｼｯｸM-PRO"/>
              </a:rPr>
              <a:t>一括受注で８</a:t>
            </a:r>
            <a:r>
              <a:rPr lang="en-US" altLang="ja-JP" sz="2000" b="1" dirty="0" smtClean="0">
                <a:solidFill>
                  <a:srgbClr val="FF0000"/>
                </a:solidFill>
                <a:latin typeface="HG丸ｺﾞｼｯｸM-PRO"/>
                <a:ea typeface="HG丸ｺﾞｼｯｸM-PRO"/>
                <a:cs typeface="HG丸ｺﾞｼｯｸM-PRO"/>
              </a:rPr>
              <a:t>〜</a:t>
            </a:r>
            <a:r>
              <a:rPr lang="ja-JP" altLang="en-US" sz="2000" b="1" dirty="0" smtClean="0">
                <a:solidFill>
                  <a:srgbClr val="FF0000"/>
                </a:solidFill>
                <a:latin typeface="HG丸ｺﾞｼｯｸM-PRO"/>
                <a:ea typeface="HG丸ｺﾞｼｯｸM-PRO"/>
                <a:cs typeface="HG丸ｺﾞｼｯｸM-PRO"/>
              </a:rPr>
              <a:t>９割を助成費用指定したら、企画はほぼ不可能</a:t>
            </a:r>
            <a:r>
              <a:rPr lang="ja-JP" altLang="en-US" sz="2000" b="1" dirty="0" smtClean="0">
                <a:latin typeface="HG丸ｺﾞｼｯｸM-PRO"/>
                <a:ea typeface="HG丸ｺﾞｼｯｸM-PRO"/>
                <a:cs typeface="HG丸ｺﾞｼｯｸM-PRO"/>
              </a:rPr>
              <a:t>。</a:t>
            </a:r>
            <a:endParaRPr lang="en-US" altLang="ja-JP" sz="2000" b="1" dirty="0" smtClean="0">
              <a:latin typeface="HG丸ｺﾞｼｯｸM-PRO"/>
              <a:ea typeface="HG丸ｺﾞｼｯｸM-PRO"/>
              <a:cs typeface="HG丸ｺﾞｼｯｸM-PRO"/>
            </a:endParaRPr>
          </a:p>
          <a:p>
            <a:pPr lvl="1">
              <a:buFont typeface="Wingdings" charset="2"/>
              <a:buChar char="Ø"/>
            </a:pPr>
            <a:r>
              <a:rPr lang="ja-JP" altLang="en-US" sz="2000" b="1" dirty="0" smtClean="0">
                <a:latin typeface="HG丸ｺﾞｼｯｸM-PRO"/>
                <a:ea typeface="HG丸ｺﾞｼｯｸM-PRO"/>
                <a:cs typeface="HG丸ｺﾞｼｯｸM-PRO"/>
              </a:rPr>
              <a:t>企画別契約であれば問題無し</a:t>
            </a:r>
            <a:r>
              <a:rPr lang="en-US" altLang="ja-JP" sz="2000" b="1" dirty="0" smtClean="0">
                <a:latin typeface="HG丸ｺﾞｼｯｸM-PRO"/>
                <a:ea typeface="HG丸ｺﾞｼｯｸM-PRO"/>
                <a:cs typeface="HG丸ｺﾞｼｯｸM-PRO"/>
              </a:rPr>
              <a:t>(</a:t>
            </a:r>
            <a:r>
              <a:rPr lang="ja-JP" altLang="en-US" sz="2000" b="1" dirty="0" smtClean="0">
                <a:latin typeface="HG丸ｺﾞｼｯｸM-PRO"/>
                <a:ea typeface="HG丸ｺﾞｼｯｸM-PRO"/>
                <a:cs typeface="HG丸ｺﾞｼｯｸM-PRO"/>
              </a:rPr>
              <a:t>中小企業庁事業等の活用も一案</a:t>
            </a:r>
            <a:r>
              <a:rPr lang="en-US" altLang="ja-JP" sz="2000" b="1" dirty="0" smtClean="0">
                <a:latin typeface="HG丸ｺﾞｼｯｸM-PRO"/>
                <a:ea typeface="HG丸ｺﾞｼｯｸM-PRO"/>
                <a:cs typeface="HG丸ｺﾞｼｯｸM-PRO"/>
              </a:rPr>
              <a:t>)</a:t>
            </a:r>
          </a:p>
          <a:p>
            <a:pPr lvl="1">
              <a:buFont typeface="Wingdings" charset="2"/>
              <a:buChar char="Ø"/>
            </a:pPr>
            <a:endParaRPr lang="en-US" altLang="ja-JP" sz="2000" b="1" u="sng" dirty="0" smtClean="0">
              <a:latin typeface="HG丸ｺﾞｼｯｸM-PRO"/>
              <a:ea typeface="HG丸ｺﾞｼｯｸM-PRO"/>
              <a:cs typeface="HG丸ｺﾞｼｯｸM-PRO"/>
            </a:endParaRPr>
          </a:p>
          <a:p>
            <a:pPr>
              <a:buFont typeface="Wingdings" charset="2"/>
              <a:buChar char="n"/>
            </a:pPr>
            <a:r>
              <a:rPr lang="ja-JP" altLang="en-US" sz="2400" b="1" u="sng" dirty="0" smtClean="0">
                <a:latin typeface="ＤＦＰ太丸ゴシック体"/>
                <a:ea typeface="ＤＦＰ太丸ゴシック体"/>
                <a:cs typeface="ＤＦＰ太丸ゴシック体"/>
              </a:rPr>
              <a:t>事後的にオプション内容を変更できるような契約を</a:t>
            </a:r>
            <a:endParaRPr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ja-JP" altLang="en-US" sz="2000" dirty="0" smtClean="0">
                <a:latin typeface="HG丸ｺﾞｼｯｸM-PRO"/>
                <a:ea typeface="HG丸ｺﾞｼｯｸM-PRO"/>
                <a:cs typeface="HG丸ｺﾞｼｯｸM-PRO"/>
              </a:rPr>
              <a:t>アイデア競争を引き出すためとはいえ、細切れに分割し過ぎれば弊害の方が大きい。</a:t>
            </a:r>
            <a:endParaRPr lang="en-US" altLang="ja-JP" sz="2000" dirty="0" smtClean="0">
              <a:latin typeface="HG丸ｺﾞｼｯｸM-PRO"/>
              <a:ea typeface="HG丸ｺﾞｼｯｸM-PRO"/>
              <a:cs typeface="HG丸ｺﾞｼｯｸM-PRO"/>
            </a:endParaRPr>
          </a:p>
          <a:p>
            <a:pPr lvl="1">
              <a:buFont typeface="Wingdings" charset="2"/>
              <a:buChar char="Ø"/>
            </a:pPr>
            <a:r>
              <a:rPr lang="ja-JP" altLang="en-US" sz="2000" dirty="0" smtClean="0">
                <a:latin typeface="HG丸ｺﾞｼｯｸM-PRO"/>
                <a:ea typeface="HG丸ｺﾞｼｯｸM-PRO"/>
                <a:cs typeface="HG丸ｺﾞｼｯｸM-PRO"/>
              </a:rPr>
              <a:t>名品指定も、それに即した企画も、契約後にオプションの中から自治体と民間が話し合って選べるような契約とするのが一案。</a:t>
            </a:r>
            <a:endParaRPr kumimoji="1" lang="ja-JP" altLang="en-US" sz="2000" dirty="0">
              <a:latin typeface="HG丸ｺﾞｼｯｸM-PRO"/>
              <a:ea typeface="HG丸ｺﾞｼｯｸM-PRO"/>
              <a:cs typeface="HG丸ｺﾞｼｯｸM-PRO"/>
            </a:endParaRPr>
          </a:p>
        </p:txBody>
      </p:sp>
    </p:spTree>
    <p:extLst>
      <p:ext uri="{BB962C8B-B14F-4D97-AF65-F5344CB8AC3E}">
        <p14:creationId xmlns:p14="http://schemas.microsoft.com/office/powerpoint/2010/main" val="81431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barn(inVertical)">
                                      <p:cBhvr>
                                        <p:cTn id="29" dur="500"/>
                                        <p:tgtEl>
                                          <p:spTgt spid="3">
                                            <p:txEl>
                                              <p:pRg st="8" end="8"/>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barn(inVertical)">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施行上の重要注意点</a:t>
            </a:r>
            <a:r>
              <a:rPr lang="en-US" altLang="ja-JP" dirty="0" smtClean="0"/>
              <a:t/>
            </a:r>
            <a:br>
              <a:rPr lang="en-US" altLang="ja-JP" dirty="0" smtClean="0"/>
            </a:br>
            <a:r>
              <a:rPr lang="en-US" altLang="ja-JP" sz="2200" dirty="0" smtClean="0"/>
              <a:t>〜</a:t>
            </a:r>
            <a:r>
              <a:rPr lang="ja-JP" altLang="en-US" sz="2200" dirty="0" smtClean="0"/>
              <a:t>詳細は、別途、マニュアル類を送付</a:t>
            </a:r>
            <a:r>
              <a:rPr lang="en-US" altLang="ja-JP" sz="2200" dirty="0" smtClean="0"/>
              <a:t>〜</a:t>
            </a:r>
            <a:endParaRPr kumimoji="1" lang="ja-JP" altLang="en-US" sz="2200" dirty="0"/>
          </a:p>
        </p:txBody>
      </p:sp>
      <p:sp>
        <p:nvSpPr>
          <p:cNvPr id="3" name="コンテンツ プレースホルダー 2"/>
          <p:cNvSpPr>
            <a:spLocks noGrp="1"/>
          </p:cNvSpPr>
          <p:nvPr>
            <p:ph idx="1"/>
          </p:nvPr>
        </p:nvSpPr>
        <p:spPr>
          <a:xfrm>
            <a:off x="271339" y="1600200"/>
            <a:ext cx="8686800" cy="5044819"/>
          </a:xfrm>
        </p:spPr>
        <p:txBody>
          <a:bodyPr>
            <a:normAutofit fontScale="85000" lnSpcReduction="10000"/>
          </a:bodyPr>
          <a:lstStyle/>
          <a:p>
            <a:pPr>
              <a:buFont typeface="Wingdings" charset="2"/>
              <a:buChar char="n"/>
            </a:pPr>
            <a:r>
              <a:rPr lang="ja-JP" altLang="en-US" sz="2400" b="1" u="sng" dirty="0" smtClean="0">
                <a:latin typeface="ＤＦＰ太丸ゴシック体"/>
                <a:ea typeface="ＤＦＰ太丸ゴシック体"/>
                <a:cs typeface="ＤＦＰ太丸ゴシック体"/>
              </a:rPr>
              <a:t>ロゴ表記ルールを忘れずに</a:t>
            </a:r>
            <a:endParaRPr kumimoji="1"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ja-JP" altLang="en-US" sz="2000" b="1" dirty="0" smtClean="0">
                <a:latin typeface="HG丸ｺﾞｼｯｸM-PRO"/>
                <a:ea typeface="HG丸ｺﾞｼｯｸM-PRO"/>
                <a:cs typeface="HG丸ｺﾞｼｯｸM-PRO"/>
              </a:rPr>
              <a:t>助成対象製品・サービスの販売に当たっては、消費者が認知できる形で、ロゴ表記と支援分の明記があることが唯一の共通ルール。</a:t>
            </a:r>
            <a:endParaRPr lang="en-US" altLang="ja-JP" sz="2000" b="1" dirty="0" smtClean="0">
              <a:latin typeface="HG丸ｺﾞｼｯｸM-PRO"/>
              <a:ea typeface="HG丸ｺﾞｼｯｸM-PRO"/>
              <a:cs typeface="HG丸ｺﾞｼｯｸM-PRO"/>
            </a:endParaRPr>
          </a:p>
          <a:p>
            <a:pPr lvl="1">
              <a:buFont typeface="Wingdings" charset="2"/>
              <a:buChar char="Ø"/>
            </a:pPr>
            <a:r>
              <a:rPr lang="ja-JP" altLang="en-US" sz="2000" b="1" dirty="0" smtClean="0">
                <a:latin typeface="HG丸ｺﾞｼｯｸM-PRO"/>
                <a:ea typeface="HG丸ｺﾞｼｯｸM-PRO"/>
                <a:cs typeface="HG丸ｺﾞｼｯｸM-PRO"/>
              </a:rPr>
              <a:t>ロゴ表記自体は、販売局面ばかりでなく、本事業と連動するメデイア企画等でも活用可能</a:t>
            </a:r>
            <a:endParaRPr lang="en-US" altLang="ja-JP" sz="2000" b="1" dirty="0" smtClean="0">
              <a:latin typeface="HG丸ｺﾞｼｯｸM-PRO"/>
              <a:ea typeface="HG丸ｺﾞｼｯｸM-PRO"/>
              <a:cs typeface="HG丸ｺﾞｼｯｸM-PRO"/>
            </a:endParaRPr>
          </a:p>
          <a:p>
            <a:pPr lvl="1">
              <a:buFont typeface="Wingdings" charset="2"/>
              <a:buChar char="Ø"/>
            </a:pPr>
            <a:r>
              <a:rPr lang="ja-JP" altLang="en-US" sz="2000" b="1" dirty="0" smtClean="0">
                <a:latin typeface="HG丸ｺﾞｼｯｸM-PRO"/>
                <a:ea typeface="HG丸ｺﾞｼｯｸM-PRO"/>
                <a:cs typeface="HG丸ｺﾞｼｯｸM-PRO"/>
              </a:rPr>
              <a:t>ライセンス条件への同意と登録を条件に、事業用データをサイトからダウンロードできる形に。その方法等詳細については、別途マニュアルを配布。</a:t>
            </a:r>
            <a:endParaRPr lang="en-US" altLang="ja-JP" sz="2000" b="1" dirty="0" smtClean="0">
              <a:latin typeface="HG丸ｺﾞｼｯｸM-PRO"/>
              <a:ea typeface="HG丸ｺﾞｼｯｸM-PRO"/>
              <a:cs typeface="HG丸ｺﾞｼｯｸM-PRO"/>
            </a:endParaRPr>
          </a:p>
          <a:p>
            <a:pPr lvl="1">
              <a:buFont typeface="Wingdings" charset="2"/>
              <a:buChar char="Ø"/>
            </a:pPr>
            <a:endParaRPr kumimoji="1" lang="en-US" altLang="ja-JP" sz="2000" b="1" u="sng" dirty="0" smtClean="0">
              <a:latin typeface="HG丸ｺﾞｼｯｸM-PRO"/>
              <a:ea typeface="HG丸ｺﾞｼｯｸM-PRO"/>
              <a:cs typeface="HG丸ｺﾞｼｯｸM-PRO"/>
            </a:endParaRPr>
          </a:p>
          <a:p>
            <a:pPr>
              <a:buFont typeface="Wingdings" charset="2"/>
              <a:buChar char="n"/>
            </a:pPr>
            <a:r>
              <a:rPr lang="ja-JP" altLang="en-US" sz="2400" b="1" u="sng" dirty="0" smtClean="0">
                <a:latin typeface="ＤＦＰ太丸ゴシック体"/>
                <a:ea typeface="ＤＦＰ太丸ゴシック体"/>
                <a:cs typeface="ＤＦＰ太丸ゴシック体"/>
              </a:rPr>
              <a:t>二重価格表記には、要注意（景品表示法対策）</a:t>
            </a:r>
            <a:endParaRPr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ja-JP" altLang="en-US" sz="2000" b="1" u="sng" dirty="0" smtClean="0">
                <a:solidFill>
                  <a:srgbClr val="FF0000"/>
                </a:solidFill>
                <a:latin typeface="HG丸ｺﾞｼｯｸM-PRO"/>
                <a:ea typeface="HG丸ｺﾞｼｯｸM-PRO"/>
                <a:cs typeface="HG丸ｺﾞｼｯｸM-PRO"/>
              </a:rPr>
              <a:t>新製品について、オリジナル価格と割引後価格を表記するのは、典型的な景品表示法の二重価格表示違反。</a:t>
            </a:r>
            <a:endParaRPr lang="en-US" altLang="ja-JP" sz="2000" b="1" dirty="0" smtClean="0">
              <a:latin typeface="HG丸ｺﾞｼｯｸM-PRO"/>
              <a:ea typeface="HG丸ｺﾞｼｯｸM-PRO"/>
              <a:cs typeface="HG丸ｺﾞｼｯｸM-PRO"/>
            </a:endParaRPr>
          </a:p>
          <a:p>
            <a:pPr lvl="1">
              <a:buFont typeface="Wingdings" charset="2"/>
              <a:buChar char="Ø"/>
            </a:pPr>
            <a:r>
              <a:rPr lang="ja-JP" altLang="en-US" sz="2000" b="1" dirty="0" smtClean="0">
                <a:latin typeface="HG丸ｺﾞｼｯｸM-PRO"/>
                <a:ea typeface="HG丸ｺﾞｼｯｸM-PRO"/>
                <a:cs typeface="HG丸ｺﾞｼｯｸM-PRO"/>
              </a:rPr>
              <a:t>割引（ポイント付与）分の明示方法について、詳細なガイドラインを作成し提供する予定。事業者への周知徹底を。</a:t>
            </a:r>
            <a:endParaRPr lang="en-US" altLang="ja-JP" sz="2000" b="1" dirty="0" smtClean="0">
              <a:latin typeface="HG丸ｺﾞｼｯｸM-PRO"/>
              <a:ea typeface="HG丸ｺﾞｼｯｸM-PRO"/>
              <a:cs typeface="HG丸ｺﾞｼｯｸM-PRO"/>
            </a:endParaRPr>
          </a:p>
          <a:p>
            <a:pPr marL="457200" lvl="1" indent="0">
              <a:buNone/>
            </a:pPr>
            <a:endParaRPr lang="en-US" altLang="ja-JP" sz="2000" b="1" u="sng" dirty="0" smtClean="0">
              <a:latin typeface="HG丸ｺﾞｼｯｸM-PRO"/>
              <a:ea typeface="HG丸ｺﾞｼｯｸM-PRO"/>
              <a:cs typeface="HG丸ｺﾞｼｯｸM-PRO"/>
            </a:endParaRPr>
          </a:p>
          <a:p>
            <a:pPr>
              <a:buFont typeface="Wingdings" charset="2"/>
              <a:buChar char="n"/>
            </a:pPr>
            <a:r>
              <a:rPr lang="ja-JP" altLang="en-US" sz="2400" b="1" u="sng" dirty="0" smtClean="0">
                <a:latin typeface="ＤＦＰ太丸ゴシック体"/>
                <a:ea typeface="ＤＦＰ太丸ゴシック体"/>
                <a:cs typeface="ＤＦＰ太丸ゴシック体"/>
              </a:rPr>
              <a:t>仕様上、「国内事業者限定」と記載しないよう、要注意（</a:t>
            </a:r>
            <a:r>
              <a:rPr lang="en-US" altLang="ja-JP" sz="2400" b="1" u="sng" dirty="0" smtClean="0">
                <a:latin typeface="ＤＦＰ太丸ゴシック体"/>
                <a:ea typeface="ＤＦＰ太丸ゴシック体"/>
                <a:cs typeface="ＤＦＰ太丸ゴシック体"/>
              </a:rPr>
              <a:t>WTO</a:t>
            </a:r>
            <a:r>
              <a:rPr lang="ja-JP" altLang="en-US" sz="2400" b="1" u="sng" dirty="0" smtClean="0">
                <a:latin typeface="ＤＦＰ太丸ゴシック体"/>
                <a:ea typeface="ＤＦＰ太丸ゴシック体"/>
                <a:cs typeface="ＤＦＰ太丸ゴシック体"/>
              </a:rPr>
              <a:t>対策）</a:t>
            </a:r>
            <a:endParaRPr lang="en-US" altLang="ja-JP" sz="2400" b="1" u="sng" dirty="0" smtClean="0">
              <a:latin typeface="ＤＦＰ太丸ゴシック体"/>
              <a:ea typeface="ＤＦＰ太丸ゴシック体"/>
              <a:cs typeface="ＤＦＰ太丸ゴシック体"/>
            </a:endParaRPr>
          </a:p>
          <a:p>
            <a:pPr lvl="1">
              <a:buFont typeface="Wingdings" charset="2"/>
              <a:buChar char="Ø"/>
            </a:pPr>
            <a:r>
              <a:rPr lang="ja-JP" altLang="en-US" sz="2000" dirty="0" smtClean="0">
                <a:latin typeface="HG丸ｺﾞｼｯｸM-PRO"/>
                <a:ea typeface="HG丸ｺﾞｼｯｸM-PRO"/>
                <a:cs typeface="HG丸ｺﾞｼｯｸM-PRO"/>
              </a:rPr>
              <a:t>国内事業者に限定した補助金となると、</a:t>
            </a:r>
            <a:r>
              <a:rPr lang="en-US" altLang="ja-JP" sz="2000" dirty="0" smtClean="0">
                <a:latin typeface="HG丸ｺﾞｼｯｸM-PRO"/>
                <a:ea typeface="HG丸ｺﾞｼｯｸM-PRO"/>
                <a:cs typeface="HG丸ｺﾞｼｯｸM-PRO"/>
              </a:rPr>
              <a:t>WTO</a:t>
            </a:r>
            <a:r>
              <a:rPr lang="ja-JP" altLang="en-US" sz="2000" dirty="0" smtClean="0">
                <a:latin typeface="HG丸ｺﾞｼｯｸM-PRO"/>
                <a:ea typeface="HG丸ｺﾞｼｯｸM-PRO"/>
                <a:cs typeface="HG丸ｺﾞｼｯｸM-PRO"/>
              </a:rPr>
              <a:t>の補助金コード違反となる恐れ。</a:t>
            </a:r>
            <a:endParaRPr lang="en-US" altLang="ja-JP" sz="2000" dirty="0" smtClean="0">
              <a:latin typeface="HG丸ｺﾞｼｯｸM-PRO"/>
              <a:ea typeface="HG丸ｺﾞｼｯｸM-PRO"/>
              <a:cs typeface="HG丸ｺﾞｼｯｸM-PRO"/>
            </a:endParaRPr>
          </a:p>
          <a:p>
            <a:pPr lvl="1">
              <a:buFont typeface="Wingdings" charset="2"/>
              <a:buChar char="Ø"/>
            </a:pPr>
            <a:r>
              <a:rPr kumimoji="1" lang="ja-JP" altLang="en-US" sz="2000" dirty="0" smtClean="0">
                <a:latin typeface="HG丸ｺﾞｼｯｸM-PRO"/>
                <a:ea typeface="HG丸ｺﾞｼｯｸM-PRO"/>
                <a:cs typeface="HG丸ｺﾞｼｯｸM-PRO"/>
              </a:rPr>
              <a:t>外国人のサービス事業者や製造業者にも入札の可能性があるよう、仕様書上、海外の事業者を排除するような記載を行わないよう、要注意。</a:t>
            </a:r>
            <a:endParaRPr kumimoji="1" lang="ja-JP" altLang="en-US" sz="2000" dirty="0">
              <a:latin typeface="HG丸ｺﾞｼｯｸM-PRO"/>
              <a:ea typeface="HG丸ｺﾞｼｯｸM-PRO"/>
              <a:cs typeface="HG丸ｺﾞｼｯｸM-PRO"/>
            </a:endParaRPr>
          </a:p>
        </p:txBody>
      </p:sp>
    </p:spTree>
    <p:extLst>
      <p:ext uri="{BB962C8B-B14F-4D97-AF65-F5344CB8AC3E}">
        <p14:creationId xmlns:p14="http://schemas.microsoft.com/office/powerpoint/2010/main" val="366544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barn(inVertical)">
                                      <p:cBhvr>
                                        <p:cTn id="35" dur="500"/>
                                        <p:tgtEl>
                                          <p:spTgt spid="3">
                                            <p:txEl>
                                              <p:pRg st="10" end="10"/>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barn(inVertical)">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9550142-B990-490A-A107-ED7302A7FD52}" type="slidenum">
              <a:rPr kumimoji="1" lang="ja-JP" altLang="en-US" smtClean="0"/>
              <a:pPr/>
              <a:t>16</a:t>
            </a:fld>
            <a:endParaRPr kumimoji="1" lang="ja-JP" altLang="en-US"/>
          </a:p>
        </p:txBody>
      </p:sp>
      <p:sp>
        <p:nvSpPr>
          <p:cNvPr id="9" name="テキスト ボックス 8"/>
          <p:cNvSpPr txBox="1"/>
          <p:nvPr/>
        </p:nvSpPr>
        <p:spPr>
          <a:xfrm>
            <a:off x="230196" y="89800"/>
            <a:ext cx="5568563" cy="546945"/>
          </a:xfrm>
          <a:prstGeom prst="rect">
            <a:avLst/>
          </a:prstGeom>
          <a:noFill/>
        </p:spPr>
        <p:txBody>
          <a:bodyPr wrap="square" rtlCol="0">
            <a:spAutoFit/>
          </a:bodyPr>
          <a:lstStyle/>
          <a:p>
            <a:r>
              <a:rPr lang="ja-JP" altLang="en-US" sz="2954" dirty="0" smtClean="0">
                <a:latin typeface="HG丸ｺﾞｼｯｸM-PRO" panose="020F0600000000000000" pitchFamily="50" charset="-128"/>
                <a:ea typeface="HG丸ｺﾞｼｯｸM-PRO" panose="020F0600000000000000" pitchFamily="50" charset="-128"/>
              </a:rPr>
              <a:t>ロゴマークの使用方法</a:t>
            </a:r>
            <a:endParaRPr lang="ja-JP" altLang="en-US" sz="2954" dirty="0">
              <a:latin typeface="HG丸ｺﾞｼｯｸM-PRO" panose="020F0600000000000000" pitchFamily="50" charset="-128"/>
              <a:ea typeface="HG丸ｺﾞｼｯｸM-PRO" panose="020F0600000000000000" pitchFamily="50" charset="-128"/>
            </a:endParaRPr>
          </a:p>
        </p:txBody>
      </p:sp>
      <p:sp>
        <p:nvSpPr>
          <p:cNvPr id="10" name="正方形/長方形 9"/>
          <p:cNvSpPr/>
          <p:nvPr/>
        </p:nvSpPr>
        <p:spPr>
          <a:xfrm>
            <a:off x="0" y="655599"/>
            <a:ext cx="9144000" cy="58892"/>
          </a:xfrm>
          <a:prstGeom prst="rect">
            <a:avLst/>
          </a:prstGeom>
          <a:gradFill flip="none" rotWithShape="1">
            <a:gsLst>
              <a:gs pos="0">
                <a:srgbClr val="090216"/>
              </a:gs>
              <a:gs pos="36000">
                <a:srgbClr val="0000B8"/>
              </a:gs>
              <a:gs pos="55000">
                <a:srgbClr val="0000FF"/>
              </a:gs>
              <a:gs pos="96364">
                <a:schemeClr val="bg1"/>
              </a:gs>
              <a:gs pos="70000">
                <a:srgbClr val="9FB6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ja-JP" altLang="en-US" sz="1662"/>
          </a:p>
        </p:txBody>
      </p:sp>
      <p:sp>
        <p:nvSpPr>
          <p:cNvPr id="42" name="正方形/長方形 41"/>
          <p:cNvSpPr/>
          <p:nvPr/>
        </p:nvSpPr>
        <p:spPr>
          <a:xfrm>
            <a:off x="3993606" y="943012"/>
            <a:ext cx="846666" cy="1066902"/>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lIns="48818" tIns="24409" rIns="48818" bIns="24409" rtlCol="0" anchor="ctr"/>
          <a:lstStyle/>
          <a:p>
            <a:pPr algn="ctr" defTabSz="456824"/>
            <a:r>
              <a:rPr lang="ja-JP" altLang="en-US" sz="1714" dirty="0">
                <a:solidFill>
                  <a:prstClr val="black"/>
                </a:solidFill>
                <a:latin typeface="HG丸ｺﾞｼｯｸM-PRO"/>
                <a:ea typeface="HG丸ｺﾞｼｯｸM-PRO"/>
                <a:cs typeface="HG丸ｺﾞｼｯｸM-PRO"/>
              </a:rPr>
              <a:t>自治体</a:t>
            </a:r>
          </a:p>
        </p:txBody>
      </p:sp>
      <p:sp>
        <p:nvSpPr>
          <p:cNvPr id="48" name="下矢印 47"/>
          <p:cNvSpPr/>
          <p:nvPr/>
        </p:nvSpPr>
        <p:spPr>
          <a:xfrm rot="16200000">
            <a:off x="5364727" y="1272885"/>
            <a:ext cx="335567" cy="1252653"/>
          </a:xfrm>
          <a:prstGeom prst="downArrow">
            <a:avLst>
              <a:gd name="adj1" fmla="val 57245"/>
              <a:gd name="adj2" fmla="val 58328"/>
            </a:avLst>
          </a:prstGeom>
          <a:solidFill>
            <a:schemeClr val="accent1">
              <a:lumMod val="20000"/>
              <a:lumOff val="80000"/>
            </a:schemeClr>
          </a:solidFill>
          <a:ln w="63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wrap="none" lIns="65248" tIns="32625" rIns="65248" bIns="32625" spcCol="0" rtlCol="0" anchor="ctr"/>
          <a:lstStyle/>
          <a:p>
            <a:pPr algn="ctr" defTabSz="456824"/>
            <a:r>
              <a:rPr lang="ja-JP" altLang="en-US" sz="1200" b="1" dirty="0">
                <a:solidFill>
                  <a:prstClr val="black"/>
                </a:solidFill>
                <a:latin typeface="AR P丸ゴシック体M" panose="020F0600000000000000" pitchFamily="50" charset="-128"/>
                <a:ea typeface="AR P丸ゴシック体M" panose="020F0600000000000000" pitchFamily="50" charset="-128"/>
              </a:rPr>
              <a:t>対象指定</a:t>
            </a:r>
          </a:p>
        </p:txBody>
      </p:sp>
      <p:sp>
        <p:nvSpPr>
          <p:cNvPr id="54" name="正方形/長方形 53"/>
          <p:cNvSpPr/>
          <p:nvPr/>
        </p:nvSpPr>
        <p:spPr>
          <a:xfrm>
            <a:off x="6216926" y="943012"/>
            <a:ext cx="2711391" cy="2413440"/>
          </a:xfrm>
          <a:prstGeom prst="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8818" tIns="24409" rIns="48818" bIns="24409" rtlCol="0" anchor="ctr"/>
          <a:lstStyle/>
          <a:p>
            <a:pPr algn="ctr" defTabSz="456824"/>
            <a:r>
              <a:rPr lang="ja-JP" altLang="en-US" sz="1600" b="1" dirty="0" smtClean="0">
                <a:solidFill>
                  <a:prstClr val="black"/>
                </a:solidFill>
                <a:latin typeface="HG丸ｺﾞｼｯｸM-PRO"/>
                <a:ea typeface="HG丸ｺﾞｼｯｸM-PRO"/>
                <a:cs typeface="HG丸ｺﾞｼｯｸM-PRO"/>
              </a:rPr>
              <a:t>自治体・事業者等</a:t>
            </a:r>
            <a:endParaRPr lang="en-US" altLang="ja-JP" sz="1600" b="1" dirty="0" smtClean="0">
              <a:solidFill>
                <a:prstClr val="black"/>
              </a:solidFill>
              <a:latin typeface="HG丸ｺﾞｼｯｸM-PRO"/>
              <a:ea typeface="HG丸ｺﾞｼｯｸM-PRO"/>
              <a:cs typeface="HG丸ｺﾞｼｯｸM-PRO"/>
            </a:endParaRPr>
          </a:p>
          <a:p>
            <a:pPr lvl="0" algn="ctr" defTabSz="456824"/>
            <a:r>
              <a:rPr lang="ja-JP" altLang="en-US" sz="1400" b="1" dirty="0">
                <a:solidFill>
                  <a:prstClr val="black"/>
                </a:solidFill>
                <a:latin typeface="HG丸ｺﾞｼｯｸM-PRO"/>
                <a:ea typeface="HG丸ｺﾞｼｯｸM-PRO"/>
                <a:cs typeface="HG丸ｺﾞｼｯｸM-PRO"/>
              </a:rPr>
              <a:t>ふるさと名物商品・旅行券</a:t>
            </a:r>
            <a:endParaRPr lang="en-US" altLang="ja-JP" sz="1400" b="1" dirty="0">
              <a:solidFill>
                <a:prstClr val="black"/>
              </a:solidFill>
              <a:latin typeface="HG丸ｺﾞｼｯｸM-PRO"/>
              <a:ea typeface="HG丸ｺﾞｼｯｸM-PRO"/>
              <a:cs typeface="HG丸ｺﾞｼｯｸM-PRO"/>
            </a:endParaRPr>
          </a:p>
          <a:p>
            <a:pPr lvl="0" algn="ctr" defTabSz="456824"/>
            <a:r>
              <a:rPr lang="ja-JP" altLang="en-US" sz="1400" dirty="0">
                <a:solidFill>
                  <a:prstClr val="black"/>
                </a:solidFill>
                <a:latin typeface="HG丸ｺﾞｼｯｸM-PRO"/>
                <a:ea typeface="HG丸ｺﾞｼｯｸM-PRO"/>
                <a:cs typeface="HG丸ｺﾞｼｯｸM-PRO"/>
              </a:rPr>
              <a:t>（米、酒、工芸品、宿泊券</a:t>
            </a:r>
            <a:r>
              <a:rPr lang="en-US" altLang="ja-JP" sz="1400" dirty="0" err="1">
                <a:solidFill>
                  <a:prstClr val="black"/>
                </a:solidFill>
                <a:latin typeface="HG丸ｺﾞｼｯｸM-PRO"/>
                <a:ea typeface="HG丸ｺﾞｼｯｸM-PRO"/>
                <a:cs typeface="HG丸ｺﾞｼｯｸM-PRO"/>
              </a:rPr>
              <a:t>etc</a:t>
            </a:r>
            <a:r>
              <a:rPr lang="ja-JP" altLang="en-US" sz="1400" dirty="0" smtClean="0">
                <a:solidFill>
                  <a:prstClr val="black"/>
                </a:solidFill>
                <a:latin typeface="HG丸ｺﾞｼｯｸM-PRO"/>
                <a:ea typeface="HG丸ｺﾞｼｯｸM-PRO"/>
                <a:cs typeface="HG丸ｺﾞｼｯｸM-PRO"/>
              </a:rPr>
              <a:t>）</a:t>
            </a:r>
            <a:endParaRPr lang="en-US" altLang="ja-JP" b="1" dirty="0">
              <a:solidFill>
                <a:prstClr val="black"/>
              </a:solidFill>
              <a:latin typeface="HG丸ｺﾞｼｯｸM-PRO"/>
              <a:ea typeface="HG丸ｺﾞｼｯｸM-PRO"/>
              <a:cs typeface="HG丸ｺﾞｼｯｸM-PRO"/>
            </a:endParaRPr>
          </a:p>
        </p:txBody>
      </p:sp>
      <p:sp>
        <p:nvSpPr>
          <p:cNvPr id="61" name="正方形/長方形 60"/>
          <p:cNvSpPr/>
          <p:nvPr/>
        </p:nvSpPr>
        <p:spPr>
          <a:xfrm>
            <a:off x="917364" y="876693"/>
            <a:ext cx="846666" cy="2655015"/>
          </a:xfrm>
          <a:prstGeom prst="rect">
            <a:avLst/>
          </a:prstGeom>
          <a:solidFill>
            <a:srgbClr val="FFCCCC"/>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eaVert" lIns="48818" tIns="24409" rIns="48818" bIns="24409" rtlCol="0" anchor="ctr"/>
          <a:lstStyle/>
          <a:p>
            <a:pPr algn="ctr" defTabSz="456824"/>
            <a:r>
              <a:rPr lang="ja-JP" altLang="en-US" sz="1714" dirty="0" smtClean="0">
                <a:solidFill>
                  <a:prstClr val="black"/>
                </a:solidFill>
                <a:latin typeface="HG丸ｺﾞｼｯｸM-PRO"/>
                <a:ea typeface="HG丸ｺﾞｼｯｸM-PRO"/>
                <a:cs typeface="HG丸ｺﾞｼｯｸM-PRO"/>
              </a:rPr>
              <a:t>国</a:t>
            </a:r>
            <a:endParaRPr lang="ja-JP" altLang="en-US" sz="1714" dirty="0">
              <a:solidFill>
                <a:prstClr val="black"/>
              </a:solidFill>
              <a:latin typeface="HG丸ｺﾞｼｯｸM-PRO"/>
              <a:ea typeface="HG丸ｺﾞｼｯｸM-PRO"/>
              <a:cs typeface="HG丸ｺﾞｼｯｸM-PRO"/>
            </a:endParaRPr>
          </a:p>
        </p:txBody>
      </p:sp>
      <p:sp>
        <p:nvSpPr>
          <p:cNvPr id="62" name="下矢印 61"/>
          <p:cNvSpPr/>
          <p:nvPr/>
        </p:nvSpPr>
        <p:spPr>
          <a:xfrm rot="16200000" flipH="1" flipV="1">
            <a:off x="2790477" y="124101"/>
            <a:ext cx="331370" cy="2016798"/>
          </a:xfrm>
          <a:prstGeom prst="downArrow">
            <a:avLst>
              <a:gd name="adj1" fmla="val 57245"/>
              <a:gd name="adj2" fmla="val 58328"/>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lIns="65248" tIns="32625" rIns="65248" bIns="32625" spcCol="0" rtlCol="0" anchor="ctr"/>
          <a:lstStyle/>
          <a:p>
            <a:pPr algn="ctr" defTabSz="456824"/>
            <a:r>
              <a:rPr lang="ja-JP" altLang="en-US" sz="1400" b="1" dirty="0">
                <a:solidFill>
                  <a:prstClr val="black"/>
                </a:solidFill>
                <a:latin typeface="AR P丸ゴシック体M" panose="020F0600000000000000" pitchFamily="50" charset="-128"/>
                <a:ea typeface="AR P丸ゴシック体M" panose="020F0600000000000000" pitchFamily="50" charset="-128"/>
              </a:rPr>
              <a:t>実施計画</a:t>
            </a:r>
            <a:r>
              <a:rPr lang="ja-JP" altLang="en-US" sz="1400" b="1" dirty="0" smtClean="0">
                <a:solidFill>
                  <a:prstClr val="black"/>
                </a:solidFill>
                <a:latin typeface="AR P丸ゴシック体M" panose="020F0600000000000000" pitchFamily="50" charset="-128"/>
                <a:ea typeface="AR P丸ゴシック体M" panose="020F0600000000000000" pitchFamily="50" charset="-128"/>
              </a:rPr>
              <a:t>等の提出</a:t>
            </a:r>
            <a:endParaRPr lang="ja-JP" altLang="en-US" sz="1400" b="1" dirty="0">
              <a:solidFill>
                <a:prstClr val="black"/>
              </a:solidFill>
              <a:latin typeface="AR P丸ゴシック体M" panose="020F0600000000000000" pitchFamily="50" charset="-128"/>
              <a:ea typeface="AR P丸ゴシック体M" panose="020F0600000000000000" pitchFamily="50" charset="-128"/>
            </a:endParaRPr>
          </a:p>
        </p:txBody>
      </p:sp>
      <p:sp>
        <p:nvSpPr>
          <p:cNvPr id="63" name="コンテンツ プレースホルダー 2"/>
          <p:cNvSpPr>
            <a:spLocks noGrp="1"/>
          </p:cNvSpPr>
          <p:nvPr>
            <p:ph idx="1"/>
          </p:nvPr>
        </p:nvSpPr>
        <p:spPr>
          <a:xfrm>
            <a:off x="251520" y="3803310"/>
            <a:ext cx="8640960" cy="2918171"/>
          </a:xfrm>
          <a:ln>
            <a:noFill/>
          </a:ln>
        </p:spPr>
        <p:txBody>
          <a:bodyPr/>
          <a:lstStyle/>
          <a:p>
            <a:pPr marL="0" indent="0">
              <a:buNone/>
            </a:pPr>
            <a:r>
              <a:rPr lang="ja-JP" altLang="en-US" sz="2000" dirty="0">
                <a:latin typeface="HG丸ｺﾞｼｯｸM-PRO" panose="020F0600000000000000" pitchFamily="50" charset="-128"/>
                <a:ea typeface="HG丸ｺﾞｼｯｸM-PRO" panose="020F0600000000000000" pitchFamily="50" charset="-128"/>
              </a:rPr>
              <a:t>１．</a:t>
            </a:r>
            <a:r>
              <a:rPr lang="ja-JP" altLang="en-US" sz="2000" dirty="0" smtClean="0">
                <a:latin typeface="HG丸ｺﾞｼｯｸM-PRO" panose="020F0600000000000000" pitchFamily="50" charset="-128"/>
                <a:ea typeface="HG丸ｺﾞｼｯｸM-PRO" panose="020F0600000000000000" pitchFamily="50" charset="-128"/>
              </a:rPr>
              <a:t>対象</a:t>
            </a:r>
            <a:endParaRPr lang="en-US" altLang="ja-JP" sz="2000" dirty="0" smtClean="0">
              <a:latin typeface="HG丸ｺﾞｼｯｸM-PRO" panose="020F0600000000000000" pitchFamily="50" charset="-128"/>
              <a:ea typeface="HG丸ｺﾞｼｯｸM-PRO" panose="020F0600000000000000" pitchFamily="50" charset="-128"/>
            </a:endParaRPr>
          </a:p>
          <a:p>
            <a:pPr marL="0" indent="0">
              <a:buNone/>
            </a:pPr>
            <a:r>
              <a:rPr lang="ja-JP" altLang="en-US" sz="1800" dirty="0" smtClean="0">
                <a:latin typeface="HG丸ｺﾞｼｯｸM-PRO" panose="020F0600000000000000" pitchFamily="50" charset="-128"/>
                <a:ea typeface="HG丸ｺﾞｼｯｸM-PRO" panose="020F0600000000000000" pitchFamily="50" charset="-128"/>
              </a:rPr>
              <a:t>地域</a:t>
            </a:r>
            <a:r>
              <a:rPr lang="ja-JP" altLang="en-US" sz="1800" dirty="0">
                <a:latin typeface="HG丸ｺﾞｼｯｸM-PRO" panose="020F0600000000000000" pitchFamily="50" charset="-128"/>
                <a:ea typeface="HG丸ｺﾞｼｯｸM-PRO" panose="020F0600000000000000" pitchFamily="50" charset="-128"/>
              </a:rPr>
              <a:t>活性化・地域住民生活等緊急支援交付金（地域消費喚起・生活支援型</a:t>
            </a:r>
            <a:r>
              <a:rPr lang="ja-JP" altLang="en-US" sz="1800" dirty="0" smtClean="0">
                <a:latin typeface="HG丸ｺﾞｼｯｸM-PRO" panose="020F0600000000000000" pitchFamily="50" charset="-128"/>
                <a:ea typeface="HG丸ｺﾞｼｯｸM-PRO" panose="020F0600000000000000" pitchFamily="50" charset="-128"/>
              </a:rPr>
              <a:t>）を用いる、地方公共団体の実施計画に記載されている「ふるさと名物商品・旅行券」に該当する事業による商品・サービス等。</a:t>
            </a:r>
            <a:r>
              <a:rPr lang="en-US" altLang="ja-JP" sz="1800" dirty="0" smtClean="0">
                <a:latin typeface="HG丸ｺﾞｼｯｸM-PRO" panose="020F0600000000000000" pitchFamily="50" charset="-128"/>
                <a:ea typeface="HG丸ｺﾞｼｯｸM-PRO" panose="020F0600000000000000" pitchFamily="50" charset="-128"/>
              </a:rPr>
              <a:t>0</a:t>
            </a:r>
            <a:endParaRPr lang="en-US" altLang="ja-JP" sz="1800" dirty="0">
              <a:latin typeface="HG丸ｺﾞｼｯｸM-PRO" panose="020F0600000000000000" pitchFamily="50" charset="-128"/>
              <a:ea typeface="HG丸ｺﾞｼｯｸM-PRO" panose="020F0600000000000000" pitchFamily="50" charset="-128"/>
            </a:endParaRPr>
          </a:p>
          <a:p>
            <a:pPr marL="0" indent="0">
              <a:buNone/>
            </a:pPr>
            <a:endParaRPr lang="en-US" altLang="ja-JP" sz="1600" dirty="0" smtClean="0">
              <a:latin typeface="HG丸ｺﾞｼｯｸM-PRO" panose="020F0600000000000000" pitchFamily="50" charset="-128"/>
              <a:ea typeface="HG丸ｺﾞｼｯｸM-PRO" panose="020F0600000000000000" pitchFamily="50" charset="-128"/>
            </a:endParaRPr>
          </a:p>
          <a:p>
            <a:pPr marL="0" indent="0">
              <a:buNone/>
            </a:pPr>
            <a:r>
              <a:rPr lang="ja-JP" altLang="en-US" sz="2000" dirty="0">
                <a:latin typeface="HG丸ｺﾞｼｯｸM-PRO" panose="020F0600000000000000" pitchFamily="50" charset="-128"/>
                <a:ea typeface="HG丸ｺﾞｼｯｸM-PRO" panose="020F0600000000000000" pitchFamily="50" charset="-128"/>
              </a:rPr>
              <a:t>２</a:t>
            </a:r>
            <a:r>
              <a:rPr lang="ja-JP" altLang="en-US" sz="2000" dirty="0" smtClean="0">
                <a:latin typeface="HG丸ｺﾞｼｯｸM-PRO" panose="020F0600000000000000" pitchFamily="50" charset="-128"/>
                <a:ea typeface="HG丸ｺﾞｼｯｸM-PRO" panose="020F0600000000000000" pitchFamily="50" charset="-128"/>
              </a:rPr>
              <a:t>．申請・利用方法</a:t>
            </a:r>
            <a:endParaRPr lang="en-US" altLang="ja-JP" sz="2000" dirty="0" smtClean="0">
              <a:latin typeface="HG丸ｺﾞｼｯｸM-PRO" panose="020F0600000000000000" pitchFamily="50" charset="-128"/>
              <a:ea typeface="HG丸ｺﾞｼｯｸM-PRO" panose="020F0600000000000000" pitchFamily="50" charset="-128"/>
            </a:endParaRPr>
          </a:p>
          <a:p>
            <a:pPr marL="0" indent="0">
              <a:buNone/>
            </a:pPr>
            <a:r>
              <a:rPr lang="ja-JP" altLang="en-US" sz="1800" dirty="0" smtClean="0">
                <a:latin typeface="HG丸ｺﾞｼｯｸM-PRO" panose="020F0600000000000000" pitchFamily="50" charset="-128"/>
                <a:ea typeface="HG丸ｺﾞｼｯｸM-PRO" panose="020F0600000000000000" pitchFamily="50" charset="-128"/>
              </a:rPr>
              <a:t>原則、各地方公共団体が定める実施計画等をもとに、自治体・自治体が委託等を行う事業者等の申請者及び申請内容について内閣府が確認し、承認を行う。</a:t>
            </a:r>
            <a:endParaRPr lang="en-US" altLang="ja-JP" sz="1800" dirty="0">
              <a:latin typeface="HG丸ｺﾞｼｯｸM-PRO" panose="020F0600000000000000" pitchFamily="50" charset="-128"/>
              <a:ea typeface="HG丸ｺﾞｼｯｸM-PRO" panose="020F0600000000000000" pitchFamily="50" charset="-128"/>
            </a:endParaRPr>
          </a:p>
          <a:p>
            <a:pPr marL="0" indent="0">
              <a:buNone/>
            </a:pPr>
            <a:r>
              <a:rPr lang="ja-JP" altLang="en-US" sz="2000" dirty="0" smtClean="0">
                <a:latin typeface="HG丸ｺﾞｼｯｸM-PRO" panose="020F0600000000000000" pitchFamily="50" charset="-128"/>
                <a:ea typeface="HG丸ｺﾞｼｯｸM-PRO" panose="020F0600000000000000" pitchFamily="50" charset="-128"/>
              </a:rPr>
              <a:t>　</a:t>
            </a:r>
            <a:r>
              <a:rPr lang="en-US" altLang="ja-JP" sz="1600" dirty="0" smtClean="0">
                <a:latin typeface="HG丸ｺﾞｼｯｸM-PRO" panose="020F0600000000000000" pitchFamily="50" charset="-128"/>
                <a:ea typeface="HG丸ｺﾞｼｯｸM-PRO" panose="020F0600000000000000" pitchFamily="50" charset="-128"/>
              </a:rPr>
              <a:t>※</a:t>
            </a:r>
            <a:r>
              <a:rPr lang="ja-JP" altLang="en-US" sz="1600" dirty="0" smtClean="0">
                <a:latin typeface="HG丸ｺﾞｼｯｸM-PRO" panose="020F0600000000000000" pitchFamily="50" charset="-128"/>
                <a:ea typeface="HG丸ｺﾞｼｯｸM-PRO" panose="020F0600000000000000" pitchFamily="50" charset="-128"/>
              </a:rPr>
              <a:t>詳細の手続き様式やロゴ画像については、追って内閣府</a:t>
            </a:r>
            <a:r>
              <a:rPr lang="en-US" altLang="ja-JP" sz="1600" dirty="0" smtClean="0">
                <a:latin typeface="HG丸ｺﾞｼｯｸM-PRO" panose="020F0600000000000000" pitchFamily="50" charset="-128"/>
                <a:ea typeface="HG丸ｺﾞｼｯｸM-PRO" panose="020F0600000000000000" pitchFamily="50" charset="-128"/>
              </a:rPr>
              <a:t>HP</a:t>
            </a:r>
            <a:r>
              <a:rPr lang="ja-JP" altLang="en-US" sz="1600" dirty="0" smtClean="0">
                <a:latin typeface="HG丸ｺﾞｼｯｸM-PRO" panose="020F0600000000000000" pitchFamily="50" charset="-128"/>
                <a:ea typeface="HG丸ｺﾞｼｯｸM-PRO" panose="020F0600000000000000" pitchFamily="50" charset="-128"/>
              </a:rPr>
              <a:t>内に公開予定</a:t>
            </a:r>
            <a:endParaRPr lang="en-US" altLang="ja-JP" sz="1600" dirty="0" smtClean="0">
              <a:latin typeface="HG丸ｺﾞｼｯｸM-PRO" panose="020F0600000000000000" pitchFamily="50" charset="-128"/>
              <a:ea typeface="HG丸ｺﾞｼｯｸM-PRO" panose="020F0600000000000000" pitchFamily="50" charset="-128"/>
            </a:endParaRPr>
          </a:p>
          <a:p>
            <a:pPr marL="0" indent="0">
              <a:buNone/>
            </a:pPr>
            <a:endParaRPr lang="en-US" altLang="ja-JP" sz="2000" dirty="0" smtClean="0">
              <a:latin typeface="HG丸ｺﾞｼｯｸM-PRO" panose="020F0600000000000000" pitchFamily="50" charset="-128"/>
              <a:ea typeface="HG丸ｺﾞｼｯｸM-PRO" panose="020F0600000000000000" pitchFamily="50" charset="-128"/>
            </a:endParaRPr>
          </a:p>
        </p:txBody>
      </p:sp>
      <p:sp>
        <p:nvSpPr>
          <p:cNvPr id="65" name="下矢印 64"/>
          <p:cNvSpPr/>
          <p:nvPr/>
        </p:nvSpPr>
        <p:spPr>
          <a:xfrm rot="16200000">
            <a:off x="3964056" y="1166466"/>
            <a:ext cx="358401" cy="4119861"/>
          </a:xfrm>
          <a:prstGeom prst="downArrow">
            <a:avLst>
              <a:gd name="adj1" fmla="val 57245"/>
              <a:gd name="adj2" fmla="val 58328"/>
            </a:avLst>
          </a:prstGeom>
          <a:solidFill>
            <a:srgbClr val="FFE5E5"/>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eaVert" wrap="none" lIns="65248" tIns="32625" rIns="65248" bIns="32625" spcCol="0" rtlCol="0" anchor="ctr"/>
          <a:lstStyle/>
          <a:p>
            <a:pPr algn="ctr" defTabSz="456824"/>
            <a:r>
              <a:rPr lang="ja-JP" altLang="en-US" sz="1400" b="1" dirty="0" smtClean="0">
                <a:solidFill>
                  <a:prstClr val="black"/>
                </a:solidFill>
                <a:latin typeface="AR P丸ゴシック体M" panose="020F0600000000000000" pitchFamily="50" charset="-128"/>
                <a:ea typeface="AR P丸ゴシック体M" panose="020F0600000000000000" pitchFamily="50" charset="-128"/>
              </a:rPr>
              <a:t>使用承認</a:t>
            </a:r>
            <a:endParaRPr lang="ja-JP" altLang="en-US" sz="1400" b="1" dirty="0">
              <a:solidFill>
                <a:prstClr val="black"/>
              </a:solidFill>
              <a:latin typeface="AR P丸ゴシック体M" panose="020F0600000000000000" pitchFamily="50" charset="-128"/>
              <a:ea typeface="AR P丸ゴシック体M" panose="020F0600000000000000" pitchFamily="50" charset="-128"/>
            </a:endParaRPr>
          </a:p>
        </p:txBody>
      </p:sp>
      <p:sp>
        <p:nvSpPr>
          <p:cNvPr id="16" name="下矢印 15"/>
          <p:cNvSpPr/>
          <p:nvPr/>
        </p:nvSpPr>
        <p:spPr>
          <a:xfrm rot="16200000" flipH="1" flipV="1">
            <a:off x="3859928" y="668383"/>
            <a:ext cx="331370" cy="4266445"/>
          </a:xfrm>
          <a:prstGeom prst="downArrow">
            <a:avLst>
              <a:gd name="adj1" fmla="val 57245"/>
              <a:gd name="adj2" fmla="val 58328"/>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lIns="65248" tIns="32625" rIns="65248" bIns="32625" spcCol="0" rtlCol="0" anchor="ctr"/>
          <a:lstStyle/>
          <a:p>
            <a:pPr algn="ctr" defTabSz="456824"/>
            <a:r>
              <a:rPr lang="ja-JP" altLang="en-US" sz="1400" b="1" dirty="0" smtClean="0">
                <a:solidFill>
                  <a:prstClr val="black"/>
                </a:solidFill>
                <a:latin typeface="AR P丸ゴシック体M" panose="020F0600000000000000" pitchFamily="50" charset="-128"/>
                <a:ea typeface="AR P丸ゴシック体M" panose="020F0600000000000000" pitchFamily="50" charset="-128"/>
              </a:rPr>
              <a:t>申請</a:t>
            </a:r>
            <a:endParaRPr lang="ja-JP" altLang="en-US" sz="1400" b="1" dirty="0">
              <a:solidFill>
                <a:prstClr val="black"/>
              </a:solidFill>
              <a:latin typeface="AR P丸ゴシック体M" panose="020F0600000000000000" pitchFamily="50" charset="-128"/>
              <a:ea typeface="AR P丸ゴシック体M" panose="020F0600000000000000" pitchFamily="50" charset="-128"/>
            </a:endParaRPr>
          </a:p>
        </p:txBody>
      </p:sp>
      <p:sp>
        <p:nvSpPr>
          <p:cNvPr id="17" name="下矢印 16"/>
          <p:cNvSpPr/>
          <p:nvPr/>
        </p:nvSpPr>
        <p:spPr>
          <a:xfrm rot="16200000" flipH="1" flipV="1">
            <a:off x="5338906" y="790448"/>
            <a:ext cx="342520" cy="1281698"/>
          </a:xfrm>
          <a:prstGeom prst="downArrow">
            <a:avLst>
              <a:gd name="adj1" fmla="val 57245"/>
              <a:gd name="adj2" fmla="val 58328"/>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lIns="65248" tIns="32625" rIns="65248" bIns="32625" spcCol="0" rtlCol="0" anchor="ctr"/>
          <a:lstStyle/>
          <a:p>
            <a:pPr algn="ctr" defTabSz="456824"/>
            <a:r>
              <a:rPr lang="ja-JP" altLang="en-US" sz="1400" b="1" dirty="0" smtClean="0">
                <a:solidFill>
                  <a:prstClr val="black"/>
                </a:solidFill>
                <a:latin typeface="AR P丸ゴシック体M" panose="020F0600000000000000" pitchFamily="50" charset="-128"/>
                <a:ea typeface="AR P丸ゴシック体M" panose="020F0600000000000000" pitchFamily="50" charset="-128"/>
              </a:rPr>
              <a:t>申請</a:t>
            </a:r>
            <a:endParaRPr lang="ja-JP" altLang="en-US" sz="1400" b="1" dirty="0">
              <a:solidFill>
                <a:prstClr val="black"/>
              </a:solidFill>
              <a:latin typeface="AR P丸ゴシック体M" panose="020F0600000000000000" pitchFamily="50" charset="-128"/>
              <a:ea typeface="AR P丸ゴシック体M" panose="020F0600000000000000" pitchFamily="50" charset="-128"/>
            </a:endParaRPr>
          </a:p>
        </p:txBody>
      </p:sp>
    </p:spTree>
    <p:extLst>
      <p:ext uri="{BB962C8B-B14F-4D97-AF65-F5344CB8AC3E}">
        <p14:creationId xmlns:p14="http://schemas.microsoft.com/office/powerpoint/2010/main" val="3655414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9550142-B990-490A-A107-ED7302A7FD52}" type="slidenum">
              <a:rPr kumimoji="1" lang="ja-JP" altLang="en-US" smtClean="0"/>
              <a:pPr/>
              <a:t>17</a:t>
            </a:fld>
            <a:endParaRPr kumimoji="1" lang="ja-JP" altLang="en-US"/>
          </a:p>
        </p:txBody>
      </p:sp>
      <p:sp>
        <p:nvSpPr>
          <p:cNvPr id="9" name="テキスト ボックス 8"/>
          <p:cNvSpPr txBox="1"/>
          <p:nvPr/>
        </p:nvSpPr>
        <p:spPr>
          <a:xfrm>
            <a:off x="204818" y="371839"/>
            <a:ext cx="5568563" cy="546945"/>
          </a:xfrm>
          <a:prstGeom prst="rect">
            <a:avLst/>
          </a:prstGeom>
          <a:noFill/>
        </p:spPr>
        <p:txBody>
          <a:bodyPr wrap="square" rtlCol="0">
            <a:spAutoFit/>
          </a:bodyPr>
          <a:lstStyle/>
          <a:p>
            <a:r>
              <a:rPr lang="ja-JP" altLang="en-US" sz="2954" dirty="0" smtClean="0">
                <a:latin typeface="HG丸ｺﾞｼｯｸM-PRO" panose="020F0600000000000000" pitchFamily="50" charset="-128"/>
                <a:ea typeface="HG丸ｺﾞｼｯｸM-PRO" panose="020F0600000000000000" pitchFamily="50" charset="-128"/>
              </a:rPr>
              <a:t>ロゴマークの使用イメージ</a:t>
            </a:r>
            <a:endParaRPr lang="ja-JP" altLang="en-US" sz="2954" dirty="0">
              <a:latin typeface="HG丸ｺﾞｼｯｸM-PRO" panose="020F0600000000000000" pitchFamily="50" charset="-128"/>
              <a:ea typeface="HG丸ｺﾞｼｯｸM-PRO" panose="020F0600000000000000" pitchFamily="50" charset="-128"/>
            </a:endParaRPr>
          </a:p>
        </p:txBody>
      </p:sp>
      <p:sp>
        <p:nvSpPr>
          <p:cNvPr id="10" name="正方形/長方形 9"/>
          <p:cNvSpPr/>
          <p:nvPr/>
        </p:nvSpPr>
        <p:spPr>
          <a:xfrm>
            <a:off x="0" y="911631"/>
            <a:ext cx="9144000" cy="58892"/>
          </a:xfrm>
          <a:prstGeom prst="rect">
            <a:avLst/>
          </a:prstGeom>
          <a:gradFill flip="none" rotWithShape="1">
            <a:gsLst>
              <a:gs pos="0">
                <a:srgbClr val="090216"/>
              </a:gs>
              <a:gs pos="36000">
                <a:srgbClr val="0000B8"/>
              </a:gs>
              <a:gs pos="55000">
                <a:srgbClr val="0000FF"/>
              </a:gs>
              <a:gs pos="96364">
                <a:schemeClr val="bg1"/>
              </a:gs>
              <a:gs pos="70000">
                <a:srgbClr val="9FB6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ja-JP" altLang="en-US" sz="1662"/>
          </a:p>
        </p:txBody>
      </p:sp>
      <p:pic>
        <p:nvPicPr>
          <p:cNvPr id="12" name="図 11"/>
          <p:cNvPicPr>
            <a:picLocks noChangeAspect="1"/>
          </p:cNvPicPr>
          <p:nvPr/>
        </p:nvPicPr>
        <p:blipFill rotWithShape="1">
          <a:blip r:embed="rId2"/>
          <a:srcRect l="-788" t="1170" r="1" b="48359"/>
          <a:stretch/>
        </p:blipFill>
        <p:spPr>
          <a:xfrm>
            <a:off x="160945" y="970523"/>
            <a:ext cx="8525855" cy="2782689"/>
          </a:xfrm>
          <a:prstGeom prst="rect">
            <a:avLst/>
          </a:prstGeom>
        </p:spPr>
      </p:pic>
      <p:pic>
        <p:nvPicPr>
          <p:cNvPr id="6" name="図 5"/>
          <p:cNvPicPr>
            <a:picLocks noChangeAspect="1"/>
          </p:cNvPicPr>
          <p:nvPr/>
        </p:nvPicPr>
        <p:blipFill>
          <a:blip r:embed="rId3"/>
          <a:stretch>
            <a:fillRect/>
          </a:stretch>
        </p:blipFill>
        <p:spPr>
          <a:xfrm>
            <a:off x="1144936" y="4396710"/>
            <a:ext cx="2405089" cy="916783"/>
          </a:xfrm>
          <a:prstGeom prst="rect">
            <a:avLst/>
          </a:prstGeom>
        </p:spPr>
      </p:pic>
      <p:pic>
        <p:nvPicPr>
          <p:cNvPr id="7" name="図 6"/>
          <p:cNvPicPr>
            <a:picLocks noChangeAspect="1"/>
          </p:cNvPicPr>
          <p:nvPr/>
        </p:nvPicPr>
        <p:blipFill>
          <a:blip r:embed="rId4"/>
          <a:stretch>
            <a:fillRect/>
          </a:stretch>
        </p:blipFill>
        <p:spPr>
          <a:xfrm>
            <a:off x="4070508" y="3945524"/>
            <a:ext cx="1158571" cy="2775958"/>
          </a:xfrm>
          <a:prstGeom prst="rect">
            <a:avLst/>
          </a:prstGeom>
        </p:spPr>
      </p:pic>
      <p:pic>
        <p:nvPicPr>
          <p:cNvPr id="8" name="図 7"/>
          <p:cNvPicPr>
            <a:picLocks noChangeAspect="1"/>
          </p:cNvPicPr>
          <p:nvPr/>
        </p:nvPicPr>
        <p:blipFill>
          <a:blip r:embed="rId5"/>
          <a:stretch>
            <a:fillRect/>
          </a:stretch>
        </p:blipFill>
        <p:spPr>
          <a:xfrm>
            <a:off x="5971923" y="4177958"/>
            <a:ext cx="1610389" cy="2311092"/>
          </a:xfrm>
          <a:prstGeom prst="rect">
            <a:avLst/>
          </a:prstGeom>
        </p:spPr>
      </p:pic>
    </p:spTree>
    <p:extLst>
      <p:ext uri="{BB962C8B-B14F-4D97-AF65-F5344CB8AC3E}">
        <p14:creationId xmlns:p14="http://schemas.microsoft.com/office/powerpoint/2010/main" val="2313944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5812</TotalTime>
  <Words>1436</Words>
  <Application>Microsoft Office PowerPoint</Application>
  <PresentationFormat>画面に合わせる (4:3)</PresentationFormat>
  <Paragraphs>237</Paragraphs>
  <Slides>17</Slides>
  <Notes>5</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17</vt:i4>
      </vt:variant>
    </vt:vector>
  </HeadingPairs>
  <TitlesOfParts>
    <vt:vector size="28" baseType="lpstr">
      <vt:lpstr>AR P丸ゴシック体M</vt:lpstr>
      <vt:lpstr>ＤＦＰ太丸ゴシック体</vt:lpstr>
      <vt:lpstr>HGPｺﾞｼｯｸM</vt:lpstr>
      <vt:lpstr>HGP創英角ｺﾞｼｯｸUB</vt:lpstr>
      <vt:lpstr>HG丸ｺﾞｼｯｸM-PRO</vt:lpstr>
      <vt:lpstr>ＭＳ Ｐゴシック</vt:lpstr>
      <vt:lpstr>ＭＳ ゴシック</vt:lpstr>
      <vt:lpstr>Arial</vt:lpstr>
      <vt:lpstr>Calibri</vt:lpstr>
      <vt:lpstr>Wingdings</vt:lpstr>
      <vt:lpstr>ホワイト</vt:lpstr>
      <vt:lpstr>ふるさと名品開発促進協議会 　　　　　　　の狙いについて</vt:lpstr>
      <vt:lpstr>協議会設置の背景</vt:lpstr>
      <vt:lpstr>課題</vt:lpstr>
      <vt:lpstr>課題</vt:lpstr>
      <vt:lpstr>対応</vt:lpstr>
      <vt:lpstr>３事例</vt:lpstr>
      <vt:lpstr>ふるさと名物応援事業について</vt:lpstr>
      <vt:lpstr>PowerPoint プレゼンテーション</vt:lpstr>
      <vt:lpstr>PowerPoint プレゼンテーション</vt:lpstr>
      <vt:lpstr>PowerPoint プレゼンテーション</vt:lpstr>
      <vt:lpstr>PowerPoint プレゼンテーション</vt:lpstr>
      <vt:lpstr>ふるさと名物商品・旅行券 　　　　に係る施行上の注意について</vt:lpstr>
      <vt:lpstr>目指すもの　＊　留意点</vt:lpstr>
      <vt:lpstr>契約形態、企画費用</vt:lpstr>
      <vt:lpstr>施行上の重要注意点 〜詳細は、別途、マニュアル類を送付〜</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村上 敬亮</dc:creator>
  <cp:lastModifiedBy>山瀨 敦子（地方創生推進室）</cp:lastModifiedBy>
  <cp:revision>39</cp:revision>
  <dcterms:created xsi:type="dcterms:W3CDTF">2015-03-11T20:39:27Z</dcterms:created>
  <dcterms:modified xsi:type="dcterms:W3CDTF">2015-03-24T08:12:07Z</dcterms:modified>
</cp:coreProperties>
</file>