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85" r:id="rId2"/>
    <p:sldId id="305" r:id="rId3"/>
    <p:sldId id="313" r:id="rId4"/>
    <p:sldId id="289" r:id="rId5"/>
    <p:sldId id="286" r:id="rId6"/>
    <p:sldId id="314" r:id="rId7"/>
    <p:sldId id="315" r:id="rId8"/>
    <p:sldId id="316" r:id="rId9"/>
    <p:sldId id="307" r:id="rId10"/>
    <p:sldId id="317" r:id="rId11"/>
    <p:sldId id="303" r:id="rId12"/>
    <p:sldId id="304" r:id="rId13"/>
    <p:sldId id="310" r:id="rId14"/>
    <p:sldId id="273" r:id="rId15"/>
    <p:sldId id="302" r:id="rId16"/>
    <p:sldId id="301" r:id="rId17"/>
  </p:sldIdLst>
  <p:sldSz cx="9144000" cy="6858000" type="screen4x3"/>
  <p:notesSz cx="6735763" cy="9866313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7FE"/>
    <a:srgbClr val="FF9B9B"/>
    <a:srgbClr val="FFCDCD"/>
    <a:srgbClr val="E1F2CE"/>
    <a:srgbClr val="E7EDFD"/>
    <a:srgbClr val="ECAE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615" autoAdjust="0"/>
  </p:normalViewPr>
  <p:slideViewPr>
    <p:cSldViewPr snapToGrid="0" snapToObjects="1">
      <p:cViewPr varScale="1">
        <p:scale>
          <a:sx n="86" d="100"/>
          <a:sy n="86" d="100"/>
        </p:scale>
        <p:origin x="-16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79F92B-00A2-F345-B3EA-90B2EA176D52}" type="doc">
      <dgm:prSet loTypeId="urn:microsoft.com/office/officeart/2005/8/layout/target3" loCatId="" qsTypeId="urn:microsoft.com/office/officeart/2005/8/quickstyle/3D4" qsCatId="3D" csTypeId="urn:microsoft.com/office/officeart/2005/8/colors/colorful1" csCatId="colorful" phldr="1"/>
      <dgm:spPr/>
      <dgm:t>
        <a:bodyPr/>
        <a:lstStyle/>
        <a:p>
          <a:endParaRPr kumimoji="1" lang="ja-JP" altLang="en-US"/>
        </a:p>
      </dgm:t>
    </dgm:pt>
    <dgm:pt modelId="{9399E322-DF54-204E-87B7-55143128199A}">
      <dgm:prSet phldrT="[テキスト]"/>
      <dgm:spPr>
        <a:ln w="19050" cmpd="sng">
          <a:solidFill>
            <a:schemeClr val="accent3"/>
          </a:solidFill>
        </a:ln>
      </dgm:spPr>
      <dgm:t>
        <a:bodyPr/>
        <a:lstStyle/>
        <a:p>
          <a:r>
            <a:rPr kumimoji="1" lang="ja-JP" altLang="en-US" dirty="0" smtClean="0">
              <a:latin typeface="HG丸ｺﾞｼｯｸM-PRO"/>
              <a:ea typeface="HG丸ｺﾞｼｯｸM-PRO"/>
              <a:cs typeface="HG丸ｺﾞｼｯｸM-PRO"/>
            </a:rPr>
            <a:t>大規模全国市場</a:t>
          </a:r>
          <a:endParaRPr kumimoji="1" lang="ja-JP" altLang="en-US" dirty="0">
            <a:latin typeface="HG丸ｺﾞｼｯｸM-PRO"/>
            <a:ea typeface="HG丸ｺﾞｼｯｸM-PRO"/>
            <a:cs typeface="HG丸ｺﾞｼｯｸM-PRO"/>
          </a:endParaRPr>
        </a:p>
      </dgm:t>
    </dgm:pt>
    <dgm:pt modelId="{91D6E474-DB15-8041-936C-6A094DD6409E}" type="parTrans" cxnId="{1BEA1D6A-3ACA-7E4D-8520-07EB57C74C2C}">
      <dgm:prSet/>
      <dgm:spPr/>
      <dgm:t>
        <a:bodyPr/>
        <a:lstStyle/>
        <a:p>
          <a:endParaRPr kumimoji="1" lang="ja-JP" altLang="en-US">
            <a:latin typeface="HG丸ｺﾞｼｯｸM-PRO"/>
            <a:ea typeface="HG丸ｺﾞｼｯｸM-PRO"/>
            <a:cs typeface="HG丸ｺﾞｼｯｸM-PRO"/>
          </a:endParaRPr>
        </a:p>
      </dgm:t>
    </dgm:pt>
    <dgm:pt modelId="{DA377028-DB85-6844-A371-170B517C1F19}" type="sibTrans" cxnId="{1BEA1D6A-3ACA-7E4D-8520-07EB57C74C2C}">
      <dgm:prSet/>
      <dgm:spPr/>
      <dgm:t>
        <a:bodyPr/>
        <a:lstStyle/>
        <a:p>
          <a:endParaRPr kumimoji="1" lang="ja-JP" altLang="en-US">
            <a:latin typeface="HG丸ｺﾞｼｯｸM-PRO"/>
            <a:ea typeface="HG丸ｺﾞｼｯｸM-PRO"/>
            <a:cs typeface="HG丸ｺﾞｼｯｸM-PRO"/>
          </a:endParaRPr>
        </a:p>
      </dgm:t>
    </dgm:pt>
    <dgm:pt modelId="{DA2D16A1-ABCD-6F47-8B0D-F8A5A3A577B3}">
      <dgm:prSet phldrT="[テキスト]"/>
      <dgm:spPr/>
      <dgm:t>
        <a:bodyPr/>
        <a:lstStyle/>
        <a:p>
          <a:r>
            <a:rPr kumimoji="1" lang="ja-JP" altLang="en-US" dirty="0" smtClean="0">
              <a:latin typeface="HG丸ｺﾞｼｯｸM-PRO"/>
              <a:ea typeface="HG丸ｺﾞｼｯｸM-PRO"/>
              <a:cs typeface="HG丸ｺﾞｼｯｸM-PRO"/>
            </a:rPr>
            <a:t>大手</a:t>
          </a:r>
          <a:r>
            <a:rPr kumimoji="1" lang="ja-JP" altLang="en-US" dirty="0" smtClean="0">
              <a:latin typeface="HG丸ｺﾞｼｯｸM-PRO"/>
              <a:ea typeface="HG丸ｺﾞｼｯｸM-PRO"/>
              <a:cs typeface="HG丸ｺﾞｼｯｸM-PRO"/>
            </a:rPr>
            <a:t>流通</a:t>
          </a:r>
          <a:r>
            <a:rPr kumimoji="1" lang="ja-JP" altLang="en-US" dirty="0" smtClean="0">
              <a:latin typeface="HG丸ｺﾞｼｯｸM-PRO"/>
              <a:ea typeface="HG丸ｺﾞｼｯｸM-PRO"/>
              <a:cs typeface="HG丸ｺﾞｼｯｸM-PRO"/>
            </a:rPr>
            <a:t>市場</a:t>
          </a:r>
          <a:r>
            <a:rPr kumimoji="1" lang="ja-JP" altLang="en-US" dirty="0" smtClean="0">
              <a:latin typeface="HG丸ｺﾞｼｯｸM-PRO"/>
              <a:ea typeface="HG丸ｺﾞｼｯｸM-PRO"/>
              <a:cs typeface="HG丸ｺﾞｼｯｸM-PRO"/>
            </a:rPr>
            <a:t>で</a:t>
          </a:r>
          <a:r>
            <a:rPr kumimoji="1" lang="ja-JP" altLang="en-US" dirty="0" smtClean="0">
              <a:latin typeface="HG丸ｺﾞｼｯｸM-PRO"/>
              <a:ea typeface="HG丸ｺﾞｼｯｸM-PRO"/>
              <a:cs typeface="HG丸ｺﾞｼｯｸM-PRO"/>
            </a:rPr>
            <a:t>販売</a:t>
          </a:r>
          <a:endParaRPr kumimoji="1" lang="ja-JP" altLang="en-US" dirty="0">
            <a:latin typeface="HG丸ｺﾞｼｯｸM-PRO"/>
            <a:ea typeface="HG丸ｺﾞｼｯｸM-PRO"/>
            <a:cs typeface="HG丸ｺﾞｼｯｸM-PRO"/>
          </a:endParaRPr>
        </a:p>
      </dgm:t>
    </dgm:pt>
    <dgm:pt modelId="{C6805793-367D-DE46-8ACA-BCD2D79DF631}" type="parTrans" cxnId="{AE33398B-E166-EF46-9580-8B8577FEC52D}">
      <dgm:prSet/>
      <dgm:spPr/>
      <dgm:t>
        <a:bodyPr/>
        <a:lstStyle/>
        <a:p>
          <a:endParaRPr kumimoji="1" lang="ja-JP" altLang="en-US">
            <a:latin typeface="HG丸ｺﾞｼｯｸM-PRO"/>
            <a:ea typeface="HG丸ｺﾞｼｯｸM-PRO"/>
            <a:cs typeface="HG丸ｺﾞｼｯｸM-PRO"/>
          </a:endParaRPr>
        </a:p>
      </dgm:t>
    </dgm:pt>
    <dgm:pt modelId="{D8A64C5E-BB0F-0E43-95C7-8EF806A0356E}" type="sibTrans" cxnId="{AE33398B-E166-EF46-9580-8B8577FEC52D}">
      <dgm:prSet/>
      <dgm:spPr/>
      <dgm:t>
        <a:bodyPr/>
        <a:lstStyle/>
        <a:p>
          <a:endParaRPr kumimoji="1" lang="ja-JP" altLang="en-US">
            <a:latin typeface="HG丸ｺﾞｼｯｸM-PRO"/>
            <a:ea typeface="HG丸ｺﾞｼｯｸM-PRO"/>
            <a:cs typeface="HG丸ｺﾞｼｯｸM-PRO"/>
          </a:endParaRPr>
        </a:p>
      </dgm:t>
    </dgm:pt>
    <dgm:pt modelId="{558303B8-2C83-564B-9AE4-F5C1ED47A663}">
      <dgm:prSet phldrT="[テキスト]"/>
      <dgm:spPr/>
      <dgm:t>
        <a:bodyPr/>
        <a:lstStyle/>
        <a:p>
          <a:r>
            <a:rPr kumimoji="1" lang="ja-JP" altLang="en-US" dirty="0" smtClean="0">
              <a:latin typeface="HG丸ｺﾞｼｯｸM-PRO"/>
              <a:ea typeface="HG丸ｺﾞｼｯｸM-PRO"/>
              <a:cs typeface="HG丸ｺﾞｼｯｸM-PRO"/>
            </a:rPr>
            <a:t>競合</a:t>
          </a:r>
          <a:r>
            <a:rPr kumimoji="1" lang="ja-JP" altLang="en-US" dirty="0" smtClean="0">
              <a:latin typeface="HG丸ｺﾞｼｯｸM-PRO"/>
              <a:ea typeface="HG丸ｺﾞｼｯｸM-PRO"/>
              <a:cs typeface="HG丸ｺﾞｼｯｸM-PRO"/>
            </a:rPr>
            <a:t>過多</a:t>
          </a:r>
          <a:r>
            <a:rPr kumimoji="1" lang="ja-JP" altLang="en-US" dirty="0" smtClean="0">
              <a:latin typeface="HG丸ｺﾞｼｯｸM-PRO"/>
              <a:ea typeface="HG丸ｺﾞｼｯｸM-PRO"/>
              <a:cs typeface="HG丸ｺﾞｼｯｸM-PRO"/>
            </a:rPr>
            <a:t>＊</a:t>
          </a:r>
          <a:r>
            <a:rPr kumimoji="1" lang="ja-JP" altLang="en-US" dirty="0" smtClean="0">
              <a:latin typeface="HG丸ｺﾞｼｯｸM-PRO"/>
              <a:ea typeface="HG丸ｺﾞｼｯｸM-PRO"/>
              <a:cs typeface="HG丸ｺﾞｼｯｸM-PRO"/>
            </a:rPr>
            <a:t>性格変容</a:t>
          </a:r>
          <a:endParaRPr kumimoji="1" lang="ja-JP" altLang="en-US" dirty="0">
            <a:latin typeface="HG丸ｺﾞｼｯｸM-PRO"/>
            <a:ea typeface="HG丸ｺﾞｼｯｸM-PRO"/>
            <a:cs typeface="HG丸ｺﾞｼｯｸM-PRO"/>
          </a:endParaRPr>
        </a:p>
      </dgm:t>
    </dgm:pt>
    <dgm:pt modelId="{6F4601D4-F7B3-204C-8A62-1CF16CCE0493}" type="parTrans" cxnId="{2B7DBD53-ADC6-7C46-BD1B-9B304AEDD661}">
      <dgm:prSet/>
      <dgm:spPr/>
      <dgm:t>
        <a:bodyPr/>
        <a:lstStyle/>
        <a:p>
          <a:endParaRPr kumimoji="1" lang="ja-JP" altLang="en-US">
            <a:latin typeface="HG丸ｺﾞｼｯｸM-PRO"/>
            <a:ea typeface="HG丸ｺﾞｼｯｸM-PRO"/>
            <a:cs typeface="HG丸ｺﾞｼｯｸM-PRO"/>
          </a:endParaRPr>
        </a:p>
      </dgm:t>
    </dgm:pt>
    <dgm:pt modelId="{0157FAD3-0A15-A74B-9943-78E88A25F453}" type="sibTrans" cxnId="{2B7DBD53-ADC6-7C46-BD1B-9B304AEDD661}">
      <dgm:prSet/>
      <dgm:spPr/>
      <dgm:t>
        <a:bodyPr/>
        <a:lstStyle/>
        <a:p>
          <a:endParaRPr kumimoji="1" lang="ja-JP" altLang="en-US">
            <a:latin typeface="HG丸ｺﾞｼｯｸM-PRO"/>
            <a:ea typeface="HG丸ｺﾞｼｯｸM-PRO"/>
            <a:cs typeface="HG丸ｺﾞｼｯｸM-PRO"/>
          </a:endParaRPr>
        </a:p>
      </dgm:t>
    </dgm:pt>
    <dgm:pt modelId="{C85C9429-E582-494E-A9A0-95F72216EB2C}">
      <dgm:prSet phldrT="[テキスト]"/>
      <dgm:spPr>
        <a:ln w="19050" cmpd="sng">
          <a:solidFill>
            <a:schemeClr val="accent2"/>
          </a:solidFill>
        </a:ln>
      </dgm:spPr>
      <dgm:t>
        <a:bodyPr/>
        <a:lstStyle/>
        <a:p>
          <a:r>
            <a:rPr kumimoji="1" lang="ja-JP" altLang="en-US" dirty="0" smtClean="0">
              <a:solidFill>
                <a:srgbClr val="FF0000"/>
              </a:solidFill>
              <a:latin typeface="ＤＦＰ太丸ゴシック体"/>
              <a:ea typeface="ＤＦＰ太丸ゴシック体"/>
              <a:cs typeface="ＤＦＰ太丸ゴシック体"/>
            </a:rPr>
            <a:t>中規模市場</a:t>
          </a:r>
          <a:endParaRPr kumimoji="1" lang="ja-JP" altLang="en-US" dirty="0">
            <a:solidFill>
              <a:srgbClr val="FF0000"/>
            </a:solidFill>
            <a:latin typeface="ＤＦＰ太丸ゴシック体"/>
            <a:ea typeface="ＤＦＰ太丸ゴシック体"/>
            <a:cs typeface="ＤＦＰ太丸ゴシック体"/>
          </a:endParaRPr>
        </a:p>
      </dgm:t>
    </dgm:pt>
    <dgm:pt modelId="{BF672A46-967F-354C-ABF8-E49DE945317C}" type="parTrans" cxnId="{F852CB74-F711-FD40-8427-99937E21CC55}">
      <dgm:prSet/>
      <dgm:spPr/>
      <dgm:t>
        <a:bodyPr/>
        <a:lstStyle/>
        <a:p>
          <a:endParaRPr kumimoji="1" lang="ja-JP" altLang="en-US">
            <a:latin typeface="HG丸ｺﾞｼｯｸM-PRO"/>
            <a:ea typeface="HG丸ｺﾞｼｯｸM-PRO"/>
            <a:cs typeface="HG丸ｺﾞｼｯｸM-PRO"/>
          </a:endParaRPr>
        </a:p>
      </dgm:t>
    </dgm:pt>
    <dgm:pt modelId="{69E27CC1-BD9C-8648-BFF4-E9EA1BB68898}" type="sibTrans" cxnId="{F852CB74-F711-FD40-8427-99937E21CC55}">
      <dgm:prSet/>
      <dgm:spPr/>
      <dgm:t>
        <a:bodyPr/>
        <a:lstStyle/>
        <a:p>
          <a:endParaRPr kumimoji="1" lang="ja-JP" altLang="en-US">
            <a:latin typeface="HG丸ｺﾞｼｯｸM-PRO"/>
            <a:ea typeface="HG丸ｺﾞｼｯｸM-PRO"/>
            <a:cs typeface="HG丸ｺﾞｼｯｸM-PRO"/>
          </a:endParaRPr>
        </a:p>
      </dgm:t>
    </dgm:pt>
    <dgm:pt modelId="{92DE858B-3CA6-F04E-90E3-FF81D228DB8D}">
      <dgm:prSet phldrT="[テキスト]"/>
      <dgm:spPr/>
      <dgm:t>
        <a:bodyPr/>
        <a:lstStyle/>
        <a:p>
          <a:r>
            <a:rPr kumimoji="1" lang="ja-JP" altLang="en-US" dirty="0" smtClean="0">
              <a:solidFill>
                <a:srgbClr val="FF0000"/>
              </a:solidFill>
              <a:latin typeface="HG丸ｺﾞｼｯｸM-PRO"/>
              <a:ea typeface="HG丸ｺﾞｼｯｸM-PRO"/>
              <a:cs typeface="HG丸ｺﾞｼｯｸM-PRO"/>
            </a:rPr>
            <a:t>域外にいる地元ファン</a:t>
          </a:r>
          <a:endParaRPr kumimoji="1" lang="ja-JP" altLang="en-US" dirty="0">
            <a:solidFill>
              <a:srgbClr val="FF0000"/>
            </a:solidFill>
            <a:latin typeface="HG丸ｺﾞｼｯｸM-PRO"/>
            <a:ea typeface="HG丸ｺﾞｼｯｸM-PRO"/>
            <a:cs typeface="HG丸ｺﾞｼｯｸM-PRO"/>
          </a:endParaRPr>
        </a:p>
      </dgm:t>
    </dgm:pt>
    <dgm:pt modelId="{045B7297-A554-E441-B36A-88B38887C672}" type="parTrans" cxnId="{66BBBB35-3708-1440-8C4B-0751EBEAF736}">
      <dgm:prSet/>
      <dgm:spPr/>
      <dgm:t>
        <a:bodyPr/>
        <a:lstStyle/>
        <a:p>
          <a:endParaRPr kumimoji="1" lang="ja-JP" altLang="en-US">
            <a:latin typeface="HG丸ｺﾞｼｯｸM-PRO"/>
            <a:ea typeface="HG丸ｺﾞｼｯｸM-PRO"/>
            <a:cs typeface="HG丸ｺﾞｼｯｸM-PRO"/>
          </a:endParaRPr>
        </a:p>
      </dgm:t>
    </dgm:pt>
    <dgm:pt modelId="{D6AC612E-4BA4-2644-8627-F56BBFCE25C7}" type="sibTrans" cxnId="{66BBBB35-3708-1440-8C4B-0751EBEAF736}">
      <dgm:prSet/>
      <dgm:spPr/>
      <dgm:t>
        <a:bodyPr/>
        <a:lstStyle/>
        <a:p>
          <a:endParaRPr kumimoji="1" lang="ja-JP" altLang="en-US">
            <a:latin typeface="HG丸ｺﾞｼｯｸM-PRO"/>
            <a:ea typeface="HG丸ｺﾞｼｯｸM-PRO"/>
            <a:cs typeface="HG丸ｺﾞｼｯｸM-PRO"/>
          </a:endParaRPr>
        </a:p>
      </dgm:t>
    </dgm:pt>
    <dgm:pt modelId="{82375E2A-F29D-6C44-97A3-11E502AC7C80}">
      <dgm:prSet phldrT="[テキスト]"/>
      <dgm:spPr>
        <a:ln w="19050" cmpd="sng">
          <a:solidFill>
            <a:schemeClr val="accent4"/>
          </a:solidFill>
        </a:ln>
      </dgm:spPr>
      <dgm:t>
        <a:bodyPr/>
        <a:lstStyle/>
        <a:p>
          <a:r>
            <a:rPr kumimoji="1" lang="ja-JP" altLang="en-US" dirty="0" smtClean="0">
              <a:latin typeface="HG丸ｺﾞｼｯｸM-PRO"/>
              <a:ea typeface="HG丸ｺﾞｼｯｸM-PRO"/>
              <a:cs typeface="HG丸ｺﾞｼｯｸM-PRO"/>
            </a:rPr>
            <a:t>小規模地元市場</a:t>
          </a:r>
          <a:endParaRPr kumimoji="1" lang="ja-JP" altLang="en-US" dirty="0">
            <a:latin typeface="HG丸ｺﾞｼｯｸM-PRO"/>
            <a:ea typeface="HG丸ｺﾞｼｯｸM-PRO"/>
            <a:cs typeface="HG丸ｺﾞｼｯｸM-PRO"/>
          </a:endParaRPr>
        </a:p>
      </dgm:t>
    </dgm:pt>
    <dgm:pt modelId="{A04F9327-71CB-6742-8341-A45904C192B8}" type="parTrans" cxnId="{8D6302EE-315D-FA4F-9ACF-F8BF7B1A074F}">
      <dgm:prSet/>
      <dgm:spPr/>
      <dgm:t>
        <a:bodyPr/>
        <a:lstStyle/>
        <a:p>
          <a:endParaRPr kumimoji="1" lang="ja-JP" altLang="en-US">
            <a:latin typeface="HG丸ｺﾞｼｯｸM-PRO"/>
            <a:ea typeface="HG丸ｺﾞｼｯｸM-PRO"/>
            <a:cs typeface="HG丸ｺﾞｼｯｸM-PRO"/>
          </a:endParaRPr>
        </a:p>
      </dgm:t>
    </dgm:pt>
    <dgm:pt modelId="{46E1625D-392E-F249-9499-E515652ED651}" type="sibTrans" cxnId="{8D6302EE-315D-FA4F-9ACF-F8BF7B1A074F}">
      <dgm:prSet/>
      <dgm:spPr/>
      <dgm:t>
        <a:bodyPr/>
        <a:lstStyle/>
        <a:p>
          <a:endParaRPr kumimoji="1" lang="ja-JP" altLang="en-US">
            <a:latin typeface="HG丸ｺﾞｼｯｸM-PRO"/>
            <a:ea typeface="HG丸ｺﾞｼｯｸM-PRO"/>
            <a:cs typeface="HG丸ｺﾞｼｯｸM-PRO"/>
          </a:endParaRPr>
        </a:p>
      </dgm:t>
    </dgm:pt>
    <dgm:pt modelId="{5741B230-6702-6B41-968C-57161C7FE345}">
      <dgm:prSet phldrT="[テキスト]"/>
      <dgm:spPr/>
      <dgm:t>
        <a:bodyPr/>
        <a:lstStyle/>
        <a:p>
          <a:r>
            <a:rPr kumimoji="1" lang="ja-JP" altLang="en-US" dirty="0" smtClean="0">
              <a:latin typeface="HG丸ｺﾞｼｯｸM-PRO"/>
              <a:ea typeface="HG丸ｺﾞｼｯｸM-PRO"/>
              <a:cs typeface="HG丸ｺﾞｼｯｸM-PRO"/>
            </a:rPr>
            <a:t>言わずとも良さわかる</a:t>
          </a:r>
          <a:endParaRPr kumimoji="1" lang="ja-JP" altLang="en-US" dirty="0">
            <a:latin typeface="HG丸ｺﾞｼｯｸM-PRO"/>
            <a:ea typeface="HG丸ｺﾞｼｯｸM-PRO"/>
            <a:cs typeface="HG丸ｺﾞｼｯｸM-PRO"/>
          </a:endParaRPr>
        </a:p>
      </dgm:t>
    </dgm:pt>
    <dgm:pt modelId="{28846B85-7C9B-1A4D-A93D-036994AC3E0F}" type="parTrans" cxnId="{9AAB6D49-3CEC-E947-A556-B2BE332487AC}">
      <dgm:prSet/>
      <dgm:spPr/>
      <dgm:t>
        <a:bodyPr/>
        <a:lstStyle/>
        <a:p>
          <a:endParaRPr kumimoji="1" lang="ja-JP" altLang="en-US">
            <a:latin typeface="HG丸ｺﾞｼｯｸM-PRO"/>
            <a:ea typeface="HG丸ｺﾞｼｯｸM-PRO"/>
            <a:cs typeface="HG丸ｺﾞｼｯｸM-PRO"/>
          </a:endParaRPr>
        </a:p>
      </dgm:t>
    </dgm:pt>
    <dgm:pt modelId="{FFDFE11E-0432-B64F-ACDC-9BDD1A904E04}" type="sibTrans" cxnId="{9AAB6D49-3CEC-E947-A556-B2BE332487AC}">
      <dgm:prSet/>
      <dgm:spPr/>
      <dgm:t>
        <a:bodyPr/>
        <a:lstStyle/>
        <a:p>
          <a:endParaRPr kumimoji="1" lang="ja-JP" altLang="en-US">
            <a:latin typeface="HG丸ｺﾞｼｯｸM-PRO"/>
            <a:ea typeface="HG丸ｺﾞｼｯｸM-PRO"/>
            <a:cs typeface="HG丸ｺﾞｼｯｸM-PRO"/>
          </a:endParaRPr>
        </a:p>
      </dgm:t>
    </dgm:pt>
    <dgm:pt modelId="{89B9CAB0-96F6-504F-B572-B522C963F23E}">
      <dgm:prSet phldrT="[テキスト]"/>
      <dgm:spPr/>
      <dgm:t>
        <a:bodyPr/>
        <a:lstStyle/>
        <a:p>
          <a:r>
            <a:rPr kumimoji="1" lang="ja-JP" altLang="en-US" dirty="0" smtClean="0">
              <a:latin typeface="HG丸ｺﾞｼｯｸM-PRO"/>
              <a:ea typeface="HG丸ｺﾞｼｯｸM-PRO"/>
              <a:cs typeface="HG丸ｺﾞｼｯｸM-PRO"/>
            </a:rPr>
            <a:t>安くしか</a:t>
          </a:r>
          <a:r>
            <a:rPr kumimoji="1" lang="ja-JP" altLang="en-US" dirty="0" smtClean="0">
              <a:latin typeface="HG丸ｺﾞｼｯｸM-PRO"/>
              <a:ea typeface="HG丸ｺﾞｼｯｸM-PRO"/>
              <a:cs typeface="HG丸ｺﾞｼｯｸM-PRO"/>
            </a:rPr>
            <a:t>売れない</a:t>
          </a:r>
          <a:endParaRPr kumimoji="1" lang="ja-JP" altLang="en-US" dirty="0">
            <a:latin typeface="HG丸ｺﾞｼｯｸM-PRO"/>
            <a:ea typeface="HG丸ｺﾞｼｯｸM-PRO"/>
            <a:cs typeface="HG丸ｺﾞｼｯｸM-PRO"/>
          </a:endParaRPr>
        </a:p>
      </dgm:t>
    </dgm:pt>
    <dgm:pt modelId="{8039A983-6CE7-3D42-9123-740D10F7D7B1}" type="parTrans" cxnId="{5406FBE8-A21A-2B4C-B995-CF7A5D103F28}">
      <dgm:prSet/>
      <dgm:spPr/>
      <dgm:t>
        <a:bodyPr/>
        <a:lstStyle/>
        <a:p>
          <a:endParaRPr kumimoji="1" lang="ja-JP" altLang="en-US">
            <a:latin typeface="HG丸ｺﾞｼｯｸM-PRO"/>
            <a:ea typeface="HG丸ｺﾞｼｯｸM-PRO"/>
            <a:cs typeface="HG丸ｺﾞｼｯｸM-PRO"/>
          </a:endParaRPr>
        </a:p>
      </dgm:t>
    </dgm:pt>
    <dgm:pt modelId="{5869A2C3-EB49-2744-ADB6-F2A60A6695A7}" type="sibTrans" cxnId="{5406FBE8-A21A-2B4C-B995-CF7A5D103F28}">
      <dgm:prSet/>
      <dgm:spPr/>
      <dgm:t>
        <a:bodyPr/>
        <a:lstStyle/>
        <a:p>
          <a:endParaRPr kumimoji="1" lang="ja-JP" altLang="en-US">
            <a:latin typeface="HG丸ｺﾞｼｯｸM-PRO"/>
            <a:ea typeface="HG丸ｺﾞｼｯｸM-PRO"/>
            <a:cs typeface="HG丸ｺﾞｼｯｸM-PRO"/>
          </a:endParaRPr>
        </a:p>
      </dgm:t>
    </dgm:pt>
    <dgm:pt modelId="{8479E030-944D-864A-8D31-F67C654029B9}">
      <dgm:prSet phldrT="[テキスト]"/>
      <dgm:spPr/>
      <dgm:t>
        <a:bodyPr/>
        <a:lstStyle/>
        <a:p>
          <a:r>
            <a:rPr kumimoji="1" lang="ja-JP" altLang="en-US" dirty="0" smtClean="0">
              <a:solidFill>
                <a:srgbClr val="FF0000"/>
              </a:solidFill>
              <a:latin typeface="HG丸ｺﾞｼｯｸM-PRO"/>
              <a:ea typeface="HG丸ｺﾞｼｯｸM-PRO"/>
              <a:cs typeface="HG丸ｺﾞｼｯｸM-PRO"/>
            </a:rPr>
            <a:t>供給力に応じた市場開発</a:t>
          </a:r>
          <a:endParaRPr kumimoji="1" lang="ja-JP" altLang="en-US" dirty="0">
            <a:solidFill>
              <a:srgbClr val="FF0000"/>
            </a:solidFill>
            <a:latin typeface="HG丸ｺﾞｼｯｸM-PRO"/>
            <a:ea typeface="HG丸ｺﾞｼｯｸM-PRO"/>
            <a:cs typeface="HG丸ｺﾞｼｯｸM-PRO"/>
          </a:endParaRPr>
        </a:p>
      </dgm:t>
    </dgm:pt>
    <dgm:pt modelId="{4CDDF54D-EEE9-F142-A3F8-3EAEDCB94C30}" type="parTrans" cxnId="{507347AB-9874-EC42-B717-51315DD5B6A3}">
      <dgm:prSet/>
      <dgm:spPr/>
      <dgm:t>
        <a:bodyPr/>
        <a:lstStyle/>
        <a:p>
          <a:endParaRPr kumimoji="1" lang="ja-JP" altLang="en-US">
            <a:latin typeface="HG丸ｺﾞｼｯｸM-PRO"/>
            <a:ea typeface="HG丸ｺﾞｼｯｸM-PRO"/>
            <a:cs typeface="HG丸ｺﾞｼｯｸM-PRO"/>
          </a:endParaRPr>
        </a:p>
      </dgm:t>
    </dgm:pt>
    <dgm:pt modelId="{E7EBC329-AA02-5942-887D-2EC537F56174}" type="sibTrans" cxnId="{507347AB-9874-EC42-B717-51315DD5B6A3}">
      <dgm:prSet/>
      <dgm:spPr/>
      <dgm:t>
        <a:bodyPr/>
        <a:lstStyle/>
        <a:p>
          <a:endParaRPr kumimoji="1" lang="ja-JP" altLang="en-US">
            <a:latin typeface="HG丸ｺﾞｼｯｸM-PRO"/>
            <a:ea typeface="HG丸ｺﾞｼｯｸM-PRO"/>
            <a:cs typeface="HG丸ｺﾞｼｯｸM-PRO"/>
          </a:endParaRPr>
        </a:p>
      </dgm:t>
    </dgm:pt>
    <dgm:pt modelId="{51C7A0B5-6EBE-8A4C-BF95-D91F9C10C838}" type="pres">
      <dgm:prSet presAssocID="{4E79F92B-00A2-F345-B3EA-90B2EA176D52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98AFFBF5-1541-554F-97C4-CEE982DB3412}" type="pres">
      <dgm:prSet presAssocID="{9399E322-DF54-204E-87B7-55143128199A}" presName="circle1" presStyleLbl="node1" presStyleIdx="0" presStyleCnt="3"/>
      <dgm:spPr>
        <a:solidFill>
          <a:schemeClr val="accent3"/>
        </a:solidFill>
      </dgm:spPr>
    </dgm:pt>
    <dgm:pt modelId="{B1D53D53-2791-2942-9FD7-E4B216F20C24}" type="pres">
      <dgm:prSet presAssocID="{9399E322-DF54-204E-87B7-55143128199A}" presName="space" presStyleCnt="0"/>
      <dgm:spPr/>
    </dgm:pt>
    <dgm:pt modelId="{6011A14B-6BDC-8345-B867-E35173483BBE}" type="pres">
      <dgm:prSet presAssocID="{9399E322-DF54-204E-87B7-55143128199A}" presName="rect1" presStyleLbl="alignAcc1" presStyleIdx="0" presStyleCnt="3"/>
      <dgm:spPr/>
      <dgm:t>
        <a:bodyPr/>
        <a:lstStyle/>
        <a:p>
          <a:endParaRPr kumimoji="1" lang="ja-JP" altLang="en-US"/>
        </a:p>
      </dgm:t>
    </dgm:pt>
    <dgm:pt modelId="{9F66F324-2FFE-3C44-8424-4042ED7E7D6A}" type="pres">
      <dgm:prSet presAssocID="{C85C9429-E582-494E-A9A0-95F72216EB2C}" presName="vertSpace2" presStyleLbl="node1" presStyleIdx="0" presStyleCnt="3"/>
      <dgm:spPr/>
    </dgm:pt>
    <dgm:pt modelId="{066AEB9A-FFB0-B84A-932A-B17DCCDB3D55}" type="pres">
      <dgm:prSet presAssocID="{C85C9429-E582-494E-A9A0-95F72216EB2C}" presName="circle2" presStyleLbl="node1" presStyleIdx="1" presStyleCnt="3"/>
      <dgm:spPr>
        <a:solidFill>
          <a:schemeClr val="accent2"/>
        </a:solidFill>
      </dgm:spPr>
    </dgm:pt>
    <dgm:pt modelId="{1DFFDBE5-6210-6E46-9220-7C570D1BFBCD}" type="pres">
      <dgm:prSet presAssocID="{C85C9429-E582-494E-A9A0-95F72216EB2C}" presName="rect2" presStyleLbl="alignAcc1" presStyleIdx="1" presStyleCnt="3"/>
      <dgm:spPr/>
      <dgm:t>
        <a:bodyPr/>
        <a:lstStyle/>
        <a:p>
          <a:endParaRPr kumimoji="1" lang="ja-JP" altLang="en-US"/>
        </a:p>
      </dgm:t>
    </dgm:pt>
    <dgm:pt modelId="{76747D93-D614-9642-ADC7-B9104B057814}" type="pres">
      <dgm:prSet presAssocID="{82375E2A-F29D-6C44-97A3-11E502AC7C80}" presName="vertSpace3" presStyleLbl="node1" presStyleIdx="1" presStyleCnt="3"/>
      <dgm:spPr/>
    </dgm:pt>
    <dgm:pt modelId="{6949E1A4-3748-2340-98AD-AECB1B659247}" type="pres">
      <dgm:prSet presAssocID="{82375E2A-F29D-6C44-97A3-11E502AC7C80}" presName="circle3" presStyleLbl="node1" presStyleIdx="2" presStyleCnt="3"/>
      <dgm:spPr/>
    </dgm:pt>
    <dgm:pt modelId="{1ABD6576-7F7A-7B4F-A18D-27DD92BA6521}" type="pres">
      <dgm:prSet presAssocID="{82375E2A-F29D-6C44-97A3-11E502AC7C80}" presName="rect3" presStyleLbl="alignAcc1" presStyleIdx="2" presStyleCnt="3"/>
      <dgm:spPr/>
      <dgm:t>
        <a:bodyPr/>
        <a:lstStyle/>
        <a:p>
          <a:endParaRPr kumimoji="1" lang="ja-JP" altLang="en-US"/>
        </a:p>
      </dgm:t>
    </dgm:pt>
    <dgm:pt modelId="{C5F9DA2A-6B0B-8D4B-8EB1-DD1ADF355DCD}" type="pres">
      <dgm:prSet presAssocID="{9399E322-DF54-204E-87B7-55143128199A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5759F041-E77C-9542-9E98-389B1B3771BE}" type="pres">
      <dgm:prSet presAssocID="{9399E322-DF54-204E-87B7-55143128199A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596A5073-A512-0848-AC31-13C590AB2A4E}" type="pres">
      <dgm:prSet presAssocID="{C85C9429-E582-494E-A9A0-95F72216EB2C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327E0200-58C7-E74C-8B2F-0B873C62AABA}" type="pres">
      <dgm:prSet presAssocID="{C85C9429-E582-494E-A9A0-95F72216EB2C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A3C85D22-E076-3A47-8E0D-0D96177A0014}" type="pres">
      <dgm:prSet presAssocID="{82375E2A-F29D-6C44-97A3-11E502AC7C80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42457FF7-1A86-1244-8523-3D69D43C2D3D}" type="pres">
      <dgm:prSet presAssocID="{82375E2A-F29D-6C44-97A3-11E502AC7C80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D31CB992-F383-F64C-B4A0-EE7360C033A7}" type="presOf" srcId="{89B9CAB0-96F6-504F-B572-B522C963F23E}" destId="{42457FF7-1A86-1244-8523-3D69D43C2D3D}" srcOrd="0" destOrd="1" presId="urn:microsoft.com/office/officeart/2005/8/layout/target3"/>
    <dgm:cxn modelId="{F835505D-85A8-3847-A7E3-887510AF6834}" type="presOf" srcId="{9399E322-DF54-204E-87B7-55143128199A}" destId="{6011A14B-6BDC-8345-B867-E35173483BBE}" srcOrd="0" destOrd="0" presId="urn:microsoft.com/office/officeart/2005/8/layout/target3"/>
    <dgm:cxn modelId="{079A55E1-0CFD-1F4C-BA74-B1B2EB644E43}" type="presOf" srcId="{C85C9429-E582-494E-A9A0-95F72216EB2C}" destId="{596A5073-A512-0848-AC31-13C590AB2A4E}" srcOrd="1" destOrd="0" presId="urn:microsoft.com/office/officeart/2005/8/layout/target3"/>
    <dgm:cxn modelId="{E7673B14-D786-8C44-B69F-0D363AD14B01}" type="presOf" srcId="{C85C9429-E582-494E-A9A0-95F72216EB2C}" destId="{1DFFDBE5-6210-6E46-9220-7C570D1BFBCD}" srcOrd="0" destOrd="0" presId="urn:microsoft.com/office/officeart/2005/8/layout/target3"/>
    <dgm:cxn modelId="{44442261-A458-EB42-97A9-B533DAF69981}" type="presOf" srcId="{4E79F92B-00A2-F345-B3EA-90B2EA176D52}" destId="{51C7A0B5-6EBE-8A4C-BF95-D91F9C10C838}" srcOrd="0" destOrd="0" presId="urn:microsoft.com/office/officeart/2005/8/layout/target3"/>
    <dgm:cxn modelId="{8ADF4BCE-6A9D-FC45-BC7B-B4DFC3203758}" type="presOf" srcId="{9399E322-DF54-204E-87B7-55143128199A}" destId="{C5F9DA2A-6B0B-8D4B-8EB1-DD1ADF355DCD}" srcOrd="1" destOrd="0" presId="urn:microsoft.com/office/officeart/2005/8/layout/target3"/>
    <dgm:cxn modelId="{8D6302EE-315D-FA4F-9ACF-F8BF7B1A074F}" srcId="{4E79F92B-00A2-F345-B3EA-90B2EA176D52}" destId="{82375E2A-F29D-6C44-97A3-11E502AC7C80}" srcOrd="2" destOrd="0" parTransId="{A04F9327-71CB-6742-8341-A45904C192B8}" sibTransId="{46E1625D-392E-F249-9499-E515652ED651}"/>
    <dgm:cxn modelId="{95A933A5-2903-A545-8F9F-394ED8248327}" type="presOf" srcId="{558303B8-2C83-564B-9AE4-F5C1ED47A663}" destId="{5759F041-E77C-9542-9E98-389B1B3771BE}" srcOrd="0" destOrd="1" presId="urn:microsoft.com/office/officeart/2005/8/layout/target3"/>
    <dgm:cxn modelId="{507347AB-9874-EC42-B717-51315DD5B6A3}" srcId="{C85C9429-E582-494E-A9A0-95F72216EB2C}" destId="{8479E030-944D-864A-8D31-F67C654029B9}" srcOrd="1" destOrd="0" parTransId="{4CDDF54D-EEE9-F142-A3F8-3EAEDCB94C30}" sibTransId="{E7EBC329-AA02-5942-887D-2EC537F56174}"/>
    <dgm:cxn modelId="{B8E605F0-BE71-C44D-B28D-88B0C98488A1}" type="presOf" srcId="{DA2D16A1-ABCD-6F47-8B0D-F8A5A3A577B3}" destId="{5759F041-E77C-9542-9E98-389B1B3771BE}" srcOrd="0" destOrd="0" presId="urn:microsoft.com/office/officeart/2005/8/layout/target3"/>
    <dgm:cxn modelId="{C7E405C5-64F4-CA48-854F-D9422FDC0161}" type="presOf" srcId="{5741B230-6702-6B41-968C-57161C7FE345}" destId="{42457FF7-1A86-1244-8523-3D69D43C2D3D}" srcOrd="0" destOrd="0" presId="urn:microsoft.com/office/officeart/2005/8/layout/target3"/>
    <dgm:cxn modelId="{5406FBE8-A21A-2B4C-B995-CF7A5D103F28}" srcId="{82375E2A-F29D-6C44-97A3-11E502AC7C80}" destId="{89B9CAB0-96F6-504F-B572-B522C963F23E}" srcOrd="1" destOrd="0" parTransId="{8039A983-6CE7-3D42-9123-740D10F7D7B1}" sibTransId="{5869A2C3-EB49-2744-ADB6-F2A60A6695A7}"/>
    <dgm:cxn modelId="{F60D3E32-F870-C940-BE75-B95DA172F785}" type="presOf" srcId="{82375E2A-F29D-6C44-97A3-11E502AC7C80}" destId="{A3C85D22-E076-3A47-8E0D-0D96177A0014}" srcOrd="1" destOrd="0" presId="urn:microsoft.com/office/officeart/2005/8/layout/target3"/>
    <dgm:cxn modelId="{F852CB74-F711-FD40-8427-99937E21CC55}" srcId="{4E79F92B-00A2-F345-B3EA-90B2EA176D52}" destId="{C85C9429-E582-494E-A9A0-95F72216EB2C}" srcOrd="1" destOrd="0" parTransId="{BF672A46-967F-354C-ABF8-E49DE945317C}" sibTransId="{69E27CC1-BD9C-8648-BFF4-E9EA1BB68898}"/>
    <dgm:cxn modelId="{2B7DBD53-ADC6-7C46-BD1B-9B304AEDD661}" srcId="{9399E322-DF54-204E-87B7-55143128199A}" destId="{558303B8-2C83-564B-9AE4-F5C1ED47A663}" srcOrd="1" destOrd="0" parTransId="{6F4601D4-F7B3-204C-8A62-1CF16CCE0493}" sibTransId="{0157FAD3-0A15-A74B-9943-78E88A25F453}"/>
    <dgm:cxn modelId="{1BEA1D6A-3ACA-7E4D-8520-07EB57C74C2C}" srcId="{4E79F92B-00A2-F345-B3EA-90B2EA176D52}" destId="{9399E322-DF54-204E-87B7-55143128199A}" srcOrd="0" destOrd="0" parTransId="{91D6E474-DB15-8041-936C-6A094DD6409E}" sibTransId="{DA377028-DB85-6844-A371-170B517C1F19}"/>
    <dgm:cxn modelId="{9AAB6D49-3CEC-E947-A556-B2BE332487AC}" srcId="{82375E2A-F29D-6C44-97A3-11E502AC7C80}" destId="{5741B230-6702-6B41-968C-57161C7FE345}" srcOrd="0" destOrd="0" parTransId="{28846B85-7C9B-1A4D-A93D-036994AC3E0F}" sibTransId="{FFDFE11E-0432-B64F-ACDC-9BDD1A904E04}"/>
    <dgm:cxn modelId="{C640D345-36EE-F043-80D0-3030C4EB9EDA}" type="presOf" srcId="{82375E2A-F29D-6C44-97A3-11E502AC7C80}" destId="{1ABD6576-7F7A-7B4F-A18D-27DD92BA6521}" srcOrd="0" destOrd="0" presId="urn:microsoft.com/office/officeart/2005/8/layout/target3"/>
    <dgm:cxn modelId="{F32D1BB4-5DAC-7C41-83E3-6689D4684461}" type="presOf" srcId="{8479E030-944D-864A-8D31-F67C654029B9}" destId="{327E0200-58C7-E74C-8B2F-0B873C62AABA}" srcOrd="0" destOrd="1" presId="urn:microsoft.com/office/officeart/2005/8/layout/target3"/>
    <dgm:cxn modelId="{66BBBB35-3708-1440-8C4B-0751EBEAF736}" srcId="{C85C9429-E582-494E-A9A0-95F72216EB2C}" destId="{92DE858B-3CA6-F04E-90E3-FF81D228DB8D}" srcOrd="0" destOrd="0" parTransId="{045B7297-A554-E441-B36A-88B38887C672}" sibTransId="{D6AC612E-4BA4-2644-8627-F56BBFCE25C7}"/>
    <dgm:cxn modelId="{AE33398B-E166-EF46-9580-8B8577FEC52D}" srcId="{9399E322-DF54-204E-87B7-55143128199A}" destId="{DA2D16A1-ABCD-6F47-8B0D-F8A5A3A577B3}" srcOrd="0" destOrd="0" parTransId="{C6805793-367D-DE46-8ACA-BCD2D79DF631}" sibTransId="{D8A64C5E-BB0F-0E43-95C7-8EF806A0356E}"/>
    <dgm:cxn modelId="{3487D6AE-7810-DA48-A86D-F4D12648EB6A}" type="presOf" srcId="{92DE858B-3CA6-F04E-90E3-FF81D228DB8D}" destId="{327E0200-58C7-E74C-8B2F-0B873C62AABA}" srcOrd="0" destOrd="0" presId="urn:microsoft.com/office/officeart/2005/8/layout/target3"/>
    <dgm:cxn modelId="{B8FA4092-5D3C-DF43-9A90-5EE7726E9D17}" type="presParOf" srcId="{51C7A0B5-6EBE-8A4C-BF95-D91F9C10C838}" destId="{98AFFBF5-1541-554F-97C4-CEE982DB3412}" srcOrd="0" destOrd="0" presId="urn:microsoft.com/office/officeart/2005/8/layout/target3"/>
    <dgm:cxn modelId="{F0BD3074-9BD0-7F4C-9234-2DA3F837AE3D}" type="presParOf" srcId="{51C7A0B5-6EBE-8A4C-BF95-D91F9C10C838}" destId="{B1D53D53-2791-2942-9FD7-E4B216F20C24}" srcOrd="1" destOrd="0" presId="urn:microsoft.com/office/officeart/2005/8/layout/target3"/>
    <dgm:cxn modelId="{F7D51DB1-CCCF-5E45-AC80-B4F167A562A4}" type="presParOf" srcId="{51C7A0B5-6EBE-8A4C-BF95-D91F9C10C838}" destId="{6011A14B-6BDC-8345-B867-E35173483BBE}" srcOrd="2" destOrd="0" presId="urn:microsoft.com/office/officeart/2005/8/layout/target3"/>
    <dgm:cxn modelId="{6B17E35A-3972-0F42-9AC0-EA72B8230E23}" type="presParOf" srcId="{51C7A0B5-6EBE-8A4C-BF95-D91F9C10C838}" destId="{9F66F324-2FFE-3C44-8424-4042ED7E7D6A}" srcOrd="3" destOrd="0" presId="urn:microsoft.com/office/officeart/2005/8/layout/target3"/>
    <dgm:cxn modelId="{D4CA4C8B-8445-104B-A780-6C924AAAF3E1}" type="presParOf" srcId="{51C7A0B5-6EBE-8A4C-BF95-D91F9C10C838}" destId="{066AEB9A-FFB0-B84A-932A-B17DCCDB3D55}" srcOrd="4" destOrd="0" presId="urn:microsoft.com/office/officeart/2005/8/layout/target3"/>
    <dgm:cxn modelId="{039336FB-D424-E741-8D07-5734EB63487C}" type="presParOf" srcId="{51C7A0B5-6EBE-8A4C-BF95-D91F9C10C838}" destId="{1DFFDBE5-6210-6E46-9220-7C570D1BFBCD}" srcOrd="5" destOrd="0" presId="urn:microsoft.com/office/officeart/2005/8/layout/target3"/>
    <dgm:cxn modelId="{B5D369B7-CBCE-7D46-9FA9-0D844E45CE56}" type="presParOf" srcId="{51C7A0B5-6EBE-8A4C-BF95-D91F9C10C838}" destId="{76747D93-D614-9642-ADC7-B9104B057814}" srcOrd="6" destOrd="0" presId="urn:microsoft.com/office/officeart/2005/8/layout/target3"/>
    <dgm:cxn modelId="{87DD293A-BC11-C341-97B6-9F3829B1217C}" type="presParOf" srcId="{51C7A0B5-6EBE-8A4C-BF95-D91F9C10C838}" destId="{6949E1A4-3748-2340-98AD-AECB1B659247}" srcOrd="7" destOrd="0" presId="urn:microsoft.com/office/officeart/2005/8/layout/target3"/>
    <dgm:cxn modelId="{EA38A804-B30B-324A-8E39-0AC629426D69}" type="presParOf" srcId="{51C7A0B5-6EBE-8A4C-BF95-D91F9C10C838}" destId="{1ABD6576-7F7A-7B4F-A18D-27DD92BA6521}" srcOrd="8" destOrd="0" presId="urn:microsoft.com/office/officeart/2005/8/layout/target3"/>
    <dgm:cxn modelId="{0B000061-331F-304D-A18F-EED61EB54EAC}" type="presParOf" srcId="{51C7A0B5-6EBE-8A4C-BF95-D91F9C10C838}" destId="{C5F9DA2A-6B0B-8D4B-8EB1-DD1ADF355DCD}" srcOrd="9" destOrd="0" presId="urn:microsoft.com/office/officeart/2005/8/layout/target3"/>
    <dgm:cxn modelId="{E88F02D4-F80A-2C4A-B9EF-DFFE3029FA3B}" type="presParOf" srcId="{51C7A0B5-6EBE-8A4C-BF95-D91F9C10C838}" destId="{5759F041-E77C-9542-9E98-389B1B3771BE}" srcOrd="10" destOrd="0" presId="urn:microsoft.com/office/officeart/2005/8/layout/target3"/>
    <dgm:cxn modelId="{53E7FE34-657D-4E40-81B8-EBC5D3FEBB08}" type="presParOf" srcId="{51C7A0B5-6EBE-8A4C-BF95-D91F9C10C838}" destId="{596A5073-A512-0848-AC31-13C590AB2A4E}" srcOrd="11" destOrd="0" presId="urn:microsoft.com/office/officeart/2005/8/layout/target3"/>
    <dgm:cxn modelId="{8CAAF815-0416-F841-A3F2-99FB6834593D}" type="presParOf" srcId="{51C7A0B5-6EBE-8A4C-BF95-D91F9C10C838}" destId="{327E0200-58C7-E74C-8B2F-0B873C62AABA}" srcOrd="12" destOrd="0" presId="urn:microsoft.com/office/officeart/2005/8/layout/target3"/>
    <dgm:cxn modelId="{898CFDCC-D27B-EC40-AADB-F3151CC3603A}" type="presParOf" srcId="{51C7A0B5-6EBE-8A4C-BF95-D91F9C10C838}" destId="{A3C85D22-E076-3A47-8E0D-0D96177A0014}" srcOrd="13" destOrd="0" presId="urn:microsoft.com/office/officeart/2005/8/layout/target3"/>
    <dgm:cxn modelId="{2AA9B471-5255-9949-9C3D-41B07D807C02}" type="presParOf" srcId="{51C7A0B5-6EBE-8A4C-BF95-D91F9C10C838}" destId="{42457FF7-1A86-1244-8523-3D69D43C2D3D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79F92B-00A2-F345-B3EA-90B2EA176D52}" type="doc">
      <dgm:prSet loTypeId="urn:microsoft.com/office/officeart/2005/8/layout/target3" loCatId="" qsTypeId="urn:microsoft.com/office/officeart/2009/2/quickstyle/3D8" qsCatId="3D" csTypeId="urn:microsoft.com/office/officeart/2005/8/colors/colorful1" csCatId="colorful" phldr="1"/>
      <dgm:spPr/>
      <dgm:t>
        <a:bodyPr/>
        <a:lstStyle/>
        <a:p>
          <a:endParaRPr kumimoji="1" lang="ja-JP" altLang="en-US"/>
        </a:p>
      </dgm:t>
    </dgm:pt>
    <dgm:pt modelId="{9399E322-DF54-204E-87B7-55143128199A}">
      <dgm:prSet phldrT="[テキスト]"/>
      <dgm:spPr/>
      <dgm:t>
        <a:bodyPr/>
        <a:lstStyle/>
        <a:p>
          <a:r>
            <a:rPr kumimoji="1" lang="ja-JP" altLang="en-US" dirty="0" smtClean="0"/>
            <a:t>独自販路の開拓</a:t>
          </a:r>
          <a:endParaRPr kumimoji="1" lang="ja-JP" altLang="en-US" dirty="0"/>
        </a:p>
      </dgm:t>
    </dgm:pt>
    <dgm:pt modelId="{91D6E474-DB15-8041-936C-6A094DD6409E}" type="parTrans" cxnId="{1BEA1D6A-3ACA-7E4D-8520-07EB57C74C2C}">
      <dgm:prSet/>
      <dgm:spPr/>
      <dgm:t>
        <a:bodyPr/>
        <a:lstStyle/>
        <a:p>
          <a:endParaRPr kumimoji="1" lang="ja-JP" altLang="en-US"/>
        </a:p>
      </dgm:t>
    </dgm:pt>
    <dgm:pt modelId="{DA377028-DB85-6844-A371-170B517C1F19}" type="sibTrans" cxnId="{1BEA1D6A-3ACA-7E4D-8520-07EB57C74C2C}">
      <dgm:prSet/>
      <dgm:spPr/>
      <dgm:t>
        <a:bodyPr/>
        <a:lstStyle/>
        <a:p>
          <a:endParaRPr kumimoji="1" lang="ja-JP" altLang="en-US"/>
        </a:p>
      </dgm:t>
    </dgm:pt>
    <dgm:pt modelId="{DA2D16A1-ABCD-6F47-8B0D-F8A5A3A577B3}">
      <dgm:prSet phldrT="[テキスト]"/>
      <dgm:spPr/>
      <dgm:t>
        <a:bodyPr/>
        <a:lstStyle/>
        <a:p>
          <a:r>
            <a:rPr kumimoji="1" lang="ja-JP" altLang="en-US" dirty="0" smtClean="0"/>
            <a:t>固有の販路を形成</a:t>
          </a:r>
          <a:endParaRPr kumimoji="1" lang="ja-JP" altLang="en-US" dirty="0"/>
        </a:p>
      </dgm:t>
    </dgm:pt>
    <dgm:pt modelId="{C6805793-367D-DE46-8ACA-BCD2D79DF631}" type="parTrans" cxnId="{AE33398B-E166-EF46-9580-8B8577FEC52D}">
      <dgm:prSet/>
      <dgm:spPr/>
      <dgm:t>
        <a:bodyPr/>
        <a:lstStyle/>
        <a:p>
          <a:endParaRPr kumimoji="1" lang="ja-JP" altLang="en-US"/>
        </a:p>
      </dgm:t>
    </dgm:pt>
    <dgm:pt modelId="{D8A64C5E-BB0F-0E43-95C7-8EF806A0356E}" type="sibTrans" cxnId="{AE33398B-E166-EF46-9580-8B8577FEC52D}">
      <dgm:prSet/>
      <dgm:spPr/>
      <dgm:t>
        <a:bodyPr/>
        <a:lstStyle/>
        <a:p>
          <a:endParaRPr kumimoji="1" lang="ja-JP" altLang="en-US"/>
        </a:p>
      </dgm:t>
    </dgm:pt>
    <dgm:pt modelId="{558303B8-2C83-564B-9AE4-F5C1ED47A663}">
      <dgm:prSet phldrT="[テキスト]"/>
      <dgm:spPr/>
      <dgm:t>
        <a:bodyPr/>
        <a:lstStyle/>
        <a:p>
          <a:r>
            <a:rPr kumimoji="1" lang="ja-JP" altLang="en-US" dirty="0" smtClean="0"/>
            <a:t>複数事業者で共有</a:t>
          </a:r>
          <a:endParaRPr kumimoji="1" lang="ja-JP" altLang="en-US" dirty="0"/>
        </a:p>
      </dgm:t>
    </dgm:pt>
    <dgm:pt modelId="{6F4601D4-F7B3-204C-8A62-1CF16CCE0493}" type="parTrans" cxnId="{2B7DBD53-ADC6-7C46-BD1B-9B304AEDD661}">
      <dgm:prSet/>
      <dgm:spPr/>
      <dgm:t>
        <a:bodyPr/>
        <a:lstStyle/>
        <a:p>
          <a:endParaRPr kumimoji="1" lang="ja-JP" altLang="en-US"/>
        </a:p>
      </dgm:t>
    </dgm:pt>
    <dgm:pt modelId="{0157FAD3-0A15-A74B-9943-78E88A25F453}" type="sibTrans" cxnId="{2B7DBD53-ADC6-7C46-BD1B-9B304AEDD661}">
      <dgm:prSet/>
      <dgm:spPr/>
      <dgm:t>
        <a:bodyPr/>
        <a:lstStyle/>
        <a:p>
          <a:endParaRPr kumimoji="1" lang="ja-JP" altLang="en-US"/>
        </a:p>
      </dgm:t>
    </dgm:pt>
    <dgm:pt modelId="{C85C9429-E582-494E-A9A0-95F72216EB2C}">
      <dgm:prSet phldrT="[テキスト]"/>
      <dgm:spPr/>
      <dgm:t>
        <a:bodyPr/>
        <a:lstStyle/>
        <a:p>
          <a:r>
            <a:rPr kumimoji="1" lang="ja-JP" altLang="en-US" dirty="0" smtClean="0"/>
            <a:t>顧客リスト整備</a:t>
          </a:r>
          <a:endParaRPr kumimoji="1" lang="ja-JP" altLang="en-US" dirty="0"/>
        </a:p>
      </dgm:t>
    </dgm:pt>
    <dgm:pt modelId="{BF672A46-967F-354C-ABF8-E49DE945317C}" type="parTrans" cxnId="{F852CB74-F711-FD40-8427-99937E21CC55}">
      <dgm:prSet/>
      <dgm:spPr/>
      <dgm:t>
        <a:bodyPr/>
        <a:lstStyle/>
        <a:p>
          <a:endParaRPr kumimoji="1" lang="ja-JP" altLang="en-US"/>
        </a:p>
      </dgm:t>
    </dgm:pt>
    <dgm:pt modelId="{69E27CC1-BD9C-8648-BFF4-E9EA1BB68898}" type="sibTrans" cxnId="{F852CB74-F711-FD40-8427-99937E21CC55}">
      <dgm:prSet/>
      <dgm:spPr/>
      <dgm:t>
        <a:bodyPr/>
        <a:lstStyle/>
        <a:p>
          <a:endParaRPr kumimoji="1" lang="ja-JP" altLang="en-US"/>
        </a:p>
      </dgm:t>
    </dgm:pt>
    <dgm:pt modelId="{92DE858B-3CA6-F04E-90E3-FF81D228DB8D}">
      <dgm:prSet phldrT="[テキスト]"/>
      <dgm:spPr/>
      <dgm:t>
        <a:bodyPr/>
        <a:lstStyle/>
        <a:p>
          <a:r>
            <a:rPr kumimoji="1" lang="ja-JP" altLang="en-US" dirty="0" smtClean="0"/>
            <a:t>地元ファン名簿整備</a:t>
          </a:r>
          <a:endParaRPr kumimoji="1" lang="ja-JP" altLang="en-US" dirty="0"/>
        </a:p>
      </dgm:t>
    </dgm:pt>
    <dgm:pt modelId="{045B7297-A554-E441-B36A-88B38887C672}" type="parTrans" cxnId="{66BBBB35-3708-1440-8C4B-0751EBEAF736}">
      <dgm:prSet/>
      <dgm:spPr/>
      <dgm:t>
        <a:bodyPr/>
        <a:lstStyle/>
        <a:p>
          <a:endParaRPr kumimoji="1" lang="ja-JP" altLang="en-US"/>
        </a:p>
      </dgm:t>
    </dgm:pt>
    <dgm:pt modelId="{D6AC612E-4BA4-2644-8627-F56BBFCE25C7}" type="sibTrans" cxnId="{66BBBB35-3708-1440-8C4B-0751EBEAF736}">
      <dgm:prSet/>
      <dgm:spPr/>
      <dgm:t>
        <a:bodyPr/>
        <a:lstStyle/>
        <a:p>
          <a:endParaRPr kumimoji="1" lang="ja-JP" altLang="en-US"/>
        </a:p>
      </dgm:t>
    </dgm:pt>
    <dgm:pt modelId="{04CA7083-9F9A-054E-98EB-6B86386F2310}">
      <dgm:prSet phldrT="[テキスト]"/>
      <dgm:spPr/>
      <dgm:t>
        <a:bodyPr/>
        <a:lstStyle/>
        <a:p>
          <a:r>
            <a:rPr kumimoji="1" lang="en-US" altLang="ja-JP" dirty="0" smtClean="0"/>
            <a:t>Media</a:t>
          </a:r>
          <a:r>
            <a:rPr kumimoji="1" lang="ja-JP" altLang="en-US" dirty="0" smtClean="0"/>
            <a:t>等との連携</a:t>
          </a:r>
          <a:endParaRPr kumimoji="1" lang="ja-JP" altLang="en-US" dirty="0"/>
        </a:p>
      </dgm:t>
    </dgm:pt>
    <dgm:pt modelId="{7B88710C-55F1-524F-94A7-4C204D8761AD}" type="parTrans" cxnId="{0A509897-1170-D244-BD4A-52BEEBA223CE}">
      <dgm:prSet/>
      <dgm:spPr/>
      <dgm:t>
        <a:bodyPr/>
        <a:lstStyle/>
        <a:p>
          <a:endParaRPr kumimoji="1" lang="ja-JP" altLang="en-US"/>
        </a:p>
      </dgm:t>
    </dgm:pt>
    <dgm:pt modelId="{EC7C0CA5-9234-A34F-B034-F8D0BA53E96E}" type="sibTrans" cxnId="{0A509897-1170-D244-BD4A-52BEEBA223CE}">
      <dgm:prSet/>
      <dgm:spPr/>
      <dgm:t>
        <a:bodyPr/>
        <a:lstStyle/>
        <a:p>
          <a:endParaRPr kumimoji="1" lang="ja-JP" altLang="en-US"/>
        </a:p>
      </dgm:t>
    </dgm:pt>
    <dgm:pt modelId="{82375E2A-F29D-6C44-97A3-11E502AC7C80}">
      <dgm:prSet phldrT="[テキスト]"/>
      <dgm:spPr/>
      <dgm:t>
        <a:bodyPr/>
        <a:lstStyle/>
        <a:p>
          <a:r>
            <a:rPr kumimoji="1" lang="ja-JP" altLang="en-US" dirty="0" smtClean="0"/>
            <a:t>商品開発投資</a:t>
          </a:r>
          <a:endParaRPr kumimoji="1" lang="ja-JP" altLang="en-US" dirty="0"/>
        </a:p>
      </dgm:t>
    </dgm:pt>
    <dgm:pt modelId="{A04F9327-71CB-6742-8341-A45904C192B8}" type="parTrans" cxnId="{8D6302EE-315D-FA4F-9ACF-F8BF7B1A074F}">
      <dgm:prSet/>
      <dgm:spPr/>
      <dgm:t>
        <a:bodyPr/>
        <a:lstStyle/>
        <a:p>
          <a:endParaRPr kumimoji="1" lang="ja-JP" altLang="en-US"/>
        </a:p>
      </dgm:t>
    </dgm:pt>
    <dgm:pt modelId="{46E1625D-392E-F249-9499-E515652ED651}" type="sibTrans" cxnId="{8D6302EE-315D-FA4F-9ACF-F8BF7B1A074F}">
      <dgm:prSet/>
      <dgm:spPr/>
      <dgm:t>
        <a:bodyPr/>
        <a:lstStyle/>
        <a:p>
          <a:endParaRPr kumimoji="1" lang="ja-JP" altLang="en-US"/>
        </a:p>
      </dgm:t>
    </dgm:pt>
    <dgm:pt modelId="{5741B230-6702-6B41-968C-57161C7FE345}">
      <dgm:prSet phldrT="[テキスト]"/>
      <dgm:spPr/>
      <dgm:t>
        <a:bodyPr/>
        <a:lstStyle/>
        <a:p>
          <a:r>
            <a:rPr kumimoji="1" lang="ja-JP" altLang="en-US" dirty="0" smtClean="0"/>
            <a:t>新商品開発への投資</a:t>
          </a:r>
          <a:endParaRPr kumimoji="1" lang="ja-JP" altLang="en-US" dirty="0"/>
        </a:p>
      </dgm:t>
    </dgm:pt>
    <dgm:pt modelId="{28846B85-7C9B-1A4D-A93D-036994AC3E0F}" type="parTrans" cxnId="{9AAB6D49-3CEC-E947-A556-B2BE332487AC}">
      <dgm:prSet/>
      <dgm:spPr/>
      <dgm:t>
        <a:bodyPr/>
        <a:lstStyle/>
        <a:p>
          <a:endParaRPr kumimoji="1" lang="ja-JP" altLang="en-US"/>
        </a:p>
      </dgm:t>
    </dgm:pt>
    <dgm:pt modelId="{FFDFE11E-0432-B64F-ACDC-9BDD1A904E04}" type="sibTrans" cxnId="{9AAB6D49-3CEC-E947-A556-B2BE332487AC}">
      <dgm:prSet/>
      <dgm:spPr/>
      <dgm:t>
        <a:bodyPr/>
        <a:lstStyle/>
        <a:p>
          <a:endParaRPr kumimoji="1" lang="ja-JP" altLang="en-US"/>
        </a:p>
      </dgm:t>
    </dgm:pt>
    <dgm:pt modelId="{89B9CAB0-96F6-504F-B572-B522C963F23E}">
      <dgm:prSet phldrT="[テキスト]"/>
      <dgm:spPr/>
      <dgm:t>
        <a:bodyPr/>
        <a:lstStyle/>
        <a:p>
          <a:r>
            <a:rPr kumimoji="1" lang="ja-JP" altLang="en-US" dirty="0" smtClean="0"/>
            <a:t>投資家向け情報発信</a:t>
          </a:r>
          <a:endParaRPr kumimoji="1" lang="ja-JP" altLang="en-US" dirty="0"/>
        </a:p>
      </dgm:t>
    </dgm:pt>
    <dgm:pt modelId="{8039A983-6CE7-3D42-9123-740D10F7D7B1}" type="parTrans" cxnId="{5406FBE8-A21A-2B4C-B995-CF7A5D103F28}">
      <dgm:prSet/>
      <dgm:spPr/>
      <dgm:t>
        <a:bodyPr/>
        <a:lstStyle/>
        <a:p>
          <a:endParaRPr kumimoji="1" lang="ja-JP" altLang="en-US"/>
        </a:p>
      </dgm:t>
    </dgm:pt>
    <dgm:pt modelId="{5869A2C3-EB49-2744-ADB6-F2A60A6695A7}" type="sibTrans" cxnId="{5406FBE8-A21A-2B4C-B995-CF7A5D103F28}">
      <dgm:prSet/>
      <dgm:spPr/>
      <dgm:t>
        <a:bodyPr/>
        <a:lstStyle/>
        <a:p>
          <a:endParaRPr kumimoji="1" lang="ja-JP" altLang="en-US"/>
        </a:p>
      </dgm:t>
    </dgm:pt>
    <dgm:pt modelId="{51C7A0B5-6EBE-8A4C-BF95-D91F9C10C838}" type="pres">
      <dgm:prSet presAssocID="{4E79F92B-00A2-F345-B3EA-90B2EA176D52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98AFFBF5-1541-554F-97C4-CEE982DB3412}" type="pres">
      <dgm:prSet presAssocID="{9399E322-DF54-204E-87B7-55143128199A}" presName="circle1" presStyleLbl="node1" presStyleIdx="0" presStyleCnt="3"/>
      <dgm:spPr/>
    </dgm:pt>
    <dgm:pt modelId="{B1D53D53-2791-2942-9FD7-E4B216F20C24}" type="pres">
      <dgm:prSet presAssocID="{9399E322-DF54-204E-87B7-55143128199A}" presName="space" presStyleCnt="0"/>
      <dgm:spPr/>
    </dgm:pt>
    <dgm:pt modelId="{6011A14B-6BDC-8345-B867-E35173483BBE}" type="pres">
      <dgm:prSet presAssocID="{9399E322-DF54-204E-87B7-55143128199A}" presName="rect1" presStyleLbl="alignAcc1" presStyleIdx="0" presStyleCnt="3"/>
      <dgm:spPr/>
      <dgm:t>
        <a:bodyPr/>
        <a:lstStyle/>
        <a:p>
          <a:endParaRPr kumimoji="1" lang="ja-JP" altLang="en-US"/>
        </a:p>
      </dgm:t>
    </dgm:pt>
    <dgm:pt modelId="{9F66F324-2FFE-3C44-8424-4042ED7E7D6A}" type="pres">
      <dgm:prSet presAssocID="{C85C9429-E582-494E-A9A0-95F72216EB2C}" presName="vertSpace2" presStyleLbl="node1" presStyleIdx="0" presStyleCnt="3"/>
      <dgm:spPr/>
    </dgm:pt>
    <dgm:pt modelId="{066AEB9A-FFB0-B84A-932A-B17DCCDB3D55}" type="pres">
      <dgm:prSet presAssocID="{C85C9429-E582-494E-A9A0-95F72216EB2C}" presName="circle2" presStyleLbl="node1" presStyleIdx="1" presStyleCnt="3"/>
      <dgm:spPr/>
    </dgm:pt>
    <dgm:pt modelId="{1DFFDBE5-6210-6E46-9220-7C570D1BFBCD}" type="pres">
      <dgm:prSet presAssocID="{C85C9429-E582-494E-A9A0-95F72216EB2C}" presName="rect2" presStyleLbl="alignAcc1" presStyleIdx="1" presStyleCnt="3"/>
      <dgm:spPr/>
      <dgm:t>
        <a:bodyPr/>
        <a:lstStyle/>
        <a:p>
          <a:endParaRPr kumimoji="1" lang="ja-JP" altLang="en-US"/>
        </a:p>
      </dgm:t>
    </dgm:pt>
    <dgm:pt modelId="{76747D93-D614-9642-ADC7-B9104B057814}" type="pres">
      <dgm:prSet presAssocID="{82375E2A-F29D-6C44-97A3-11E502AC7C80}" presName="vertSpace3" presStyleLbl="node1" presStyleIdx="1" presStyleCnt="3"/>
      <dgm:spPr/>
    </dgm:pt>
    <dgm:pt modelId="{6949E1A4-3748-2340-98AD-AECB1B659247}" type="pres">
      <dgm:prSet presAssocID="{82375E2A-F29D-6C44-97A3-11E502AC7C80}" presName="circle3" presStyleLbl="node1" presStyleIdx="2" presStyleCnt="3"/>
      <dgm:spPr/>
    </dgm:pt>
    <dgm:pt modelId="{1ABD6576-7F7A-7B4F-A18D-27DD92BA6521}" type="pres">
      <dgm:prSet presAssocID="{82375E2A-F29D-6C44-97A3-11E502AC7C80}" presName="rect3" presStyleLbl="alignAcc1" presStyleIdx="2" presStyleCnt="3"/>
      <dgm:spPr/>
      <dgm:t>
        <a:bodyPr/>
        <a:lstStyle/>
        <a:p>
          <a:endParaRPr kumimoji="1" lang="ja-JP" altLang="en-US"/>
        </a:p>
      </dgm:t>
    </dgm:pt>
    <dgm:pt modelId="{C5F9DA2A-6B0B-8D4B-8EB1-DD1ADF355DCD}" type="pres">
      <dgm:prSet presAssocID="{9399E322-DF54-204E-87B7-55143128199A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5759F041-E77C-9542-9E98-389B1B3771BE}" type="pres">
      <dgm:prSet presAssocID="{9399E322-DF54-204E-87B7-55143128199A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596A5073-A512-0848-AC31-13C590AB2A4E}" type="pres">
      <dgm:prSet presAssocID="{C85C9429-E582-494E-A9A0-95F72216EB2C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327E0200-58C7-E74C-8B2F-0B873C62AABA}" type="pres">
      <dgm:prSet presAssocID="{C85C9429-E582-494E-A9A0-95F72216EB2C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A3C85D22-E076-3A47-8E0D-0D96177A0014}" type="pres">
      <dgm:prSet presAssocID="{82375E2A-F29D-6C44-97A3-11E502AC7C80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42457FF7-1A86-1244-8523-3D69D43C2D3D}" type="pres">
      <dgm:prSet presAssocID="{82375E2A-F29D-6C44-97A3-11E502AC7C80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F9DE5979-6C00-5647-8B13-314EA4FB98DF}" type="presOf" srcId="{89B9CAB0-96F6-504F-B572-B522C963F23E}" destId="{42457FF7-1A86-1244-8523-3D69D43C2D3D}" srcOrd="0" destOrd="1" presId="urn:microsoft.com/office/officeart/2005/8/layout/target3"/>
    <dgm:cxn modelId="{0A509897-1170-D244-BD4A-52BEEBA223CE}" srcId="{C85C9429-E582-494E-A9A0-95F72216EB2C}" destId="{04CA7083-9F9A-054E-98EB-6B86386F2310}" srcOrd="1" destOrd="0" parTransId="{7B88710C-55F1-524F-94A7-4C204D8761AD}" sibTransId="{EC7C0CA5-9234-A34F-B034-F8D0BA53E96E}"/>
    <dgm:cxn modelId="{53A63F29-3F0C-3A47-AF0F-07178DA9CE6C}" type="presOf" srcId="{DA2D16A1-ABCD-6F47-8B0D-F8A5A3A577B3}" destId="{5759F041-E77C-9542-9E98-389B1B3771BE}" srcOrd="0" destOrd="0" presId="urn:microsoft.com/office/officeart/2005/8/layout/target3"/>
    <dgm:cxn modelId="{98C5A473-A369-AB4C-90D7-06E05D43E594}" type="presOf" srcId="{C85C9429-E582-494E-A9A0-95F72216EB2C}" destId="{596A5073-A512-0848-AC31-13C590AB2A4E}" srcOrd="1" destOrd="0" presId="urn:microsoft.com/office/officeart/2005/8/layout/target3"/>
    <dgm:cxn modelId="{E838838D-FA6C-D141-A194-E99E900EECAB}" type="presOf" srcId="{C85C9429-E582-494E-A9A0-95F72216EB2C}" destId="{1DFFDBE5-6210-6E46-9220-7C570D1BFBCD}" srcOrd="0" destOrd="0" presId="urn:microsoft.com/office/officeart/2005/8/layout/target3"/>
    <dgm:cxn modelId="{DFAA8963-91BB-5045-8885-B40BA7F1BB0A}" type="presOf" srcId="{04CA7083-9F9A-054E-98EB-6B86386F2310}" destId="{327E0200-58C7-E74C-8B2F-0B873C62AABA}" srcOrd="0" destOrd="1" presId="urn:microsoft.com/office/officeart/2005/8/layout/target3"/>
    <dgm:cxn modelId="{9D05CDC4-9DE7-9A40-81CA-6CB894513E81}" type="presOf" srcId="{5741B230-6702-6B41-968C-57161C7FE345}" destId="{42457FF7-1A86-1244-8523-3D69D43C2D3D}" srcOrd="0" destOrd="0" presId="urn:microsoft.com/office/officeart/2005/8/layout/target3"/>
    <dgm:cxn modelId="{49BA7F98-B017-C041-B2E9-E8375504BEFB}" type="presOf" srcId="{4E79F92B-00A2-F345-B3EA-90B2EA176D52}" destId="{51C7A0B5-6EBE-8A4C-BF95-D91F9C10C838}" srcOrd="0" destOrd="0" presId="urn:microsoft.com/office/officeart/2005/8/layout/target3"/>
    <dgm:cxn modelId="{8D6302EE-315D-FA4F-9ACF-F8BF7B1A074F}" srcId="{4E79F92B-00A2-F345-B3EA-90B2EA176D52}" destId="{82375E2A-F29D-6C44-97A3-11E502AC7C80}" srcOrd="2" destOrd="0" parTransId="{A04F9327-71CB-6742-8341-A45904C192B8}" sibTransId="{46E1625D-392E-F249-9499-E515652ED651}"/>
    <dgm:cxn modelId="{F4437E70-0187-4F47-87B6-35F16605D2CA}" type="presOf" srcId="{92DE858B-3CA6-F04E-90E3-FF81D228DB8D}" destId="{327E0200-58C7-E74C-8B2F-0B873C62AABA}" srcOrd="0" destOrd="0" presId="urn:microsoft.com/office/officeart/2005/8/layout/target3"/>
    <dgm:cxn modelId="{56A883DC-65F9-DF46-BE9C-502519CDFC0E}" type="presOf" srcId="{9399E322-DF54-204E-87B7-55143128199A}" destId="{6011A14B-6BDC-8345-B867-E35173483BBE}" srcOrd="0" destOrd="0" presId="urn:microsoft.com/office/officeart/2005/8/layout/target3"/>
    <dgm:cxn modelId="{5406FBE8-A21A-2B4C-B995-CF7A5D103F28}" srcId="{82375E2A-F29D-6C44-97A3-11E502AC7C80}" destId="{89B9CAB0-96F6-504F-B572-B522C963F23E}" srcOrd="1" destOrd="0" parTransId="{8039A983-6CE7-3D42-9123-740D10F7D7B1}" sibTransId="{5869A2C3-EB49-2744-ADB6-F2A60A6695A7}"/>
    <dgm:cxn modelId="{07873EB9-6BE6-F044-BE3E-1375FA3D08C4}" type="presOf" srcId="{82375E2A-F29D-6C44-97A3-11E502AC7C80}" destId="{A3C85D22-E076-3A47-8E0D-0D96177A0014}" srcOrd="1" destOrd="0" presId="urn:microsoft.com/office/officeart/2005/8/layout/target3"/>
    <dgm:cxn modelId="{F852CB74-F711-FD40-8427-99937E21CC55}" srcId="{4E79F92B-00A2-F345-B3EA-90B2EA176D52}" destId="{C85C9429-E582-494E-A9A0-95F72216EB2C}" srcOrd="1" destOrd="0" parTransId="{BF672A46-967F-354C-ABF8-E49DE945317C}" sibTransId="{69E27CC1-BD9C-8648-BFF4-E9EA1BB68898}"/>
    <dgm:cxn modelId="{B175E2B9-2D21-9B40-AF99-821E2D5A69C0}" type="presOf" srcId="{558303B8-2C83-564B-9AE4-F5C1ED47A663}" destId="{5759F041-E77C-9542-9E98-389B1B3771BE}" srcOrd="0" destOrd="1" presId="urn:microsoft.com/office/officeart/2005/8/layout/target3"/>
    <dgm:cxn modelId="{2B7DBD53-ADC6-7C46-BD1B-9B304AEDD661}" srcId="{9399E322-DF54-204E-87B7-55143128199A}" destId="{558303B8-2C83-564B-9AE4-F5C1ED47A663}" srcOrd="1" destOrd="0" parTransId="{6F4601D4-F7B3-204C-8A62-1CF16CCE0493}" sibTransId="{0157FAD3-0A15-A74B-9943-78E88A25F453}"/>
    <dgm:cxn modelId="{1BEA1D6A-3ACA-7E4D-8520-07EB57C74C2C}" srcId="{4E79F92B-00A2-F345-B3EA-90B2EA176D52}" destId="{9399E322-DF54-204E-87B7-55143128199A}" srcOrd="0" destOrd="0" parTransId="{91D6E474-DB15-8041-936C-6A094DD6409E}" sibTransId="{DA377028-DB85-6844-A371-170B517C1F19}"/>
    <dgm:cxn modelId="{9AAB6D49-3CEC-E947-A556-B2BE332487AC}" srcId="{82375E2A-F29D-6C44-97A3-11E502AC7C80}" destId="{5741B230-6702-6B41-968C-57161C7FE345}" srcOrd="0" destOrd="0" parTransId="{28846B85-7C9B-1A4D-A93D-036994AC3E0F}" sibTransId="{FFDFE11E-0432-B64F-ACDC-9BDD1A904E04}"/>
    <dgm:cxn modelId="{66BBBB35-3708-1440-8C4B-0751EBEAF736}" srcId="{C85C9429-E582-494E-A9A0-95F72216EB2C}" destId="{92DE858B-3CA6-F04E-90E3-FF81D228DB8D}" srcOrd="0" destOrd="0" parTransId="{045B7297-A554-E441-B36A-88B38887C672}" sibTransId="{D6AC612E-4BA4-2644-8627-F56BBFCE25C7}"/>
    <dgm:cxn modelId="{4E2B21D7-F8FF-C949-BDBF-14AA8B7AE3AB}" type="presOf" srcId="{9399E322-DF54-204E-87B7-55143128199A}" destId="{C5F9DA2A-6B0B-8D4B-8EB1-DD1ADF355DCD}" srcOrd="1" destOrd="0" presId="urn:microsoft.com/office/officeart/2005/8/layout/target3"/>
    <dgm:cxn modelId="{AE33398B-E166-EF46-9580-8B8577FEC52D}" srcId="{9399E322-DF54-204E-87B7-55143128199A}" destId="{DA2D16A1-ABCD-6F47-8B0D-F8A5A3A577B3}" srcOrd="0" destOrd="0" parTransId="{C6805793-367D-DE46-8ACA-BCD2D79DF631}" sibTransId="{D8A64C5E-BB0F-0E43-95C7-8EF806A0356E}"/>
    <dgm:cxn modelId="{524110A9-B111-F647-A841-FBC892C2E3BA}" type="presOf" srcId="{82375E2A-F29D-6C44-97A3-11E502AC7C80}" destId="{1ABD6576-7F7A-7B4F-A18D-27DD92BA6521}" srcOrd="0" destOrd="0" presId="urn:microsoft.com/office/officeart/2005/8/layout/target3"/>
    <dgm:cxn modelId="{8A2C2337-767A-0D45-B155-A57461AD2E53}" type="presParOf" srcId="{51C7A0B5-6EBE-8A4C-BF95-D91F9C10C838}" destId="{98AFFBF5-1541-554F-97C4-CEE982DB3412}" srcOrd="0" destOrd="0" presId="urn:microsoft.com/office/officeart/2005/8/layout/target3"/>
    <dgm:cxn modelId="{E8761225-D13D-4941-A197-AF4D924D3E14}" type="presParOf" srcId="{51C7A0B5-6EBE-8A4C-BF95-D91F9C10C838}" destId="{B1D53D53-2791-2942-9FD7-E4B216F20C24}" srcOrd="1" destOrd="0" presId="urn:microsoft.com/office/officeart/2005/8/layout/target3"/>
    <dgm:cxn modelId="{D161295C-CA0E-C445-BC7D-55EA0EE177D7}" type="presParOf" srcId="{51C7A0B5-6EBE-8A4C-BF95-D91F9C10C838}" destId="{6011A14B-6BDC-8345-B867-E35173483BBE}" srcOrd="2" destOrd="0" presId="urn:microsoft.com/office/officeart/2005/8/layout/target3"/>
    <dgm:cxn modelId="{172609EE-97B1-244B-9DE9-CFFA1CBE25B0}" type="presParOf" srcId="{51C7A0B5-6EBE-8A4C-BF95-D91F9C10C838}" destId="{9F66F324-2FFE-3C44-8424-4042ED7E7D6A}" srcOrd="3" destOrd="0" presId="urn:microsoft.com/office/officeart/2005/8/layout/target3"/>
    <dgm:cxn modelId="{2CFEA48F-A14E-9645-8130-6F5524DE5E15}" type="presParOf" srcId="{51C7A0B5-6EBE-8A4C-BF95-D91F9C10C838}" destId="{066AEB9A-FFB0-B84A-932A-B17DCCDB3D55}" srcOrd="4" destOrd="0" presId="urn:microsoft.com/office/officeart/2005/8/layout/target3"/>
    <dgm:cxn modelId="{559423BD-532B-0A44-A62C-1C6F0CDA158E}" type="presParOf" srcId="{51C7A0B5-6EBE-8A4C-BF95-D91F9C10C838}" destId="{1DFFDBE5-6210-6E46-9220-7C570D1BFBCD}" srcOrd="5" destOrd="0" presId="urn:microsoft.com/office/officeart/2005/8/layout/target3"/>
    <dgm:cxn modelId="{42DEE5CE-5032-F14E-B45A-8B09530BE473}" type="presParOf" srcId="{51C7A0B5-6EBE-8A4C-BF95-D91F9C10C838}" destId="{76747D93-D614-9642-ADC7-B9104B057814}" srcOrd="6" destOrd="0" presId="urn:microsoft.com/office/officeart/2005/8/layout/target3"/>
    <dgm:cxn modelId="{E4A702BD-8A74-7442-8FE7-AA72BFBD7357}" type="presParOf" srcId="{51C7A0B5-6EBE-8A4C-BF95-D91F9C10C838}" destId="{6949E1A4-3748-2340-98AD-AECB1B659247}" srcOrd="7" destOrd="0" presId="urn:microsoft.com/office/officeart/2005/8/layout/target3"/>
    <dgm:cxn modelId="{5BB252EB-15C6-F04D-B090-42CA0E90E147}" type="presParOf" srcId="{51C7A0B5-6EBE-8A4C-BF95-D91F9C10C838}" destId="{1ABD6576-7F7A-7B4F-A18D-27DD92BA6521}" srcOrd="8" destOrd="0" presId="urn:microsoft.com/office/officeart/2005/8/layout/target3"/>
    <dgm:cxn modelId="{ED551A82-51D0-0245-8C8A-DF5A6D0437FE}" type="presParOf" srcId="{51C7A0B5-6EBE-8A4C-BF95-D91F9C10C838}" destId="{C5F9DA2A-6B0B-8D4B-8EB1-DD1ADF355DCD}" srcOrd="9" destOrd="0" presId="urn:microsoft.com/office/officeart/2005/8/layout/target3"/>
    <dgm:cxn modelId="{FCC86871-C0A3-7343-A2F5-25604121D0A1}" type="presParOf" srcId="{51C7A0B5-6EBE-8A4C-BF95-D91F9C10C838}" destId="{5759F041-E77C-9542-9E98-389B1B3771BE}" srcOrd="10" destOrd="0" presId="urn:microsoft.com/office/officeart/2005/8/layout/target3"/>
    <dgm:cxn modelId="{32F67F63-3759-F047-8537-C7A8D42AD8F2}" type="presParOf" srcId="{51C7A0B5-6EBE-8A4C-BF95-D91F9C10C838}" destId="{596A5073-A512-0848-AC31-13C590AB2A4E}" srcOrd="11" destOrd="0" presId="urn:microsoft.com/office/officeart/2005/8/layout/target3"/>
    <dgm:cxn modelId="{82D845A0-0844-DF4A-B99E-AE6C570BA76F}" type="presParOf" srcId="{51C7A0B5-6EBE-8A4C-BF95-D91F9C10C838}" destId="{327E0200-58C7-E74C-8B2F-0B873C62AABA}" srcOrd="12" destOrd="0" presId="urn:microsoft.com/office/officeart/2005/8/layout/target3"/>
    <dgm:cxn modelId="{6608F162-14DB-4C4E-85DA-6E726B91D5A4}" type="presParOf" srcId="{51C7A0B5-6EBE-8A4C-BF95-D91F9C10C838}" destId="{A3C85D22-E076-3A47-8E0D-0D96177A0014}" srcOrd="13" destOrd="0" presId="urn:microsoft.com/office/officeart/2005/8/layout/target3"/>
    <dgm:cxn modelId="{FA7D1E27-B109-824E-AABA-062FC3521DAC}" type="presParOf" srcId="{51C7A0B5-6EBE-8A4C-BF95-D91F9C10C838}" destId="{42457FF7-1A86-1244-8523-3D69D43C2D3D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FFBF5-1541-554F-97C4-CEE982DB3412}">
      <dsp:nvSpPr>
        <dsp:cNvPr id="0" name=""/>
        <dsp:cNvSpPr/>
      </dsp:nvSpPr>
      <dsp:spPr>
        <a:xfrm>
          <a:off x="0" y="0"/>
          <a:ext cx="3439323" cy="3439323"/>
        </a:xfrm>
        <a:prstGeom prst="pie">
          <a:avLst>
            <a:gd name="adj1" fmla="val 5400000"/>
            <a:gd name="adj2" fmla="val 16200000"/>
          </a:avLst>
        </a:prstGeom>
        <a:solidFill>
          <a:schemeClr val="accent3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11A14B-6BDC-8345-B867-E35173483BBE}">
      <dsp:nvSpPr>
        <dsp:cNvPr id="0" name=""/>
        <dsp:cNvSpPr/>
      </dsp:nvSpPr>
      <dsp:spPr>
        <a:xfrm>
          <a:off x="1719661" y="0"/>
          <a:ext cx="7029227" cy="343932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/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ja-JP" altLang="en-US" sz="3600" kern="1200" dirty="0" smtClean="0">
              <a:latin typeface="HG丸ｺﾞｼｯｸM-PRO"/>
              <a:ea typeface="HG丸ｺﾞｼｯｸM-PRO"/>
              <a:cs typeface="HG丸ｺﾞｼｯｸM-PRO"/>
            </a:rPr>
            <a:t>大規模全国市場</a:t>
          </a:r>
          <a:endParaRPr kumimoji="1" lang="ja-JP" altLang="en-US" sz="3600" kern="1200" dirty="0">
            <a:latin typeface="HG丸ｺﾞｼｯｸM-PRO"/>
            <a:ea typeface="HG丸ｺﾞｼｯｸM-PRO"/>
            <a:cs typeface="HG丸ｺﾞｼｯｸM-PRO"/>
          </a:endParaRPr>
        </a:p>
      </dsp:txBody>
      <dsp:txXfrm>
        <a:off x="1719661" y="0"/>
        <a:ext cx="3514613" cy="1031799"/>
      </dsp:txXfrm>
    </dsp:sp>
    <dsp:sp modelId="{066AEB9A-FFB0-B84A-932A-B17DCCDB3D55}">
      <dsp:nvSpPr>
        <dsp:cNvPr id="0" name=""/>
        <dsp:cNvSpPr/>
      </dsp:nvSpPr>
      <dsp:spPr>
        <a:xfrm>
          <a:off x="601882" y="1031799"/>
          <a:ext cx="2235557" cy="2235557"/>
        </a:xfrm>
        <a:prstGeom prst="pie">
          <a:avLst>
            <a:gd name="adj1" fmla="val 5400000"/>
            <a:gd name="adj2" fmla="val 16200000"/>
          </a:avLst>
        </a:prstGeom>
        <a:solidFill>
          <a:schemeClr val="accent2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FFDBE5-6210-6E46-9220-7C570D1BFBCD}">
      <dsp:nvSpPr>
        <dsp:cNvPr id="0" name=""/>
        <dsp:cNvSpPr/>
      </dsp:nvSpPr>
      <dsp:spPr>
        <a:xfrm>
          <a:off x="1719661" y="1031799"/>
          <a:ext cx="7029227" cy="223555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/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ja-JP" altLang="en-US" sz="3600" kern="1200" dirty="0" smtClean="0">
              <a:solidFill>
                <a:srgbClr val="FF0000"/>
              </a:solidFill>
              <a:latin typeface="ＤＦＰ太丸ゴシック体"/>
              <a:ea typeface="ＤＦＰ太丸ゴシック体"/>
              <a:cs typeface="ＤＦＰ太丸ゴシック体"/>
            </a:rPr>
            <a:t>中規模市場</a:t>
          </a:r>
          <a:endParaRPr kumimoji="1" lang="ja-JP" altLang="en-US" sz="3600" kern="1200" dirty="0">
            <a:solidFill>
              <a:srgbClr val="FF0000"/>
            </a:solidFill>
            <a:latin typeface="ＤＦＰ太丸ゴシック体"/>
            <a:ea typeface="ＤＦＰ太丸ゴシック体"/>
            <a:cs typeface="ＤＦＰ太丸ゴシック体"/>
          </a:endParaRPr>
        </a:p>
      </dsp:txBody>
      <dsp:txXfrm>
        <a:off x="1719661" y="1031799"/>
        <a:ext cx="3514613" cy="1031795"/>
      </dsp:txXfrm>
    </dsp:sp>
    <dsp:sp modelId="{6949E1A4-3748-2340-98AD-AECB1B659247}">
      <dsp:nvSpPr>
        <dsp:cNvPr id="0" name=""/>
        <dsp:cNvSpPr/>
      </dsp:nvSpPr>
      <dsp:spPr>
        <a:xfrm>
          <a:off x="1203763" y="2063594"/>
          <a:ext cx="1031795" cy="1031795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BD6576-7F7A-7B4F-A18D-27DD92BA6521}">
      <dsp:nvSpPr>
        <dsp:cNvPr id="0" name=""/>
        <dsp:cNvSpPr/>
      </dsp:nvSpPr>
      <dsp:spPr>
        <a:xfrm>
          <a:off x="1719661" y="2063594"/>
          <a:ext cx="7029227" cy="103179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ja-JP" altLang="en-US" sz="3600" kern="1200" dirty="0" smtClean="0">
              <a:latin typeface="HG丸ｺﾞｼｯｸM-PRO"/>
              <a:ea typeface="HG丸ｺﾞｼｯｸM-PRO"/>
              <a:cs typeface="HG丸ｺﾞｼｯｸM-PRO"/>
            </a:rPr>
            <a:t>小規模地元市場</a:t>
          </a:r>
          <a:endParaRPr kumimoji="1" lang="ja-JP" altLang="en-US" sz="3600" kern="1200" dirty="0">
            <a:latin typeface="HG丸ｺﾞｼｯｸM-PRO"/>
            <a:ea typeface="HG丸ｺﾞｼｯｸM-PRO"/>
            <a:cs typeface="HG丸ｺﾞｼｯｸM-PRO"/>
          </a:endParaRPr>
        </a:p>
      </dsp:txBody>
      <dsp:txXfrm>
        <a:off x="1719661" y="2063594"/>
        <a:ext cx="3514613" cy="1031795"/>
      </dsp:txXfrm>
    </dsp:sp>
    <dsp:sp modelId="{5759F041-E77C-9542-9E98-389B1B3771BE}">
      <dsp:nvSpPr>
        <dsp:cNvPr id="0" name=""/>
        <dsp:cNvSpPr/>
      </dsp:nvSpPr>
      <dsp:spPr>
        <a:xfrm>
          <a:off x="5234275" y="0"/>
          <a:ext cx="3514613" cy="1031799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cene3d>
          <a:camera prst="orthographicFront"/>
          <a:lightRig rig="chilly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ja-JP" altLang="en-US" sz="2200" kern="1200" dirty="0" smtClean="0">
              <a:latin typeface="HG丸ｺﾞｼｯｸM-PRO"/>
              <a:ea typeface="HG丸ｺﾞｼｯｸM-PRO"/>
              <a:cs typeface="HG丸ｺﾞｼｯｸM-PRO"/>
            </a:rPr>
            <a:t>大手</a:t>
          </a:r>
          <a:r>
            <a:rPr kumimoji="1" lang="ja-JP" altLang="en-US" sz="2200" kern="1200" dirty="0" smtClean="0">
              <a:latin typeface="HG丸ｺﾞｼｯｸM-PRO"/>
              <a:ea typeface="HG丸ｺﾞｼｯｸM-PRO"/>
              <a:cs typeface="HG丸ｺﾞｼｯｸM-PRO"/>
            </a:rPr>
            <a:t>流通</a:t>
          </a:r>
          <a:r>
            <a:rPr kumimoji="1" lang="ja-JP" altLang="en-US" sz="2200" kern="1200" dirty="0" smtClean="0">
              <a:latin typeface="HG丸ｺﾞｼｯｸM-PRO"/>
              <a:ea typeface="HG丸ｺﾞｼｯｸM-PRO"/>
              <a:cs typeface="HG丸ｺﾞｼｯｸM-PRO"/>
            </a:rPr>
            <a:t>市場</a:t>
          </a:r>
          <a:r>
            <a:rPr kumimoji="1" lang="ja-JP" altLang="en-US" sz="2200" kern="1200" dirty="0" smtClean="0">
              <a:latin typeface="HG丸ｺﾞｼｯｸM-PRO"/>
              <a:ea typeface="HG丸ｺﾞｼｯｸM-PRO"/>
              <a:cs typeface="HG丸ｺﾞｼｯｸM-PRO"/>
            </a:rPr>
            <a:t>で</a:t>
          </a:r>
          <a:r>
            <a:rPr kumimoji="1" lang="ja-JP" altLang="en-US" sz="2200" kern="1200" dirty="0" smtClean="0">
              <a:latin typeface="HG丸ｺﾞｼｯｸM-PRO"/>
              <a:ea typeface="HG丸ｺﾞｼｯｸM-PRO"/>
              <a:cs typeface="HG丸ｺﾞｼｯｸM-PRO"/>
            </a:rPr>
            <a:t>販売</a:t>
          </a:r>
          <a:endParaRPr kumimoji="1" lang="ja-JP" altLang="en-US" sz="2200" kern="1200" dirty="0">
            <a:latin typeface="HG丸ｺﾞｼｯｸM-PRO"/>
            <a:ea typeface="HG丸ｺﾞｼｯｸM-PRO"/>
            <a:cs typeface="HG丸ｺﾞｼｯｸM-PRO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ja-JP" altLang="en-US" sz="2200" kern="1200" dirty="0" smtClean="0">
              <a:latin typeface="HG丸ｺﾞｼｯｸM-PRO"/>
              <a:ea typeface="HG丸ｺﾞｼｯｸM-PRO"/>
              <a:cs typeface="HG丸ｺﾞｼｯｸM-PRO"/>
            </a:rPr>
            <a:t>競合</a:t>
          </a:r>
          <a:r>
            <a:rPr kumimoji="1" lang="ja-JP" altLang="en-US" sz="2200" kern="1200" dirty="0" smtClean="0">
              <a:latin typeface="HG丸ｺﾞｼｯｸM-PRO"/>
              <a:ea typeface="HG丸ｺﾞｼｯｸM-PRO"/>
              <a:cs typeface="HG丸ｺﾞｼｯｸM-PRO"/>
            </a:rPr>
            <a:t>過多</a:t>
          </a:r>
          <a:r>
            <a:rPr kumimoji="1" lang="ja-JP" altLang="en-US" sz="2200" kern="1200" dirty="0" smtClean="0">
              <a:latin typeface="HG丸ｺﾞｼｯｸM-PRO"/>
              <a:ea typeface="HG丸ｺﾞｼｯｸM-PRO"/>
              <a:cs typeface="HG丸ｺﾞｼｯｸM-PRO"/>
            </a:rPr>
            <a:t>＊</a:t>
          </a:r>
          <a:r>
            <a:rPr kumimoji="1" lang="ja-JP" altLang="en-US" sz="2200" kern="1200" dirty="0" smtClean="0">
              <a:latin typeface="HG丸ｺﾞｼｯｸM-PRO"/>
              <a:ea typeface="HG丸ｺﾞｼｯｸM-PRO"/>
              <a:cs typeface="HG丸ｺﾞｼｯｸM-PRO"/>
            </a:rPr>
            <a:t>性格変容</a:t>
          </a:r>
          <a:endParaRPr kumimoji="1" lang="ja-JP" altLang="en-US" sz="2200" kern="1200" dirty="0">
            <a:latin typeface="HG丸ｺﾞｼｯｸM-PRO"/>
            <a:ea typeface="HG丸ｺﾞｼｯｸM-PRO"/>
            <a:cs typeface="HG丸ｺﾞｼｯｸM-PRO"/>
          </a:endParaRPr>
        </a:p>
      </dsp:txBody>
      <dsp:txXfrm>
        <a:off x="5234275" y="0"/>
        <a:ext cx="3514613" cy="1031799"/>
      </dsp:txXfrm>
    </dsp:sp>
    <dsp:sp modelId="{327E0200-58C7-E74C-8B2F-0B873C62AABA}">
      <dsp:nvSpPr>
        <dsp:cNvPr id="0" name=""/>
        <dsp:cNvSpPr/>
      </dsp:nvSpPr>
      <dsp:spPr>
        <a:xfrm>
          <a:off x="5234275" y="1031799"/>
          <a:ext cx="3514613" cy="1031795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cene3d>
          <a:camera prst="orthographicFront"/>
          <a:lightRig rig="chilly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ja-JP" altLang="en-US" sz="2200" kern="1200" dirty="0" smtClean="0">
              <a:solidFill>
                <a:srgbClr val="FF0000"/>
              </a:solidFill>
              <a:latin typeface="HG丸ｺﾞｼｯｸM-PRO"/>
              <a:ea typeface="HG丸ｺﾞｼｯｸM-PRO"/>
              <a:cs typeface="HG丸ｺﾞｼｯｸM-PRO"/>
            </a:rPr>
            <a:t>域外にいる地元ファン</a:t>
          </a:r>
          <a:endParaRPr kumimoji="1" lang="ja-JP" altLang="en-US" sz="2200" kern="1200" dirty="0">
            <a:solidFill>
              <a:srgbClr val="FF0000"/>
            </a:solidFill>
            <a:latin typeface="HG丸ｺﾞｼｯｸM-PRO"/>
            <a:ea typeface="HG丸ｺﾞｼｯｸM-PRO"/>
            <a:cs typeface="HG丸ｺﾞｼｯｸM-PRO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ja-JP" altLang="en-US" sz="2200" kern="1200" dirty="0" smtClean="0">
              <a:solidFill>
                <a:srgbClr val="FF0000"/>
              </a:solidFill>
              <a:latin typeface="HG丸ｺﾞｼｯｸM-PRO"/>
              <a:ea typeface="HG丸ｺﾞｼｯｸM-PRO"/>
              <a:cs typeface="HG丸ｺﾞｼｯｸM-PRO"/>
            </a:rPr>
            <a:t>供給力に応じた市場開発</a:t>
          </a:r>
          <a:endParaRPr kumimoji="1" lang="ja-JP" altLang="en-US" sz="2200" kern="1200" dirty="0">
            <a:solidFill>
              <a:srgbClr val="FF0000"/>
            </a:solidFill>
            <a:latin typeface="HG丸ｺﾞｼｯｸM-PRO"/>
            <a:ea typeface="HG丸ｺﾞｼｯｸM-PRO"/>
            <a:cs typeface="HG丸ｺﾞｼｯｸM-PRO"/>
          </a:endParaRPr>
        </a:p>
      </dsp:txBody>
      <dsp:txXfrm>
        <a:off x="5234275" y="1031799"/>
        <a:ext cx="3514613" cy="1031795"/>
      </dsp:txXfrm>
    </dsp:sp>
    <dsp:sp modelId="{42457FF7-1A86-1244-8523-3D69D43C2D3D}">
      <dsp:nvSpPr>
        <dsp:cNvPr id="0" name=""/>
        <dsp:cNvSpPr/>
      </dsp:nvSpPr>
      <dsp:spPr>
        <a:xfrm>
          <a:off x="5234275" y="2063594"/>
          <a:ext cx="3514613" cy="1031795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cene3d>
          <a:camera prst="orthographicFront"/>
          <a:lightRig rig="chilly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ja-JP" altLang="en-US" sz="2200" kern="1200" dirty="0" smtClean="0">
              <a:latin typeface="HG丸ｺﾞｼｯｸM-PRO"/>
              <a:ea typeface="HG丸ｺﾞｼｯｸM-PRO"/>
              <a:cs typeface="HG丸ｺﾞｼｯｸM-PRO"/>
            </a:rPr>
            <a:t>言わずとも良さわかる</a:t>
          </a:r>
          <a:endParaRPr kumimoji="1" lang="ja-JP" altLang="en-US" sz="2200" kern="1200" dirty="0">
            <a:latin typeface="HG丸ｺﾞｼｯｸM-PRO"/>
            <a:ea typeface="HG丸ｺﾞｼｯｸM-PRO"/>
            <a:cs typeface="HG丸ｺﾞｼｯｸM-PRO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ja-JP" altLang="en-US" sz="2200" kern="1200" dirty="0" smtClean="0">
              <a:latin typeface="HG丸ｺﾞｼｯｸM-PRO"/>
              <a:ea typeface="HG丸ｺﾞｼｯｸM-PRO"/>
              <a:cs typeface="HG丸ｺﾞｼｯｸM-PRO"/>
            </a:rPr>
            <a:t>安くしか</a:t>
          </a:r>
          <a:r>
            <a:rPr kumimoji="1" lang="ja-JP" altLang="en-US" sz="2200" kern="1200" dirty="0" smtClean="0">
              <a:latin typeface="HG丸ｺﾞｼｯｸM-PRO"/>
              <a:ea typeface="HG丸ｺﾞｼｯｸM-PRO"/>
              <a:cs typeface="HG丸ｺﾞｼｯｸM-PRO"/>
            </a:rPr>
            <a:t>売れない</a:t>
          </a:r>
          <a:endParaRPr kumimoji="1" lang="ja-JP" altLang="en-US" sz="2200" kern="1200" dirty="0">
            <a:latin typeface="HG丸ｺﾞｼｯｸM-PRO"/>
            <a:ea typeface="HG丸ｺﾞｼｯｸM-PRO"/>
            <a:cs typeface="HG丸ｺﾞｼｯｸM-PRO"/>
          </a:endParaRPr>
        </a:p>
      </dsp:txBody>
      <dsp:txXfrm>
        <a:off x="5234275" y="2063594"/>
        <a:ext cx="3514613" cy="10317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FFBF5-1541-554F-97C4-CEE982DB3412}">
      <dsp:nvSpPr>
        <dsp:cNvPr id="0" name=""/>
        <dsp:cNvSpPr/>
      </dsp:nvSpPr>
      <dsp:spPr>
        <a:xfrm>
          <a:off x="0" y="0"/>
          <a:ext cx="4064000" cy="4064000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011A14B-6BDC-8345-B867-E35173483BBE}">
      <dsp:nvSpPr>
        <dsp:cNvPr id="0" name=""/>
        <dsp:cNvSpPr/>
      </dsp:nvSpPr>
      <dsp:spPr>
        <a:xfrm>
          <a:off x="2032000" y="0"/>
          <a:ext cx="6716888" cy="406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ja-JP" altLang="en-US" sz="3400" kern="1200" dirty="0" smtClean="0"/>
            <a:t>独自販路の開拓</a:t>
          </a:r>
          <a:endParaRPr kumimoji="1" lang="ja-JP" altLang="en-US" sz="3400" kern="1200" dirty="0"/>
        </a:p>
      </dsp:txBody>
      <dsp:txXfrm>
        <a:off x="2032000" y="0"/>
        <a:ext cx="3358444" cy="1219202"/>
      </dsp:txXfrm>
    </dsp:sp>
    <dsp:sp modelId="{066AEB9A-FFB0-B84A-932A-B17DCCDB3D55}">
      <dsp:nvSpPr>
        <dsp:cNvPr id="0" name=""/>
        <dsp:cNvSpPr/>
      </dsp:nvSpPr>
      <dsp:spPr>
        <a:xfrm>
          <a:off x="711201" y="1219202"/>
          <a:ext cx="2641597" cy="2641597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FFDBE5-6210-6E46-9220-7C570D1BFBCD}">
      <dsp:nvSpPr>
        <dsp:cNvPr id="0" name=""/>
        <dsp:cNvSpPr/>
      </dsp:nvSpPr>
      <dsp:spPr>
        <a:xfrm>
          <a:off x="2032000" y="1219202"/>
          <a:ext cx="6716888" cy="264159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ja-JP" altLang="en-US" sz="3400" kern="1200" dirty="0" smtClean="0"/>
            <a:t>顧客リスト整備</a:t>
          </a:r>
          <a:endParaRPr kumimoji="1" lang="ja-JP" altLang="en-US" sz="3400" kern="1200" dirty="0"/>
        </a:p>
      </dsp:txBody>
      <dsp:txXfrm>
        <a:off x="2032000" y="1219202"/>
        <a:ext cx="3358444" cy="1219198"/>
      </dsp:txXfrm>
    </dsp:sp>
    <dsp:sp modelId="{6949E1A4-3748-2340-98AD-AECB1B659247}">
      <dsp:nvSpPr>
        <dsp:cNvPr id="0" name=""/>
        <dsp:cNvSpPr/>
      </dsp:nvSpPr>
      <dsp:spPr>
        <a:xfrm>
          <a:off x="1422400" y="2438401"/>
          <a:ext cx="1219198" cy="1219198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BD6576-7F7A-7B4F-A18D-27DD92BA6521}">
      <dsp:nvSpPr>
        <dsp:cNvPr id="0" name=""/>
        <dsp:cNvSpPr/>
      </dsp:nvSpPr>
      <dsp:spPr>
        <a:xfrm>
          <a:off x="2032000" y="2438401"/>
          <a:ext cx="6716888" cy="12191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ja-JP" altLang="en-US" sz="3400" kern="1200" dirty="0" smtClean="0"/>
            <a:t>商品開発投資</a:t>
          </a:r>
          <a:endParaRPr kumimoji="1" lang="ja-JP" altLang="en-US" sz="3400" kern="1200" dirty="0"/>
        </a:p>
      </dsp:txBody>
      <dsp:txXfrm>
        <a:off x="2032000" y="2438401"/>
        <a:ext cx="3358444" cy="1219198"/>
      </dsp:txXfrm>
    </dsp:sp>
    <dsp:sp modelId="{5759F041-E77C-9542-9E98-389B1B3771BE}">
      <dsp:nvSpPr>
        <dsp:cNvPr id="0" name=""/>
        <dsp:cNvSpPr/>
      </dsp:nvSpPr>
      <dsp:spPr>
        <a:xfrm>
          <a:off x="5390444" y="0"/>
          <a:ext cx="3358444" cy="1219202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ja-JP" altLang="en-US" sz="2400" kern="1200" dirty="0" smtClean="0"/>
            <a:t>固有の販路を形成</a:t>
          </a:r>
          <a:endParaRPr kumimoji="1" lang="ja-JP" alt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ja-JP" altLang="en-US" sz="2400" kern="1200" dirty="0" smtClean="0"/>
            <a:t>複数事業者で共有</a:t>
          </a:r>
          <a:endParaRPr kumimoji="1" lang="ja-JP" altLang="en-US" sz="2400" kern="1200" dirty="0"/>
        </a:p>
      </dsp:txBody>
      <dsp:txXfrm>
        <a:off x="5390444" y="0"/>
        <a:ext cx="3358444" cy="1219202"/>
      </dsp:txXfrm>
    </dsp:sp>
    <dsp:sp modelId="{327E0200-58C7-E74C-8B2F-0B873C62AABA}">
      <dsp:nvSpPr>
        <dsp:cNvPr id="0" name=""/>
        <dsp:cNvSpPr/>
      </dsp:nvSpPr>
      <dsp:spPr>
        <a:xfrm>
          <a:off x="5390444" y="1219202"/>
          <a:ext cx="3358444" cy="1219198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ja-JP" altLang="en-US" sz="2400" kern="1200" dirty="0" smtClean="0"/>
            <a:t>地元ファン名簿整備</a:t>
          </a:r>
          <a:endParaRPr kumimoji="1" lang="ja-JP" alt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en-US" altLang="ja-JP" sz="2400" kern="1200" dirty="0" smtClean="0"/>
            <a:t>Media</a:t>
          </a:r>
          <a:r>
            <a:rPr kumimoji="1" lang="ja-JP" altLang="en-US" sz="2400" kern="1200" dirty="0" smtClean="0"/>
            <a:t>等との連携</a:t>
          </a:r>
          <a:endParaRPr kumimoji="1" lang="ja-JP" altLang="en-US" sz="2400" kern="1200" dirty="0"/>
        </a:p>
      </dsp:txBody>
      <dsp:txXfrm>
        <a:off x="5390444" y="1219202"/>
        <a:ext cx="3358444" cy="1219198"/>
      </dsp:txXfrm>
    </dsp:sp>
    <dsp:sp modelId="{42457FF7-1A86-1244-8523-3D69D43C2D3D}">
      <dsp:nvSpPr>
        <dsp:cNvPr id="0" name=""/>
        <dsp:cNvSpPr/>
      </dsp:nvSpPr>
      <dsp:spPr>
        <a:xfrm>
          <a:off x="5390444" y="2438401"/>
          <a:ext cx="3358444" cy="1219198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ja-JP" altLang="en-US" sz="2400" kern="1200" dirty="0" smtClean="0"/>
            <a:t>新商品開発への投資</a:t>
          </a:r>
          <a:endParaRPr kumimoji="1" lang="ja-JP" alt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ja-JP" altLang="en-US" sz="2400" kern="1200" dirty="0" smtClean="0"/>
            <a:t>投資家向け情報発信</a:t>
          </a:r>
          <a:endParaRPr kumimoji="1" lang="ja-JP" altLang="en-US" sz="2400" kern="1200" dirty="0"/>
        </a:p>
      </dsp:txBody>
      <dsp:txXfrm>
        <a:off x="5390444" y="2438401"/>
        <a:ext cx="3358444" cy="12191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E15649-001F-4D4E-A5F8-C41E045D5BB6}" type="datetimeFigureOut">
              <a:rPr kumimoji="1" lang="ja-JP" altLang="en-US" smtClean="0"/>
              <a:t>15/07/14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A2486-2F2E-AA46-BD80-5514082BE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5572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A2486-2F2E-AA46-BD80-5514082BE549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804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82D9D-0025-7748-9C44-257E7145D110}" type="datetimeFigureOut">
              <a:rPr kumimoji="1" lang="ja-JP" altLang="en-US" smtClean="0"/>
              <a:t>15/07/14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60BDB-D3C9-314C-BA3C-03A3CAEAFF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405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82D9D-0025-7748-9C44-257E7145D110}" type="datetimeFigureOut">
              <a:rPr kumimoji="1" lang="ja-JP" altLang="en-US" smtClean="0"/>
              <a:t>15/07/14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60BDB-D3C9-314C-BA3C-03A3CAEAFF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239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82D9D-0025-7748-9C44-257E7145D110}" type="datetimeFigureOut">
              <a:rPr kumimoji="1" lang="ja-JP" altLang="en-US" smtClean="0"/>
              <a:t>15/07/14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60BDB-D3C9-314C-BA3C-03A3CAEAFF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2999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82D9D-0025-7748-9C44-257E7145D110}" type="datetimeFigureOut">
              <a:rPr kumimoji="1" lang="ja-JP" altLang="en-US" smtClean="0"/>
              <a:t>15/07/14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60BDB-D3C9-314C-BA3C-03A3CAEAFF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2155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82D9D-0025-7748-9C44-257E7145D110}" type="datetimeFigureOut">
              <a:rPr kumimoji="1" lang="ja-JP" altLang="en-US" smtClean="0"/>
              <a:t>15/07/14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60BDB-D3C9-314C-BA3C-03A3CAEAFF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7631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82D9D-0025-7748-9C44-257E7145D110}" type="datetimeFigureOut">
              <a:rPr kumimoji="1" lang="ja-JP" altLang="en-US" smtClean="0"/>
              <a:t>15/07/14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60BDB-D3C9-314C-BA3C-03A3CAEAFF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8514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82D9D-0025-7748-9C44-257E7145D110}" type="datetimeFigureOut">
              <a:rPr kumimoji="1" lang="ja-JP" altLang="en-US" smtClean="0"/>
              <a:t>15/07/14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60BDB-D3C9-314C-BA3C-03A3CAEAFF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124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82D9D-0025-7748-9C44-257E7145D110}" type="datetimeFigureOut">
              <a:rPr kumimoji="1" lang="ja-JP" altLang="en-US" smtClean="0"/>
              <a:t>15/07/14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60BDB-D3C9-314C-BA3C-03A3CAEAFF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9836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82D9D-0025-7748-9C44-257E7145D110}" type="datetimeFigureOut">
              <a:rPr kumimoji="1" lang="ja-JP" altLang="en-US" smtClean="0"/>
              <a:t>15/07/14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60BDB-D3C9-314C-BA3C-03A3CAEAFF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5364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82D9D-0025-7748-9C44-257E7145D110}" type="datetimeFigureOut">
              <a:rPr kumimoji="1" lang="ja-JP" altLang="en-US" smtClean="0"/>
              <a:t>15/07/14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60BDB-D3C9-314C-BA3C-03A3CAEAFF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5104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82D9D-0025-7748-9C44-257E7145D110}" type="datetimeFigureOut">
              <a:rPr kumimoji="1" lang="ja-JP" altLang="en-US" smtClean="0"/>
              <a:t>15/07/14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60BDB-D3C9-314C-BA3C-03A3CAEAFF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5703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82D9D-0025-7748-9C44-257E7145D110}" type="datetimeFigureOut">
              <a:rPr kumimoji="1" lang="ja-JP" altLang="en-US" smtClean="0"/>
              <a:t>15/07/14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60BDB-D3C9-314C-BA3C-03A3CAEAFF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5374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90752" y="1565665"/>
            <a:ext cx="6352818" cy="1470025"/>
          </a:xfrm>
        </p:spPr>
        <p:txBody>
          <a:bodyPr>
            <a:normAutofit fontScale="90000"/>
          </a:bodyPr>
          <a:lstStyle/>
          <a:p>
            <a:pPr algn="l"/>
            <a:r>
              <a:rPr lang="ja-JP" altLang="en-US" sz="3600" i="1" dirty="0" smtClean="0">
                <a:latin typeface="ＤＦＰ太丸ゴシック体"/>
                <a:ea typeface="ＤＦＰ太丸ゴシック体"/>
                <a:cs typeface="ＤＦＰ太丸ゴシック体"/>
              </a:rPr>
              <a:t>消費喚起型事業の今後について</a:t>
            </a:r>
            <a:r>
              <a:rPr lang="en-US" altLang="ja-JP" sz="3600" i="1" dirty="0" smtClean="0">
                <a:latin typeface="ＤＦＰ太丸ゴシック体"/>
                <a:ea typeface="ＤＦＰ太丸ゴシック体"/>
                <a:cs typeface="ＤＦＰ太丸ゴシック体"/>
              </a:rPr>
              <a:t/>
            </a:r>
            <a:br>
              <a:rPr lang="en-US" altLang="ja-JP" sz="3600" i="1" dirty="0" smtClean="0">
                <a:latin typeface="ＤＦＰ太丸ゴシック体"/>
                <a:ea typeface="ＤＦＰ太丸ゴシック体"/>
                <a:cs typeface="ＤＦＰ太丸ゴシック体"/>
              </a:rPr>
            </a:br>
            <a:r>
              <a:rPr lang="ja-JP" altLang="en-US" sz="3600" i="1" dirty="0" smtClean="0">
                <a:latin typeface="ＤＦＰ太丸ゴシック体"/>
                <a:ea typeface="ＤＦＰ太丸ゴシック体"/>
                <a:cs typeface="ＤＦＰ太丸ゴシック体"/>
              </a:rPr>
              <a:t>　　</a:t>
            </a:r>
            <a:r>
              <a:rPr lang="en-US" altLang="ja-JP" sz="27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/>
                <a:ea typeface="HGSｺﾞｼｯｸE"/>
                <a:cs typeface="HGSｺﾞｼｯｸE"/>
              </a:rPr>
              <a:t>〜</a:t>
            </a:r>
            <a:r>
              <a:rPr lang="ja-JP" altLang="en-US" sz="27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/>
                <a:ea typeface="HGSｺﾞｼｯｸE"/>
                <a:cs typeface="HGSｺﾞｼｯｸE"/>
              </a:rPr>
              <a:t>事務局説明資料</a:t>
            </a:r>
            <a:r>
              <a:rPr lang="en-US" altLang="ja-JP" sz="27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/>
                <a:ea typeface="HGSｺﾞｼｯｸE"/>
                <a:cs typeface="HGSｺﾞｼｯｸE"/>
              </a:rPr>
              <a:t>〜</a:t>
            </a:r>
            <a:endParaRPr kumimoji="1" lang="ja-JP" altLang="en-US" sz="1800" i="1" dirty="0">
              <a:solidFill>
                <a:schemeClr val="tx1">
                  <a:lumMod val="50000"/>
                  <a:lumOff val="50000"/>
                </a:schemeClr>
              </a:solidFill>
              <a:latin typeface="HGSｺﾞｼｯｸE"/>
              <a:ea typeface="HGSｺﾞｼｯｸE"/>
              <a:cs typeface="HGSｺﾞｼｯｸE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426849" y="4762500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kumimoji="1" lang="ja-JP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ＤＦＰ太丸ゴシック体"/>
                <a:ea typeface="ＤＦＰ太丸ゴシック体"/>
                <a:cs typeface="ＤＦＰ太丸ゴシック体"/>
              </a:rPr>
              <a:t>平成２７年７月１５日</a:t>
            </a:r>
            <a:endParaRPr kumimoji="1" lang="en-US" altLang="ja-JP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ＤＦＰ太丸ゴシック体"/>
              <a:ea typeface="ＤＦＰ太丸ゴシック体"/>
              <a:cs typeface="ＤＦＰ太丸ゴシック体"/>
            </a:endParaRPr>
          </a:p>
          <a:p>
            <a:pPr algn="r"/>
            <a:r>
              <a:rPr kumimoji="1" lang="ja-JP" altLang="en-US" sz="2400" dirty="0" smtClean="0">
                <a:latin typeface="ＤＦＰ太丸ゴシック体"/>
                <a:ea typeface="ＤＦＰ太丸ゴシック体"/>
                <a:cs typeface="ＤＦＰ太丸ゴシック体"/>
              </a:rPr>
              <a:t>内閣官房</a:t>
            </a:r>
            <a:endParaRPr kumimoji="1" lang="en-US" altLang="ja-JP" sz="2400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 algn="r"/>
            <a:r>
              <a:rPr lang="ja-JP" altLang="en-US" sz="2400" dirty="0" smtClean="0">
                <a:latin typeface="ＤＦＰ太丸ゴシック体"/>
                <a:ea typeface="ＤＦＰ太丸ゴシック体"/>
                <a:cs typeface="ＤＦＰ太丸ゴシック体"/>
              </a:rPr>
              <a:t>まち・ひと・しごと創生本部事務局</a:t>
            </a:r>
            <a:endParaRPr kumimoji="1" lang="ja-JP" altLang="en-US" sz="2400" dirty="0">
              <a:latin typeface="ＤＦＰ太丸ゴシック体"/>
              <a:ea typeface="ＤＦＰ太丸ゴシック体"/>
              <a:cs typeface="ＤＦＰ太丸ゴシック体"/>
            </a:endParaRPr>
          </a:p>
        </p:txBody>
      </p:sp>
    </p:spTree>
    <p:extLst>
      <p:ext uri="{BB962C8B-B14F-4D97-AF65-F5344CB8AC3E}">
        <p14:creationId xmlns:p14="http://schemas.microsoft.com/office/powerpoint/2010/main" val="3453871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395412"/>
            <a:ext cx="6485357" cy="1470025"/>
          </a:xfrm>
        </p:spPr>
        <p:txBody>
          <a:bodyPr>
            <a:normAutofit/>
          </a:bodyPr>
          <a:lstStyle/>
          <a:p>
            <a:pPr algn="l"/>
            <a:r>
              <a:rPr lang="ja-JP" altLang="en-US" sz="3200" i="1" dirty="0" smtClean="0">
                <a:latin typeface="ＤＦＰ太丸ゴシック体"/>
                <a:ea typeface="ＤＦＰ太丸ゴシック体"/>
                <a:cs typeface="ＤＦＰ太丸ゴシック体"/>
              </a:rPr>
              <a:t>転売対策について</a:t>
            </a:r>
            <a:endParaRPr kumimoji="1" lang="ja-JP" altLang="en-US" sz="3200" i="1" dirty="0">
              <a:latin typeface="ＤＦＰ太丸ゴシック体"/>
              <a:ea typeface="ＤＦＰ太丸ゴシック体"/>
              <a:cs typeface="ＤＦＰ太丸ゴシック体"/>
            </a:endParaRPr>
          </a:p>
        </p:txBody>
      </p:sp>
      <p:sp>
        <p:nvSpPr>
          <p:cNvPr id="4" name="サブタイトル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302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29466"/>
            <a:ext cx="8229600" cy="968799"/>
          </a:xfrm>
        </p:spPr>
        <p:txBody>
          <a:bodyPr>
            <a:noAutofit/>
          </a:bodyPr>
          <a:lstStyle/>
          <a:p>
            <a:r>
              <a:rPr lang="ja-JP" altLang="en-US" sz="2800" i="1" u="sng" dirty="0" smtClean="0">
                <a:latin typeface="ＤＦＰ太丸ゴシック体"/>
                <a:ea typeface="ＤＦＰ太丸ゴシック体"/>
                <a:cs typeface="ＤＦＰ太丸ゴシック体"/>
              </a:rPr>
              <a:t>転売対策には全力を尽くしてください！</a:t>
            </a:r>
            <a:endParaRPr kumimoji="1" lang="ja-JP" altLang="en-US" sz="2800" i="1" u="sng" dirty="0">
              <a:latin typeface="ＤＦＰ太丸ゴシック体"/>
              <a:ea typeface="ＤＦＰ太丸ゴシック体"/>
              <a:cs typeface="ＤＦＰ太丸ゴシック体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029858"/>
            <a:ext cx="8425962" cy="4843471"/>
          </a:xfrm>
        </p:spPr>
        <p:txBody>
          <a:bodyPr>
            <a:normAutofit fontScale="85000" lnSpcReduction="20000"/>
          </a:bodyPr>
          <a:lstStyle/>
          <a:p>
            <a:pPr>
              <a:buFont typeface="Wingdings" charset="2"/>
              <a:buChar char="n"/>
            </a:pPr>
            <a:r>
              <a:rPr kumimoji="1"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第一：</a:t>
            </a:r>
            <a:r>
              <a:rPr kumimoji="1"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商品券・旅行券の設計の見直しを検討してください</a:t>
            </a:r>
            <a:endParaRPr kumimoji="1" lang="en-US" altLang="ja-JP" sz="2400" u="sng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 lvl="1">
              <a:buFont typeface="Wingdings" charset="2"/>
              <a:buChar char="Ø"/>
            </a:pP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転売が出るのは、割引率や利用自由度が高すぎる証拠</a:t>
            </a:r>
            <a:r>
              <a:rPr lang="ja-JP" altLang="en-US" sz="2000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です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。販売価格（割引率）や利用対象の見直しなどを再検討してください。</a:t>
            </a:r>
            <a:endParaRPr lang="en-US" altLang="ja-JP" sz="20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lvl="1">
              <a:buFont typeface="Wingdings" charset="2"/>
              <a:buChar char="Ø"/>
            </a:pP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即時完売するから抽選というアプローチは、逆に組織的な転売を招く恐れもあります。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適度に売れる割引率や利用範囲の設定こそ対策の王道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であり、消費喚起効果を上げる観点からも重要な対策です。</a:t>
            </a:r>
            <a:endParaRPr lang="en-US" altLang="ja-JP" sz="20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>
              <a:buFont typeface="Wingdings" charset="2"/>
              <a:buChar char="n"/>
            </a:pPr>
            <a:endParaRPr lang="en-US" altLang="ja-JP" sz="2400" dirty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>
              <a:buFont typeface="Wingdings" charset="2"/>
              <a:buChar char="n"/>
            </a:pPr>
            <a:r>
              <a:rPr kumimoji="1"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第二：</a:t>
            </a:r>
            <a:r>
              <a:rPr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購買</a:t>
            </a:r>
            <a:r>
              <a:rPr kumimoji="1"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リストを整備し、</a:t>
            </a:r>
            <a:r>
              <a:rPr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更に徹底した</a:t>
            </a:r>
            <a:r>
              <a:rPr kumimoji="1"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転売対策を講じてください</a:t>
            </a:r>
            <a:endParaRPr kumimoji="1" lang="en-US" altLang="ja-JP" sz="2400" u="sng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 lvl="1">
              <a:buFont typeface="Wingdings" charset="2"/>
              <a:buChar char="Ø"/>
            </a:pP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起きてからでは遅い。販売条件の見直しが困難な場合、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購入者リストの整備、抜き打ち的な利用客との照合など、本格的な転売対策に着手してください。</a:t>
            </a:r>
            <a:endParaRPr lang="en-US" altLang="ja-JP" sz="20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lvl="1">
              <a:buFont typeface="Wingdings" charset="2"/>
              <a:buChar char="Ø"/>
            </a:pP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自治体がオークション事業者に自発的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な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削除を要請したいなら、判例を見ても、ま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ずは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自治体の側が徹底した転売対策を講じていることが不可欠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です。</a:t>
            </a:r>
            <a:endParaRPr lang="en-US" altLang="ja-JP" sz="20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lvl="1">
              <a:buFont typeface="Wingdings" charset="2"/>
              <a:buChar char="Ø"/>
            </a:pPr>
            <a:endParaRPr lang="en-US" altLang="ja-JP" sz="2400" i="1" u="sng" dirty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>
              <a:buFont typeface="Wingdings" charset="2"/>
              <a:buChar char="n"/>
            </a:pPr>
            <a:r>
              <a:rPr kumimoji="1"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第三：</a:t>
            </a:r>
            <a:r>
              <a:rPr kumimoji="1"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電子カード等電子的手段の活用を検討してください</a:t>
            </a:r>
            <a:endParaRPr kumimoji="1" lang="ja-JP" altLang="en-US" sz="2400" u="sng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 lvl="1">
              <a:buFont typeface="Wingdings" charset="2"/>
              <a:buChar char="Ø"/>
            </a:pPr>
            <a:r>
              <a:rPr lang="en-US" altLang="ja-JP" sz="2000" dirty="0" smtClean="0">
                <a:latin typeface="HG丸ｺﾞｼｯｸM-PRO"/>
                <a:ea typeface="HG丸ｺﾞｼｯｸM-PRO"/>
                <a:cs typeface="HG丸ｺﾞｼｯｸM-PRO"/>
              </a:rPr>
              <a:t>Yahoo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（株）等のオークション事業者は、転売を技術的に完全に防止できる、電子的な商品券・旅行券発行インフラを整備しています。</a:t>
            </a:r>
            <a:endParaRPr lang="en-US" altLang="ja-JP" sz="20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lvl="1">
              <a:buFont typeface="Wingdings" charset="2"/>
              <a:buChar char="Ø"/>
            </a:pP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スマートフォンを活用した電子的手段の場合、特に端末の普及をせずとも対応できます。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今後のことも考え、電子的手段の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活用を是非、ご検討ください。</a:t>
            </a:r>
            <a:endParaRPr lang="en-US" altLang="ja-JP" sz="2000" i="1" u="sng" dirty="0" smtClean="0">
              <a:solidFill>
                <a:srgbClr val="FF0000"/>
              </a:solidFill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44035" y="6028550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 smtClean="0">
                <a:latin typeface="ＤＦＰ太丸ゴシック体"/>
                <a:ea typeface="ＤＦＰ太丸ゴシック体"/>
                <a:cs typeface="ＤＦＰ太丸ゴシック体"/>
              </a:rPr>
              <a:t>転売は、販売条件が甘い証拠</a:t>
            </a:r>
            <a:endParaRPr lang="en-US" altLang="ja-JP" sz="2000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r>
              <a:rPr lang="ja-JP" altLang="en-US" sz="2000" dirty="0" smtClean="0">
                <a:latin typeface="ＤＦＰ太丸ゴシック体"/>
                <a:ea typeface="ＤＦＰ太丸ゴシック体"/>
                <a:cs typeface="ＤＦＰ太丸ゴシック体"/>
              </a:rPr>
              <a:t>抽選による完売が目的ではなく、消費喚起が目的</a:t>
            </a:r>
            <a:endParaRPr kumimoji="1" lang="ja-JP" altLang="en-US" sz="2000" dirty="0">
              <a:latin typeface="ＤＦＰ太丸ゴシック体"/>
              <a:ea typeface="ＤＦＰ太丸ゴシック体"/>
              <a:cs typeface="ＤＦＰ太丸ゴシック体"/>
            </a:endParaRPr>
          </a:p>
        </p:txBody>
      </p:sp>
      <p:sp>
        <p:nvSpPr>
          <p:cNvPr id="5" name="右矢印 4"/>
          <p:cNvSpPr/>
          <p:nvPr/>
        </p:nvSpPr>
        <p:spPr>
          <a:xfrm>
            <a:off x="2182043" y="6200026"/>
            <a:ext cx="804077" cy="491704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106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395412"/>
            <a:ext cx="6485357" cy="1470025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3200" i="1" dirty="0" smtClean="0">
                <a:latin typeface="ＤＦＰ太丸ゴシック体"/>
                <a:ea typeface="ＤＦＰ太丸ゴシック体"/>
                <a:cs typeface="ＤＦＰ太丸ゴシック体"/>
              </a:rPr>
              <a:t>消費喚起型事業の今後について</a:t>
            </a:r>
            <a:r>
              <a:rPr kumimoji="1" lang="en-US" altLang="ja-JP" sz="3200" i="1" dirty="0" smtClean="0">
                <a:latin typeface="ＤＦＰ太丸ゴシック体"/>
                <a:ea typeface="ＤＦＰ太丸ゴシック体"/>
                <a:cs typeface="ＤＦＰ太丸ゴシック体"/>
              </a:rPr>
              <a:t/>
            </a:r>
            <a:br>
              <a:rPr kumimoji="1" lang="en-US" altLang="ja-JP" sz="3200" i="1" dirty="0" smtClean="0">
                <a:latin typeface="ＤＦＰ太丸ゴシック体"/>
                <a:ea typeface="ＤＦＰ太丸ゴシック体"/>
                <a:cs typeface="ＤＦＰ太丸ゴシック体"/>
              </a:rPr>
            </a:br>
            <a:r>
              <a:rPr kumimoji="1" lang="ja-JP" altLang="en-US" sz="3200" i="1" dirty="0" smtClean="0">
                <a:latin typeface="ＤＦＰ太丸ゴシック体"/>
                <a:ea typeface="ＤＦＰ太丸ゴシック体"/>
                <a:cs typeface="ＤＦＰ太丸ゴシック体"/>
              </a:rPr>
              <a:t>　　　</a:t>
            </a:r>
            <a:r>
              <a:rPr lang="en-US" altLang="ja-JP" sz="2000" i="1" dirty="0" smtClean="0">
                <a:latin typeface="ＤＦＰ太丸ゴシック体"/>
                <a:ea typeface="ＤＦＰ太丸ゴシック体"/>
                <a:cs typeface="ＤＦＰ太丸ゴシック体"/>
              </a:rPr>
              <a:t>〜</a:t>
            </a:r>
            <a:r>
              <a:rPr lang="ja-JP" altLang="en-US" sz="2000" i="1" dirty="0" smtClean="0">
                <a:latin typeface="ＤＦＰ太丸ゴシック体"/>
                <a:ea typeface="ＤＦＰ太丸ゴシック体"/>
                <a:cs typeface="ＤＦＰ太丸ゴシック体"/>
              </a:rPr>
              <a:t>ローカルブランデイングの進め方</a:t>
            </a:r>
            <a:r>
              <a:rPr lang="en-US" altLang="ja-JP" sz="2000" i="1" dirty="0" smtClean="0">
                <a:latin typeface="ＤＦＰ太丸ゴシック体"/>
                <a:ea typeface="ＤＦＰ太丸ゴシック体"/>
                <a:cs typeface="ＤＦＰ太丸ゴシック体"/>
              </a:rPr>
              <a:t>〜</a:t>
            </a:r>
            <a:endParaRPr kumimoji="1" lang="ja-JP" altLang="en-US" sz="2000" i="1" dirty="0">
              <a:latin typeface="ＤＦＰ太丸ゴシック体"/>
              <a:ea typeface="ＤＦＰ太丸ゴシック体"/>
              <a:cs typeface="ＤＦＰ太丸ゴシック体"/>
            </a:endParaRPr>
          </a:p>
        </p:txBody>
      </p:sp>
      <p:sp>
        <p:nvSpPr>
          <p:cNvPr id="4" name="サブタイトル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8602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6336"/>
            <a:ext cx="8229600" cy="878703"/>
          </a:xfrm>
        </p:spPr>
        <p:txBody>
          <a:bodyPr>
            <a:normAutofit/>
          </a:bodyPr>
          <a:lstStyle/>
          <a:p>
            <a:r>
              <a:rPr lang="ja-JP" altLang="en-US" sz="3200" i="1" u="sng" dirty="0" smtClean="0">
                <a:latin typeface="ＤＦＰ太丸ゴシック体"/>
                <a:ea typeface="ＤＦＰ太丸ゴシック体"/>
                <a:cs typeface="ＤＦＰ太丸ゴシック体"/>
              </a:rPr>
              <a:t>消費喚起事業の現在と今後</a:t>
            </a:r>
            <a:endParaRPr kumimoji="1" lang="ja-JP" altLang="en-US" sz="3200" i="1" u="sng" dirty="0">
              <a:latin typeface="ＤＦＰ太丸ゴシック体"/>
              <a:ea typeface="ＤＦＰ太丸ゴシック体"/>
              <a:cs typeface="ＤＦＰ太丸ゴシック体"/>
            </a:endParaRPr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457200" y="367966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ja-JP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endParaRPr lang="ja-JP" altLang="ja-JP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endParaRPr lang="ja-JP" altLang="en-US" dirty="0">
              <a:latin typeface="ＤＦＰ太丸ゴシック体"/>
              <a:ea typeface="ＤＦＰ太丸ゴシック体"/>
              <a:cs typeface="ＤＦＰ太丸ゴシック体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354188" y="3517900"/>
            <a:ext cx="8489293" cy="312476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800" dirty="0" smtClean="0">
                <a:solidFill>
                  <a:srgbClr val="FF0000"/>
                </a:solidFill>
                <a:latin typeface="ＤＦＰ太丸ゴシック体"/>
                <a:ea typeface="ＤＦＰ太丸ゴシック体"/>
                <a:cs typeface="ＤＦＰ太丸ゴシック体"/>
              </a:rPr>
              <a:t>「新たな消費の誘発」から「稼ぐ力の発掘」</a:t>
            </a:r>
            <a:r>
              <a:rPr lang="ja-JP" altLang="en-US" sz="2800" dirty="0" smtClean="0">
                <a:latin typeface="ＤＦＰ太丸ゴシック体"/>
                <a:ea typeface="ＤＦＰ太丸ゴシック体"/>
                <a:cs typeface="ＤＦＰ太丸ゴシック体"/>
              </a:rPr>
              <a:t>へ。</a:t>
            </a:r>
            <a:endParaRPr lang="en-US" altLang="ja-JP" sz="2800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r>
              <a:rPr lang="ja-JP" altLang="en-US" sz="2800" dirty="0" smtClean="0">
                <a:latin typeface="ＤＦＰ太丸ゴシック体"/>
                <a:ea typeface="ＤＦＰ太丸ゴシック体"/>
                <a:cs typeface="ＤＦＰ太丸ゴシック体"/>
              </a:rPr>
              <a:t>次に生かせるものは何か。</a:t>
            </a:r>
            <a:endParaRPr lang="en-US" altLang="ja-JP" sz="2800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r>
              <a:rPr lang="ja-JP" altLang="en-US" sz="2800" dirty="0" smtClean="0">
                <a:latin typeface="ＤＦＰ太丸ゴシック体"/>
                <a:ea typeface="ＤＦＰ太丸ゴシック体"/>
                <a:cs typeface="ＤＦＰ太丸ゴシック体"/>
              </a:rPr>
              <a:t>　</a:t>
            </a:r>
            <a:r>
              <a:rPr lang="en-US" altLang="ja-JP" sz="2800" dirty="0" smtClean="0">
                <a:latin typeface="ＤＦＰ太丸ゴシック体"/>
                <a:ea typeface="ＤＦＰ太丸ゴシック体"/>
                <a:cs typeface="ＤＦＰ太丸ゴシック体"/>
              </a:rPr>
              <a:t>①</a:t>
            </a:r>
            <a:r>
              <a:rPr lang="ja-JP" altLang="en-US" sz="2800" dirty="0" smtClean="0">
                <a:latin typeface="ＤＦＰ太丸ゴシック体"/>
                <a:ea typeface="ＤＦＰ太丸ゴシック体"/>
                <a:cs typeface="ＤＦＰ太丸ゴシック体"/>
              </a:rPr>
              <a:t>　「ふるさと割」による、ふるさと体験</a:t>
            </a:r>
            <a:endParaRPr lang="en-US" altLang="ja-JP" sz="2800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r>
              <a:rPr lang="ja-JP" altLang="ja-JP" sz="2800" dirty="0">
                <a:latin typeface="ＤＦＰ太丸ゴシック体"/>
                <a:ea typeface="ＤＦＰ太丸ゴシック体"/>
                <a:cs typeface="ＤＦＰ太丸ゴシック体"/>
              </a:rPr>
              <a:t>　</a:t>
            </a:r>
            <a:r>
              <a:rPr lang="en-US" altLang="ja-JP" sz="2800" dirty="0" smtClean="0">
                <a:latin typeface="ＤＦＰ太丸ゴシック体"/>
                <a:ea typeface="ＤＦＰ太丸ゴシック体"/>
                <a:cs typeface="ＤＦＰ太丸ゴシック体"/>
              </a:rPr>
              <a:t>②</a:t>
            </a:r>
            <a:r>
              <a:rPr lang="ja-JP" altLang="en-US" sz="2800" dirty="0" smtClean="0">
                <a:latin typeface="ＤＦＰ太丸ゴシック体"/>
                <a:ea typeface="ＤＦＰ太丸ゴシック体"/>
                <a:cs typeface="ＤＦＰ太丸ゴシック体"/>
              </a:rPr>
              <a:t>　潜在的に出来ている顧客リスト</a:t>
            </a:r>
            <a:endParaRPr lang="en-US" altLang="ja-JP" sz="2800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r>
              <a:rPr lang="ja-JP" altLang="ja-JP" sz="2800" dirty="0">
                <a:latin typeface="ＤＦＰ太丸ゴシック体"/>
                <a:ea typeface="ＤＦＰ太丸ゴシック体"/>
                <a:cs typeface="ＤＦＰ太丸ゴシック体"/>
              </a:rPr>
              <a:t>　</a:t>
            </a:r>
            <a:r>
              <a:rPr lang="en-US" altLang="ja-JP" sz="2800" dirty="0" smtClean="0">
                <a:latin typeface="ＤＦＰ太丸ゴシック体"/>
                <a:ea typeface="ＤＦＰ太丸ゴシック体"/>
                <a:cs typeface="ＤＦＰ太丸ゴシック体"/>
              </a:rPr>
              <a:t>③</a:t>
            </a:r>
            <a:r>
              <a:rPr lang="ja-JP" altLang="en-US" sz="2800" dirty="0" smtClean="0">
                <a:latin typeface="ＤＦＰ太丸ゴシック体"/>
                <a:ea typeface="ＤＦＰ太丸ゴシック体"/>
                <a:cs typeface="ＤＦＰ太丸ゴシック体"/>
              </a:rPr>
              <a:t>　販売促進を支える官民ネットワーク</a:t>
            </a:r>
            <a:endParaRPr lang="en-US" altLang="ja-JP" sz="2800" dirty="0" smtClean="0">
              <a:latin typeface="ＤＦＰ太丸ゴシック体"/>
              <a:ea typeface="ＤＦＰ太丸ゴシック体"/>
              <a:cs typeface="ＤＦＰ太丸ゴシック体"/>
            </a:endParaRPr>
          </a:p>
        </p:txBody>
      </p:sp>
      <p:sp>
        <p:nvSpPr>
          <p:cNvPr id="8" name="下矢印吹き出し 7"/>
          <p:cNvSpPr/>
          <p:nvPr/>
        </p:nvSpPr>
        <p:spPr>
          <a:xfrm>
            <a:off x="354188" y="939801"/>
            <a:ext cx="8489293" cy="2578099"/>
          </a:xfrm>
          <a:prstGeom prst="downArrowCallout">
            <a:avLst>
              <a:gd name="adj1" fmla="val 61877"/>
              <a:gd name="adj2" fmla="val 58166"/>
              <a:gd name="adj3" fmla="val 18654"/>
              <a:gd name="adj4" fmla="val 6356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lvl="0" indent="-342900">
              <a:buFont typeface="Wingdings" charset="2"/>
              <a:buChar char="v"/>
            </a:pPr>
            <a:r>
              <a:rPr lang="ja-JP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ＤＦＰ太丸ゴシック体"/>
                <a:ea typeface="ＤＦＰ太丸ゴシック体"/>
                <a:cs typeface="ＤＦＰ太丸ゴシック体"/>
              </a:rPr>
              <a:t>プレミアム付商品券　　　　＝＞　域内の消費を喚起</a:t>
            </a:r>
            <a:endParaRPr lang="en-US" altLang="ja-JP" sz="2400" dirty="0" smtClean="0">
              <a:solidFill>
                <a:schemeClr val="tx1">
                  <a:lumMod val="50000"/>
                  <a:lumOff val="50000"/>
                </a:schemeClr>
              </a:solidFill>
              <a:latin typeface="ＤＦＰ太丸ゴシック体"/>
              <a:ea typeface="ＤＦＰ太丸ゴシック体"/>
              <a:cs typeface="ＤＦＰ太丸ゴシック体"/>
            </a:endParaRPr>
          </a:p>
          <a:p>
            <a:pPr marL="342900" lvl="0" indent="-342900">
              <a:buFont typeface="Wingdings" charset="2"/>
              <a:buChar char="v"/>
            </a:pPr>
            <a:r>
              <a:rPr lang="ja-JP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ＤＦＰ太丸ゴシック体"/>
                <a:ea typeface="ＤＦＰ太丸ゴシック体"/>
                <a:cs typeface="ＤＦＰ太丸ゴシック体"/>
              </a:rPr>
              <a:t>ふるさと名物商品・旅行券　＝＞　域外の消費を喚起</a:t>
            </a:r>
            <a:endParaRPr lang="en-US" altLang="ja-JP" sz="2400" dirty="0" smtClean="0">
              <a:solidFill>
                <a:schemeClr val="tx1">
                  <a:lumMod val="50000"/>
                  <a:lumOff val="50000"/>
                </a:schemeClr>
              </a:solidFill>
              <a:latin typeface="ＤＦＰ太丸ゴシック体"/>
              <a:ea typeface="ＤＦＰ太丸ゴシック体"/>
              <a:cs typeface="ＤＦＰ太丸ゴシック体"/>
            </a:endParaRPr>
          </a:p>
          <a:p>
            <a:pPr marL="800100" lvl="1" indent="-342900">
              <a:buFont typeface="Wingdings" charset="2"/>
              <a:buChar char="v"/>
            </a:pPr>
            <a:r>
              <a:rPr lang="ja-JP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ＤＦＰ太丸ゴシック体"/>
                <a:ea typeface="ＤＦＰ太丸ゴシック体"/>
                <a:cs typeface="ＤＦＰ太丸ゴシック体"/>
              </a:rPr>
              <a:t>旅行券＝＞概ね好調：潜在的な「稼ぐ力」を証明</a:t>
            </a:r>
            <a:endParaRPr lang="en-US" altLang="ja-JP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ＤＦＰ太丸ゴシック体"/>
              <a:ea typeface="ＤＦＰ太丸ゴシック体"/>
              <a:cs typeface="ＤＦＰ太丸ゴシック体"/>
            </a:endParaRPr>
          </a:p>
          <a:p>
            <a:pPr marL="800100" lvl="1" indent="-342900">
              <a:buFont typeface="Wingdings" charset="2"/>
              <a:buChar char="v"/>
            </a:pPr>
            <a:r>
              <a:rPr lang="ja-JP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ＤＦＰ太丸ゴシック体"/>
                <a:ea typeface="ＤＦＰ太丸ゴシック体"/>
                <a:cs typeface="ＤＦＰ太丸ゴシック体"/>
              </a:rPr>
              <a:t>商品券＝＞一部苦戦：地域産品の「稼ぐ力」の弱さを露呈</a:t>
            </a:r>
            <a:endParaRPr lang="en-US" altLang="ja-JP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ＤＦＰ太丸ゴシック体"/>
              <a:ea typeface="ＤＦＰ太丸ゴシック体"/>
              <a:cs typeface="ＤＦＰ太丸ゴシック体"/>
            </a:endParaRPr>
          </a:p>
        </p:txBody>
      </p:sp>
    </p:spTree>
    <p:extLst>
      <p:ext uri="{BB962C8B-B14F-4D97-AF65-F5344CB8AC3E}">
        <p14:creationId xmlns:p14="http://schemas.microsoft.com/office/powerpoint/2010/main" val="384114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29466"/>
            <a:ext cx="8229600" cy="968799"/>
          </a:xfrm>
        </p:spPr>
        <p:txBody>
          <a:bodyPr>
            <a:noAutofit/>
          </a:bodyPr>
          <a:lstStyle/>
          <a:p>
            <a:r>
              <a:rPr kumimoji="1" lang="ja-JP" altLang="en-US" sz="2800" i="1" u="sng" dirty="0" smtClean="0">
                <a:latin typeface="ＤＦＰ太丸ゴシック体"/>
                <a:ea typeface="ＤＦＰ太丸ゴシック体"/>
                <a:cs typeface="ＤＦＰ太丸ゴシック体"/>
              </a:rPr>
              <a:t>「新たな消費喚起」から「稼ぐ力」の向上に</a:t>
            </a:r>
            <a:endParaRPr kumimoji="1" lang="ja-JP" altLang="en-US" sz="2800" i="1" u="sng" dirty="0">
              <a:latin typeface="ＤＦＰ太丸ゴシック体"/>
              <a:ea typeface="ＤＦＰ太丸ゴシック体"/>
              <a:cs typeface="ＤＦＰ太丸ゴシック体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64525" y="1029858"/>
            <a:ext cx="8518637" cy="4843471"/>
          </a:xfrm>
        </p:spPr>
        <p:txBody>
          <a:bodyPr>
            <a:normAutofit fontScale="92500" lnSpcReduction="10000"/>
          </a:bodyPr>
          <a:lstStyle/>
          <a:p>
            <a:pPr>
              <a:buFont typeface="Wingdings" charset="2"/>
              <a:buChar char="n"/>
            </a:pPr>
            <a:r>
              <a:rPr kumimoji="1"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第一：話題を一過性に終わらせず</a:t>
            </a:r>
            <a:r>
              <a:rPr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、知名度</a:t>
            </a:r>
            <a:r>
              <a:rPr lang="en-US" altLang="ja-JP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Up</a:t>
            </a:r>
            <a:r>
              <a:rPr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につなげる</a:t>
            </a:r>
            <a:endParaRPr kumimoji="1" lang="en-US" altLang="ja-JP" sz="2400" u="sng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 lvl="1">
              <a:buFont typeface="Wingdings" charset="2"/>
              <a:buChar char="Ø"/>
            </a:pP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「ふるさと割」で名品・旅行を体験した人は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、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自分の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地元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への関心が上がっている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はず。</a:t>
            </a:r>
            <a:endParaRPr lang="en-US" altLang="ja-JP" sz="2000" u="sng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lvl="1">
              <a:buFont typeface="Wingdings" charset="2"/>
              <a:buChar char="Ø"/>
            </a:pP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結果を記事にするなど、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継続的な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話題作り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が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できない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か。</a:t>
            </a:r>
            <a:r>
              <a:rPr kumimoji="1"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「</a:t>
            </a:r>
            <a:r>
              <a:rPr kumimoji="1"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ふるさと名物オブザイヤー</a:t>
            </a:r>
            <a:r>
              <a:rPr kumimoji="1"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」</a:t>
            </a:r>
            <a:r>
              <a:rPr kumimoji="1"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を効果的に活用</a:t>
            </a:r>
            <a:r>
              <a:rPr kumimoji="1"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できないか。</a:t>
            </a:r>
            <a:endParaRPr kumimoji="1" lang="en-US" altLang="ja-JP" sz="20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>
              <a:buFont typeface="Wingdings" charset="2"/>
              <a:buChar char="n"/>
            </a:pPr>
            <a:endParaRPr lang="en-US" altLang="ja-JP" sz="2400" dirty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>
              <a:buFont typeface="Wingdings" charset="2"/>
              <a:buChar char="n"/>
            </a:pPr>
            <a:r>
              <a:rPr kumimoji="1"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第二：顧客リストを整備し、独自販路の開拓につなげる</a:t>
            </a:r>
            <a:endParaRPr kumimoji="1" lang="en-US" altLang="ja-JP" sz="2400" u="sng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 lvl="1">
              <a:buFont typeface="Wingdings" charset="2"/>
              <a:buChar char="Ø"/>
            </a:pP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宿泊顧客を中心に、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潜在的な顧客リストが出来ている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はず。</a:t>
            </a:r>
            <a:endParaRPr lang="en-US" altLang="ja-JP" sz="20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lvl="1">
              <a:buFont typeface="Wingdings" charset="2"/>
              <a:buChar char="Ø"/>
            </a:pP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今回</a:t>
            </a:r>
            <a:r>
              <a:rPr lang="ja-JP" altLang="en-US" sz="2000" dirty="0">
                <a:latin typeface="HG丸ｺﾞｼｯｸM-PRO"/>
                <a:ea typeface="HG丸ｺﾞｼｯｸM-PRO"/>
                <a:cs typeface="HG丸ｺﾞｼｯｸM-PRO"/>
              </a:rPr>
              <a:t>の販売ルートを活用して、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更に名品</a:t>
            </a:r>
            <a:r>
              <a:rPr lang="ja-JP" altLang="en-US" sz="2000" dirty="0">
                <a:latin typeface="HG丸ｺﾞｼｯｸM-PRO"/>
                <a:ea typeface="HG丸ｺﾞｼｯｸM-PRO"/>
                <a:cs typeface="HG丸ｺﾞｼｯｸM-PRO"/>
              </a:rPr>
              <a:t>や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旅行を売り込み、徐々に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独自販路に育てていく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ことはできないか。</a:t>
            </a:r>
            <a:endParaRPr lang="en-US" altLang="ja-JP" sz="20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lvl="1">
              <a:buFont typeface="Wingdings" charset="2"/>
              <a:buChar char="Ø"/>
            </a:pPr>
            <a:endParaRPr lang="en-US" altLang="ja-JP" sz="2400" i="1" u="sng" dirty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>
              <a:buFont typeface="Wingdings" charset="2"/>
              <a:buChar char="n"/>
            </a:pPr>
            <a:r>
              <a:rPr kumimoji="1"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第三：商品開発力と販売促進力を底上げ</a:t>
            </a:r>
            <a:r>
              <a:rPr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する</a:t>
            </a:r>
            <a:endParaRPr kumimoji="1" lang="ja-JP" altLang="en-US" sz="2400" u="sng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 lvl="1">
              <a:buFont typeface="Wingdings" charset="2"/>
              <a:buChar char="Ø"/>
            </a:pP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独自販路を支えるには、継続的に多様な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商品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ラインナップ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を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供給し続ける、商品開発力と販売促進力が必要。</a:t>
            </a:r>
            <a:endParaRPr lang="en-US" altLang="ja-JP" sz="20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lvl="1">
              <a:buFont typeface="Wingdings" charset="2"/>
              <a:buChar char="Ø"/>
            </a:pP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地域産品をまとめて売り込む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「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地域商社」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機能づくり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に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進めないか？</a:t>
            </a:r>
            <a:endParaRPr lang="en-US" altLang="ja-JP" sz="2000" dirty="0" smtClean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568887" y="6028550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 smtClean="0">
                <a:latin typeface="ＤＦＰ太丸ゴシック体"/>
                <a:ea typeface="ＤＦＰ太丸ゴシック体"/>
                <a:cs typeface="ＤＦＰ太丸ゴシック体"/>
              </a:rPr>
              <a:t>来てくれた顧客とプロの応援団は永久資産</a:t>
            </a:r>
            <a:endParaRPr lang="en-US" altLang="ja-JP" sz="2000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r>
              <a:rPr kumimoji="1" lang="ja-JP" altLang="en-US" sz="2000" dirty="0" smtClean="0">
                <a:latin typeface="ＤＦＰ太丸ゴシック体"/>
                <a:ea typeface="ＤＦＰ太丸ゴシック体"/>
                <a:cs typeface="ＤＦＰ太丸ゴシック体"/>
              </a:rPr>
              <a:t>地域商社機能を充実し、「稼ぐ力」の向上に</a:t>
            </a:r>
            <a:endParaRPr kumimoji="1" lang="ja-JP" altLang="en-US" sz="2000" dirty="0">
              <a:latin typeface="ＤＦＰ太丸ゴシック体"/>
              <a:ea typeface="ＤＦＰ太丸ゴシック体"/>
              <a:cs typeface="ＤＦＰ太丸ゴシック体"/>
            </a:endParaRPr>
          </a:p>
        </p:txBody>
      </p:sp>
      <p:sp>
        <p:nvSpPr>
          <p:cNvPr id="5" name="右矢印 4"/>
          <p:cNvSpPr/>
          <p:nvPr/>
        </p:nvSpPr>
        <p:spPr>
          <a:xfrm>
            <a:off x="2506895" y="6200026"/>
            <a:ext cx="804077" cy="491704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945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図表 1"/>
          <p:cNvGraphicFramePr/>
          <p:nvPr>
            <p:extLst>
              <p:ext uri="{D42A27DB-BD31-4B8C-83A1-F6EECF244321}">
                <p14:modId xmlns:p14="http://schemas.microsoft.com/office/powerpoint/2010/main" val="3636795678"/>
              </p:ext>
            </p:extLst>
          </p:nvPr>
        </p:nvGraphicFramePr>
        <p:xfrm>
          <a:off x="70052" y="3362860"/>
          <a:ext cx="8748889" cy="3439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タイトル 1"/>
          <p:cNvSpPr txBox="1">
            <a:spLocks/>
          </p:cNvSpPr>
          <p:nvPr/>
        </p:nvSpPr>
        <p:spPr>
          <a:xfrm>
            <a:off x="457200" y="56336"/>
            <a:ext cx="8229600" cy="87870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i="1" u="sng" dirty="0" smtClean="0">
                <a:latin typeface="ＤＦＰ太丸ゴシック体"/>
                <a:ea typeface="ＤＦＰ太丸ゴシック体"/>
                <a:cs typeface="ＤＦＰ太丸ゴシック体"/>
              </a:rPr>
              <a:t>新販路＝</a:t>
            </a:r>
            <a:r>
              <a:rPr lang="ja-JP" altLang="en-US" sz="3200" i="1" u="sng" dirty="0" smtClean="0">
                <a:latin typeface="ＤＦＰ太丸ゴシック体"/>
                <a:ea typeface="ＤＦＰ太丸ゴシック体"/>
                <a:cs typeface="ＤＦＰ太丸ゴシック体"/>
              </a:rPr>
              <a:t>「</a:t>
            </a:r>
            <a:r>
              <a:rPr lang="ja-JP" altLang="en-US" sz="3200" i="1" u="sng" dirty="0" smtClean="0">
                <a:latin typeface="ＤＦＰ太丸ゴシック体"/>
                <a:ea typeface="ＤＦＰ太丸ゴシック体"/>
                <a:cs typeface="ＤＦＰ太丸ゴシック体"/>
              </a:rPr>
              <a:t>新たな</a:t>
            </a:r>
            <a:r>
              <a:rPr lang="ja-JP" altLang="en-US" sz="3200" i="1" u="sng" dirty="0" smtClean="0">
                <a:latin typeface="ＤＦＰ太丸ゴシック体"/>
                <a:ea typeface="ＤＦＰ太丸ゴシック体"/>
                <a:cs typeface="ＤＦＰ太丸ゴシック体"/>
              </a:rPr>
              <a:t>中規模</a:t>
            </a:r>
            <a:r>
              <a:rPr lang="ja-JP" altLang="en-US" sz="3200" i="1" u="sng" dirty="0" smtClean="0">
                <a:latin typeface="ＤＦＰ太丸ゴシック体"/>
                <a:ea typeface="ＤＦＰ太丸ゴシック体"/>
                <a:cs typeface="ＤＦＰ太丸ゴシック体"/>
              </a:rPr>
              <a:t>市場」がターゲット</a:t>
            </a:r>
            <a:endParaRPr lang="ja-JP" altLang="en-US" sz="3200" i="1" u="sng" dirty="0">
              <a:latin typeface="ＤＦＰ太丸ゴシック体"/>
              <a:ea typeface="ＤＦＰ太丸ゴシック体"/>
              <a:cs typeface="ＤＦＰ太丸ゴシック体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62769" y="934904"/>
            <a:ext cx="86421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n"/>
            </a:pPr>
            <a:r>
              <a:rPr kumimoji="1" lang="ja-JP" altLang="en-US" sz="2000" u="sng" dirty="0" smtClean="0">
                <a:latin typeface="ＤＦＰ太丸ゴシック体"/>
                <a:ea typeface="ＤＦＰ太丸ゴシック体"/>
                <a:cs typeface="ＤＦＰ太丸ゴシック体"/>
              </a:rPr>
              <a:t>小規模地元市場　：　域内　＊　地元ファン　市場</a:t>
            </a:r>
            <a:endParaRPr kumimoji="1" lang="en-US" altLang="ja-JP" sz="2000" u="sng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 marL="742950" lvl="1" indent="-285750">
              <a:buFont typeface="Wingdings" charset="2"/>
              <a:buChar char="v"/>
            </a:pPr>
            <a:r>
              <a:rPr kumimoji="1"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商品の良さについて説明が不要。しかし、規模と値付けに限界。</a:t>
            </a:r>
            <a:endParaRPr kumimoji="1" lang="en-US" altLang="ja-JP" sz="20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marL="285750" indent="-285750">
              <a:buFont typeface="Wingdings" charset="2"/>
              <a:buChar char="n"/>
            </a:pPr>
            <a:r>
              <a:rPr lang="ja-JP" altLang="en-US" sz="2000" u="sng" dirty="0" smtClean="0">
                <a:latin typeface="ＤＦＰ太丸ゴシック体"/>
                <a:ea typeface="ＤＦＰ太丸ゴシック体"/>
                <a:cs typeface="ＤＦＰ太丸ゴシック体"/>
              </a:rPr>
              <a:t>大規模全国市場　：　域外　＊　</a:t>
            </a:r>
            <a:r>
              <a:rPr lang="en-US" altLang="ja-JP" sz="2000" u="sng" dirty="0" smtClean="0">
                <a:latin typeface="ＤＦＰ太丸ゴシック体"/>
                <a:ea typeface="ＤＦＰ太丸ゴシック体"/>
                <a:cs typeface="ＤＦＰ太丸ゴシック体"/>
              </a:rPr>
              <a:t>No</a:t>
            </a:r>
            <a:r>
              <a:rPr lang="ja-JP" altLang="en-US" sz="2000" u="sng" dirty="0" smtClean="0">
                <a:latin typeface="ＤＦＰ太丸ゴシック体"/>
                <a:ea typeface="ＤＦＰ太丸ゴシック体"/>
                <a:cs typeface="ＤＦＰ太丸ゴシック体"/>
              </a:rPr>
              <a:t>地元ファン　市場</a:t>
            </a:r>
            <a:endParaRPr lang="en-US" altLang="ja-JP" sz="2000" u="sng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 marL="742950" lvl="1" indent="-285750">
              <a:buFont typeface="Wingdings" charset="2"/>
              <a:buChar char="v"/>
            </a:pP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競合過多の既存市場の取り合いに。入り込めば、商品の性格も変容。</a:t>
            </a:r>
            <a:endParaRPr lang="en-US" altLang="ja-JP" sz="20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marL="285750" indent="-285750">
              <a:buFont typeface="Wingdings" charset="2"/>
              <a:buChar char="n"/>
            </a:pPr>
            <a:r>
              <a:rPr lang="ja-JP" altLang="en-US" sz="2000" u="sng" dirty="0" smtClean="0">
                <a:latin typeface="ＤＦＰ太丸ゴシック体"/>
                <a:ea typeface="ＤＦＰ太丸ゴシック体"/>
                <a:cs typeface="ＤＦＰ太丸ゴシック体"/>
              </a:rPr>
              <a:t>新たな中規模市場：　域外　＊　地元ファン　市場</a:t>
            </a:r>
            <a:endParaRPr lang="en-US" altLang="ja-JP" sz="2000" u="sng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 marL="742950" lvl="1" indent="-285750">
              <a:buFont typeface="Wingdings" charset="2"/>
              <a:buChar char="v"/>
            </a:pP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本来の商品の良さをそのままに、本当に好きな域外の人に販売。</a:t>
            </a:r>
            <a:endParaRPr kumimoji="1" lang="ja-JP" altLang="en-US" sz="2000" dirty="0">
              <a:latin typeface="HG丸ｺﾞｼｯｸM-PRO"/>
              <a:ea typeface="HG丸ｺﾞｼｯｸM-PRO"/>
              <a:cs typeface="HG丸ｺﾞｼｯｸM-PRO"/>
            </a:endParaRPr>
          </a:p>
        </p:txBody>
      </p:sp>
    </p:spTree>
    <p:extLst>
      <p:ext uri="{BB962C8B-B14F-4D97-AF65-F5344CB8AC3E}">
        <p14:creationId xmlns:p14="http://schemas.microsoft.com/office/powerpoint/2010/main" val="1487200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図表 2"/>
          <p:cNvGraphicFramePr/>
          <p:nvPr>
            <p:extLst>
              <p:ext uri="{D42A27DB-BD31-4B8C-83A1-F6EECF244321}">
                <p14:modId xmlns:p14="http://schemas.microsoft.com/office/powerpoint/2010/main" val="2685390272"/>
              </p:ext>
            </p:extLst>
          </p:nvPr>
        </p:nvGraphicFramePr>
        <p:xfrm>
          <a:off x="508000" y="2638777"/>
          <a:ext cx="8748889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タイトル 1"/>
          <p:cNvSpPr txBox="1">
            <a:spLocks/>
          </p:cNvSpPr>
          <p:nvPr/>
        </p:nvSpPr>
        <p:spPr>
          <a:xfrm>
            <a:off x="457200" y="56336"/>
            <a:ext cx="8229600" cy="87870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i="1" u="sng" dirty="0" smtClean="0">
                <a:latin typeface="ＤＦＰ太丸ゴシック体"/>
                <a:ea typeface="ＤＦＰ太丸ゴシック体"/>
                <a:cs typeface="ＤＦＰ太丸ゴシック体"/>
              </a:rPr>
              <a:t>「地域商社」機能の充実へ</a:t>
            </a:r>
            <a:endParaRPr lang="ja-JP" altLang="en-US" sz="3200" i="1" u="sng" dirty="0">
              <a:latin typeface="ＤＦＰ太丸ゴシック体"/>
              <a:ea typeface="ＤＦＰ太丸ゴシック体"/>
              <a:cs typeface="ＤＦＰ太丸ゴシック体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75179" y="934904"/>
            <a:ext cx="872977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n"/>
            </a:pPr>
            <a:r>
              <a:rPr kumimoji="1" lang="ja-JP" altLang="en-US" sz="2000" dirty="0" smtClean="0">
                <a:latin typeface="ＤＦＰ太丸ゴシック体"/>
                <a:ea typeface="ＤＦＰ太丸ゴシック体"/>
                <a:cs typeface="ＤＦＰ太丸ゴシック体"/>
              </a:rPr>
              <a:t>新たな中規模市場の開拓のためには、以下の３課題の克服が必要</a:t>
            </a:r>
            <a:endParaRPr kumimoji="1" lang="en-US" altLang="ja-JP" sz="2000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 marL="914400" lvl="1" indent="-457200">
              <a:buFont typeface="+mj-ea"/>
              <a:buAutoNum type="circleNumDbPlain"/>
            </a:pPr>
            <a:r>
              <a:rPr kumimoji="1"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多く</a:t>
            </a:r>
            <a:r>
              <a:rPr kumimoji="1"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の生産者が、直接販売経験がなく、値付けも商品開発も弱い</a:t>
            </a:r>
            <a:endParaRPr kumimoji="1" lang="en-US" altLang="ja-JP" sz="20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marL="914400" lvl="1" indent="-457200">
              <a:buFont typeface="+mj-ea"/>
              <a:buAutoNum type="circleNumDbPlain"/>
            </a:pP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個々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の生産者で、独自に販路を開拓するのは困難。</a:t>
            </a:r>
            <a:endParaRPr lang="en-US" altLang="ja-JP" sz="20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marL="914400" lvl="1" indent="-457200">
              <a:buFont typeface="+mj-ea"/>
              <a:buAutoNum type="circleNumDbPlain"/>
            </a:pPr>
            <a:r>
              <a:rPr kumimoji="1"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独自</a:t>
            </a:r>
            <a:r>
              <a:rPr kumimoji="1"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販路を維持するには、顧客リストと商品ラインアップが不可欠</a:t>
            </a:r>
            <a:endParaRPr kumimoji="1" lang="en-US" altLang="ja-JP" sz="20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marL="285750" indent="-285750">
              <a:buFont typeface="Wingdings" charset="2"/>
              <a:buChar char="n"/>
            </a:pPr>
            <a:r>
              <a:rPr lang="ja-JP" altLang="en-US" sz="2000" dirty="0" smtClean="0">
                <a:latin typeface="ＤＦＰ太丸ゴシック体"/>
                <a:ea typeface="ＤＦＰ太丸ゴシック体"/>
                <a:cs typeface="ＤＦＰ太丸ゴシック体"/>
              </a:rPr>
              <a:t>将来的には、以下の３要件を備えた「地域商社」機能の整備が不可欠か。</a:t>
            </a:r>
            <a:endParaRPr kumimoji="1" lang="ja-JP" altLang="en-US" sz="2000" dirty="0">
              <a:latin typeface="ＤＦＰ太丸ゴシック体"/>
              <a:ea typeface="ＤＦＰ太丸ゴシック体"/>
              <a:cs typeface="ＤＦＰ太丸ゴシック体"/>
            </a:endParaRPr>
          </a:p>
        </p:txBody>
      </p:sp>
    </p:spTree>
    <p:extLst>
      <p:ext uri="{BB962C8B-B14F-4D97-AF65-F5344CB8AC3E}">
        <p14:creationId xmlns:p14="http://schemas.microsoft.com/office/powerpoint/2010/main" val="1263648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角丸四角形 36"/>
          <p:cNvSpPr/>
          <p:nvPr/>
        </p:nvSpPr>
        <p:spPr>
          <a:xfrm>
            <a:off x="3624011" y="1656107"/>
            <a:ext cx="5158414" cy="4556335"/>
          </a:xfrm>
          <a:prstGeom prst="roundRect">
            <a:avLst/>
          </a:prstGeom>
          <a:solidFill>
            <a:srgbClr val="F4F7FE">
              <a:alpha val="89804"/>
            </a:srgb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角丸四角形 35"/>
          <p:cNvSpPr/>
          <p:nvPr/>
        </p:nvSpPr>
        <p:spPr>
          <a:xfrm>
            <a:off x="869334" y="1683775"/>
            <a:ext cx="2272609" cy="455633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9275" y="113125"/>
            <a:ext cx="8042276" cy="934972"/>
          </a:xfrm>
        </p:spPr>
        <p:txBody>
          <a:bodyPr>
            <a:normAutofit fontScale="90000"/>
          </a:bodyPr>
          <a:lstStyle/>
          <a:p>
            <a:r>
              <a:rPr kumimoji="1" lang="ja-JP" altLang="en-US" sz="3600" dirty="0" smtClean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ながと物産合同会社</a:t>
            </a:r>
            <a:r>
              <a:rPr kumimoji="1" lang="ja-JP" altLang="en-US" sz="36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とはこんな会社です。</a:t>
            </a:r>
            <a:r>
              <a:rPr kumimoji="1" lang="en-US" altLang="ja-JP" sz="36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/>
            </a:r>
            <a:br>
              <a:rPr kumimoji="1" lang="en-US" altLang="ja-JP" sz="36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</a:br>
            <a:r>
              <a:rPr lang="en-US" altLang="ja-JP" sz="2000" dirty="0" smtClean="0"/>
              <a:t>〜</a:t>
            </a:r>
            <a:r>
              <a:rPr lang="ja-JP" altLang="en-US" sz="2000" dirty="0" smtClean="0">
                <a:solidFill>
                  <a:schemeClr val="accent1"/>
                </a:solidFill>
              </a:rPr>
              <a:t>山口県長門市</a:t>
            </a:r>
            <a:r>
              <a:rPr lang="ja-JP" altLang="en-US" sz="2000" dirty="0" smtClean="0">
                <a:solidFill>
                  <a:srgbClr val="FFCDCD"/>
                </a:solidFill>
              </a:rPr>
              <a:t>　</a:t>
            </a:r>
            <a:r>
              <a:rPr lang="ja-JP" altLang="en-US" sz="2000" dirty="0" smtClean="0"/>
              <a:t>作成資料より</a:t>
            </a:r>
            <a:r>
              <a:rPr lang="en-US" altLang="ja-JP" sz="2000" dirty="0" smtClean="0"/>
              <a:t>〜</a:t>
            </a:r>
            <a:endParaRPr kumimoji="1" lang="ja-JP" altLang="en-US" sz="20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015623" y="1451282"/>
            <a:ext cx="1980029" cy="40011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従来の流通構造</a:t>
            </a:r>
            <a:endParaRPr kumimoji="1" lang="ja-JP" altLang="en-US" sz="20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118610" y="1452978"/>
            <a:ext cx="4043094" cy="40011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2000" dirty="0" smtClean="0">
                <a:solidFill>
                  <a:srgbClr val="0070C0"/>
                </a:solidFill>
              </a:rPr>
              <a:t>ながと物産合同会社</a:t>
            </a:r>
            <a:r>
              <a:rPr kumimoji="1" lang="ja-JP" altLang="en-US" sz="2000" dirty="0" smtClean="0">
                <a:solidFill>
                  <a:schemeClr val="tx1"/>
                </a:solidFill>
              </a:rPr>
              <a:t>の目指すところ</a:t>
            </a:r>
            <a:endParaRPr kumimoji="1"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513348" y="2230020"/>
            <a:ext cx="958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 smtClean="0"/>
              <a:t>生産者</a:t>
            </a:r>
            <a:endParaRPr kumimoji="1" lang="ja-JP" altLang="en-US" sz="2000" b="1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096994" y="3773488"/>
            <a:ext cx="19062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 smtClean="0"/>
              <a:t>生産者団体</a:t>
            </a:r>
            <a:endParaRPr kumimoji="1" lang="en-US" altLang="ja-JP" sz="2000" b="1" dirty="0" smtClean="0"/>
          </a:p>
          <a:p>
            <a:pPr algn="ctr"/>
            <a:r>
              <a:rPr kumimoji="1" lang="ja-JP" altLang="en-US" sz="2000" b="1" dirty="0" smtClean="0"/>
              <a:t>（農協、漁協等）</a:t>
            </a:r>
            <a:endParaRPr kumimoji="1" lang="ja-JP" altLang="en-US" sz="2000" b="1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349415" y="5586564"/>
            <a:ext cx="1258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 smtClean="0"/>
              <a:t>マーケット</a:t>
            </a:r>
            <a:endParaRPr kumimoji="1" lang="ja-JP" altLang="en-US" sz="2000" b="1" dirty="0"/>
          </a:p>
        </p:txBody>
      </p:sp>
      <p:sp>
        <p:nvSpPr>
          <p:cNvPr id="18" name="下矢印 17"/>
          <p:cNvSpPr/>
          <p:nvPr/>
        </p:nvSpPr>
        <p:spPr>
          <a:xfrm>
            <a:off x="1819861" y="2651073"/>
            <a:ext cx="318052" cy="11042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下矢印 18"/>
          <p:cNvSpPr/>
          <p:nvPr/>
        </p:nvSpPr>
        <p:spPr>
          <a:xfrm>
            <a:off x="1799647" y="4499540"/>
            <a:ext cx="318052" cy="11011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円/楕円 23"/>
          <p:cNvSpPr/>
          <p:nvPr/>
        </p:nvSpPr>
        <p:spPr>
          <a:xfrm>
            <a:off x="5235586" y="2499516"/>
            <a:ext cx="1928188" cy="1846921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24"/>
          <p:cNvSpPr/>
          <p:nvPr/>
        </p:nvSpPr>
        <p:spPr>
          <a:xfrm>
            <a:off x="5235584" y="4032992"/>
            <a:ext cx="1928191" cy="1781827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371511" y="3806976"/>
            <a:ext cx="1620957" cy="830997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ja-JP" altLang="en-US" sz="2400" dirty="0" smtClean="0"/>
              <a:t>ながと物産</a:t>
            </a:r>
            <a:endParaRPr kumimoji="1" lang="en-US" altLang="ja-JP" sz="2400" dirty="0" smtClean="0"/>
          </a:p>
          <a:p>
            <a:pPr algn="ctr"/>
            <a:r>
              <a:rPr kumimoji="1" lang="ja-JP" altLang="en-US" sz="2400" dirty="0" smtClean="0"/>
              <a:t>合同会社</a:t>
            </a:r>
            <a:endParaRPr kumimoji="1" lang="ja-JP" altLang="en-US" sz="2400" dirty="0"/>
          </a:p>
        </p:txBody>
      </p:sp>
      <p:sp>
        <p:nvSpPr>
          <p:cNvPr id="26" name="山形 25"/>
          <p:cNvSpPr/>
          <p:nvPr/>
        </p:nvSpPr>
        <p:spPr>
          <a:xfrm rot="6073829">
            <a:off x="7016775" y="3508119"/>
            <a:ext cx="293998" cy="357809"/>
          </a:xfrm>
          <a:prstGeom prst="chevr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山形 26"/>
          <p:cNvSpPr/>
          <p:nvPr/>
        </p:nvSpPr>
        <p:spPr>
          <a:xfrm rot="4083233">
            <a:off x="5130559" y="4942675"/>
            <a:ext cx="293998" cy="357809"/>
          </a:xfrm>
          <a:prstGeom prst="chevro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山形 27"/>
          <p:cNvSpPr/>
          <p:nvPr/>
        </p:nvSpPr>
        <p:spPr>
          <a:xfrm rot="14933688">
            <a:off x="7016775" y="4537906"/>
            <a:ext cx="293998" cy="357809"/>
          </a:xfrm>
          <a:prstGeom prst="chevro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山形 29"/>
          <p:cNvSpPr/>
          <p:nvPr/>
        </p:nvSpPr>
        <p:spPr>
          <a:xfrm rot="17499073">
            <a:off x="5216731" y="3054673"/>
            <a:ext cx="293998" cy="357809"/>
          </a:xfrm>
          <a:prstGeom prst="chevr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672460" y="2230020"/>
            <a:ext cx="9541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 smtClean="0"/>
              <a:t>生産者</a:t>
            </a:r>
            <a:endParaRPr kumimoji="1" lang="ja-JP" altLang="en-US" sz="2000" b="1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520175" y="5588397"/>
            <a:ext cx="12586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 smtClean="0"/>
              <a:t>マーケット</a:t>
            </a:r>
            <a:endParaRPr kumimoji="1" lang="ja-JP" altLang="en-US" sz="2000" b="1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3892951" y="5266309"/>
            <a:ext cx="1441179" cy="52322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kumimoji="1" lang="ja-JP" altLang="en-US" sz="1400" b="1" dirty="0" smtClean="0"/>
              <a:t>製品売り込み</a:t>
            </a:r>
            <a:endParaRPr kumimoji="1" lang="en-US" altLang="ja-JP" sz="1400" b="1" dirty="0" smtClean="0"/>
          </a:p>
          <a:p>
            <a:pPr>
              <a:buFont typeface="Wingdings" pitchFamily="2" charset="2"/>
              <a:buChar char="u"/>
            </a:pPr>
            <a:r>
              <a:rPr kumimoji="1" lang="ja-JP" altLang="en-US" sz="1400" b="1" dirty="0" smtClean="0"/>
              <a:t>販路開拓</a:t>
            </a:r>
            <a:endParaRPr kumimoji="1" lang="ja-JP" altLang="en-US" sz="1400" b="1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959666" y="4780576"/>
            <a:ext cx="1622709" cy="52322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88900" indent="-88900">
              <a:buFont typeface="Wingdings" pitchFamily="2" charset="2"/>
              <a:buChar char="u"/>
            </a:pPr>
            <a:r>
              <a:rPr kumimoji="1" lang="ja-JP" altLang="en-US" sz="1400" b="1" dirty="0" smtClean="0"/>
              <a:t>マーケットニーズの汲み取り</a:t>
            </a:r>
            <a:endParaRPr kumimoji="1" lang="ja-JP" altLang="en-US" sz="1400" b="1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684734" y="2637328"/>
            <a:ext cx="2133359" cy="523220"/>
          </a:xfrm>
          <a:prstGeom prst="rect">
            <a:avLst/>
          </a:prstGeom>
          <a:solidFill>
            <a:schemeClr val="bg1">
              <a:alpha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88900" indent="-88900">
              <a:buFont typeface="Wingdings" pitchFamily="2" charset="2"/>
              <a:buChar char="u"/>
            </a:pPr>
            <a:r>
              <a:rPr kumimoji="1" lang="ja-JP" altLang="en-US" sz="1400" b="1" dirty="0" smtClean="0"/>
              <a:t>マーケットニーズに沿った開発コーディネート</a:t>
            </a:r>
            <a:endParaRPr kumimoji="1" lang="ja-JP" altLang="en-US" sz="1400" b="1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6943938" y="2818047"/>
            <a:ext cx="1630018" cy="52322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88900" indent="-88900">
              <a:buFont typeface="Wingdings" pitchFamily="2" charset="2"/>
              <a:buChar char="u"/>
            </a:pPr>
            <a:r>
              <a:rPr kumimoji="1" lang="ja-JP" altLang="en-US" sz="1400" b="1" dirty="0" smtClean="0"/>
              <a:t>マーケットインの生産・加工</a:t>
            </a:r>
            <a:endParaRPr kumimoji="1" lang="ja-JP" altLang="en-US" sz="1400" b="1" dirty="0"/>
          </a:p>
        </p:txBody>
      </p:sp>
      <p:sp>
        <p:nvSpPr>
          <p:cNvPr id="38" name="四角形吹き出し 37"/>
          <p:cNvSpPr/>
          <p:nvPr/>
        </p:nvSpPr>
        <p:spPr>
          <a:xfrm>
            <a:off x="3663156" y="3856290"/>
            <a:ext cx="1368320" cy="612648"/>
          </a:xfrm>
          <a:prstGeom prst="wedgeRectCallout">
            <a:avLst>
              <a:gd name="adj1" fmla="val 70086"/>
              <a:gd name="adj2" fmla="val 1074"/>
            </a:avLst>
          </a:prstGeom>
          <a:solidFill>
            <a:srgbClr val="FFFF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1600" b="1" i="1" dirty="0" smtClean="0"/>
              <a:t>市場と生産をつなぐ司令塔</a:t>
            </a:r>
            <a:endParaRPr kumimoji="1" lang="ja-JP" altLang="en-US" sz="1600" b="1" i="1" dirty="0"/>
          </a:p>
        </p:txBody>
      </p:sp>
      <p:sp>
        <p:nvSpPr>
          <p:cNvPr id="40" name="スライド番号プレースホルダ 9"/>
          <p:cNvSpPr>
            <a:spLocks noGrp="1"/>
          </p:cNvSpPr>
          <p:nvPr>
            <p:ph type="sldNum" sz="quarter" idx="12"/>
          </p:nvPr>
        </p:nvSpPr>
        <p:spPr>
          <a:xfrm>
            <a:off x="7897906" y="6392213"/>
            <a:ext cx="990600" cy="365125"/>
          </a:xfrm>
        </p:spPr>
        <p:txBody>
          <a:bodyPr/>
          <a:lstStyle/>
          <a:p>
            <a:fld id="{D12AA694-00EB-4F4B-AABB-6F50FB178914}" type="slidenum">
              <a:rPr lang="en-US" sz="1600" smtClean="0"/>
              <a:pPr/>
              <a:t>9</a:t>
            </a:fld>
            <a:endParaRPr lang="en-US" sz="1600" dirty="0"/>
          </a:p>
        </p:txBody>
      </p:sp>
      <p:sp>
        <p:nvSpPr>
          <p:cNvPr id="4" name="雲形吹き出し 3"/>
          <p:cNvSpPr/>
          <p:nvPr/>
        </p:nvSpPr>
        <p:spPr>
          <a:xfrm>
            <a:off x="-288359" y="2883566"/>
            <a:ext cx="2315386" cy="943697"/>
          </a:xfrm>
          <a:prstGeom prst="cloudCallout">
            <a:avLst>
              <a:gd name="adj1" fmla="val 36731"/>
              <a:gd name="adj2" fmla="val -68151"/>
            </a:avLst>
          </a:prstGeom>
          <a:pattFill prst="pct25">
            <a:fgClr>
              <a:srgbClr val="E1F2CE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0" y="3032248"/>
            <a:ext cx="1987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 smtClean="0">
                <a:latin typeface="+mn-ea"/>
              </a:rPr>
              <a:t>・マーケット</a:t>
            </a:r>
            <a:r>
              <a:rPr lang="ja-JP" altLang="en-US" sz="1200" b="1" dirty="0">
                <a:latin typeface="+mn-ea"/>
              </a:rPr>
              <a:t>からの</a:t>
            </a:r>
            <a:r>
              <a:rPr lang="ja-JP" altLang="en-US" sz="1200" b="1" dirty="0" smtClean="0">
                <a:latin typeface="+mn-ea"/>
              </a:rPr>
              <a:t>情報不足</a:t>
            </a:r>
            <a:r>
              <a:rPr lang="ja-JP" altLang="en-US" sz="1200" b="1" dirty="0">
                <a:latin typeface="+mn-ea"/>
              </a:rPr>
              <a:t>。</a:t>
            </a:r>
            <a:endParaRPr lang="en-US" altLang="ja-JP" sz="1200" b="1" dirty="0">
              <a:latin typeface="+mn-ea"/>
            </a:endParaRPr>
          </a:p>
          <a:p>
            <a:r>
              <a:rPr lang="ja-JP" altLang="en-US" sz="1200" b="1" dirty="0">
                <a:latin typeface="+mn-ea"/>
              </a:rPr>
              <a:t>・</a:t>
            </a:r>
            <a:r>
              <a:rPr lang="ja-JP" altLang="en-US" sz="1200" b="1" dirty="0" smtClean="0">
                <a:latin typeface="+mn-ea"/>
              </a:rPr>
              <a:t>何</a:t>
            </a:r>
            <a:r>
              <a:rPr lang="ja-JP" altLang="en-US" sz="1200" b="1" dirty="0">
                <a:latin typeface="+mn-ea"/>
              </a:rPr>
              <a:t>を作ったら良いの</a:t>
            </a:r>
            <a:r>
              <a:rPr lang="ja-JP" altLang="en-US" sz="1200" b="1" dirty="0" smtClean="0">
                <a:latin typeface="+mn-ea"/>
              </a:rPr>
              <a:t>か</a:t>
            </a:r>
            <a:endParaRPr lang="en-US" altLang="ja-JP" sz="1200" b="1" dirty="0" smtClean="0">
              <a:latin typeface="+mn-ea"/>
            </a:endParaRPr>
          </a:p>
          <a:p>
            <a:r>
              <a:rPr lang="ja-JP" altLang="en-US" sz="1200" b="1" dirty="0">
                <a:latin typeface="+mn-ea"/>
              </a:rPr>
              <a:t>　</a:t>
            </a:r>
            <a:r>
              <a:rPr lang="ja-JP" altLang="en-US" sz="1200" b="1" dirty="0" smtClean="0">
                <a:latin typeface="+mn-ea"/>
              </a:rPr>
              <a:t>わからない。</a:t>
            </a:r>
            <a:endParaRPr lang="ja-JP" altLang="en-US" sz="1200" b="1" dirty="0">
              <a:latin typeface="+mn-ea"/>
            </a:endParaRPr>
          </a:p>
        </p:txBody>
      </p:sp>
      <p:cxnSp>
        <p:nvCxnSpPr>
          <p:cNvPr id="8" name="直線コネクタ 7"/>
          <p:cNvCxnSpPr/>
          <p:nvPr/>
        </p:nvCxnSpPr>
        <p:spPr>
          <a:xfrm>
            <a:off x="775181" y="676973"/>
            <a:ext cx="7334150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3945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29466"/>
            <a:ext cx="8229600" cy="861624"/>
          </a:xfrm>
        </p:spPr>
        <p:txBody>
          <a:bodyPr>
            <a:noAutofit/>
          </a:bodyPr>
          <a:lstStyle/>
          <a:p>
            <a:r>
              <a:rPr lang="ja-JP" altLang="en-US" sz="2800" b="1" i="1" u="sng" dirty="0" smtClean="0">
                <a:latin typeface="ＤＦＰ太丸ゴシック体"/>
                <a:ea typeface="ＤＦＰ太丸ゴシック体"/>
                <a:cs typeface="ＤＦＰ太丸ゴシック体"/>
              </a:rPr>
              <a:t>まず、どこから取り組むか？</a:t>
            </a:r>
            <a:endParaRPr kumimoji="1" lang="ja-JP" altLang="en-US" sz="2800" b="1" i="1" u="sng" dirty="0">
              <a:latin typeface="ＤＦＰ太丸ゴシック体"/>
              <a:ea typeface="ＤＦＰ太丸ゴシック体"/>
              <a:cs typeface="ＤＦＰ太丸ゴシック体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0" y="832158"/>
            <a:ext cx="9143999" cy="499294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ja-JP" altLang="en-US" sz="2400" dirty="0" smtClean="0">
                <a:latin typeface="ＤＦＰ太丸ゴシック体"/>
                <a:ea typeface="ＤＦＰ太丸ゴシック体"/>
                <a:cs typeface="ＤＦＰ太丸ゴシック体"/>
              </a:rPr>
              <a:t>　　いきなり、商品開発支援まで行う「地域商社」は難しいとして・・・</a:t>
            </a:r>
            <a:endParaRPr lang="en-US" altLang="ja-JP" sz="2400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 marL="0" indent="0">
              <a:buNone/>
            </a:pPr>
            <a:r>
              <a:rPr lang="ja-JP" altLang="ja-JP" sz="2400" dirty="0">
                <a:latin typeface="ＤＦＰ太丸ゴシック体"/>
                <a:ea typeface="ＤＦＰ太丸ゴシック体"/>
                <a:cs typeface="ＤＦＰ太丸ゴシック体"/>
              </a:rPr>
              <a:t>　</a:t>
            </a:r>
            <a:r>
              <a:rPr lang="ja-JP" altLang="en-US" sz="2400" dirty="0" smtClean="0">
                <a:latin typeface="ＤＦＰ太丸ゴシック体"/>
                <a:ea typeface="ＤＦＰ太丸ゴシック体"/>
                <a:cs typeface="ＤＦＰ太丸ゴシック体"/>
              </a:rPr>
              <a:t>　まずは販売力の強化と、そのための「３つの連携」</a:t>
            </a:r>
            <a:endParaRPr lang="en-US" altLang="ja-JP" sz="2400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>
              <a:buFont typeface="Wingdings" charset="2"/>
              <a:buChar char="n"/>
            </a:pPr>
            <a:endParaRPr lang="en-US" altLang="ja-JP" sz="2400" dirty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>
              <a:buFont typeface="Wingdings" charset="2"/>
              <a:buChar char="n"/>
            </a:pPr>
            <a:r>
              <a:rPr kumimoji="1"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第一の</a:t>
            </a:r>
            <a:r>
              <a:rPr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連携</a:t>
            </a:r>
            <a:r>
              <a:rPr kumimoji="1"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　：　</a:t>
            </a:r>
            <a:r>
              <a:rPr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複数</a:t>
            </a:r>
            <a:r>
              <a:rPr kumimoji="1"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エリアの連携　（</a:t>
            </a:r>
            <a:r>
              <a:rPr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点</a:t>
            </a:r>
            <a:r>
              <a:rPr kumimoji="1"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から面への展開へ）</a:t>
            </a:r>
            <a:endParaRPr kumimoji="1" lang="en-US" altLang="ja-JP" sz="2400" u="sng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 lvl="1">
              <a:buFont typeface="Wingdings" charset="2"/>
              <a:buChar char="Ø"/>
            </a:pP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特定地域の特定商材だけで、地元ファンを増やしていくのは難しい。</a:t>
            </a:r>
            <a:endParaRPr lang="en-US" altLang="ja-JP" sz="20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lvl="1">
              <a:buFont typeface="Wingdings" charset="2"/>
              <a:buChar char="Ø"/>
            </a:pP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観光も名品も一体的に「面」展開し、まずは域外の消費者の心をつかむことが必要。</a:t>
            </a:r>
            <a:endParaRPr lang="en-US" altLang="ja-JP" sz="20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lvl="1">
              <a:buFont typeface="Wingdings" charset="2"/>
              <a:buChar char="Ø"/>
            </a:pP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他の自治体との横連携。公共交通機関ベースでの横連携エリア。二つのアプローチ。</a:t>
            </a:r>
            <a:endParaRPr lang="en-US" altLang="ja-JP" sz="2000" i="1" u="sng" dirty="0" smtClean="0">
              <a:solidFill>
                <a:srgbClr val="FF0000"/>
              </a:solidFill>
              <a:latin typeface="HG丸ｺﾞｼｯｸM-PRO"/>
              <a:ea typeface="HG丸ｺﾞｼｯｸM-PRO"/>
              <a:cs typeface="HG丸ｺﾞｼｯｸM-PRO"/>
            </a:endParaRPr>
          </a:p>
          <a:p>
            <a:pPr marL="457200" lvl="1" indent="0">
              <a:buNone/>
            </a:pPr>
            <a:r>
              <a:rPr kumimoji="1" lang="ja-JP" altLang="ja-JP" sz="2000" dirty="0" smtClean="0">
                <a:latin typeface="HG丸ｺﾞｼｯｸM-PRO"/>
                <a:ea typeface="HG丸ｺﾞｼｯｸM-PRO"/>
                <a:cs typeface="HG丸ｺﾞｼｯｸM-PRO"/>
              </a:rPr>
              <a:t>　</a:t>
            </a:r>
            <a:endParaRPr lang="en-US" altLang="ja-JP" sz="2400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>
              <a:buFont typeface="Wingdings" charset="2"/>
              <a:buChar char="n"/>
            </a:pPr>
            <a:r>
              <a:rPr kumimoji="1"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第二の連携　：　出口を持つ販路との連携</a:t>
            </a:r>
          </a:p>
          <a:p>
            <a:pPr lvl="1">
              <a:buFont typeface="Wingdings" charset="2"/>
              <a:buChar char="Ø"/>
            </a:pP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特定の販路を押さえ、安定的な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顧客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（リスト）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を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確保することが必要。</a:t>
            </a:r>
            <a:endParaRPr lang="en-US" altLang="ja-JP" sz="20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lvl="1">
              <a:buFont typeface="Wingdings" charset="2"/>
              <a:buChar char="Ø"/>
            </a:pP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販路側からの要請を満たすよう、複数の名品・観光資源の組み合わせが不可欠。</a:t>
            </a:r>
            <a:endParaRPr lang="en-US" altLang="ja-JP" sz="20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lvl="1">
              <a:buFont typeface="Wingdings" charset="2"/>
              <a:buChar char="Ø"/>
            </a:pP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アンテナショップはあくまでアンテナ。販路にはならない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。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プロの販路が別途必要。</a:t>
            </a:r>
            <a:endParaRPr lang="en-US" altLang="ja-JP" sz="2000" i="1" u="sng" dirty="0" smtClean="0">
              <a:solidFill>
                <a:srgbClr val="FF0000"/>
              </a:solidFill>
              <a:latin typeface="HG丸ｺﾞｼｯｸM-PRO"/>
              <a:ea typeface="HG丸ｺﾞｼｯｸM-PRO"/>
              <a:cs typeface="HG丸ｺﾞｼｯｸM-PRO"/>
            </a:endParaRPr>
          </a:p>
          <a:p>
            <a:pPr lvl="1">
              <a:buFont typeface="Wingdings" charset="2"/>
              <a:buChar char="Ø"/>
            </a:pPr>
            <a:endParaRPr lang="en-US" altLang="ja-JP" sz="2400" u="sng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>
              <a:buFont typeface="Wingdings" charset="2"/>
              <a:buChar char="n"/>
            </a:pPr>
            <a:r>
              <a:rPr lang="ja-JP" altLang="en-US" sz="2400" u="sng" dirty="0" smtClean="0">
                <a:latin typeface="ＤＦＰ太丸ゴシック体"/>
                <a:ea typeface="ＤＦＰ太丸ゴシック体"/>
                <a:cs typeface="ＤＦＰ太丸ゴシック体"/>
              </a:rPr>
              <a:t>第三の連携　：　企画・告知を行うメデイアとの連携</a:t>
            </a:r>
            <a:endParaRPr lang="en-US" altLang="ja-JP" sz="2400" u="sng" dirty="0">
              <a:latin typeface="HGSｺﾞｼｯｸE"/>
              <a:ea typeface="HGSｺﾞｼｯｸE"/>
              <a:cs typeface="HGSｺﾞｼｯｸE"/>
            </a:endParaRPr>
          </a:p>
          <a:p>
            <a:pPr lvl="1">
              <a:buFont typeface="Wingdings" charset="2"/>
              <a:buChar char="Ø"/>
            </a:pP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「ふるさと名品開発促進協議会」の機会等を活用して事業者と連携し販促戦略を立案</a:t>
            </a:r>
            <a:endParaRPr lang="en-US" altLang="ja-JP" sz="20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lvl="1">
              <a:buFont typeface="Wingdings" charset="2"/>
              <a:buChar char="Ø"/>
            </a:pP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「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ふるさと名物オブザイヤー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」</a:t>
            </a:r>
            <a:r>
              <a:rPr lang="ja-JP" altLang="en-US" sz="2000" dirty="0" smtClean="0">
                <a:latin typeface="HG丸ｺﾞｼｯｸM-PRO"/>
                <a:ea typeface="HG丸ｺﾞｼｯｸM-PRO"/>
                <a:cs typeface="HG丸ｺﾞｼｯｸM-PRO"/>
              </a:rPr>
              <a:t>のような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全国横断的企画を機会に、域内も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盛り上げ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、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出口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販路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と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なる流通とも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連携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し、</a:t>
            </a:r>
            <a:r>
              <a:rPr lang="en-US" altLang="ja-JP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Media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戦略を</a:t>
            </a:r>
            <a:r>
              <a:rPr lang="ja-JP" altLang="en-US" sz="2000" i="1" u="sng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盛り上げ</a:t>
            </a:r>
            <a:endParaRPr lang="en-US" altLang="ja-JP" sz="2000" i="1" u="sng" dirty="0" smtClean="0">
              <a:solidFill>
                <a:srgbClr val="FF0000"/>
              </a:solidFill>
              <a:latin typeface="HG丸ｺﾞｼｯｸM-PRO"/>
              <a:ea typeface="HG丸ｺﾞｼｯｸM-PRO"/>
              <a:cs typeface="HG丸ｺﾞｼｯｸM-PRO"/>
            </a:endParaRPr>
          </a:p>
          <a:p>
            <a:pPr lvl="1">
              <a:buFont typeface="Wingdings" charset="2"/>
              <a:buChar char="Ø"/>
            </a:pPr>
            <a:endParaRPr lang="en-US" altLang="ja-JP" sz="2000" dirty="0" smtClean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727131" y="5846448"/>
            <a:ext cx="54168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>
                <a:latin typeface="ＤＦＰ太丸ゴシック体"/>
                <a:ea typeface="ＤＦＰ太丸ゴシック体"/>
                <a:cs typeface="ＤＦＰ太丸ゴシック体"/>
              </a:rPr>
              <a:t>「作る力」以上に、「売る力」が大事</a:t>
            </a:r>
            <a:endParaRPr kumimoji="1" lang="en-US" altLang="ja-JP" sz="2400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r>
              <a:rPr lang="ja-JP" altLang="en-US" sz="2400" dirty="0" smtClean="0">
                <a:latin typeface="ＤＦＰ太丸ゴシック体"/>
                <a:ea typeface="ＤＦＰ太丸ゴシック体"/>
                <a:cs typeface="ＤＦＰ太丸ゴシック体"/>
              </a:rPr>
              <a:t>販路を作るリーダーシップを。</a:t>
            </a:r>
            <a:endParaRPr kumimoji="1" lang="ja-JP" altLang="en-US" sz="2400" dirty="0">
              <a:latin typeface="ＤＦＰ太丸ゴシック体"/>
              <a:ea typeface="ＤＦＰ太丸ゴシック体"/>
              <a:cs typeface="ＤＦＰ太丸ゴシック体"/>
            </a:endParaRPr>
          </a:p>
        </p:txBody>
      </p:sp>
      <p:sp>
        <p:nvSpPr>
          <p:cNvPr id="5" name="右矢印 4"/>
          <p:cNvSpPr/>
          <p:nvPr/>
        </p:nvSpPr>
        <p:spPr>
          <a:xfrm>
            <a:off x="2702529" y="6005186"/>
            <a:ext cx="804077" cy="491704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312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二等辺三角形 39"/>
          <p:cNvSpPr/>
          <p:nvPr/>
        </p:nvSpPr>
        <p:spPr>
          <a:xfrm rot="2077030">
            <a:off x="5632450" y="2840038"/>
            <a:ext cx="192088" cy="45085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4" name="二等辺三角形 13"/>
          <p:cNvSpPr/>
          <p:nvPr/>
        </p:nvSpPr>
        <p:spPr>
          <a:xfrm rot="2077030">
            <a:off x="3621088" y="2867025"/>
            <a:ext cx="192087" cy="45085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2195513" y="781050"/>
            <a:ext cx="6840537" cy="36036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" name="角丸四角形 1"/>
          <p:cNvSpPr/>
          <p:nvPr/>
        </p:nvSpPr>
        <p:spPr>
          <a:xfrm>
            <a:off x="179388" y="781050"/>
            <a:ext cx="2457450" cy="2647950"/>
          </a:xfrm>
          <a:prstGeom prst="roundRect">
            <a:avLst>
              <a:gd name="adj" fmla="val 9204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054" name="テキスト ボックス 22"/>
          <p:cNvSpPr txBox="1">
            <a:spLocks noChangeArrowheads="1"/>
          </p:cNvSpPr>
          <p:nvPr/>
        </p:nvSpPr>
        <p:spPr bwMode="auto">
          <a:xfrm>
            <a:off x="2771775" y="773113"/>
            <a:ext cx="16494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1800" b="1">
                <a:solidFill>
                  <a:schemeClr val="bg1"/>
                </a:solidFill>
                <a:latin typeface="Meiryo UI" charset="0"/>
                <a:ea typeface="Meiryo UI" charset="0"/>
                <a:cs typeface="Meiryo UI" charset="0"/>
              </a:rPr>
              <a:t>展開例</a:t>
            </a:r>
          </a:p>
        </p:txBody>
      </p:sp>
      <p:sp>
        <p:nvSpPr>
          <p:cNvPr id="4" name="円/楕円 3"/>
          <p:cNvSpPr/>
          <p:nvPr/>
        </p:nvSpPr>
        <p:spPr>
          <a:xfrm>
            <a:off x="2981325" y="2520950"/>
            <a:ext cx="582613" cy="5476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5" name="角丸四角形 4"/>
          <p:cNvSpPr/>
          <p:nvPr/>
        </p:nvSpPr>
        <p:spPr>
          <a:xfrm>
            <a:off x="3924300" y="2505075"/>
            <a:ext cx="1535113" cy="549275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5795963" y="1714500"/>
            <a:ext cx="1439862" cy="1357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5757863" y="1257300"/>
            <a:ext cx="3278187" cy="3603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059" name="テキスト ボックス 22"/>
          <p:cNvSpPr txBox="1">
            <a:spLocks noChangeArrowheads="1"/>
          </p:cNvSpPr>
          <p:nvPr/>
        </p:nvSpPr>
        <p:spPr bwMode="auto">
          <a:xfrm>
            <a:off x="5757863" y="1260475"/>
            <a:ext cx="322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1400" b="1">
                <a:solidFill>
                  <a:schemeClr val="bg1"/>
                </a:solidFill>
                <a:latin typeface="Meiryo UI" charset="0"/>
                <a:ea typeface="Meiryo UI" charset="0"/>
                <a:cs typeface="Meiryo UI" charset="0"/>
              </a:rPr>
              <a:t>面</a:t>
            </a:r>
            <a:r>
              <a:rPr lang="en-US" altLang="ja-JP" sz="1400" b="1">
                <a:solidFill>
                  <a:schemeClr val="bg1"/>
                </a:solidFill>
                <a:latin typeface="Meiryo UI" charset="0"/>
                <a:ea typeface="Meiryo UI" charset="0"/>
                <a:cs typeface="Meiryo UI" charset="0"/>
              </a:rPr>
              <a:t>×</a:t>
            </a:r>
            <a:r>
              <a:rPr lang="ja-JP" altLang="en-US" sz="1400" b="1">
                <a:solidFill>
                  <a:schemeClr val="bg1"/>
                </a:solidFill>
                <a:latin typeface="Meiryo UI" charset="0"/>
                <a:ea typeface="Meiryo UI" charset="0"/>
                <a:cs typeface="Meiryo UI" charset="0"/>
              </a:rPr>
              <a:t>多メディア展開による効果の最大化</a:t>
            </a:r>
          </a:p>
        </p:txBody>
      </p:sp>
      <p:sp>
        <p:nvSpPr>
          <p:cNvPr id="2060" name="テキスト ボックス 8"/>
          <p:cNvSpPr txBox="1">
            <a:spLocks noChangeArrowheads="1"/>
          </p:cNvSpPr>
          <p:nvPr/>
        </p:nvSpPr>
        <p:spPr bwMode="auto">
          <a:xfrm>
            <a:off x="2754313" y="2520950"/>
            <a:ext cx="10588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1400" b="1">
                <a:latin typeface="メイリオ" charset="0"/>
                <a:ea typeface="メイリオ" charset="0"/>
                <a:cs typeface="Meiryo UI" charset="0"/>
              </a:rPr>
              <a:t>起点</a:t>
            </a:r>
            <a:endParaRPr lang="en-US" altLang="ja-JP" sz="1400" b="1"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1400" b="1">
                <a:solidFill>
                  <a:schemeClr val="bg1"/>
                </a:solidFill>
                <a:latin typeface="メイリオ" charset="0"/>
                <a:ea typeface="メイリオ" charset="0"/>
                <a:cs typeface="Meiryo UI" charset="0"/>
              </a:rPr>
              <a:t>八戸市</a:t>
            </a:r>
          </a:p>
        </p:txBody>
      </p:sp>
      <p:sp>
        <p:nvSpPr>
          <p:cNvPr id="2061" name="テキスト ボックス 8"/>
          <p:cNvSpPr txBox="1">
            <a:spLocks noChangeArrowheads="1"/>
          </p:cNvSpPr>
          <p:nvPr/>
        </p:nvSpPr>
        <p:spPr bwMode="auto">
          <a:xfrm>
            <a:off x="4140200" y="2520950"/>
            <a:ext cx="10588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1400" b="1">
                <a:latin typeface="メイリオ" charset="0"/>
                <a:ea typeface="メイリオ" charset="0"/>
                <a:cs typeface="Meiryo UI" charset="0"/>
              </a:rPr>
              <a:t>線展開</a:t>
            </a:r>
            <a:endParaRPr lang="en-US" altLang="ja-JP" sz="1400" b="1"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1400" b="1">
                <a:solidFill>
                  <a:schemeClr val="bg1"/>
                </a:solidFill>
                <a:latin typeface="メイリオ" charset="0"/>
                <a:ea typeface="メイリオ" charset="0"/>
                <a:cs typeface="Meiryo UI" charset="0"/>
              </a:rPr>
              <a:t>青森県</a:t>
            </a:r>
          </a:p>
        </p:txBody>
      </p:sp>
      <p:sp>
        <p:nvSpPr>
          <p:cNvPr id="27" name="下矢印 26"/>
          <p:cNvSpPr/>
          <p:nvPr/>
        </p:nvSpPr>
        <p:spPr>
          <a:xfrm rot="16200000">
            <a:off x="3601244" y="2686844"/>
            <a:ext cx="309562" cy="215900"/>
          </a:xfrm>
          <a:prstGeom prst="downArrow">
            <a:avLst>
              <a:gd name="adj1" fmla="val 50000"/>
              <a:gd name="adj2" fmla="val 200953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8" name="下矢印 27"/>
          <p:cNvSpPr/>
          <p:nvPr/>
        </p:nvSpPr>
        <p:spPr>
          <a:xfrm rot="16200000">
            <a:off x="5495131" y="2685257"/>
            <a:ext cx="309563" cy="215900"/>
          </a:xfrm>
          <a:prstGeom prst="downArrow">
            <a:avLst>
              <a:gd name="adj1" fmla="val 50000"/>
              <a:gd name="adj2" fmla="val 200953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064" name="テキスト ボックス 8"/>
          <p:cNvSpPr txBox="1">
            <a:spLocks noChangeArrowheads="1"/>
          </p:cNvSpPr>
          <p:nvPr/>
        </p:nvSpPr>
        <p:spPr bwMode="auto">
          <a:xfrm>
            <a:off x="5915025" y="1851025"/>
            <a:ext cx="1249363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1800" b="1">
                <a:latin typeface="メイリオ" charset="0"/>
                <a:ea typeface="メイリオ" charset="0"/>
                <a:cs typeface="Meiryo UI" charset="0"/>
              </a:rPr>
              <a:t>面展開</a:t>
            </a:r>
            <a:endParaRPr lang="en-US" altLang="ja-JP" sz="1800" b="1"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endParaRPr lang="en-US" altLang="ja-JP" sz="1800" b="1"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1800" b="1">
                <a:solidFill>
                  <a:schemeClr val="bg1"/>
                </a:solidFill>
                <a:latin typeface="メイリオ" charset="0"/>
                <a:ea typeface="メイリオ" charset="0"/>
                <a:cs typeface="Meiryo UI" charset="0"/>
              </a:rPr>
              <a:t>東北地方</a:t>
            </a:r>
          </a:p>
        </p:txBody>
      </p:sp>
      <p:sp>
        <p:nvSpPr>
          <p:cNvPr id="2065" name="テキスト ボックス 22"/>
          <p:cNvSpPr txBox="1">
            <a:spLocks noChangeArrowheads="1"/>
          </p:cNvSpPr>
          <p:nvPr/>
        </p:nvSpPr>
        <p:spPr bwMode="auto">
          <a:xfrm>
            <a:off x="7308850" y="1916113"/>
            <a:ext cx="18351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ja-JP" altLang="en-US" sz="1600" dirty="0" smtClean="0">
                <a:latin typeface="Meiryo UI" charset="0"/>
                <a:ea typeface="Meiryo UI" charset="0"/>
                <a:cs typeface="Meiryo UI" charset="0"/>
              </a:rPr>
              <a:t>●スマホアプリ</a:t>
            </a:r>
            <a:endParaRPr lang="en-US" altLang="ja-JP" sz="1600" dirty="0">
              <a:latin typeface="Meiryo UI" charset="0"/>
              <a:ea typeface="Meiryo UI" charset="0"/>
              <a:cs typeface="Meiryo UI" charset="0"/>
            </a:endParaRPr>
          </a:p>
          <a:p>
            <a:r>
              <a:rPr lang="ja-JP" altLang="en-US" sz="1600" dirty="0">
                <a:latin typeface="Meiryo UI" charset="0"/>
                <a:ea typeface="Meiryo UI" charset="0"/>
                <a:cs typeface="Meiryo UI" charset="0"/>
              </a:rPr>
              <a:t>●ＷＥＢ</a:t>
            </a:r>
            <a:endParaRPr lang="en-US" altLang="ja-JP" sz="1600" dirty="0">
              <a:latin typeface="Meiryo UI" charset="0"/>
              <a:ea typeface="Meiryo UI" charset="0"/>
              <a:cs typeface="Meiryo UI" charset="0"/>
            </a:endParaRPr>
          </a:p>
          <a:p>
            <a:r>
              <a:rPr lang="ja-JP" altLang="en-US" sz="1600" dirty="0">
                <a:latin typeface="Meiryo UI" charset="0"/>
                <a:ea typeface="Meiryo UI" charset="0"/>
                <a:cs typeface="Meiryo UI" charset="0"/>
              </a:rPr>
              <a:t>●パンフレット</a:t>
            </a:r>
            <a:endParaRPr lang="en-US" altLang="ja-JP" sz="1600" dirty="0">
              <a:latin typeface="Meiryo UI" charset="0"/>
              <a:ea typeface="Meiryo UI" charset="0"/>
              <a:cs typeface="Meiryo UI" charset="0"/>
            </a:endParaRPr>
          </a:p>
          <a:p>
            <a:r>
              <a:rPr lang="ja-JP" altLang="en-US" sz="1600" dirty="0">
                <a:latin typeface="Meiryo UI" charset="0"/>
                <a:ea typeface="Meiryo UI" charset="0"/>
                <a:cs typeface="Meiryo UI" charset="0"/>
              </a:rPr>
              <a:t>●集客イベント</a:t>
            </a:r>
          </a:p>
        </p:txBody>
      </p:sp>
      <p:sp>
        <p:nvSpPr>
          <p:cNvPr id="2066" name="タイトル 1"/>
          <p:cNvSpPr txBox="1">
            <a:spLocks/>
          </p:cNvSpPr>
          <p:nvPr/>
        </p:nvSpPr>
        <p:spPr bwMode="auto">
          <a:xfrm>
            <a:off x="1572968" y="200795"/>
            <a:ext cx="597217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2400" i="1" u="sng" dirty="0">
                <a:solidFill>
                  <a:srgbClr val="000000"/>
                </a:solidFill>
                <a:latin typeface="ＤＦＰ太丸ゴシック体"/>
                <a:ea typeface="ＤＦＰ太丸ゴシック体"/>
                <a:cs typeface="ＤＦＰ太丸ゴシック体"/>
              </a:rPr>
              <a:t>点から面</a:t>
            </a:r>
            <a:r>
              <a:rPr lang="ja-JP" altLang="en-US" sz="2400" i="1" u="sng" dirty="0" smtClean="0">
                <a:solidFill>
                  <a:srgbClr val="000000"/>
                </a:solidFill>
                <a:latin typeface="ＤＦＰ太丸ゴシック体"/>
                <a:ea typeface="ＤＦＰ太丸ゴシック体"/>
                <a:cs typeface="ＤＦＰ太丸ゴシック体"/>
              </a:rPr>
              <a:t>への展開</a:t>
            </a:r>
            <a:endParaRPr lang="ja-JP" altLang="en-US" sz="2400" i="1" u="sng" dirty="0">
              <a:solidFill>
                <a:srgbClr val="000000"/>
              </a:solidFill>
              <a:latin typeface="ＤＦＰ太丸ゴシック体"/>
              <a:ea typeface="ＤＦＰ太丸ゴシック体"/>
              <a:cs typeface="ＤＦＰ太丸ゴシック体"/>
            </a:endParaRPr>
          </a:p>
        </p:txBody>
      </p:sp>
      <p:sp>
        <p:nvSpPr>
          <p:cNvPr id="2067" name="テキスト ボックス 22"/>
          <p:cNvSpPr txBox="1">
            <a:spLocks noChangeArrowheads="1"/>
          </p:cNvSpPr>
          <p:nvPr/>
        </p:nvSpPr>
        <p:spPr bwMode="auto">
          <a:xfrm>
            <a:off x="2863850" y="1341438"/>
            <a:ext cx="22955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ja-JP" altLang="en-US" sz="1600">
                <a:latin typeface="Meiryo UI" charset="0"/>
                <a:ea typeface="Meiryo UI" charset="0"/>
                <a:cs typeface="Meiryo UI" charset="0"/>
              </a:rPr>
              <a:t>①地域活性化施策    </a:t>
            </a:r>
            <a:endParaRPr lang="en-US" altLang="ja-JP" sz="1600">
              <a:latin typeface="Meiryo UI" charset="0"/>
              <a:ea typeface="Meiryo UI" charset="0"/>
              <a:cs typeface="Meiryo UI" charset="0"/>
            </a:endParaRPr>
          </a:p>
          <a:p>
            <a:r>
              <a:rPr lang="en-US" altLang="ja-JP" sz="1600">
                <a:latin typeface="Meiryo UI" charset="0"/>
                <a:ea typeface="Meiryo UI" charset="0"/>
                <a:cs typeface="Meiryo UI" charset="0"/>
              </a:rPr>
              <a:t> </a:t>
            </a:r>
            <a:r>
              <a:rPr lang="ja-JP" altLang="en-US" sz="1600">
                <a:latin typeface="Meiryo UI" charset="0"/>
                <a:ea typeface="Meiryo UI" charset="0"/>
                <a:cs typeface="Meiryo UI" charset="0"/>
              </a:rPr>
              <a:t>（実証実験）の実施</a:t>
            </a:r>
            <a:endParaRPr lang="en-US" altLang="ja-JP" sz="1600">
              <a:latin typeface="Meiryo UI" charset="0"/>
              <a:ea typeface="Meiryo UI" charset="0"/>
              <a:cs typeface="Meiryo UI" charset="0"/>
            </a:endParaRPr>
          </a:p>
          <a:p>
            <a:r>
              <a:rPr lang="ja-JP" altLang="en-US" sz="1600">
                <a:latin typeface="Meiryo UI" charset="0"/>
                <a:ea typeface="Meiryo UI" charset="0"/>
                <a:cs typeface="Meiryo UI" charset="0"/>
              </a:rPr>
              <a:t>②効果測定・分析</a:t>
            </a:r>
            <a:endParaRPr lang="en-US" altLang="ja-JP" sz="1600">
              <a:latin typeface="Meiryo UI" charset="0"/>
              <a:ea typeface="Meiryo UI" charset="0"/>
              <a:cs typeface="Meiryo UI" charset="0"/>
            </a:endParaRPr>
          </a:p>
          <a:p>
            <a:r>
              <a:rPr lang="ja-JP" altLang="en-US" sz="1600">
                <a:latin typeface="Meiryo UI" charset="0"/>
                <a:ea typeface="Meiryo UI" charset="0"/>
                <a:cs typeface="Meiryo UI" charset="0"/>
              </a:rPr>
              <a:t>③施策の精度ＵＰ</a:t>
            </a:r>
          </a:p>
        </p:txBody>
      </p:sp>
      <p:sp>
        <p:nvSpPr>
          <p:cNvPr id="2084" name="テキスト ボックス 22"/>
          <p:cNvSpPr txBox="1">
            <a:spLocks noChangeArrowheads="1"/>
          </p:cNvSpPr>
          <p:nvPr/>
        </p:nvSpPr>
        <p:spPr bwMode="auto">
          <a:xfrm>
            <a:off x="5373688" y="3168651"/>
            <a:ext cx="2294656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2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精度ＵＰされた施策を面展開</a:t>
            </a:r>
          </a:p>
        </p:txBody>
      </p:sp>
      <p:cxnSp>
        <p:nvCxnSpPr>
          <p:cNvPr id="8" name="直線コネクタ 7"/>
          <p:cNvCxnSpPr/>
          <p:nvPr/>
        </p:nvCxnSpPr>
        <p:spPr>
          <a:xfrm flipV="1">
            <a:off x="2852738" y="1341438"/>
            <a:ext cx="4762" cy="117951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 flipH="1">
            <a:off x="2854325" y="1341438"/>
            <a:ext cx="208915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22"/>
          <p:cNvSpPr txBox="1">
            <a:spLocks noChangeArrowheads="1"/>
          </p:cNvSpPr>
          <p:nvPr/>
        </p:nvSpPr>
        <p:spPr bwMode="auto">
          <a:xfrm>
            <a:off x="2959100" y="3171825"/>
            <a:ext cx="2260972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2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精度ＵＰされた施策を線展開</a:t>
            </a:r>
          </a:p>
        </p:txBody>
      </p:sp>
      <p:sp>
        <p:nvSpPr>
          <p:cNvPr id="2072" name="テキスト ボックス 8"/>
          <p:cNvSpPr txBox="1">
            <a:spLocks noChangeArrowheads="1"/>
          </p:cNvSpPr>
          <p:nvPr/>
        </p:nvSpPr>
        <p:spPr bwMode="auto">
          <a:xfrm>
            <a:off x="57150" y="903288"/>
            <a:ext cx="2663825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2400" b="1">
                <a:solidFill>
                  <a:srgbClr val="0070C0"/>
                </a:solidFill>
                <a:latin typeface="メイリオ" charset="0"/>
                <a:ea typeface="メイリオ" charset="0"/>
                <a:cs typeface="Meiryo UI" charset="0"/>
              </a:rPr>
              <a:t>シナリオ</a:t>
            </a:r>
            <a:endParaRPr lang="en-US" altLang="ja-JP" sz="2400" b="1">
              <a:solidFill>
                <a:srgbClr val="0070C0"/>
              </a:solidFill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3600" b="1">
                <a:solidFill>
                  <a:srgbClr val="0070C0"/>
                </a:solidFill>
                <a:latin typeface="メイリオ" charset="0"/>
                <a:ea typeface="メイリオ" charset="0"/>
                <a:cs typeface="Meiryo UI" charset="0"/>
              </a:rPr>
              <a:t>＃１</a:t>
            </a:r>
            <a:endParaRPr lang="en-US" altLang="ja-JP" sz="3600" b="1">
              <a:solidFill>
                <a:srgbClr val="0070C0"/>
              </a:solidFill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endParaRPr lang="en-US" altLang="ja-JP" sz="800" b="1">
              <a:solidFill>
                <a:srgbClr val="0070C0"/>
              </a:solidFill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2800" b="1">
                <a:latin typeface="メイリオ" charset="0"/>
                <a:ea typeface="メイリオ" charset="0"/>
                <a:cs typeface="Meiryo UI" charset="0"/>
              </a:rPr>
              <a:t>地方自治体</a:t>
            </a:r>
            <a:endParaRPr lang="en-US" altLang="ja-JP" sz="2800" b="1"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2800" b="1">
                <a:latin typeface="メイリオ" charset="0"/>
                <a:ea typeface="メイリオ" charset="0"/>
                <a:cs typeface="Meiryo UI" charset="0"/>
              </a:rPr>
              <a:t>観光協会</a:t>
            </a:r>
            <a:endParaRPr lang="en-US" altLang="ja-JP" sz="2800" b="1"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2800" b="1">
                <a:latin typeface="メイリオ" charset="0"/>
                <a:ea typeface="メイリオ" charset="0"/>
                <a:cs typeface="Meiryo UI" charset="0"/>
              </a:rPr>
              <a:t>起点</a:t>
            </a:r>
            <a:endParaRPr lang="en-US" altLang="ja-JP" sz="2800" b="1">
              <a:latin typeface="メイリオ" charset="0"/>
              <a:ea typeface="メイリオ" charset="0"/>
              <a:cs typeface="Meiryo UI" charset="0"/>
            </a:endParaRPr>
          </a:p>
        </p:txBody>
      </p:sp>
      <p:sp>
        <p:nvSpPr>
          <p:cNvPr id="42" name="二等辺三角形 41"/>
          <p:cNvSpPr/>
          <p:nvPr/>
        </p:nvSpPr>
        <p:spPr>
          <a:xfrm rot="2077030">
            <a:off x="5624513" y="5927725"/>
            <a:ext cx="192087" cy="45085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3" name="二等辺三角形 42"/>
          <p:cNvSpPr/>
          <p:nvPr/>
        </p:nvSpPr>
        <p:spPr>
          <a:xfrm rot="2077030">
            <a:off x="3611563" y="5956300"/>
            <a:ext cx="192087" cy="45085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4" name="正方形/長方形 43"/>
          <p:cNvSpPr/>
          <p:nvPr/>
        </p:nvSpPr>
        <p:spPr>
          <a:xfrm>
            <a:off x="2187575" y="3868738"/>
            <a:ext cx="6838950" cy="36036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5" name="角丸四角形 44"/>
          <p:cNvSpPr/>
          <p:nvPr/>
        </p:nvSpPr>
        <p:spPr>
          <a:xfrm>
            <a:off x="169863" y="3868738"/>
            <a:ext cx="2457450" cy="2647950"/>
          </a:xfrm>
          <a:prstGeom prst="roundRect">
            <a:avLst>
              <a:gd name="adj" fmla="val 9204"/>
            </a:avLst>
          </a:prstGeom>
          <a:solidFill>
            <a:schemeClr val="bg1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077" name="テキスト ボックス 22"/>
          <p:cNvSpPr txBox="1">
            <a:spLocks noChangeArrowheads="1"/>
          </p:cNvSpPr>
          <p:nvPr/>
        </p:nvSpPr>
        <p:spPr bwMode="auto">
          <a:xfrm>
            <a:off x="2762250" y="3860800"/>
            <a:ext cx="16494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1800" b="1">
                <a:solidFill>
                  <a:schemeClr val="bg1"/>
                </a:solidFill>
                <a:latin typeface="Meiryo UI" charset="0"/>
                <a:ea typeface="Meiryo UI" charset="0"/>
                <a:cs typeface="Meiryo UI" charset="0"/>
              </a:rPr>
              <a:t>展開例</a:t>
            </a:r>
          </a:p>
        </p:txBody>
      </p:sp>
      <p:sp>
        <p:nvSpPr>
          <p:cNvPr id="48" name="円/楕円 47"/>
          <p:cNvSpPr/>
          <p:nvPr/>
        </p:nvSpPr>
        <p:spPr>
          <a:xfrm>
            <a:off x="2971800" y="5608638"/>
            <a:ext cx="582613" cy="547687"/>
          </a:xfrm>
          <a:prstGeom prst="ellipse">
            <a:avLst/>
          </a:prstGeom>
          <a:solidFill>
            <a:schemeClr val="accent6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9" name="角丸四角形 48"/>
          <p:cNvSpPr/>
          <p:nvPr/>
        </p:nvSpPr>
        <p:spPr>
          <a:xfrm>
            <a:off x="3914775" y="5592763"/>
            <a:ext cx="1535113" cy="549275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50" name="円/楕円 49"/>
          <p:cNvSpPr/>
          <p:nvPr/>
        </p:nvSpPr>
        <p:spPr>
          <a:xfrm>
            <a:off x="5786438" y="4802188"/>
            <a:ext cx="1439862" cy="1357312"/>
          </a:xfrm>
          <a:prstGeom prst="ellipse">
            <a:avLst/>
          </a:prstGeom>
          <a:solidFill>
            <a:schemeClr val="accent6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51" name="正方形/長方形 50"/>
          <p:cNvSpPr/>
          <p:nvPr/>
        </p:nvSpPr>
        <p:spPr>
          <a:xfrm>
            <a:off x="5748338" y="4344988"/>
            <a:ext cx="3278187" cy="36036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082" name="テキスト ボックス 22"/>
          <p:cNvSpPr txBox="1">
            <a:spLocks noChangeArrowheads="1"/>
          </p:cNvSpPr>
          <p:nvPr/>
        </p:nvSpPr>
        <p:spPr bwMode="auto">
          <a:xfrm>
            <a:off x="5680075" y="4348163"/>
            <a:ext cx="33956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1400" b="1">
                <a:solidFill>
                  <a:schemeClr val="bg1"/>
                </a:solidFill>
                <a:latin typeface="Meiryo UI" charset="0"/>
                <a:ea typeface="Meiryo UI" charset="0"/>
                <a:cs typeface="Meiryo UI" charset="0"/>
              </a:rPr>
              <a:t>交通インフラと地域の連携による相乗効果</a:t>
            </a:r>
          </a:p>
        </p:txBody>
      </p:sp>
      <p:sp>
        <p:nvSpPr>
          <p:cNvPr id="2083" name="テキスト ボックス 8"/>
          <p:cNvSpPr txBox="1">
            <a:spLocks noChangeArrowheads="1"/>
          </p:cNvSpPr>
          <p:nvPr/>
        </p:nvSpPr>
        <p:spPr bwMode="auto">
          <a:xfrm>
            <a:off x="2744788" y="5608638"/>
            <a:ext cx="10588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1400" b="1">
                <a:latin typeface="メイリオ" charset="0"/>
                <a:ea typeface="メイリオ" charset="0"/>
                <a:cs typeface="Meiryo UI" charset="0"/>
              </a:rPr>
              <a:t>起点</a:t>
            </a:r>
            <a:endParaRPr lang="en-US" altLang="ja-JP" sz="1400" b="1"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1400" b="1">
                <a:solidFill>
                  <a:schemeClr val="bg1"/>
                </a:solidFill>
                <a:latin typeface="メイリオ" charset="0"/>
                <a:ea typeface="メイリオ" charset="0"/>
                <a:cs typeface="Meiryo UI" charset="0"/>
              </a:rPr>
              <a:t>●●駅</a:t>
            </a:r>
          </a:p>
        </p:txBody>
      </p:sp>
      <p:sp>
        <p:nvSpPr>
          <p:cNvPr id="6" name="テキスト ボックス 8"/>
          <p:cNvSpPr txBox="1">
            <a:spLocks noChangeArrowheads="1"/>
          </p:cNvSpPr>
          <p:nvPr/>
        </p:nvSpPr>
        <p:spPr bwMode="auto">
          <a:xfrm>
            <a:off x="3914775" y="5608638"/>
            <a:ext cx="15351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1400" b="1">
                <a:latin typeface="メイリオ" charset="0"/>
                <a:ea typeface="メイリオ" charset="0"/>
                <a:cs typeface="Meiryo UI" charset="0"/>
              </a:rPr>
              <a:t>線展開</a:t>
            </a:r>
            <a:endParaRPr lang="en-US" altLang="ja-JP" sz="1400" b="1"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1400" b="1">
                <a:solidFill>
                  <a:schemeClr val="bg1"/>
                </a:solidFill>
                <a:latin typeface="メイリオ" charset="0"/>
                <a:ea typeface="メイリオ" charset="0"/>
                <a:cs typeface="Meiryo UI" charset="0"/>
              </a:rPr>
              <a:t>沿線の▲▲駅</a:t>
            </a:r>
          </a:p>
        </p:txBody>
      </p:sp>
      <p:sp>
        <p:nvSpPr>
          <p:cNvPr id="55" name="下矢印 54"/>
          <p:cNvSpPr/>
          <p:nvPr/>
        </p:nvSpPr>
        <p:spPr>
          <a:xfrm rot="16200000">
            <a:off x="3591718" y="5774532"/>
            <a:ext cx="309563" cy="215900"/>
          </a:xfrm>
          <a:prstGeom prst="downArrow">
            <a:avLst>
              <a:gd name="adj1" fmla="val 50000"/>
              <a:gd name="adj2" fmla="val 200953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56" name="下矢印 55"/>
          <p:cNvSpPr/>
          <p:nvPr/>
        </p:nvSpPr>
        <p:spPr>
          <a:xfrm rot="16200000">
            <a:off x="5485607" y="5772944"/>
            <a:ext cx="309562" cy="215900"/>
          </a:xfrm>
          <a:prstGeom prst="downArrow">
            <a:avLst>
              <a:gd name="adj1" fmla="val 50000"/>
              <a:gd name="adj2" fmla="val 200953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087" name="テキスト ボックス 8"/>
          <p:cNvSpPr txBox="1">
            <a:spLocks noChangeArrowheads="1"/>
          </p:cNvSpPr>
          <p:nvPr/>
        </p:nvSpPr>
        <p:spPr bwMode="auto">
          <a:xfrm>
            <a:off x="5892800" y="4965700"/>
            <a:ext cx="1249363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1800" b="1">
                <a:latin typeface="メイリオ" charset="0"/>
                <a:ea typeface="メイリオ" charset="0"/>
                <a:cs typeface="Meiryo UI" charset="0"/>
              </a:rPr>
              <a:t>面展開</a:t>
            </a:r>
            <a:endParaRPr lang="en-US" altLang="ja-JP" sz="800" b="1"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endParaRPr lang="en-US" altLang="ja-JP" sz="800" b="1"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1800" b="1">
                <a:solidFill>
                  <a:schemeClr val="bg1"/>
                </a:solidFill>
                <a:latin typeface="メイリオ" charset="0"/>
                <a:ea typeface="メイリオ" charset="0"/>
                <a:cs typeface="Meiryo UI" charset="0"/>
              </a:rPr>
              <a:t>■■鉄道沿線全域</a:t>
            </a:r>
          </a:p>
        </p:txBody>
      </p:sp>
      <p:sp>
        <p:nvSpPr>
          <p:cNvPr id="2088" name="テキスト ボックス 22"/>
          <p:cNvSpPr txBox="1">
            <a:spLocks noChangeArrowheads="1"/>
          </p:cNvSpPr>
          <p:nvPr/>
        </p:nvSpPr>
        <p:spPr bwMode="auto">
          <a:xfrm>
            <a:off x="7551861" y="4797152"/>
            <a:ext cx="184467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buFont typeface="Arial" charset="0"/>
              <a:buNone/>
            </a:pPr>
            <a:r>
              <a:rPr lang="ja-JP" altLang="en-US" sz="1600" dirty="0" smtClean="0">
                <a:latin typeface="Meiryo UI" charset="0"/>
                <a:ea typeface="Meiryo UI" charset="0"/>
                <a:cs typeface="Meiryo UI" charset="0"/>
              </a:rPr>
              <a:t>●スマホアプリ</a:t>
            </a:r>
            <a:endParaRPr lang="en-US" altLang="ja-JP" sz="1600" dirty="0">
              <a:latin typeface="Meiryo UI" charset="0"/>
              <a:ea typeface="Meiryo UI" charset="0"/>
              <a:cs typeface="Meiryo UI" charset="0"/>
            </a:endParaRPr>
          </a:p>
          <a:p>
            <a:r>
              <a:rPr lang="ja-JP" altLang="en-US" sz="1600" dirty="0">
                <a:latin typeface="Meiryo UI" charset="0"/>
                <a:ea typeface="Meiryo UI" charset="0"/>
                <a:cs typeface="Meiryo UI" charset="0"/>
              </a:rPr>
              <a:t>●ＷＥＢ</a:t>
            </a:r>
            <a:r>
              <a:rPr lang="en-US" altLang="ja-JP" sz="1600" dirty="0">
                <a:latin typeface="Meiryo UI" charset="0"/>
                <a:ea typeface="Meiryo UI" charset="0"/>
                <a:cs typeface="Meiryo UI" charset="0"/>
              </a:rPr>
              <a:t/>
            </a:r>
            <a:br>
              <a:rPr lang="en-US" altLang="ja-JP" sz="1600" dirty="0">
                <a:latin typeface="Meiryo UI" charset="0"/>
                <a:ea typeface="Meiryo UI" charset="0"/>
                <a:cs typeface="Meiryo UI" charset="0"/>
              </a:rPr>
            </a:br>
            <a:r>
              <a:rPr lang="ja-JP" altLang="en-US" sz="1600" dirty="0">
                <a:latin typeface="Meiryo UI" charset="0"/>
                <a:ea typeface="Meiryo UI" charset="0"/>
                <a:cs typeface="Meiryo UI" charset="0"/>
              </a:rPr>
              <a:t>●パンフレット</a:t>
            </a:r>
            <a:endParaRPr lang="en-US" altLang="ja-JP" sz="1600" dirty="0">
              <a:latin typeface="Meiryo UI" charset="0"/>
              <a:ea typeface="Meiryo UI" charset="0"/>
              <a:cs typeface="Meiryo UI" charset="0"/>
            </a:endParaRPr>
          </a:p>
          <a:p>
            <a:r>
              <a:rPr lang="ja-JP" altLang="en-US" sz="1600" dirty="0">
                <a:latin typeface="Meiryo UI" charset="0"/>
                <a:ea typeface="Meiryo UI" charset="0"/>
                <a:cs typeface="Meiryo UI" charset="0"/>
              </a:rPr>
              <a:t>●集客イベント</a:t>
            </a:r>
            <a:r>
              <a:rPr lang="en-US" altLang="ja-JP" sz="1600" dirty="0">
                <a:latin typeface="Meiryo UI" charset="0"/>
                <a:ea typeface="Meiryo UI" charset="0"/>
                <a:cs typeface="Meiryo UI" charset="0"/>
              </a:rPr>
              <a:t/>
            </a:r>
            <a:br>
              <a:rPr lang="en-US" altLang="ja-JP" sz="1600" dirty="0">
                <a:latin typeface="Meiryo UI" charset="0"/>
                <a:ea typeface="Meiryo UI" charset="0"/>
                <a:cs typeface="Meiryo UI" charset="0"/>
              </a:rPr>
            </a:br>
            <a:r>
              <a:rPr lang="ja-JP" altLang="en-US" sz="1600" dirty="0">
                <a:latin typeface="Meiryo UI" charset="0"/>
                <a:ea typeface="Meiryo UI" charset="0"/>
                <a:cs typeface="Meiryo UI" charset="0"/>
              </a:rPr>
              <a:t>＋</a:t>
            </a:r>
            <a:endParaRPr lang="en-US" altLang="ja-JP" sz="1600" dirty="0">
              <a:latin typeface="Meiryo UI" charset="0"/>
              <a:ea typeface="Meiryo UI" charset="0"/>
              <a:cs typeface="Meiryo UI" charset="0"/>
            </a:endParaRPr>
          </a:p>
          <a:p>
            <a:r>
              <a:rPr lang="ja-JP" altLang="en-US" sz="1600" dirty="0">
                <a:latin typeface="Meiryo UI" charset="0"/>
                <a:ea typeface="Meiryo UI" charset="0"/>
                <a:cs typeface="Meiryo UI" charset="0"/>
              </a:rPr>
              <a:t>●ムック本</a:t>
            </a:r>
            <a:endParaRPr lang="en-US" altLang="ja-JP" sz="1600" dirty="0">
              <a:latin typeface="Meiryo UI" charset="0"/>
              <a:ea typeface="Meiryo UI" charset="0"/>
              <a:cs typeface="Meiryo UI" charset="0"/>
            </a:endParaRPr>
          </a:p>
          <a:p>
            <a:r>
              <a:rPr lang="ja-JP" altLang="en-US" sz="1600" dirty="0">
                <a:latin typeface="Meiryo UI" charset="0"/>
                <a:ea typeface="Meiryo UI" charset="0"/>
                <a:cs typeface="Meiryo UI" charset="0"/>
              </a:rPr>
              <a:t>●広告</a:t>
            </a:r>
          </a:p>
        </p:txBody>
      </p:sp>
      <p:sp>
        <p:nvSpPr>
          <p:cNvPr id="2089" name="テキスト ボックス 22"/>
          <p:cNvSpPr txBox="1">
            <a:spLocks noChangeArrowheads="1"/>
          </p:cNvSpPr>
          <p:nvPr/>
        </p:nvSpPr>
        <p:spPr bwMode="auto">
          <a:xfrm>
            <a:off x="2854325" y="4429125"/>
            <a:ext cx="2894013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ja-JP" altLang="en-US" sz="1600">
                <a:latin typeface="Meiryo UI" charset="0"/>
                <a:ea typeface="Meiryo UI" charset="0"/>
                <a:cs typeface="Meiryo UI" charset="0"/>
              </a:rPr>
              <a:t>①■■鉄道の戦略エリアで導入</a:t>
            </a:r>
            <a:endParaRPr lang="en-US" altLang="ja-JP" sz="1600">
              <a:latin typeface="Meiryo UI" charset="0"/>
              <a:ea typeface="Meiryo UI" charset="0"/>
              <a:cs typeface="Meiryo UI" charset="0"/>
            </a:endParaRPr>
          </a:p>
          <a:p>
            <a:r>
              <a:rPr lang="ja-JP" altLang="en-US" sz="1600">
                <a:latin typeface="Meiryo UI" charset="0"/>
                <a:ea typeface="Meiryo UI" charset="0"/>
                <a:cs typeface="Meiryo UI" charset="0"/>
              </a:rPr>
              <a:t>②■■鉄道沿線において拡張</a:t>
            </a:r>
            <a:endParaRPr lang="en-US" altLang="ja-JP" sz="1600">
              <a:latin typeface="Meiryo UI" charset="0"/>
              <a:ea typeface="Meiryo UI" charset="0"/>
              <a:cs typeface="Meiryo UI" charset="0"/>
            </a:endParaRPr>
          </a:p>
          <a:p>
            <a:r>
              <a:rPr lang="ja-JP" altLang="en-US" sz="1600">
                <a:latin typeface="Meiryo UI" charset="0"/>
                <a:ea typeface="Meiryo UI" charset="0"/>
                <a:cs typeface="Meiryo UI" charset="0"/>
              </a:rPr>
              <a:t>③地域活性化</a:t>
            </a:r>
            <a:r>
              <a:rPr lang="en-US" altLang="ja-JP" sz="1600">
                <a:latin typeface="Meiryo UI" charset="0"/>
                <a:ea typeface="Meiryo UI" charset="0"/>
                <a:cs typeface="Meiryo UI" charset="0"/>
              </a:rPr>
              <a:t>×</a:t>
            </a:r>
            <a:r>
              <a:rPr lang="ja-JP" altLang="en-US" sz="1600">
                <a:latin typeface="Meiryo UI" charset="0"/>
                <a:ea typeface="Meiryo UI" charset="0"/>
                <a:cs typeface="Meiryo UI" charset="0"/>
              </a:rPr>
              <a:t>鉄道利用促進</a:t>
            </a:r>
            <a:endParaRPr lang="en-US" altLang="ja-JP" sz="1600">
              <a:latin typeface="Meiryo UI" charset="0"/>
              <a:ea typeface="Meiryo UI" charset="0"/>
              <a:cs typeface="Meiryo UI" charset="0"/>
            </a:endParaRPr>
          </a:p>
          <a:p>
            <a:r>
              <a:rPr lang="en-US" altLang="ja-JP" sz="1600">
                <a:latin typeface="Meiryo UI" charset="0"/>
                <a:ea typeface="Meiryo UI" charset="0"/>
                <a:cs typeface="Meiryo UI" charset="0"/>
              </a:rPr>
              <a:t>*</a:t>
            </a:r>
            <a:r>
              <a:rPr lang="ja-JP" altLang="en-US" sz="1600">
                <a:latin typeface="Meiryo UI" charset="0"/>
                <a:ea typeface="Meiryo UI" charset="0"/>
                <a:cs typeface="Meiryo UI" charset="0"/>
              </a:rPr>
              <a:t>旅行代理店などでも連携可</a:t>
            </a:r>
          </a:p>
        </p:txBody>
      </p:sp>
      <p:sp>
        <p:nvSpPr>
          <p:cNvPr id="60" name="テキスト ボックス 22"/>
          <p:cNvSpPr txBox="1">
            <a:spLocks noChangeArrowheads="1"/>
          </p:cNvSpPr>
          <p:nvPr/>
        </p:nvSpPr>
        <p:spPr bwMode="auto">
          <a:xfrm>
            <a:off x="5365750" y="6256338"/>
            <a:ext cx="2158578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2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精度ＵＰされた施策を面展開</a:t>
            </a:r>
          </a:p>
        </p:txBody>
      </p:sp>
      <p:cxnSp>
        <p:nvCxnSpPr>
          <p:cNvPr id="61" name="直線コネクタ 60"/>
          <p:cNvCxnSpPr/>
          <p:nvPr/>
        </p:nvCxnSpPr>
        <p:spPr>
          <a:xfrm flipV="1">
            <a:off x="2843213" y="4429125"/>
            <a:ext cx="4762" cy="1179513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/>
          <p:cNvCxnSpPr/>
          <p:nvPr/>
        </p:nvCxnSpPr>
        <p:spPr>
          <a:xfrm flipH="1">
            <a:off x="2844800" y="4429125"/>
            <a:ext cx="2089150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テキスト ボックス 22"/>
          <p:cNvSpPr txBox="1">
            <a:spLocks noChangeArrowheads="1"/>
          </p:cNvSpPr>
          <p:nvPr/>
        </p:nvSpPr>
        <p:spPr bwMode="auto">
          <a:xfrm>
            <a:off x="2949575" y="6261101"/>
            <a:ext cx="2198489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2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精度ＵＰされた施策を線展開</a:t>
            </a:r>
          </a:p>
        </p:txBody>
      </p:sp>
      <p:sp>
        <p:nvSpPr>
          <p:cNvPr id="2094" name="テキスト ボックス 8"/>
          <p:cNvSpPr txBox="1">
            <a:spLocks noChangeArrowheads="1"/>
          </p:cNvSpPr>
          <p:nvPr/>
        </p:nvSpPr>
        <p:spPr bwMode="auto">
          <a:xfrm>
            <a:off x="49213" y="3990975"/>
            <a:ext cx="2663825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2400" b="1">
                <a:solidFill>
                  <a:srgbClr val="FF6600"/>
                </a:solidFill>
                <a:latin typeface="メイリオ" charset="0"/>
                <a:ea typeface="メイリオ" charset="0"/>
                <a:cs typeface="Meiryo UI" charset="0"/>
              </a:rPr>
              <a:t>シナリオ</a:t>
            </a:r>
            <a:endParaRPr lang="en-US" altLang="ja-JP" sz="2400" b="1">
              <a:solidFill>
                <a:srgbClr val="FF6600"/>
              </a:solidFill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3600" b="1">
                <a:solidFill>
                  <a:srgbClr val="FF6600"/>
                </a:solidFill>
                <a:latin typeface="メイリオ" charset="0"/>
                <a:ea typeface="メイリオ" charset="0"/>
                <a:cs typeface="Meiryo UI" charset="0"/>
              </a:rPr>
              <a:t>＃２</a:t>
            </a:r>
            <a:endParaRPr lang="en-US" altLang="ja-JP" sz="3600" b="1">
              <a:solidFill>
                <a:srgbClr val="FF6600"/>
              </a:solidFill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endParaRPr lang="en-US" altLang="ja-JP" sz="800" b="1">
              <a:solidFill>
                <a:srgbClr val="0070C0"/>
              </a:solidFill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2800" b="1">
                <a:latin typeface="メイリオ" charset="0"/>
                <a:ea typeface="メイリオ" charset="0"/>
                <a:cs typeface="Meiryo UI" charset="0"/>
              </a:rPr>
              <a:t>交通インフラ観光関連企業</a:t>
            </a:r>
            <a:endParaRPr lang="en-US" altLang="ja-JP" sz="2800" b="1"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2800" b="1">
                <a:latin typeface="メイリオ" charset="0"/>
                <a:ea typeface="メイリオ" charset="0"/>
                <a:cs typeface="Meiryo UI" charset="0"/>
              </a:rPr>
              <a:t>連携</a:t>
            </a:r>
            <a:endParaRPr lang="en-US" altLang="ja-JP" sz="2800" b="1">
              <a:latin typeface="メイリオ" charset="0"/>
              <a:ea typeface="メイリオ" charset="0"/>
              <a:cs typeface="Meiryo U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1515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円/楕円 45"/>
          <p:cNvSpPr/>
          <p:nvPr/>
        </p:nvSpPr>
        <p:spPr>
          <a:xfrm>
            <a:off x="1979613" y="339725"/>
            <a:ext cx="7056437" cy="641985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5" name="円/楕円 44"/>
          <p:cNvSpPr/>
          <p:nvPr/>
        </p:nvSpPr>
        <p:spPr>
          <a:xfrm>
            <a:off x="2411413" y="836613"/>
            <a:ext cx="4860925" cy="4421187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" name="円/楕円 3"/>
          <p:cNvSpPr/>
          <p:nvPr/>
        </p:nvSpPr>
        <p:spPr>
          <a:xfrm>
            <a:off x="2765425" y="1374775"/>
            <a:ext cx="2933700" cy="267017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5" name="角丸四角形 4"/>
          <p:cNvSpPr/>
          <p:nvPr/>
        </p:nvSpPr>
        <p:spPr>
          <a:xfrm>
            <a:off x="373063" y="188913"/>
            <a:ext cx="2254250" cy="2374900"/>
          </a:xfrm>
          <a:prstGeom prst="roundRect">
            <a:avLst>
              <a:gd name="adj" fmla="val 9204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078" name="テキスト ボックス 8"/>
          <p:cNvSpPr txBox="1">
            <a:spLocks noChangeArrowheads="1"/>
          </p:cNvSpPr>
          <p:nvPr/>
        </p:nvSpPr>
        <p:spPr bwMode="auto">
          <a:xfrm>
            <a:off x="152400" y="352425"/>
            <a:ext cx="266382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2400" b="1">
                <a:solidFill>
                  <a:srgbClr val="0070C0"/>
                </a:solidFill>
                <a:latin typeface="メイリオ" charset="0"/>
                <a:ea typeface="メイリオ" charset="0"/>
                <a:cs typeface="Meiryo UI" charset="0"/>
              </a:rPr>
              <a:t>シナリオ</a:t>
            </a:r>
            <a:endParaRPr lang="en-US" altLang="ja-JP" sz="2400" b="1">
              <a:solidFill>
                <a:srgbClr val="0070C0"/>
              </a:solidFill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3600" b="1">
                <a:solidFill>
                  <a:srgbClr val="0070C0"/>
                </a:solidFill>
                <a:latin typeface="メイリオ" charset="0"/>
                <a:ea typeface="メイリオ" charset="0"/>
                <a:cs typeface="Meiryo UI" charset="0"/>
              </a:rPr>
              <a:t>＃１</a:t>
            </a:r>
            <a:endParaRPr lang="en-US" altLang="ja-JP" sz="3600" b="1">
              <a:solidFill>
                <a:srgbClr val="0070C0"/>
              </a:solidFill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2400" b="1">
                <a:latin typeface="メイリオ" charset="0"/>
                <a:ea typeface="メイリオ" charset="0"/>
                <a:cs typeface="Meiryo UI" charset="0"/>
              </a:rPr>
              <a:t>地方自治体</a:t>
            </a:r>
            <a:endParaRPr lang="en-US" altLang="ja-JP" sz="2400" b="1"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2400" b="1">
                <a:latin typeface="メイリオ" charset="0"/>
                <a:ea typeface="メイリオ" charset="0"/>
                <a:cs typeface="Meiryo UI" charset="0"/>
              </a:rPr>
              <a:t>観光協会</a:t>
            </a:r>
            <a:endParaRPr lang="en-US" altLang="ja-JP" sz="2400" b="1"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2400" b="1">
                <a:latin typeface="メイリオ" charset="0"/>
                <a:ea typeface="メイリオ" charset="0"/>
                <a:cs typeface="Meiryo UI" charset="0"/>
              </a:rPr>
              <a:t>起点</a:t>
            </a:r>
            <a:endParaRPr lang="en-US" altLang="ja-JP" sz="2400" b="1">
              <a:latin typeface="メイリオ" charset="0"/>
              <a:ea typeface="メイリオ" charset="0"/>
              <a:cs typeface="Meiryo UI" charset="0"/>
            </a:endParaRPr>
          </a:p>
        </p:txBody>
      </p:sp>
      <p:cxnSp>
        <p:nvCxnSpPr>
          <p:cNvPr id="10" name="直線矢印コネクタ 9"/>
          <p:cNvCxnSpPr/>
          <p:nvPr/>
        </p:nvCxnSpPr>
        <p:spPr>
          <a:xfrm>
            <a:off x="3130550" y="2097088"/>
            <a:ext cx="5905500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/>
          <p:cNvCxnSpPr/>
          <p:nvPr/>
        </p:nvCxnSpPr>
        <p:spPr>
          <a:xfrm>
            <a:off x="3130550" y="2924175"/>
            <a:ext cx="0" cy="3817938"/>
          </a:xfrm>
          <a:prstGeom prst="straightConnector1">
            <a:avLst/>
          </a:prstGeom>
          <a:ln w="76200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円/楕円 6"/>
          <p:cNvSpPr/>
          <p:nvPr/>
        </p:nvSpPr>
        <p:spPr>
          <a:xfrm>
            <a:off x="2770188" y="1773238"/>
            <a:ext cx="720725" cy="6477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4" name="角丸四角形 13"/>
          <p:cNvSpPr/>
          <p:nvPr/>
        </p:nvSpPr>
        <p:spPr>
          <a:xfrm>
            <a:off x="4427538" y="1797050"/>
            <a:ext cx="1535112" cy="549275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5" name="円/楕円 14"/>
          <p:cNvSpPr/>
          <p:nvPr/>
        </p:nvSpPr>
        <p:spPr>
          <a:xfrm>
            <a:off x="6729413" y="946150"/>
            <a:ext cx="1874837" cy="1766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084" name="テキスト ボックス 8"/>
          <p:cNvSpPr txBox="1">
            <a:spLocks noChangeArrowheads="1"/>
          </p:cNvSpPr>
          <p:nvPr/>
        </p:nvSpPr>
        <p:spPr bwMode="auto">
          <a:xfrm>
            <a:off x="2601913" y="1835150"/>
            <a:ext cx="10588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1400" b="1">
                <a:latin typeface="メイリオ" charset="0"/>
                <a:ea typeface="メイリオ" charset="0"/>
                <a:cs typeface="Meiryo UI" charset="0"/>
              </a:rPr>
              <a:t>起点</a:t>
            </a:r>
            <a:endParaRPr lang="en-US" altLang="ja-JP" sz="1400" b="1"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1400" b="1">
                <a:solidFill>
                  <a:schemeClr val="bg1"/>
                </a:solidFill>
                <a:latin typeface="メイリオ" charset="0"/>
                <a:ea typeface="メイリオ" charset="0"/>
                <a:cs typeface="Meiryo UI" charset="0"/>
              </a:rPr>
              <a:t>八戸市</a:t>
            </a:r>
          </a:p>
        </p:txBody>
      </p:sp>
      <p:sp>
        <p:nvSpPr>
          <p:cNvPr id="3085" name="テキスト ボックス 8"/>
          <p:cNvSpPr txBox="1">
            <a:spLocks noChangeArrowheads="1"/>
          </p:cNvSpPr>
          <p:nvPr/>
        </p:nvSpPr>
        <p:spPr bwMode="auto">
          <a:xfrm>
            <a:off x="4643438" y="1812925"/>
            <a:ext cx="10588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1400" b="1">
                <a:latin typeface="メイリオ" charset="0"/>
                <a:ea typeface="メイリオ" charset="0"/>
                <a:cs typeface="Meiryo UI" charset="0"/>
              </a:rPr>
              <a:t>線展開</a:t>
            </a:r>
            <a:endParaRPr lang="en-US" altLang="ja-JP" sz="1400" b="1"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1400" b="1">
                <a:solidFill>
                  <a:schemeClr val="bg1"/>
                </a:solidFill>
                <a:latin typeface="メイリオ" charset="0"/>
                <a:ea typeface="メイリオ" charset="0"/>
                <a:cs typeface="Meiryo UI" charset="0"/>
              </a:rPr>
              <a:t>青森県</a:t>
            </a:r>
          </a:p>
        </p:txBody>
      </p:sp>
      <p:sp>
        <p:nvSpPr>
          <p:cNvPr id="3086" name="テキスト ボックス 8"/>
          <p:cNvSpPr txBox="1">
            <a:spLocks noChangeArrowheads="1"/>
          </p:cNvSpPr>
          <p:nvPr/>
        </p:nvSpPr>
        <p:spPr bwMode="auto">
          <a:xfrm>
            <a:off x="7019925" y="1082675"/>
            <a:ext cx="1249363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2400" b="1">
                <a:latin typeface="メイリオ" charset="0"/>
                <a:ea typeface="メイリオ" charset="0"/>
                <a:cs typeface="Meiryo UI" charset="0"/>
              </a:rPr>
              <a:t>面展開</a:t>
            </a:r>
            <a:endParaRPr lang="en-US" altLang="ja-JP" sz="800" b="1"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endParaRPr lang="en-US" altLang="ja-JP" sz="800" b="1"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b="1">
                <a:solidFill>
                  <a:schemeClr val="bg1"/>
                </a:solidFill>
                <a:latin typeface="メイリオ" charset="0"/>
                <a:ea typeface="メイリオ" charset="0"/>
                <a:cs typeface="Meiryo UI" charset="0"/>
              </a:rPr>
              <a:t>東北地方</a:t>
            </a:r>
          </a:p>
        </p:txBody>
      </p:sp>
      <p:sp>
        <p:nvSpPr>
          <p:cNvPr id="42" name="角丸四角形 41"/>
          <p:cNvSpPr/>
          <p:nvPr/>
        </p:nvSpPr>
        <p:spPr>
          <a:xfrm>
            <a:off x="373063" y="2852738"/>
            <a:ext cx="2254250" cy="2376487"/>
          </a:xfrm>
          <a:prstGeom prst="roundRect">
            <a:avLst>
              <a:gd name="adj" fmla="val 9204"/>
            </a:avLst>
          </a:prstGeom>
          <a:solidFill>
            <a:schemeClr val="bg1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088" name="テキスト ボックス 8"/>
          <p:cNvSpPr txBox="1">
            <a:spLocks noChangeArrowheads="1"/>
          </p:cNvSpPr>
          <p:nvPr/>
        </p:nvSpPr>
        <p:spPr bwMode="auto">
          <a:xfrm>
            <a:off x="150813" y="3017838"/>
            <a:ext cx="266382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2400" b="1">
                <a:solidFill>
                  <a:srgbClr val="FF6600"/>
                </a:solidFill>
                <a:latin typeface="メイリオ" charset="0"/>
                <a:ea typeface="メイリオ" charset="0"/>
                <a:cs typeface="Meiryo UI" charset="0"/>
              </a:rPr>
              <a:t>シナリオ</a:t>
            </a:r>
            <a:endParaRPr lang="en-US" altLang="ja-JP" sz="2400" b="1">
              <a:solidFill>
                <a:srgbClr val="FF6600"/>
              </a:solidFill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3600" b="1">
                <a:solidFill>
                  <a:srgbClr val="FF6600"/>
                </a:solidFill>
                <a:latin typeface="メイリオ" charset="0"/>
                <a:ea typeface="メイリオ" charset="0"/>
                <a:cs typeface="Meiryo UI" charset="0"/>
              </a:rPr>
              <a:t>＃２</a:t>
            </a:r>
            <a:endParaRPr lang="en-US" altLang="ja-JP" sz="5400" b="1">
              <a:solidFill>
                <a:srgbClr val="FF6600"/>
              </a:solidFill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2400" b="1">
                <a:latin typeface="メイリオ" charset="0"/>
                <a:ea typeface="メイリオ" charset="0"/>
                <a:cs typeface="Meiryo UI" charset="0"/>
              </a:rPr>
              <a:t>交通インフラ</a:t>
            </a:r>
            <a:endParaRPr lang="en-US" altLang="ja-JP" sz="2400" b="1"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2400" b="1">
                <a:latin typeface="メイリオ" charset="0"/>
                <a:ea typeface="メイリオ" charset="0"/>
                <a:cs typeface="Meiryo UI" charset="0"/>
              </a:rPr>
              <a:t>観光関連企業</a:t>
            </a:r>
            <a:endParaRPr lang="en-US" altLang="ja-JP" sz="2400" b="1"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2400" b="1">
                <a:latin typeface="メイリオ" charset="0"/>
                <a:ea typeface="メイリオ" charset="0"/>
                <a:cs typeface="Meiryo UI" charset="0"/>
              </a:rPr>
              <a:t>連携</a:t>
            </a:r>
            <a:endParaRPr lang="en-US" altLang="ja-JP" sz="2400" b="1">
              <a:latin typeface="メイリオ" charset="0"/>
              <a:ea typeface="メイリオ" charset="0"/>
              <a:cs typeface="Meiryo UI" charset="0"/>
            </a:endParaRPr>
          </a:p>
        </p:txBody>
      </p:sp>
      <p:sp>
        <p:nvSpPr>
          <p:cNvPr id="41" name="円/楕円 40"/>
          <p:cNvSpPr/>
          <p:nvPr/>
        </p:nvSpPr>
        <p:spPr>
          <a:xfrm>
            <a:off x="2778125" y="2805113"/>
            <a:ext cx="720725" cy="647700"/>
          </a:xfrm>
          <a:prstGeom prst="ellipse">
            <a:avLst/>
          </a:prstGeom>
          <a:solidFill>
            <a:schemeClr val="accent6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090" name="テキスト ボックス 8"/>
          <p:cNvSpPr txBox="1">
            <a:spLocks noChangeArrowheads="1"/>
          </p:cNvSpPr>
          <p:nvPr/>
        </p:nvSpPr>
        <p:spPr bwMode="auto">
          <a:xfrm>
            <a:off x="2611438" y="2882900"/>
            <a:ext cx="10588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1400" b="1">
                <a:latin typeface="メイリオ" charset="0"/>
                <a:ea typeface="メイリオ" charset="0"/>
                <a:cs typeface="Meiryo UI" charset="0"/>
              </a:rPr>
              <a:t>起点</a:t>
            </a:r>
            <a:endParaRPr lang="en-US" altLang="ja-JP" sz="1400" b="1"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1400" b="1">
                <a:solidFill>
                  <a:schemeClr val="bg1"/>
                </a:solidFill>
                <a:latin typeface="メイリオ" charset="0"/>
                <a:ea typeface="メイリオ" charset="0"/>
                <a:cs typeface="Meiryo UI" charset="0"/>
              </a:rPr>
              <a:t>●●駅</a:t>
            </a:r>
          </a:p>
        </p:txBody>
      </p:sp>
      <p:sp>
        <p:nvSpPr>
          <p:cNvPr id="30" name="角丸四角形 29"/>
          <p:cNvSpPr/>
          <p:nvPr/>
        </p:nvSpPr>
        <p:spPr>
          <a:xfrm>
            <a:off x="2778125" y="3830638"/>
            <a:ext cx="1535113" cy="549275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092" name="テキスト ボックス 8"/>
          <p:cNvSpPr txBox="1">
            <a:spLocks noChangeArrowheads="1"/>
          </p:cNvSpPr>
          <p:nvPr/>
        </p:nvSpPr>
        <p:spPr bwMode="auto">
          <a:xfrm>
            <a:off x="2778125" y="3846513"/>
            <a:ext cx="15351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1400" b="1">
                <a:latin typeface="メイリオ" charset="0"/>
                <a:ea typeface="メイリオ" charset="0"/>
                <a:cs typeface="Meiryo UI" charset="0"/>
              </a:rPr>
              <a:t>線展開</a:t>
            </a:r>
            <a:endParaRPr lang="en-US" altLang="ja-JP" sz="1400" b="1"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1400" b="1">
                <a:solidFill>
                  <a:schemeClr val="bg1"/>
                </a:solidFill>
                <a:latin typeface="メイリオ" charset="0"/>
                <a:ea typeface="メイリオ" charset="0"/>
                <a:cs typeface="Meiryo UI" charset="0"/>
              </a:rPr>
              <a:t>沿線の▲▲駅</a:t>
            </a:r>
          </a:p>
        </p:txBody>
      </p:sp>
      <p:sp>
        <p:nvSpPr>
          <p:cNvPr id="31" name="円/楕円 30"/>
          <p:cNvSpPr/>
          <p:nvPr/>
        </p:nvSpPr>
        <p:spPr>
          <a:xfrm>
            <a:off x="2768600" y="4689475"/>
            <a:ext cx="1874838" cy="1766888"/>
          </a:xfrm>
          <a:prstGeom prst="ellipse">
            <a:avLst/>
          </a:prstGeom>
          <a:solidFill>
            <a:schemeClr val="accent6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094" name="テキスト ボックス 8"/>
          <p:cNvSpPr txBox="1">
            <a:spLocks noChangeArrowheads="1"/>
          </p:cNvSpPr>
          <p:nvPr/>
        </p:nvSpPr>
        <p:spPr bwMode="auto">
          <a:xfrm>
            <a:off x="2768600" y="4827588"/>
            <a:ext cx="1874838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2400" b="1">
                <a:latin typeface="メイリオ" charset="0"/>
                <a:ea typeface="メイリオ" charset="0"/>
                <a:cs typeface="Meiryo UI" charset="0"/>
              </a:rPr>
              <a:t>面展開</a:t>
            </a:r>
            <a:endParaRPr lang="en-US" altLang="ja-JP" sz="800" b="1"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endParaRPr lang="en-US" altLang="ja-JP" sz="800" b="1">
              <a:latin typeface="メイリオ" charset="0"/>
              <a:ea typeface="メイリオ" charset="0"/>
              <a:cs typeface="Meiryo UI" charset="0"/>
            </a:endParaRPr>
          </a:p>
          <a:p>
            <a:pPr algn="ctr"/>
            <a:r>
              <a:rPr lang="ja-JP" altLang="en-US" sz="2800" b="1">
                <a:solidFill>
                  <a:schemeClr val="bg1"/>
                </a:solidFill>
                <a:latin typeface="メイリオ" charset="0"/>
                <a:ea typeface="メイリオ" charset="0"/>
                <a:cs typeface="Meiryo UI" charset="0"/>
              </a:rPr>
              <a:t>■■鉄道沿線全域</a:t>
            </a:r>
          </a:p>
        </p:txBody>
      </p:sp>
      <p:sp>
        <p:nvSpPr>
          <p:cNvPr id="3095" name="テキスト ボックス 22"/>
          <p:cNvSpPr txBox="1">
            <a:spLocks noChangeArrowheads="1"/>
          </p:cNvSpPr>
          <p:nvPr/>
        </p:nvSpPr>
        <p:spPr bwMode="auto">
          <a:xfrm>
            <a:off x="3455988" y="2568575"/>
            <a:ext cx="1763712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1600">
                <a:latin typeface="Meiryo UI" charset="0"/>
                <a:ea typeface="Meiryo UI" charset="0"/>
                <a:cs typeface="Meiryo UI" charset="0"/>
              </a:rPr>
              <a:t>市町村起点</a:t>
            </a:r>
            <a:endParaRPr lang="en-US" altLang="ja-JP" sz="1600">
              <a:latin typeface="Meiryo UI" charset="0"/>
              <a:ea typeface="Meiryo UI" charset="0"/>
              <a:cs typeface="Meiryo UI" charset="0"/>
            </a:endParaRPr>
          </a:p>
          <a:p>
            <a:pPr algn="ctr"/>
            <a:r>
              <a:rPr lang="ja-JP" altLang="en-US" sz="1600">
                <a:latin typeface="Meiryo UI" charset="0"/>
                <a:ea typeface="Meiryo UI" charset="0"/>
                <a:cs typeface="Meiryo UI" charset="0"/>
              </a:rPr>
              <a:t>↓</a:t>
            </a:r>
            <a:endParaRPr lang="en-US" altLang="ja-JP" sz="1600">
              <a:latin typeface="Meiryo UI" charset="0"/>
              <a:ea typeface="Meiryo UI" charset="0"/>
              <a:cs typeface="Meiryo UI" charset="0"/>
            </a:endParaRPr>
          </a:p>
          <a:p>
            <a:pPr algn="ctr"/>
            <a:r>
              <a:rPr lang="ja-JP" altLang="en-US" sz="1600">
                <a:latin typeface="Meiryo UI" charset="0"/>
                <a:ea typeface="Meiryo UI" charset="0"/>
                <a:cs typeface="Meiryo UI" charset="0"/>
              </a:rPr>
              <a:t>精度を高めて</a:t>
            </a:r>
            <a:endParaRPr lang="en-US" altLang="ja-JP" sz="1600">
              <a:latin typeface="Meiryo UI" charset="0"/>
              <a:ea typeface="Meiryo UI" charset="0"/>
              <a:cs typeface="Meiryo UI" charset="0"/>
            </a:endParaRPr>
          </a:p>
          <a:p>
            <a:pPr algn="ctr"/>
            <a:r>
              <a:rPr lang="ja-JP" altLang="en-US" sz="1600">
                <a:latin typeface="Meiryo UI" charset="0"/>
                <a:ea typeface="Meiryo UI" charset="0"/>
                <a:cs typeface="Meiryo UI" charset="0"/>
              </a:rPr>
              <a:t>都道府県展開</a:t>
            </a:r>
          </a:p>
        </p:txBody>
      </p:sp>
      <p:sp>
        <p:nvSpPr>
          <p:cNvPr id="3096" name="テキスト ボックス 22"/>
          <p:cNvSpPr txBox="1">
            <a:spLocks noChangeArrowheads="1"/>
          </p:cNvSpPr>
          <p:nvPr/>
        </p:nvSpPr>
        <p:spPr bwMode="auto">
          <a:xfrm>
            <a:off x="5354638" y="3271838"/>
            <a:ext cx="1763712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1600">
                <a:latin typeface="Meiryo UI" charset="0"/>
                <a:ea typeface="Meiryo UI" charset="0"/>
                <a:cs typeface="Meiryo UI" charset="0"/>
              </a:rPr>
              <a:t>交通インフラ起点</a:t>
            </a:r>
            <a:endParaRPr lang="en-US" altLang="ja-JP" sz="1600">
              <a:latin typeface="Meiryo UI" charset="0"/>
              <a:ea typeface="Meiryo UI" charset="0"/>
              <a:cs typeface="Meiryo UI" charset="0"/>
            </a:endParaRPr>
          </a:p>
          <a:p>
            <a:pPr algn="ctr"/>
            <a:r>
              <a:rPr lang="ja-JP" altLang="en-US" sz="1600">
                <a:latin typeface="Meiryo UI" charset="0"/>
                <a:ea typeface="Meiryo UI" charset="0"/>
                <a:cs typeface="Meiryo UI" charset="0"/>
              </a:rPr>
              <a:t>↓</a:t>
            </a:r>
            <a:endParaRPr lang="en-US" altLang="ja-JP" sz="1600">
              <a:latin typeface="Meiryo UI" charset="0"/>
              <a:ea typeface="Meiryo UI" charset="0"/>
              <a:cs typeface="Meiryo UI" charset="0"/>
            </a:endParaRPr>
          </a:p>
          <a:p>
            <a:pPr algn="ctr"/>
            <a:r>
              <a:rPr lang="ja-JP" altLang="en-US" sz="1600">
                <a:latin typeface="Meiryo UI" charset="0"/>
                <a:ea typeface="Meiryo UI" charset="0"/>
                <a:cs typeface="Meiryo UI" charset="0"/>
              </a:rPr>
              <a:t>精度を高めて</a:t>
            </a:r>
            <a:endParaRPr lang="en-US" altLang="ja-JP" sz="1600">
              <a:latin typeface="Meiryo UI" charset="0"/>
              <a:ea typeface="Meiryo UI" charset="0"/>
              <a:cs typeface="Meiryo UI" charset="0"/>
            </a:endParaRPr>
          </a:p>
          <a:p>
            <a:pPr algn="ctr"/>
            <a:r>
              <a:rPr lang="ja-JP" altLang="en-US" sz="1600">
                <a:latin typeface="Meiryo UI" charset="0"/>
                <a:ea typeface="Meiryo UI" charset="0"/>
                <a:cs typeface="Meiryo UI" charset="0"/>
              </a:rPr>
              <a:t>沿線エリア展開</a:t>
            </a:r>
          </a:p>
        </p:txBody>
      </p:sp>
      <p:sp>
        <p:nvSpPr>
          <p:cNvPr id="3097" name="テキスト ボックス 22"/>
          <p:cNvSpPr txBox="1">
            <a:spLocks noChangeArrowheads="1"/>
          </p:cNvSpPr>
          <p:nvPr/>
        </p:nvSpPr>
        <p:spPr bwMode="auto">
          <a:xfrm>
            <a:off x="6516688" y="4429125"/>
            <a:ext cx="2051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1600">
                <a:latin typeface="Meiryo UI" charset="0"/>
                <a:ea typeface="Meiryo UI" charset="0"/>
                <a:cs typeface="Meiryo UI" charset="0"/>
              </a:rPr>
              <a:t>横串・縦串で</a:t>
            </a:r>
            <a:endParaRPr lang="en-US" altLang="ja-JP" sz="1600">
              <a:latin typeface="Meiryo UI" charset="0"/>
              <a:ea typeface="Meiryo UI" charset="0"/>
              <a:cs typeface="Meiryo UI" charset="0"/>
            </a:endParaRPr>
          </a:p>
          <a:p>
            <a:pPr algn="ctr"/>
            <a:r>
              <a:rPr lang="ja-JP" altLang="en-US" sz="1600">
                <a:latin typeface="Meiryo UI" charset="0"/>
                <a:ea typeface="Meiryo UI" charset="0"/>
                <a:cs typeface="Meiryo UI" charset="0"/>
              </a:rPr>
              <a:t>全国横断的な展開</a:t>
            </a:r>
            <a:endParaRPr lang="en-US" altLang="ja-JP" sz="1600">
              <a:latin typeface="Meiryo UI" charset="0"/>
              <a:ea typeface="Meiryo UI" charset="0"/>
              <a:cs typeface="Meiryo U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62125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円/楕円 26"/>
          <p:cNvSpPr/>
          <p:nvPr/>
        </p:nvSpPr>
        <p:spPr>
          <a:xfrm>
            <a:off x="457200" y="2270635"/>
            <a:ext cx="8229599" cy="429444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6315"/>
            <a:ext cx="8229600" cy="906676"/>
          </a:xfrm>
        </p:spPr>
        <p:txBody>
          <a:bodyPr>
            <a:normAutofit/>
          </a:bodyPr>
          <a:lstStyle/>
          <a:p>
            <a:r>
              <a:rPr lang="ja-JP" altLang="en-US" sz="2800" i="1" u="sng" dirty="0" smtClean="0">
                <a:latin typeface="ＤＦＰ太丸ゴシック体"/>
                <a:ea typeface="ＤＦＰ太丸ゴシック体"/>
                <a:cs typeface="ＤＦＰ太丸ゴシック体"/>
              </a:rPr>
              <a:t>販路・メデイアとの連携</a:t>
            </a:r>
            <a:endParaRPr kumimoji="1" lang="ja-JP" altLang="en-US" sz="2800" i="1" u="sng" dirty="0">
              <a:latin typeface="ＤＦＰ太丸ゴシック体"/>
              <a:ea typeface="ＤＦＰ太丸ゴシック体"/>
              <a:cs typeface="ＤＦＰ太丸ゴシック体"/>
            </a:endParaRPr>
          </a:p>
        </p:txBody>
      </p:sp>
      <p:grpSp>
        <p:nvGrpSpPr>
          <p:cNvPr id="3" name="図形グループ 2"/>
          <p:cNvGrpSpPr/>
          <p:nvPr/>
        </p:nvGrpSpPr>
        <p:grpSpPr>
          <a:xfrm>
            <a:off x="246853" y="824215"/>
            <a:ext cx="8597370" cy="5980121"/>
            <a:chOff x="193195" y="1181975"/>
            <a:chExt cx="8597370" cy="5980121"/>
          </a:xfrm>
        </p:grpSpPr>
        <p:sp>
          <p:nvSpPr>
            <p:cNvPr id="4" name="角丸四角形 3"/>
            <p:cNvSpPr/>
            <p:nvPr/>
          </p:nvSpPr>
          <p:spPr>
            <a:xfrm>
              <a:off x="193195" y="1234974"/>
              <a:ext cx="474352" cy="568786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dirty="0">
                  <a:solidFill>
                    <a:schemeClr val="bg1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生産者</a:t>
              </a:r>
            </a:p>
          </p:txBody>
        </p:sp>
        <p:sp>
          <p:nvSpPr>
            <p:cNvPr id="5" name="テキスト ボックス 4"/>
            <p:cNvSpPr txBox="1"/>
            <p:nvPr/>
          </p:nvSpPr>
          <p:spPr>
            <a:xfrm>
              <a:off x="1395837" y="1570636"/>
              <a:ext cx="8771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dirty="0" smtClean="0">
                  <a:latin typeface="ＤＦＰ太丸ゴシック体"/>
                  <a:ea typeface="ＤＦＰ太丸ゴシック体"/>
                  <a:cs typeface="ＤＦＰ太丸ゴシック体"/>
                </a:rPr>
                <a:t>名品の</a:t>
              </a:r>
              <a:endParaRPr kumimoji="1" lang="en-US" altLang="ja-JP" dirty="0" smtClean="0">
                <a:latin typeface="ＤＦＰ太丸ゴシック体"/>
                <a:ea typeface="ＤＦＰ太丸ゴシック体"/>
                <a:cs typeface="ＤＦＰ太丸ゴシック体"/>
              </a:endParaRPr>
            </a:p>
            <a:p>
              <a:pPr algn="ctr"/>
              <a:r>
                <a:rPr kumimoji="1" lang="ja-JP" altLang="en-US" dirty="0" smtClean="0">
                  <a:latin typeface="ＤＦＰ太丸ゴシック体"/>
                  <a:ea typeface="ＤＦＰ太丸ゴシック体"/>
                  <a:cs typeface="ＤＦＰ太丸ゴシック体"/>
                </a:rPr>
                <a:t>ネタ</a:t>
              </a:r>
              <a:endParaRPr kumimoji="1" lang="ja-JP" altLang="en-US" dirty="0"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sp>
          <p:nvSpPr>
            <p:cNvPr id="6" name="テキスト ボックス 5"/>
            <p:cNvSpPr txBox="1"/>
            <p:nvPr/>
          </p:nvSpPr>
          <p:spPr>
            <a:xfrm>
              <a:off x="2575515" y="1588525"/>
              <a:ext cx="8771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dirty="0" smtClean="0">
                  <a:latin typeface="ＤＦＰ太丸ゴシック体"/>
                  <a:ea typeface="ＤＦＰ太丸ゴシック体"/>
                  <a:cs typeface="ＤＦＰ太丸ゴシック体"/>
                </a:rPr>
                <a:t>名品の</a:t>
              </a:r>
              <a:endParaRPr kumimoji="1" lang="en-US" altLang="ja-JP" dirty="0" smtClean="0">
                <a:latin typeface="ＤＦＰ太丸ゴシック体"/>
                <a:ea typeface="ＤＦＰ太丸ゴシック体"/>
                <a:cs typeface="ＤＦＰ太丸ゴシック体"/>
              </a:endParaRPr>
            </a:p>
            <a:p>
              <a:pPr algn="ctr"/>
              <a:r>
                <a:rPr kumimoji="1" lang="ja-JP" altLang="en-US" dirty="0" smtClean="0">
                  <a:latin typeface="ＤＦＰ太丸ゴシック体"/>
                  <a:ea typeface="ＤＦＰ太丸ゴシック体"/>
                  <a:cs typeface="ＤＦＰ太丸ゴシック体"/>
                </a:rPr>
                <a:t>発掘</a:t>
              </a:r>
              <a:endParaRPr kumimoji="1" lang="ja-JP" altLang="en-US" dirty="0"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3720193" y="167796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>
                  <a:latin typeface="ＤＦＰ太丸ゴシック体"/>
                  <a:ea typeface="ＤＦＰ太丸ゴシック体"/>
                  <a:cs typeface="ＤＦＰ太丸ゴシック体"/>
                </a:rPr>
                <a:t>話題化</a:t>
              </a:r>
              <a:endParaRPr kumimoji="1" lang="ja-JP" altLang="en-US" dirty="0"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4833161" y="1549230"/>
              <a:ext cx="133882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dirty="0" smtClean="0">
                  <a:latin typeface="ＤＦＰ太丸ゴシック体"/>
                  <a:ea typeface="ＤＦＰ太丸ゴシック体"/>
                  <a:cs typeface="ＤＦＰ太丸ゴシック体"/>
                </a:rPr>
                <a:t>購買</a:t>
              </a:r>
              <a:endParaRPr kumimoji="1" lang="en-US" altLang="ja-JP" dirty="0" smtClean="0">
                <a:latin typeface="ＤＦＰ太丸ゴシック体"/>
                <a:ea typeface="ＤＦＰ太丸ゴシック体"/>
                <a:cs typeface="ＤＦＰ太丸ゴシック体"/>
              </a:endParaRPr>
            </a:p>
            <a:p>
              <a:pPr algn="ctr"/>
              <a:r>
                <a:rPr lang="ja-JP" altLang="en-US" dirty="0" smtClean="0">
                  <a:latin typeface="ＤＦＰ太丸ゴシック体"/>
                  <a:ea typeface="ＤＦＰ太丸ゴシック体"/>
                  <a:cs typeface="ＤＦＰ太丸ゴシック体"/>
                </a:rPr>
                <a:t>ナビゲート</a:t>
              </a:r>
              <a:endParaRPr kumimoji="1" lang="ja-JP" altLang="en-US" dirty="0"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6486428" y="1549230"/>
              <a:ext cx="1107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dirty="0" smtClean="0">
                  <a:latin typeface="ＤＦＰ太丸ゴシック体"/>
                  <a:ea typeface="ＤＦＰ太丸ゴシック体"/>
                  <a:cs typeface="ＤＦＰ太丸ゴシック体"/>
                </a:rPr>
                <a:t>固定</a:t>
              </a:r>
              <a:endParaRPr kumimoji="1" lang="en-US" altLang="ja-JP" dirty="0" smtClean="0">
                <a:latin typeface="ＤＦＰ太丸ゴシック体"/>
                <a:ea typeface="ＤＦＰ太丸ゴシック体"/>
                <a:cs typeface="ＤＦＰ太丸ゴシック体"/>
              </a:endParaRPr>
            </a:p>
            <a:p>
              <a:pPr algn="ctr"/>
              <a:r>
                <a:rPr lang="ja-JP" altLang="en-US" dirty="0" smtClean="0">
                  <a:latin typeface="ＤＦＰ太丸ゴシック体"/>
                  <a:ea typeface="ＤＦＰ太丸ゴシック体"/>
                  <a:cs typeface="ＤＦＰ太丸ゴシック体"/>
                </a:rPr>
                <a:t>ファン化</a:t>
              </a:r>
              <a:endParaRPr kumimoji="1" lang="ja-JP" altLang="en-US" dirty="0"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sp>
          <p:nvSpPr>
            <p:cNvPr id="10" name="右矢印 9"/>
            <p:cNvSpPr/>
            <p:nvPr/>
          </p:nvSpPr>
          <p:spPr>
            <a:xfrm>
              <a:off x="974531" y="1677967"/>
              <a:ext cx="300081" cy="484632"/>
            </a:xfrm>
            <a:prstGeom prst="right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右矢印 10"/>
            <p:cNvSpPr/>
            <p:nvPr/>
          </p:nvSpPr>
          <p:spPr>
            <a:xfrm>
              <a:off x="2273000" y="1677967"/>
              <a:ext cx="300081" cy="484632"/>
            </a:xfrm>
            <a:prstGeom prst="right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右矢印 11"/>
            <p:cNvSpPr/>
            <p:nvPr/>
          </p:nvSpPr>
          <p:spPr>
            <a:xfrm>
              <a:off x="3420112" y="1640314"/>
              <a:ext cx="300081" cy="484632"/>
            </a:xfrm>
            <a:prstGeom prst="right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右矢印 12"/>
            <p:cNvSpPr/>
            <p:nvPr/>
          </p:nvSpPr>
          <p:spPr>
            <a:xfrm>
              <a:off x="4597356" y="1668121"/>
              <a:ext cx="300081" cy="484632"/>
            </a:xfrm>
            <a:prstGeom prst="right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右矢印 13"/>
            <p:cNvSpPr/>
            <p:nvPr/>
          </p:nvSpPr>
          <p:spPr>
            <a:xfrm>
              <a:off x="6171989" y="1668121"/>
              <a:ext cx="300081" cy="484632"/>
            </a:xfrm>
            <a:prstGeom prst="right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右矢印 14"/>
            <p:cNvSpPr/>
            <p:nvPr/>
          </p:nvSpPr>
          <p:spPr>
            <a:xfrm>
              <a:off x="7744464" y="1677967"/>
              <a:ext cx="300081" cy="484632"/>
            </a:xfrm>
            <a:prstGeom prst="right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角丸四角形 15"/>
            <p:cNvSpPr/>
            <p:nvPr/>
          </p:nvSpPr>
          <p:spPr>
            <a:xfrm>
              <a:off x="8262555" y="1181975"/>
              <a:ext cx="528010" cy="598012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dirty="0" smtClean="0">
                  <a:solidFill>
                    <a:schemeClr val="bg1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消費者</a:t>
              </a:r>
              <a:endParaRPr lang="ja-JP" altLang="en-US" dirty="0">
                <a:solidFill>
                  <a:schemeClr val="bg1"/>
                </a:solidFill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</p:grpSp>
      <p:sp>
        <p:nvSpPr>
          <p:cNvPr id="17" name="円/楕円 16"/>
          <p:cNvSpPr/>
          <p:nvPr/>
        </p:nvSpPr>
        <p:spPr>
          <a:xfrm>
            <a:off x="4134092" y="4440306"/>
            <a:ext cx="3201518" cy="1003349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Yahoo</a:t>
            </a:r>
            <a:r>
              <a:rPr kumimoji="1" lang="ja-JP" altLang="en-US" dirty="0" smtClean="0"/>
              <a:t>、楽天</a:t>
            </a:r>
            <a:r>
              <a:rPr lang="ja-JP" altLang="en-US" dirty="0" smtClean="0"/>
              <a:t>、</a:t>
            </a:r>
            <a:r>
              <a:rPr lang="ja-JP" altLang="en-US" sz="1600" dirty="0" smtClean="0"/>
              <a:t>じゃらん</a:t>
            </a:r>
            <a:endParaRPr kumimoji="1" lang="en-US" altLang="ja-JP" sz="1600" dirty="0" smtClean="0"/>
          </a:p>
          <a:p>
            <a:pPr algn="ctr"/>
            <a:r>
              <a:rPr lang="ja-JP" altLang="en-US" sz="1600" dirty="0" smtClean="0"/>
              <a:t>ネット決済ベンチャー、イオン、</a:t>
            </a:r>
            <a:r>
              <a:rPr lang="ja-JP" altLang="en-US" dirty="0" smtClean="0"/>
              <a:t>ローソン、</a:t>
            </a:r>
            <a:r>
              <a:rPr lang="en-US" altLang="ja-JP" dirty="0" smtClean="0"/>
              <a:t>PDB</a:t>
            </a:r>
            <a:endParaRPr kumimoji="1" lang="ja-JP" altLang="en-US" dirty="0"/>
          </a:p>
        </p:txBody>
      </p:sp>
      <p:sp>
        <p:nvSpPr>
          <p:cNvPr id="19" name="円/楕円 18"/>
          <p:cNvSpPr/>
          <p:nvPr/>
        </p:nvSpPr>
        <p:spPr>
          <a:xfrm>
            <a:off x="721205" y="2270635"/>
            <a:ext cx="2998988" cy="1003349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1560"/>
              </a:lnSpc>
            </a:pPr>
            <a:r>
              <a:rPr lang="ja-JP" altLang="en-US" sz="1600" dirty="0" smtClean="0"/>
              <a:t>４７</a:t>
            </a:r>
            <a:r>
              <a:rPr lang="en-US" altLang="ja-JP" sz="1600" dirty="0" smtClean="0"/>
              <a:t>CLUB</a:t>
            </a:r>
            <a:r>
              <a:rPr lang="ja-JP" altLang="en-US" sz="1600" dirty="0" smtClean="0"/>
              <a:t>、コロカル</a:t>
            </a:r>
            <a:endParaRPr lang="en-US" altLang="ja-JP" sz="1600" dirty="0" smtClean="0"/>
          </a:p>
          <a:p>
            <a:pPr algn="ctr">
              <a:lnSpc>
                <a:spcPts val="1560"/>
              </a:lnSpc>
            </a:pPr>
            <a:r>
              <a:rPr lang="ja-JP" altLang="en-US" sz="1600" dirty="0" smtClean="0"/>
              <a:t>ソトコト、ターンズ、</a:t>
            </a:r>
            <a:r>
              <a:rPr kumimoji="1" lang="en-US" altLang="ja-JP" dirty="0" smtClean="0"/>
              <a:t>Discover Japan,</a:t>
            </a:r>
            <a:r>
              <a:rPr kumimoji="1" lang="ja-JP" altLang="en-US" dirty="0" smtClean="0"/>
              <a:t>　</a:t>
            </a:r>
            <a:endParaRPr kumimoji="1" lang="en-US" altLang="ja-JP" dirty="0" smtClean="0"/>
          </a:p>
          <a:p>
            <a:pPr algn="ctr">
              <a:lnSpc>
                <a:spcPts val="1560"/>
              </a:lnSpc>
            </a:pPr>
            <a:r>
              <a:rPr lang="ja-JP" altLang="en-US" sz="1600" dirty="0" smtClean="0"/>
              <a:t>婦人画報、家庭画報</a:t>
            </a:r>
            <a:endParaRPr kumimoji="1" lang="en-US" altLang="ja-JP" sz="1600" dirty="0" smtClean="0"/>
          </a:p>
        </p:txBody>
      </p:sp>
      <p:sp>
        <p:nvSpPr>
          <p:cNvPr id="20" name="円/楕円 19"/>
          <p:cNvSpPr/>
          <p:nvPr/>
        </p:nvSpPr>
        <p:spPr>
          <a:xfrm>
            <a:off x="2273000" y="3365405"/>
            <a:ext cx="3269086" cy="1003349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CATV</a:t>
            </a:r>
            <a:r>
              <a:rPr kumimoji="1" lang="ja-JP" altLang="en-US" dirty="0" smtClean="0"/>
              <a:t>、</a:t>
            </a:r>
            <a:r>
              <a:rPr kumimoji="1" lang="en-US" altLang="ja-JP" dirty="0" smtClean="0"/>
              <a:t>FM</a:t>
            </a:r>
            <a:r>
              <a:rPr lang="ja-JP" altLang="en-US" dirty="0" smtClean="0"/>
              <a:t>、一般紙</a:t>
            </a:r>
            <a:endParaRPr lang="en-US" altLang="ja-JP" dirty="0" smtClean="0"/>
          </a:p>
          <a:p>
            <a:pPr algn="ctr"/>
            <a:r>
              <a:rPr lang="ja-JP" altLang="en-US" sz="1600" dirty="0" smtClean="0"/>
              <a:t>女性セブン、</a:t>
            </a:r>
            <a:r>
              <a:rPr lang="en-US" altLang="ja-JP" sz="1600" dirty="0" smtClean="0"/>
              <a:t>Oz-Magazine</a:t>
            </a:r>
            <a:r>
              <a:rPr lang="ja-JP" altLang="en-US" sz="1600" dirty="0" smtClean="0"/>
              <a:t>等女性誌</a:t>
            </a:r>
            <a:endParaRPr lang="en-US" altLang="ja-JP" sz="1600" dirty="0" smtClean="0"/>
          </a:p>
          <a:p>
            <a:pPr algn="ctr"/>
            <a:r>
              <a:rPr kumimoji="1" lang="ja-JP" altLang="en-US" sz="1600" dirty="0" smtClean="0"/>
              <a:t>ネット調査ベンチャー</a:t>
            </a:r>
            <a:endParaRPr kumimoji="1" lang="ja-JP" altLang="en-US" sz="1600" dirty="0"/>
          </a:p>
        </p:txBody>
      </p:sp>
      <p:sp>
        <p:nvSpPr>
          <p:cNvPr id="21" name="円/楕円 20"/>
          <p:cNvSpPr/>
          <p:nvPr/>
        </p:nvSpPr>
        <p:spPr>
          <a:xfrm>
            <a:off x="5759150" y="5565715"/>
            <a:ext cx="2700721" cy="58792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600" dirty="0" smtClean="0"/>
              <a:t>三越伊勢丹</a:t>
            </a:r>
            <a:endParaRPr lang="en-US" altLang="ja-JP" sz="1600" dirty="0" smtClean="0"/>
          </a:p>
          <a:p>
            <a:pPr algn="ctr"/>
            <a:r>
              <a:rPr kumimoji="1" lang="ja-JP" altLang="en-US" sz="1600" dirty="0" smtClean="0"/>
              <a:t>日本百貨店</a:t>
            </a:r>
            <a:endParaRPr kumimoji="1" lang="en-US" altLang="ja-JP" sz="1600" dirty="0" smtClean="0"/>
          </a:p>
        </p:txBody>
      </p:sp>
      <p:sp>
        <p:nvSpPr>
          <p:cNvPr id="23" name="円/楕円 22"/>
          <p:cNvSpPr/>
          <p:nvPr/>
        </p:nvSpPr>
        <p:spPr>
          <a:xfrm>
            <a:off x="321004" y="6332526"/>
            <a:ext cx="8523219" cy="47181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1520"/>
              </a:lnSpc>
            </a:pPr>
            <a:r>
              <a:rPr kumimoji="1" lang="ja-JP" altLang="en-US" sz="1400" dirty="0" smtClean="0"/>
              <a:t>おとりよせネット、</a:t>
            </a:r>
            <a:r>
              <a:rPr lang="ja-JP" altLang="en-US" sz="1400" dirty="0" smtClean="0"/>
              <a:t>クックパッド、</a:t>
            </a:r>
            <a:r>
              <a:rPr lang="en-US" altLang="ja-JP" sz="1400" dirty="0" smtClean="0"/>
              <a:t>B</a:t>
            </a:r>
            <a:r>
              <a:rPr lang="ja-JP" altLang="en-US" sz="1400" dirty="0" smtClean="0"/>
              <a:t>級グルメ</a:t>
            </a:r>
            <a:r>
              <a:rPr lang="en-US" altLang="ja-JP" sz="1400" dirty="0" smtClean="0"/>
              <a:t>NW, SNS</a:t>
            </a:r>
            <a:r>
              <a:rPr lang="ja-JP" altLang="en-US" sz="1400" dirty="0" smtClean="0"/>
              <a:t>などベンチャー、</a:t>
            </a:r>
            <a:endParaRPr lang="en-US" altLang="ja-JP" sz="1400" dirty="0" smtClean="0"/>
          </a:p>
          <a:p>
            <a:pPr algn="ctr">
              <a:lnSpc>
                <a:spcPts val="1520"/>
              </a:lnSpc>
            </a:pPr>
            <a:r>
              <a:rPr lang="ja-JP" altLang="en-US" sz="1400" dirty="0" smtClean="0"/>
              <a:t>旅行エージェント、広告エージェント</a:t>
            </a:r>
            <a:endParaRPr kumimoji="1" lang="en-US" altLang="ja-JP" sz="1400" dirty="0" smtClean="0"/>
          </a:p>
        </p:txBody>
      </p:sp>
      <p:sp>
        <p:nvSpPr>
          <p:cNvPr id="26" name="角丸四角形 25"/>
          <p:cNvSpPr/>
          <p:nvPr/>
        </p:nvSpPr>
        <p:spPr>
          <a:xfrm>
            <a:off x="1828846" y="4796893"/>
            <a:ext cx="1595785" cy="76882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 smtClean="0">
                <a:latin typeface="ＤＦＰ太丸ゴシック体"/>
                <a:ea typeface="ＤＦＰ太丸ゴシック体"/>
                <a:cs typeface="ＤＦＰ太丸ゴシック体"/>
              </a:rPr>
              <a:t>地域戦略</a:t>
            </a:r>
            <a:endParaRPr kumimoji="1" lang="ja-JP" altLang="en-US" sz="2400" b="1" dirty="0">
              <a:latin typeface="ＤＦＰ太丸ゴシック体"/>
              <a:ea typeface="ＤＦＰ太丸ゴシック体"/>
              <a:cs typeface="ＤＦＰ太丸ゴシック体"/>
            </a:endParaRPr>
          </a:p>
        </p:txBody>
      </p:sp>
    </p:spTree>
    <p:extLst>
      <p:ext uri="{BB962C8B-B14F-4D97-AF65-F5344CB8AC3E}">
        <p14:creationId xmlns:p14="http://schemas.microsoft.com/office/powerpoint/2010/main" val="352012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7" grpId="0" animBg="1"/>
      <p:bldP spid="19" grpId="0" animBg="1"/>
      <p:bldP spid="20" grpId="0" animBg="1"/>
      <p:bldP spid="21" grpId="0" animBg="1"/>
      <p:bldP spid="23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395412"/>
            <a:ext cx="6485357" cy="1470025"/>
          </a:xfrm>
        </p:spPr>
        <p:txBody>
          <a:bodyPr>
            <a:normAutofit/>
          </a:bodyPr>
          <a:lstStyle/>
          <a:p>
            <a:pPr algn="l"/>
            <a:r>
              <a:rPr lang="ja-JP" altLang="en-US" sz="3200" i="1" dirty="0" smtClean="0">
                <a:latin typeface="ＤＦＰ太丸ゴシック体"/>
                <a:ea typeface="ＤＦＰ太丸ゴシック体"/>
                <a:cs typeface="ＤＦＰ太丸ゴシック体"/>
              </a:rPr>
              <a:t>事務局への問い合わせについて</a:t>
            </a:r>
            <a:endParaRPr kumimoji="1" lang="ja-JP" altLang="en-US" sz="3200" i="1" dirty="0">
              <a:latin typeface="ＤＦＰ太丸ゴシック体"/>
              <a:ea typeface="ＤＦＰ太丸ゴシック体"/>
              <a:cs typeface="ＤＦＰ太丸ゴシック体"/>
            </a:endParaRPr>
          </a:p>
        </p:txBody>
      </p:sp>
      <p:sp>
        <p:nvSpPr>
          <p:cNvPr id="4" name="サブタイトル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5152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21023" y="862779"/>
            <a:ext cx="8901953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ja-JP" altLang="en-US" u="sng" dirty="0" smtClean="0">
                <a:latin typeface="ＤＦＰ太丸ゴシック体"/>
                <a:ea typeface="ＤＦＰ太丸ゴシック体"/>
                <a:cs typeface="ＤＦＰ太丸ゴシック体"/>
              </a:rPr>
              <a:t>問い合わせ対応について</a:t>
            </a:r>
            <a:endParaRPr lang="en-US" altLang="ja-JP" u="sng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 marL="655638" lvl="1" indent="-285750">
              <a:buFont typeface="Arial"/>
              <a:buChar char="•"/>
            </a:pP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事務局に連日１００以上の自治体から問い合わせが続いております。つきましては、以下の対応を願います。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990600" lvl="1" indent="-285750">
              <a:buFont typeface="Wingdings" charset="2"/>
              <a:buChar char="v"/>
            </a:pP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問い合わせはメール限定。真に必要と考えられるものに絞ること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990600" lvl="1" indent="-285750">
              <a:buFont typeface="Wingdings" charset="2"/>
              <a:buChar char="v"/>
            </a:pP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お急ぎの場合は、しかるべきレベルの方から担当参事官宛に直接電話する。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342900" indent="-342900">
              <a:buFont typeface="+mj-lt"/>
              <a:buAutoNum type="arabicPeriod"/>
            </a:pP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ja-JP" altLang="en-US" u="sng" dirty="0" smtClean="0">
                <a:latin typeface="ＤＦＰ太丸ゴシック体"/>
                <a:ea typeface="ＤＦＰ太丸ゴシック体"/>
                <a:cs typeface="ＤＦＰ太丸ゴシック体"/>
              </a:rPr>
              <a:t>質問の内容について</a:t>
            </a:r>
            <a:endParaRPr lang="en-US" altLang="ja-JP" u="sng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 marL="650875" indent="-285750">
              <a:buFont typeface="Arial"/>
              <a:buChar char="•"/>
            </a:pP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常識で判断できると思われる問い合わせ（＊）が目立ちます。まずは「消費喚起」につながるのか一度お考えいただいた上で、各自治体でしかるべき責任者まで上げてから、必要に応じ、参事官宛にご相談ください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lvl="1"/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＊）問い合わせ事例</a:t>
            </a:r>
            <a:endParaRPr lang="en-US" altLang="ja-JP" sz="16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1200150" lvl="2" indent="-285750">
              <a:buFont typeface="Arial"/>
              <a:buChar char="•"/>
            </a:pPr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熱中症対策のため水を配布してよいか。＜消費喚起になりません＞</a:t>
            </a:r>
            <a:endParaRPr lang="en-US" altLang="ja-JP" sz="16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1200150" lvl="2" indent="-285750">
              <a:buFont typeface="Arial"/>
              <a:buChar char="•"/>
            </a:pP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パチンコ</a:t>
            </a:r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、麻雀に使っても良いか。　　＜遊興娯楽は望ましくありません＞</a:t>
            </a:r>
            <a:endParaRPr lang="en-US" altLang="ja-JP" sz="16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1200150" lvl="2" indent="-285750">
              <a:buFont typeface="Arial"/>
              <a:buChar char="•"/>
            </a:pPr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固定資産税の支払いに使っても良いか　＜そもそも理解に苦しみます＞</a:t>
            </a:r>
            <a:endParaRPr lang="en-US" altLang="ja-JP" sz="16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1200150" lvl="2" indent="-285750">
              <a:buFont typeface="Arial"/>
              <a:buChar char="•"/>
            </a:pPr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既に購入済みの住宅ローンの返済に使っても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良い</a:t>
            </a:r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　　　等</a:t>
            </a:r>
            <a:endParaRPr lang="en-US" altLang="ja-JP" sz="16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lvl="2"/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ja-JP" altLang="en-US" u="sng" dirty="0">
                <a:latin typeface="ＤＦＰ太丸ゴシック体"/>
                <a:ea typeface="ＤＦＰ太丸ゴシック体"/>
                <a:cs typeface="ＤＦＰ太丸ゴシック体"/>
              </a:rPr>
              <a:t>質問の内容について</a:t>
            </a:r>
            <a:endParaRPr lang="en-US" altLang="ja-JP" u="sng" dirty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 marL="650875" indent="-285750">
              <a:buFont typeface="Arial"/>
              <a:buChar char="•"/>
            </a:pP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委託先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や補助先から直接の電話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が増えていますが、国ではお答えしません。交付金を財源とした、各自治体の事業となりますから、各自治体で責任を持ってご回答ください。各自治体からの問い合わせについては、上記１．に準じます。</a:t>
            </a:r>
            <a:endParaRPr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" name="タイトル 1"/>
          <p:cNvSpPr>
            <a:spLocks noGrp="1"/>
          </p:cNvSpPr>
          <p:nvPr>
            <p:ph type="title"/>
          </p:nvPr>
        </p:nvSpPr>
        <p:spPr>
          <a:xfrm>
            <a:off x="457200" y="-27688"/>
            <a:ext cx="8229600" cy="809783"/>
          </a:xfrm>
        </p:spPr>
        <p:txBody>
          <a:bodyPr>
            <a:normAutofit/>
          </a:bodyPr>
          <a:lstStyle/>
          <a:p>
            <a:r>
              <a:rPr lang="ja-JP" altLang="en-US" sz="3200" i="1" u="sng" dirty="0" smtClean="0">
                <a:latin typeface="ＤＦＰ太丸ゴシック体"/>
                <a:ea typeface="ＤＦＰ太丸ゴシック体"/>
                <a:cs typeface="ＤＦＰ太丸ゴシック体"/>
              </a:rPr>
              <a:t>事務局への問い合わせについて①</a:t>
            </a:r>
            <a:endParaRPr kumimoji="1" lang="ja-JP" altLang="en-US" sz="1600" i="1" u="sng" dirty="0">
              <a:latin typeface="ＤＦＰ太丸ゴシック体"/>
              <a:ea typeface="ＤＦＰ太丸ゴシック体"/>
              <a:cs typeface="ＤＦＰ太丸ゴシック体"/>
            </a:endParaRPr>
          </a:p>
        </p:txBody>
      </p:sp>
    </p:spTree>
    <p:extLst>
      <p:ext uri="{BB962C8B-B14F-4D97-AF65-F5344CB8AC3E}">
        <p14:creationId xmlns:p14="http://schemas.microsoft.com/office/powerpoint/2010/main" val="969362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/>
          <p:cNvSpPr txBox="1">
            <a:spLocks/>
          </p:cNvSpPr>
          <p:nvPr/>
        </p:nvSpPr>
        <p:spPr>
          <a:xfrm>
            <a:off x="457200" y="-27688"/>
            <a:ext cx="8229600" cy="809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i="1" u="sng" dirty="0" smtClean="0">
                <a:latin typeface="ＤＦＰ太丸ゴシック体"/>
                <a:ea typeface="ＤＦＰ太丸ゴシック体"/>
                <a:cs typeface="ＤＦＰ太丸ゴシック体"/>
              </a:rPr>
              <a:t>事務局への問い合わせについて②</a:t>
            </a:r>
            <a:endParaRPr lang="ja-JP" altLang="en-US" sz="1600" i="1" u="sng" dirty="0">
              <a:latin typeface="ＤＦＰ太丸ゴシック体"/>
              <a:ea typeface="ＤＦＰ太丸ゴシック体"/>
              <a:cs typeface="ＤＦＰ太丸ゴシック体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36176" y="1145170"/>
            <a:ext cx="8471648" cy="4124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i="1" u="sng" dirty="0" smtClean="0">
                <a:latin typeface="ＤＦＰ太丸ゴシック体"/>
                <a:ea typeface="ＤＦＰ太丸ゴシック体"/>
                <a:cs typeface="ＤＦＰ太丸ゴシック体"/>
              </a:rPr>
              <a:t>４．市民の方からの</a:t>
            </a:r>
            <a:r>
              <a:rPr lang="ja-JP" altLang="en-US" i="1" u="sng" dirty="0">
                <a:latin typeface="ＤＦＰ太丸ゴシック体"/>
                <a:ea typeface="ＤＦＰ太丸ゴシック体"/>
                <a:cs typeface="ＤＦＰ太丸ゴシック体"/>
              </a:rPr>
              <a:t>ご意見</a:t>
            </a:r>
            <a:r>
              <a:rPr lang="ja-JP" altLang="en-US" i="1" u="sng" dirty="0" smtClean="0">
                <a:latin typeface="ＤＦＰ太丸ゴシック体"/>
                <a:ea typeface="ＤＦＰ太丸ゴシック体"/>
                <a:cs typeface="ＤＦＰ太丸ゴシック体"/>
              </a:rPr>
              <a:t>について</a:t>
            </a:r>
            <a:endParaRPr lang="en-US" altLang="ja-JP" i="1" u="sng" dirty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 marL="650875" indent="-285750">
              <a:buFont typeface="Arial"/>
              <a:buChar char="•"/>
            </a:pP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事業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内容に関する市民の方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ご意見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自治体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からご案内をされることが大変多くなっております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国ではお答えできません。改めて自治体に問い合わせるように回答しますので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、ご了解ください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spcAft>
                <a:spcPts val="600"/>
              </a:spcAft>
            </a:pP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spcAft>
                <a:spcPts val="600"/>
              </a:spcAft>
            </a:pPr>
            <a:r>
              <a:rPr lang="ja-JP" altLang="en-US" i="1" u="sng" dirty="0" smtClean="0">
                <a:latin typeface="ＤＦＰ太丸ゴシック体"/>
                <a:ea typeface="ＤＦＰ太丸ゴシック体"/>
                <a:cs typeface="ＤＦＰ太丸ゴシック体"/>
              </a:rPr>
              <a:t>５．庁内及び市町村等との情報共有について</a:t>
            </a:r>
            <a:endParaRPr lang="en-US" altLang="ja-JP" i="1" u="sng" dirty="0" smtClean="0">
              <a:latin typeface="ＤＦＰ太丸ゴシック体"/>
              <a:ea typeface="ＤＦＰ太丸ゴシック体"/>
              <a:cs typeface="ＤＦＰ太丸ゴシック体"/>
            </a:endParaRPr>
          </a:p>
          <a:p>
            <a:pPr marL="625475" lvl="1" indent="-285750">
              <a:buFont typeface="Arial"/>
              <a:buChar char="•"/>
            </a:pP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市区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町村や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庁内原課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より、事務連絡や４月時点の連絡先変更が届いていないという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お問い合わせが多発しております。こうした場合、今後、都道府県の交付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金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担当窓口課をご紹介させていただきます。</a:t>
            </a:r>
            <a:endParaRPr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625475" lvl="1" indent="-285750">
              <a:buFont typeface="Arial"/>
              <a:buChar char="•"/>
            </a:pP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都道府県の交付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金担当の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窓口課におかれては、市区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町村や庁内への情報共有の徹底をお願いします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625475" lvl="1" indent="-285750">
              <a:buFont typeface="Arial"/>
              <a:buChar char="•"/>
            </a:pP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内閣府の交付金担当窓口の電話がパンクし、電話応対業務も回らなくなっているため、８月以降番号を変更する可能性がございます。改めてご連絡申し上げますので、事務連絡にご注意ください。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4763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8827</TotalTime>
  <Words>1500</Words>
  <Application>Microsoft Macintosh PowerPoint</Application>
  <PresentationFormat>画面に合わせる (4:3)</PresentationFormat>
  <Paragraphs>252</Paragraphs>
  <Slides>16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17" baseType="lpstr">
      <vt:lpstr>ホワイト</vt:lpstr>
      <vt:lpstr>消費喚起型事業の今後について 　　〜事務局説明資料〜</vt:lpstr>
      <vt:lpstr>転売対策について</vt:lpstr>
      <vt:lpstr>転売対策には全力を尽くしてください！</vt:lpstr>
      <vt:lpstr>消費喚起型事業の今後について 　　　〜ローカルブランデイングの進め方〜</vt:lpstr>
      <vt:lpstr>消費喚起事業の現在と今後</vt:lpstr>
      <vt:lpstr>「新たな消費喚起」から「稼ぐ力」の向上に</vt:lpstr>
      <vt:lpstr>PowerPoint プレゼンテーション</vt:lpstr>
      <vt:lpstr>PowerPoint プレゼンテーション</vt:lpstr>
      <vt:lpstr>ながと物産合同会社とはこんな会社です。 〜山口県長門市　作成資料より〜</vt:lpstr>
      <vt:lpstr>まず、どこから取り組むか？</vt:lpstr>
      <vt:lpstr>PowerPoint プレゼンテーション</vt:lpstr>
      <vt:lpstr>PowerPoint プレゼンテーション</vt:lpstr>
      <vt:lpstr>販路・メデイアとの連携</vt:lpstr>
      <vt:lpstr>事務局への問い合わせについて</vt:lpstr>
      <vt:lpstr>事務局への問い合わせについて①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村上 敬亮</dc:creator>
  <cp:lastModifiedBy>村上 敬亮</cp:lastModifiedBy>
  <cp:revision>134</cp:revision>
  <cp:lastPrinted>2015-04-19T22:53:27Z</cp:lastPrinted>
  <dcterms:created xsi:type="dcterms:W3CDTF">2015-03-11T20:39:27Z</dcterms:created>
  <dcterms:modified xsi:type="dcterms:W3CDTF">2015-07-14T22:45:58Z</dcterms:modified>
</cp:coreProperties>
</file>