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83" r:id="rId1"/>
    <p:sldMasterId id="2147483684" r:id="rId2"/>
    <p:sldMasterId id="2147483685" r:id="rId3"/>
    <p:sldMasterId id="2147483686" r:id="rId4"/>
  </p:sldMasterIdLst>
  <p:notesMasterIdLst>
    <p:notesMasterId r:id="rId42"/>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419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9051"/>
    <a:srgbClr val="6FD2A8"/>
    <a:srgbClr val="FF624F"/>
    <a:srgbClr val="E6E6E6"/>
    <a:srgbClr val="F4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13F8217-CA17-41E2-A4B2-7488C3C931E1}">
  <a:tblStyle styleId="{B13F8217-CA17-41E2-A4B2-7488C3C931E1}"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19EB08CF-F05A-473E-BC74-A0DA79190AFF}"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82"/>
    <p:restoredTop sz="94666"/>
  </p:normalViewPr>
  <p:slideViewPr>
    <p:cSldViewPr snapToGrid="0">
      <p:cViewPr varScale="1">
        <p:scale>
          <a:sx n="83" d="100"/>
          <a:sy n="83" d="100"/>
        </p:scale>
        <p:origin x="1531" y="62"/>
      </p:cViewPr>
      <p:guideLst>
        <p:guide orient="horz" pos="2160"/>
        <p:guide pos="419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8c83c12e2e_0_201:notes"/>
          <p:cNvSpPr txBox="1">
            <a:spLocks noGrp="1"/>
          </p:cNvSpPr>
          <p:nvPr>
            <p:ph type="body" idx="1"/>
          </p:nvPr>
        </p:nvSpPr>
        <p:spPr>
          <a:xfrm>
            <a:off x="685801"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g8c83c12e2e_0_20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8c83c12e2e_0_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8c83c12e2e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8c843ef915_0_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8c843ef915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8c843ef915_0_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8c843ef915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8c843ef915_0_20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8c843ef915_0_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8c843ef915_0_18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8c843ef915_0_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8c846fbac9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8c846fbac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8c846fbac9_0_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8c846fbac9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8c83c12e2e_0_2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8c83c12e2e_0_2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8c843ef915_0_2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8c843ef915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8c843ef915_0_2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8c843ef915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8c89de4cb8_0_19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8c89de4cb8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8c89de4cb8_0_2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8c89de4cb8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8c89de4cb8_0_2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8c89de4cb8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8c89de4cb8_0_2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8c89de4cb8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8c89de4cb8_0_2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8c89de4cb8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8c89de4cb8_0_2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8c89de4cb8_0_2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8c89de4cb8_0_2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8c89de4cb8_0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8c89de4cb8_0_2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8c89de4cb8_0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8c89de4cb8_0_2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8c89de4cb8_0_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8c89de4cb8_0_2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8c89de4cb8_0_2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8c89de4cb8_0_2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8c89de4cb8_0_2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8c89de4cb8_0_2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8c89de4cb8_0_2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8c89de4cb8_0_2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8c89de4cb8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8c89de4cb8_0_30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 name="Google Shape;358;g8c89de4cb8_0_3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8c89de4cb8_0_30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8c89de4cb8_0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8c89de4cb8_0_3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8c89de4cb8_0_3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8c89de4cb8_0_3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8c89de4cb8_0_3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8c89de4cb8_0_3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8c89de4cb8_0_3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8c89de4cb8_0_3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8c89de4cb8_0_3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8c843ef915_0_4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8c843ef915_0_4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8c83c12e2e_0_2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8c83c12e2e_0_2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8c83c12e2e_0_2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8c83c12e2e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8c83c12e2e_0_2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1" name="Google Shape;421;g8c83c12e2e_0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8c83c12e2e_0_2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8" name="Google Shape;428;g8c83c12e2e_0_2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8c83c12e2e_0_2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5" name="Google Shape;435;g8c83c12e2e_0_2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8c843ef915_0_3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 name="Google Shape;441;g8c843ef915_0_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1">
  <p:cSld name="TITLE_1">
    <p:spTree>
      <p:nvGrpSpPr>
        <p:cNvPr id="1" name="Shape 50"/>
        <p:cNvGrpSpPr/>
        <p:nvPr/>
      </p:nvGrpSpPr>
      <p:grpSpPr>
        <a:xfrm>
          <a:off x="0" y="0"/>
          <a:ext cx="0" cy="0"/>
          <a:chOff x="0" y="0"/>
          <a:chExt cx="0" cy="0"/>
        </a:xfrm>
      </p:grpSpPr>
      <p:sp>
        <p:nvSpPr>
          <p:cNvPr id="51" name="Google Shape;51;p13"/>
          <p:cNvSpPr txBox="1">
            <a:spLocks noGrp="1"/>
          </p:cNvSpPr>
          <p:nvPr>
            <p:ph type="ctrTitle"/>
          </p:nvPr>
        </p:nvSpPr>
        <p:spPr>
          <a:xfrm>
            <a:off x="503400" y="1194450"/>
            <a:ext cx="8137200" cy="50232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434343"/>
              </a:buClr>
              <a:buSzPts val="1800"/>
              <a:buNone/>
              <a:defRPr sz="1800">
                <a:solidFill>
                  <a:srgbClr val="434343"/>
                </a:solidFill>
              </a:defRPr>
            </a:lvl1pPr>
            <a:lvl2pPr lvl="1" rtl="0">
              <a:spcBef>
                <a:spcPts val="0"/>
              </a:spcBef>
              <a:spcAft>
                <a:spcPts val="0"/>
              </a:spcAft>
              <a:buSzPts val="5200"/>
              <a:buNone/>
              <a:defRPr sz="5200"/>
            </a:lvl2pPr>
            <a:lvl3pPr lvl="2" rtl="0">
              <a:spcBef>
                <a:spcPts val="0"/>
              </a:spcBef>
              <a:spcAft>
                <a:spcPts val="0"/>
              </a:spcAft>
              <a:buSzPts val="5200"/>
              <a:buNone/>
              <a:defRPr sz="5200"/>
            </a:lvl3pPr>
            <a:lvl4pPr lvl="3" rtl="0">
              <a:spcBef>
                <a:spcPts val="0"/>
              </a:spcBef>
              <a:spcAft>
                <a:spcPts val="0"/>
              </a:spcAft>
              <a:buSzPts val="5200"/>
              <a:buNone/>
              <a:defRPr sz="5200"/>
            </a:lvl4pPr>
            <a:lvl5pPr lvl="4" rtl="0">
              <a:spcBef>
                <a:spcPts val="0"/>
              </a:spcBef>
              <a:spcAft>
                <a:spcPts val="0"/>
              </a:spcAft>
              <a:buSzPts val="5200"/>
              <a:buNone/>
              <a:defRPr sz="5200"/>
            </a:lvl5pPr>
            <a:lvl6pPr lvl="5" rtl="0">
              <a:spcBef>
                <a:spcPts val="0"/>
              </a:spcBef>
              <a:spcAft>
                <a:spcPts val="0"/>
              </a:spcAft>
              <a:buSzPts val="5200"/>
              <a:buNone/>
              <a:defRPr sz="5200"/>
            </a:lvl6pPr>
            <a:lvl7pPr lvl="6" rtl="0">
              <a:spcBef>
                <a:spcPts val="0"/>
              </a:spcBef>
              <a:spcAft>
                <a:spcPts val="0"/>
              </a:spcAft>
              <a:buSzPts val="5200"/>
              <a:buNone/>
              <a:defRPr sz="5200"/>
            </a:lvl7pPr>
            <a:lvl8pPr lvl="7" rtl="0">
              <a:spcBef>
                <a:spcPts val="0"/>
              </a:spcBef>
              <a:spcAft>
                <a:spcPts val="0"/>
              </a:spcAft>
              <a:buSzPts val="5200"/>
              <a:buNone/>
              <a:defRPr sz="5200"/>
            </a:lvl8pPr>
            <a:lvl9pPr lvl="8" rtl="0">
              <a:spcBef>
                <a:spcPts val="0"/>
              </a:spcBef>
              <a:spcAft>
                <a:spcPts val="0"/>
              </a:spcAft>
              <a:buSzPts val="5200"/>
              <a:buNone/>
              <a:defRPr sz="5200"/>
            </a:lvl9pPr>
          </a:lstStyle>
          <a:p>
            <a:endParaRPr/>
          </a:p>
        </p:txBody>
      </p:sp>
      <p:sp>
        <p:nvSpPr>
          <p:cNvPr id="52" name="Google Shape;52;p1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
        <p:nvSpPr>
          <p:cNvPr id="53" name="Google Shape;53;p13"/>
          <p:cNvSpPr txBox="1"/>
          <p:nvPr/>
        </p:nvSpPr>
        <p:spPr>
          <a:xfrm>
            <a:off x="457200" y="3954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b="1">
              <a:solidFill>
                <a:srgbClr val="666666"/>
              </a:solidFill>
            </a:endParaRPr>
          </a:p>
        </p:txBody>
      </p:sp>
      <p:sp>
        <p:nvSpPr>
          <p:cNvPr id="54" name="Google Shape;54;p13"/>
          <p:cNvSpPr/>
          <p:nvPr/>
        </p:nvSpPr>
        <p:spPr>
          <a:xfrm>
            <a:off x="-15274" y="274645"/>
            <a:ext cx="457200" cy="694200"/>
          </a:xfrm>
          <a:prstGeom prst="rect">
            <a:avLst/>
          </a:prstGeom>
          <a:solidFill>
            <a:srgbClr val="2E9051"/>
          </a:solidFill>
          <a:ln>
            <a:solidFill>
              <a:srgbClr val="2E9051"/>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4"/>
        <p:cNvGrpSpPr/>
        <p:nvPr/>
      </p:nvGrpSpPr>
      <p:grpSpPr>
        <a:xfrm>
          <a:off x="0" y="0"/>
          <a:ext cx="0" cy="0"/>
          <a:chOff x="0" y="0"/>
          <a:chExt cx="0" cy="0"/>
        </a:xfrm>
      </p:grpSpPr>
      <p:sp>
        <p:nvSpPr>
          <p:cNvPr id="65" name="Google Shape;65;p15"/>
          <p:cNvSpPr txBox="1">
            <a:spLocks noGrp="1"/>
          </p:cNvSpPr>
          <p:nvPr>
            <p:ph type="ctrTitle"/>
          </p:nvPr>
        </p:nvSpPr>
        <p:spPr>
          <a:xfrm>
            <a:off x="503400" y="1194450"/>
            <a:ext cx="8137200" cy="50232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434343"/>
              </a:buClr>
              <a:buSzPts val="1800"/>
              <a:buNone/>
              <a:defRPr sz="1800">
                <a:solidFill>
                  <a:srgbClr val="434343"/>
                </a:solidFill>
              </a:defRPr>
            </a:lvl1pPr>
            <a:lvl2pPr lvl="1" rtl="0">
              <a:spcBef>
                <a:spcPts val="0"/>
              </a:spcBef>
              <a:spcAft>
                <a:spcPts val="0"/>
              </a:spcAft>
              <a:buSzPts val="5200"/>
              <a:buNone/>
              <a:defRPr sz="5200"/>
            </a:lvl2pPr>
            <a:lvl3pPr lvl="2" rtl="0">
              <a:spcBef>
                <a:spcPts val="0"/>
              </a:spcBef>
              <a:spcAft>
                <a:spcPts val="0"/>
              </a:spcAft>
              <a:buSzPts val="5200"/>
              <a:buNone/>
              <a:defRPr sz="5200"/>
            </a:lvl3pPr>
            <a:lvl4pPr lvl="3" rtl="0">
              <a:spcBef>
                <a:spcPts val="0"/>
              </a:spcBef>
              <a:spcAft>
                <a:spcPts val="0"/>
              </a:spcAft>
              <a:buSzPts val="5200"/>
              <a:buNone/>
              <a:defRPr sz="5200"/>
            </a:lvl4pPr>
            <a:lvl5pPr lvl="4" rtl="0">
              <a:spcBef>
                <a:spcPts val="0"/>
              </a:spcBef>
              <a:spcAft>
                <a:spcPts val="0"/>
              </a:spcAft>
              <a:buSzPts val="5200"/>
              <a:buNone/>
              <a:defRPr sz="5200"/>
            </a:lvl5pPr>
            <a:lvl6pPr lvl="5" rtl="0">
              <a:spcBef>
                <a:spcPts val="0"/>
              </a:spcBef>
              <a:spcAft>
                <a:spcPts val="0"/>
              </a:spcAft>
              <a:buSzPts val="5200"/>
              <a:buNone/>
              <a:defRPr sz="5200"/>
            </a:lvl6pPr>
            <a:lvl7pPr lvl="6" rtl="0">
              <a:spcBef>
                <a:spcPts val="0"/>
              </a:spcBef>
              <a:spcAft>
                <a:spcPts val="0"/>
              </a:spcAft>
              <a:buSzPts val="5200"/>
              <a:buNone/>
              <a:defRPr sz="5200"/>
            </a:lvl7pPr>
            <a:lvl8pPr lvl="7" rtl="0">
              <a:spcBef>
                <a:spcPts val="0"/>
              </a:spcBef>
              <a:spcAft>
                <a:spcPts val="0"/>
              </a:spcAft>
              <a:buSzPts val="5200"/>
              <a:buNone/>
              <a:defRPr sz="5200"/>
            </a:lvl8pPr>
            <a:lvl9pPr lvl="8" rtl="0">
              <a:spcBef>
                <a:spcPts val="0"/>
              </a:spcBef>
              <a:spcAft>
                <a:spcPts val="0"/>
              </a:spcAft>
              <a:buSzPts val="5200"/>
              <a:buNone/>
              <a:defRPr sz="5200"/>
            </a:lvl9pPr>
          </a:lstStyle>
          <a:p>
            <a:endParaRPr/>
          </a:p>
        </p:txBody>
      </p:sp>
      <p:sp>
        <p:nvSpPr>
          <p:cNvPr id="66" name="Google Shape;66;p1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
        <p:nvSpPr>
          <p:cNvPr id="67" name="Google Shape;67;p15"/>
          <p:cNvSpPr txBox="1"/>
          <p:nvPr/>
        </p:nvSpPr>
        <p:spPr>
          <a:xfrm>
            <a:off x="457200" y="3954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b="1">
              <a:solidFill>
                <a:srgbClr val="666666"/>
              </a:solidFill>
            </a:endParaRPr>
          </a:p>
        </p:txBody>
      </p:sp>
      <p:sp>
        <p:nvSpPr>
          <p:cNvPr id="68" name="Google Shape;68;p15"/>
          <p:cNvSpPr/>
          <p:nvPr/>
        </p:nvSpPr>
        <p:spPr>
          <a:xfrm>
            <a:off x="-15274" y="274645"/>
            <a:ext cx="457200" cy="694200"/>
          </a:xfrm>
          <a:prstGeom prst="rect">
            <a:avLst/>
          </a:prstGeom>
          <a:solidFill>
            <a:srgbClr val="2E9051"/>
          </a:solidFill>
          <a:ln>
            <a:solidFill>
              <a:srgbClr val="2E9051"/>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9"/>
        <p:cNvGrpSpPr/>
        <p:nvPr/>
      </p:nvGrpSpPr>
      <p:grpSpPr>
        <a:xfrm>
          <a:off x="0" y="0"/>
          <a:ext cx="0" cy="0"/>
          <a:chOff x="0" y="0"/>
          <a:chExt cx="0" cy="0"/>
        </a:xfrm>
      </p:grpSpPr>
      <p:sp>
        <p:nvSpPr>
          <p:cNvPr id="70" name="Google Shape;70;p16"/>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1" name="Google Shape;71;p1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4" name="Google Shape;74;p17"/>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75" name="Google Shape;75;p1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6"/>
        <p:cNvGrpSpPr/>
        <p:nvPr/>
      </p:nvGrpSpPr>
      <p:grpSpPr>
        <a:xfrm>
          <a:off x="0" y="0"/>
          <a:ext cx="0" cy="0"/>
          <a:chOff x="0" y="0"/>
          <a:chExt cx="0" cy="0"/>
        </a:xfrm>
      </p:grpSpPr>
      <p:sp>
        <p:nvSpPr>
          <p:cNvPr id="77" name="Google Shape;77;p18"/>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8" name="Google Shape;78;p18"/>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9" name="Google Shape;79;p18"/>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80" name="Google Shape;80;p1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1"/>
        <p:cNvGrpSpPr/>
        <p:nvPr/>
      </p:nvGrpSpPr>
      <p:grpSpPr>
        <a:xfrm>
          <a:off x="0" y="0"/>
          <a:ext cx="0" cy="0"/>
          <a:chOff x="0" y="0"/>
          <a:chExt cx="0" cy="0"/>
        </a:xfrm>
      </p:grpSpPr>
      <p:sp>
        <p:nvSpPr>
          <p:cNvPr id="82" name="Google Shape;82;p19"/>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3" name="Google Shape;83;p1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4"/>
        <p:cNvGrpSpPr/>
        <p:nvPr/>
      </p:nvGrpSpPr>
      <p:grpSpPr>
        <a:xfrm>
          <a:off x="0" y="0"/>
          <a:ext cx="0" cy="0"/>
          <a:chOff x="0" y="0"/>
          <a:chExt cx="0" cy="0"/>
        </a:xfrm>
      </p:grpSpPr>
      <p:sp>
        <p:nvSpPr>
          <p:cNvPr id="85" name="Google Shape;85;p20"/>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6" name="Google Shape;86;p20"/>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87" name="Google Shape;87;p2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8"/>
        <p:cNvGrpSpPr/>
        <p:nvPr/>
      </p:nvGrpSpPr>
      <p:grpSpPr>
        <a:xfrm>
          <a:off x="0" y="0"/>
          <a:ext cx="0" cy="0"/>
          <a:chOff x="0" y="0"/>
          <a:chExt cx="0" cy="0"/>
        </a:xfrm>
      </p:grpSpPr>
      <p:sp>
        <p:nvSpPr>
          <p:cNvPr id="89" name="Google Shape;89;p21"/>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90" name="Google Shape;90;p2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1"/>
        <p:cNvGrpSpPr/>
        <p:nvPr/>
      </p:nvGrpSpPr>
      <p:grpSpPr>
        <a:xfrm>
          <a:off x="0" y="0"/>
          <a:ext cx="0" cy="0"/>
          <a:chOff x="0" y="0"/>
          <a:chExt cx="0" cy="0"/>
        </a:xfrm>
      </p:grpSpPr>
      <p:sp>
        <p:nvSpPr>
          <p:cNvPr id="92" name="Google Shape;92;p22"/>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2"/>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94" name="Google Shape;94;p22"/>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95" name="Google Shape;95;p22"/>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96" name="Google Shape;96;p2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7"/>
        <p:cNvGrpSpPr/>
        <p:nvPr/>
      </p:nvGrpSpPr>
      <p:grpSpPr>
        <a:xfrm>
          <a:off x="0" y="0"/>
          <a:ext cx="0" cy="0"/>
          <a:chOff x="0" y="0"/>
          <a:chExt cx="0" cy="0"/>
        </a:xfrm>
      </p:grpSpPr>
      <p:sp>
        <p:nvSpPr>
          <p:cNvPr id="98" name="Google Shape;98;p23"/>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99" name="Google Shape;99;p2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0"/>
        <p:cNvGrpSpPr/>
        <p:nvPr/>
      </p:nvGrpSpPr>
      <p:grpSpPr>
        <a:xfrm>
          <a:off x="0" y="0"/>
          <a:ext cx="0" cy="0"/>
          <a:chOff x="0" y="0"/>
          <a:chExt cx="0" cy="0"/>
        </a:xfrm>
      </p:grpSpPr>
      <p:sp>
        <p:nvSpPr>
          <p:cNvPr id="101" name="Google Shape;101;p24"/>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02" name="Google Shape;102;p24"/>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103" name="Google Shape;103;p2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4"/>
        <p:cNvGrpSpPr/>
        <p:nvPr/>
      </p:nvGrpSpPr>
      <p:grpSpPr>
        <a:xfrm>
          <a:off x="0" y="0"/>
          <a:ext cx="0" cy="0"/>
          <a:chOff x="0" y="0"/>
          <a:chExt cx="0" cy="0"/>
        </a:xfrm>
      </p:grpSpPr>
      <p:sp>
        <p:nvSpPr>
          <p:cNvPr id="105" name="Google Shape;105;p2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タイトル スライド">
  <p:cSld name="タイトル スライド">
    <p:spTree>
      <p:nvGrpSpPr>
        <p:cNvPr id="1" name="Shape 113"/>
        <p:cNvGrpSpPr/>
        <p:nvPr/>
      </p:nvGrpSpPr>
      <p:grpSpPr>
        <a:xfrm>
          <a:off x="0" y="0"/>
          <a:ext cx="0" cy="0"/>
          <a:chOff x="0" y="0"/>
          <a:chExt cx="0" cy="0"/>
        </a:xfrm>
      </p:grpSpPr>
      <p:sp>
        <p:nvSpPr>
          <p:cNvPr id="114" name="Google Shape;114;p2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marR="0" lvl="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15" name="Google Shape;115;p27"/>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6" name="Google Shape;116;p27"/>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7" name="Google Shape;117;p27"/>
          <p:cNvSpPr txBox="1">
            <a:spLocks noGrp="1"/>
          </p:cNvSpPr>
          <p:nvPr>
            <p:ph type="sldNum" idx="12"/>
          </p:nvPr>
        </p:nvSpPr>
        <p:spPr>
          <a:xfrm>
            <a:off x="8556784" y="6333134"/>
            <a:ext cx="548700" cy="525000"/>
          </a:xfrm>
          <a:prstGeom prst="rect">
            <a:avLst/>
          </a:prstGeom>
        </p:spPr>
        <p:txBody>
          <a:bodyPr spcFirstLastPara="1" wrap="square" lIns="91425" tIns="91425" rIns="91425" bIns="91425" anchor="t" anchorCtr="0">
            <a:noAutofit/>
          </a:bodyPr>
          <a:lstStyle>
            <a:lvl1pPr lvl="0" rtl="0">
              <a:buNone/>
              <a:defRPr>
                <a:solidFill>
                  <a:srgbClr val="888888"/>
                </a:solidFill>
                <a:latin typeface="Calibri"/>
                <a:ea typeface="Calibri"/>
                <a:cs typeface="Calibri"/>
                <a:sym typeface="Calibri"/>
              </a:defRPr>
            </a:lvl1pPr>
            <a:lvl2pPr lvl="1" rtl="0">
              <a:buNone/>
              <a:defRPr>
                <a:solidFill>
                  <a:srgbClr val="888888"/>
                </a:solidFill>
                <a:latin typeface="Calibri"/>
                <a:ea typeface="Calibri"/>
                <a:cs typeface="Calibri"/>
                <a:sym typeface="Calibri"/>
              </a:defRPr>
            </a:lvl2pPr>
            <a:lvl3pPr lvl="2" rtl="0">
              <a:buNone/>
              <a:defRPr>
                <a:solidFill>
                  <a:srgbClr val="888888"/>
                </a:solidFill>
                <a:latin typeface="Calibri"/>
                <a:ea typeface="Calibri"/>
                <a:cs typeface="Calibri"/>
                <a:sym typeface="Calibri"/>
              </a:defRPr>
            </a:lvl3pPr>
            <a:lvl4pPr lvl="3" rtl="0">
              <a:buNone/>
              <a:defRPr>
                <a:solidFill>
                  <a:srgbClr val="888888"/>
                </a:solidFill>
                <a:latin typeface="Calibri"/>
                <a:ea typeface="Calibri"/>
                <a:cs typeface="Calibri"/>
                <a:sym typeface="Calibri"/>
              </a:defRPr>
            </a:lvl4pPr>
            <a:lvl5pPr lvl="4" rtl="0">
              <a:buNone/>
              <a:defRPr>
                <a:solidFill>
                  <a:srgbClr val="888888"/>
                </a:solidFill>
                <a:latin typeface="Calibri"/>
                <a:ea typeface="Calibri"/>
                <a:cs typeface="Calibri"/>
                <a:sym typeface="Calibri"/>
              </a:defRPr>
            </a:lvl5pPr>
            <a:lvl6pPr lvl="5" rtl="0">
              <a:buNone/>
              <a:defRPr>
                <a:solidFill>
                  <a:srgbClr val="888888"/>
                </a:solidFill>
                <a:latin typeface="Calibri"/>
                <a:ea typeface="Calibri"/>
                <a:cs typeface="Calibri"/>
                <a:sym typeface="Calibri"/>
              </a:defRPr>
            </a:lvl6pPr>
            <a:lvl7pPr lvl="6" rtl="0">
              <a:buNone/>
              <a:defRPr>
                <a:solidFill>
                  <a:srgbClr val="888888"/>
                </a:solidFill>
                <a:latin typeface="Calibri"/>
                <a:ea typeface="Calibri"/>
                <a:cs typeface="Calibri"/>
                <a:sym typeface="Calibri"/>
              </a:defRPr>
            </a:lvl7pPr>
            <a:lvl8pPr lvl="7" rtl="0">
              <a:buNone/>
              <a:defRPr>
                <a:solidFill>
                  <a:srgbClr val="888888"/>
                </a:solidFill>
                <a:latin typeface="Calibri"/>
                <a:ea typeface="Calibri"/>
                <a:cs typeface="Calibri"/>
                <a:sym typeface="Calibri"/>
              </a:defRPr>
            </a:lvl8pPr>
            <a:lvl9pPr lvl="8" rtl="0">
              <a:buNone/>
              <a:defRPr>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9"/>
        <p:cNvGrpSpPr/>
        <p:nvPr/>
      </p:nvGrpSpPr>
      <p:grpSpPr>
        <a:xfrm>
          <a:off x="0" y="0"/>
          <a:ext cx="0" cy="0"/>
          <a:chOff x="0" y="0"/>
          <a:chExt cx="0" cy="0"/>
        </a:xfrm>
      </p:grpSpPr>
      <p:sp>
        <p:nvSpPr>
          <p:cNvPr id="130" name="Google Shape;130;p29"/>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31" name="Google Shape;131;p29"/>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32" name="Google Shape;132;p2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3"/>
        <p:cNvGrpSpPr/>
        <p:nvPr/>
      </p:nvGrpSpPr>
      <p:grpSpPr>
        <a:xfrm>
          <a:off x="0" y="0"/>
          <a:ext cx="0" cy="0"/>
          <a:chOff x="0" y="0"/>
          <a:chExt cx="0" cy="0"/>
        </a:xfrm>
      </p:grpSpPr>
      <p:sp>
        <p:nvSpPr>
          <p:cNvPr id="134" name="Google Shape;134;p30"/>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35" name="Google Shape;135;p3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6"/>
        <p:cNvGrpSpPr/>
        <p:nvPr/>
      </p:nvGrpSpPr>
      <p:grpSpPr>
        <a:xfrm>
          <a:off x="0" y="0"/>
          <a:ext cx="0" cy="0"/>
          <a:chOff x="0" y="0"/>
          <a:chExt cx="0" cy="0"/>
        </a:xfrm>
      </p:grpSpPr>
      <p:sp>
        <p:nvSpPr>
          <p:cNvPr id="137" name="Google Shape;137;p31"/>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38" name="Google Shape;138;p31"/>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39" name="Google Shape;139;p3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40"/>
        <p:cNvGrpSpPr/>
        <p:nvPr/>
      </p:nvGrpSpPr>
      <p:grpSpPr>
        <a:xfrm>
          <a:off x="0" y="0"/>
          <a:ext cx="0" cy="0"/>
          <a:chOff x="0" y="0"/>
          <a:chExt cx="0" cy="0"/>
        </a:xfrm>
      </p:grpSpPr>
      <p:sp>
        <p:nvSpPr>
          <p:cNvPr id="141" name="Google Shape;141;p32"/>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42" name="Google Shape;142;p32"/>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43" name="Google Shape;143;p32"/>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44" name="Google Shape;144;p3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5"/>
        <p:cNvGrpSpPr/>
        <p:nvPr/>
      </p:nvGrpSpPr>
      <p:grpSpPr>
        <a:xfrm>
          <a:off x="0" y="0"/>
          <a:ext cx="0" cy="0"/>
          <a:chOff x="0" y="0"/>
          <a:chExt cx="0" cy="0"/>
        </a:xfrm>
      </p:grpSpPr>
      <p:sp>
        <p:nvSpPr>
          <p:cNvPr id="146" name="Google Shape;146;p33"/>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47" name="Google Shape;147;p3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48"/>
        <p:cNvGrpSpPr/>
        <p:nvPr/>
      </p:nvGrpSpPr>
      <p:grpSpPr>
        <a:xfrm>
          <a:off x="0" y="0"/>
          <a:ext cx="0" cy="0"/>
          <a:chOff x="0" y="0"/>
          <a:chExt cx="0" cy="0"/>
        </a:xfrm>
      </p:grpSpPr>
      <p:sp>
        <p:nvSpPr>
          <p:cNvPr id="149" name="Google Shape;149;p34"/>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50" name="Google Shape;150;p34"/>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51" name="Google Shape;151;p3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52"/>
        <p:cNvGrpSpPr/>
        <p:nvPr/>
      </p:nvGrpSpPr>
      <p:grpSpPr>
        <a:xfrm>
          <a:off x="0" y="0"/>
          <a:ext cx="0" cy="0"/>
          <a:chOff x="0" y="0"/>
          <a:chExt cx="0" cy="0"/>
        </a:xfrm>
      </p:grpSpPr>
      <p:sp>
        <p:nvSpPr>
          <p:cNvPr id="153" name="Google Shape;153;p35"/>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54" name="Google Shape;154;p3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55"/>
        <p:cNvGrpSpPr/>
        <p:nvPr/>
      </p:nvGrpSpPr>
      <p:grpSpPr>
        <a:xfrm>
          <a:off x="0" y="0"/>
          <a:ext cx="0" cy="0"/>
          <a:chOff x="0" y="0"/>
          <a:chExt cx="0" cy="0"/>
        </a:xfrm>
      </p:grpSpPr>
      <p:sp>
        <p:nvSpPr>
          <p:cNvPr id="156" name="Google Shape;156;p36"/>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36"/>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58" name="Google Shape;158;p36"/>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59" name="Google Shape;159;p36"/>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60" name="Google Shape;160;p3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61"/>
        <p:cNvGrpSpPr/>
        <p:nvPr/>
      </p:nvGrpSpPr>
      <p:grpSpPr>
        <a:xfrm>
          <a:off x="0" y="0"/>
          <a:ext cx="0" cy="0"/>
          <a:chOff x="0" y="0"/>
          <a:chExt cx="0" cy="0"/>
        </a:xfrm>
      </p:grpSpPr>
      <p:sp>
        <p:nvSpPr>
          <p:cNvPr id="162" name="Google Shape;162;p37"/>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163" name="Google Shape;163;p3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64"/>
        <p:cNvGrpSpPr/>
        <p:nvPr/>
      </p:nvGrpSpPr>
      <p:grpSpPr>
        <a:xfrm>
          <a:off x="0" y="0"/>
          <a:ext cx="0" cy="0"/>
          <a:chOff x="0" y="0"/>
          <a:chExt cx="0" cy="0"/>
        </a:xfrm>
      </p:grpSpPr>
      <p:sp>
        <p:nvSpPr>
          <p:cNvPr id="165" name="Google Shape;165;p38"/>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66" name="Google Shape;166;p38"/>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167" name="Google Shape;167;p3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8"/>
        <p:cNvGrpSpPr/>
        <p:nvPr/>
      </p:nvGrpSpPr>
      <p:grpSpPr>
        <a:xfrm>
          <a:off x="0" y="0"/>
          <a:ext cx="0" cy="0"/>
          <a:chOff x="0" y="0"/>
          <a:chExt cx="0" cy="0"/>
        </a:xfrm>
      </p:grpSpPr>
      <p:sp>
        <p:nvSpPr>
          <p:cNvPr id="169" name="Google Shape;169;p3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24.xml"/><Relationship Id="rId4" Type="http://schemas.openxmlformats.org/officeDocument/2006/relationships/image" Target="../media/image2.sv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7" name="Google Shape;57;p14"/>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58" name="Google Shape;58;p14"/>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cxnSp>
        <p:nvCxnSpPr>
          <p:cNvPr id="59" name="Google Shape;59;p14"/>
          <p:cNvCxnSpPr/>
          <p:nvPr/>
        </p:nvCxnSpPr>
        <p:spPr>
          <a:xfrm>
            <a:off x="355600" y="6565646"/>
            <a:ext cx="8432700" cy="1800"/>
          </a:xfrm>
          <a:prstGeom prst="straightConnector1">
            <a:avLst/>
          </a:prstGeom>
          <a:noFill/>
          <a:ln w="92075" cap="flat" cmpd="sng">
            <a:solidFill>
              <a:srgbClr val="353535"/>
            </a:solidFill>
            <a:prstDash val="solid"/>
            <a:round/>
            <a:headEnd type="none" w="sm" len="sm"/>
            <a:tailEnd type="none" w="sm" len="sm"/>
          </a:ln>
        </p:spPr>
      </p:cxnSp>
      <p:cxnSp>
        <p:nvCxnSpPr>
          <p:cNvPr id="60" name="Google Shape;60;p14"/>
          <p:cNvCxnSpPr/>
          <p:nvPr/>
        </p:nvCxnSpPr>
        <p:spPr>
          <a:xfrm>
            <a:off x="355600" y="6481259"/>
            <a:ext cx="8432700" cy="1800"/>
          </a:xfrm>
          <a:prstGeom prst="straightConnector1">
            <a:avLst/>
          </a:prstGeom>
          <a:noFill/>
          <a:ln w="22225" cap="flat" cmpd="sng">
            <a:solidFill>
              <a:srgbClr val="2E9051"/>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6"/>
        <p:cNvGrpSpPr/>
        <p:nvPr/>
      </p:nvGrpSpPr>
      <p:grpSpPr>
        <a:xfrm>
          <a:off x="0" y="0"/>
          <a:ext cx="0" cy="0"/>
          <a:chOff x="0" y="0"/>
          <a:chExt cx="0" cy="0"/>
        </a:xfrm>
      </p:grpSpPr>
      <p:sp>
        <p:nvSpPr>
          <p:cNvPr id="107" name="Google Shape;107;p26"/>
          <p:cNvSpPr/>
          <p:nvPr/>
        </p:nvSpPr>
        <p:spPr>
          <a:xfrm>
            <a:off x="8686800" y="2657475"/>
            <a:ext cx="457200" cy="1143000"/>
          </a:xfrm>
          <a:prstGeom prst="rect">
            <a:avLst/>
          </a:prstGeom>
          <a:solidFill>
            <a:srgbClr val="2E9051"/>
          </a:solidFill>
          <a:ln w="9525" cap="flat" cmpd="sng">
            <a:solidFill>
              <a:srgbClr val="2E905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8" name="Google Shape;108;p26"/>
          <p:cNvSpPr/>
          <p:nvPr/>
        </p:nvSpPr>
        <p:spPr>
          <a:xfrm>
            <a:off x="0" y="2657475"/>
            <a:ext cx="457200" cy="1143000"/>
          </a:xfrm>
          <a:prstGeom prst="rect">
            <a:avLst/>
          </a:prstGeom>
          <a:solidFill>
            <a:srgbClr val="2E9051"/>
          </a:solidFill>
          <a:ln w="9525" cap="flat" cmpd="sng">
            <a:solidFill>
              <a:srgbClr val="2E905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2" name="Google Shape;112;p2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lvl="0" algn="r" rtl="0">
              <a:buNone/>
              <a:defRPr sz="1300">
                <a:solidFill>
                  <a:schemeClr val="tx1"/>
                </a:solidFill>
              </a:defRPr>
            </a:lvl1pPr>
            <a:lvl2pPr lvl="1" algn="r" rtl="0">
              <a:buNone/>
              <a:defRPr sz="1300">
                <a:solidFill>
                  <a:schemeClr val="tx1"/>
                </a:solidFill>
              </a:defRPr>
            </a:lvl2pPr>
            <a:lvl3pPr lvl="2" algn="r" rtl="0">
              <a:buNone/>
              <a:defRPr sz="1300">
                <a:solidFill>
                  <a:schemeClr val="tx1"/>
                </a:solidFill>
              </a:defRPr>
            </a:lvl3pPr>
            <a:lvl4pPr lvl="3" algn="r" rtl="0">
              <a:buNone/>
              <a:defRPr sz="1300">
                <a:solidFill>
                  <a:schemeClr val="tx1"/>
                </a:solidFill>
              </a:defRPr>
            </a:lvl4pPr>
            <a:lvl5pPr lvl="4" algn="r" rtl="0">
              <a:buNone/>
              <a:defRPr sz="1300">
                <a:solidFill>
                  <a:schemeClr val="tx1"/>
                </a:solidFill>
              </a:defRPr>
            </a:lvl5pPr>
            <a:lvl6pPr lvl="5" algn="r" rtl="0">
              <a:buNone/>
              <a:defRPr sz="1300">
                <a:solidFill>
                  <a:schemeClr val="tx1"/>
                </a:solidFill>
              </a:defRPr>
            </a:lvl6pPr>
            <a:lvl7pPr lvl="6" algn="r" rtl="0">
              <a:buNone/>
              <a:defRPr sz="1300">
                <a:solidFill>
                  <a:schemeClr val="tx1"/>
                </a:solidFill>
              </a:defRPr>
            </a:lvl7pPr>
            <a:lvl8pPr lvl="7" algn="r" rtl="0">
              <a:buNone/>
              <a:defRPr sz="1300">
                <a:solidFill>
                  <a:schemeClr val="tx1"/>
                </a:solidFill>
              </a:defRPr>
            </a:lvl8pPr>
            <a:lvl9pPr lvl="8" algn="r" rtl="0">
              <a:buNone/>
              <a:defRPr sz="1300">
                <a:solidFill>
                  <a:schemeClr val="tx1"/>
                </a:solidFill>
              </a:defRPr>
            </a:lvl9pPr>
          </a:lstStyle>
          <a:p>
            <a:pPr marL="0" lvl="0" indent="0" algn="r" rtl="0">
              <a:spcBef>
                <a:spcPts val="0"/>
              </a:spcBef>
              <a:spcAft>
                <a:spcPts val="0"/>
              </a:spcAft>
              <a:buNone/>
            </a:pPr>
            <a:fld id="{00000000-1234-1234-1234-123412341234}" type="slidenum">
              <a:rPr lang="ja"/>
              <a:t>‹#›</a:t>
            </a:fld>
            <a:endParaRPr/>
          </a:p>
        </p:txBody>
      </p:sp>
      <p:pic>
        <p:nvPicPr>
          <p:cNvPr id="9" name="グラフィックス 8">
            <a:extLst>
              <a:ext uri="{FF2B5EF4-FFF2-40B4-BE49-F238E27FC236}">
                <a16:creationId xmlns:a16="http://schemas.microsoft.com/office/drawing/2014/main" id="{98E0FD4D-51FE-4644-A76E-94D28863E99F}"/>
              </a:ext>
            </a:extLst>
          </p:cNvPr>
          <p:cNvPicPr>
            <a:picLocks noChangeAspect="1"/>
          </p:cNvPicPr>
          <p:nvPr userDrawn="1"/>
        </p:nvPicPr>
        <p:blipFill>
          <a:blip r:embed="rId3">
            <a:extLst>
              <a:ext uri="{96DAC541-7B7A-43D3-8B79-37D633B846F1}">
                <asvg:svgBlip xmlns="" xmlns:asvg="http://schemas.microsoft.com/office/drawing/2016/SVG/main" r:embed="rId4"/>
              </a:ext>
            </a:extLst>
          </a:blip>
          <a:stretch>
            <a:fillRect/>
          </a:stretch>
        </p:blipFill>
        <p:spPr>
          <a:xfrm>
            <a:off x="4031229" y="5038510"/>
            <a:ext cx="1317522" cy="799872"/>
          </a:xfrm>
          <a:prstGeom prst="rect">
            <a:avLst/>
          </a:prstGeom>
        </p:spPr>
      </p:pic>
    </p:spTree>
  </p:cSld>
  <p:clrMap bg1="lt1" tx1="dk1" bg2="dk2" tx2="lt2" accent1="accent1" accent2="accent2" accent3="accent3" accent4="accent4" accent5="accent5" accent6="accent6" hlink="hlink" folHlink="folHlink"/>
  <p:sldLayoutIdLst>
    <p:sldLayoutId id="214748367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18"/>
        <p:cNvGrpSpPr/>
        <p:nvPr/>
      </p:nvGrpSpPr>
      <p:grpSpPr>
        <a:xfrm>
          <a:off x="0" y="0"/>
          <a:ext cx="0" cy="0"/>
          <a:chOff x="0" y="0"/>
          <a:chExt cx="0" cy="0"/>
        </a:xfrm>
      </p:grpSpPr>
      <p:sp>
        <p:nvSpPr>
          <p:cNvPr id="119" name="Google Shape;119;p28"/>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120" name="Google Shape;120;p28"/>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121" name="Google Shape;121;p28"/>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cxnSp>
        <p:nvCxnSpPr>
          <p:cNvPr id="122" name="Google Shape;122;p28"/>
          <p:cNvCxnSpPr/>
          <p:nvPr/>
        </p:nvCxnSpPr>
        <p:spPr>
          <a:xfrm>
            <a:off x="355600" y="6565646"/>
            <a:ext cx="8432700" cy="1500"/>
          </a:xfrm>
          <a:prstGeom prst="straightConnector1">
            <a:avLst/>
          </a:prstGeom>
          <a:noFill/>
          <a:ln w="92075" cap="flat" cmpd="sng">
            <a:solidFill>
              <a:srgbClr val="353535"/>
            </a:solidFill>
            <a:prstDash val="solid"/>
            <a:round/>
            <a:headEnd type="none" w="sm" len="sm"/>
            <a:tailEnd type="none" w="sm" len="sm"/>
          </a:ln>
        </p:spPr>
      </p:cxnSp>
      <p:sp>
        <p:nvSpPr>
          <p:cNvPr id="123" name="Google Shape;123;p28"/>
          <p:cNvSpPr/>
          <p:nvPr/>
        </p:nvSpPr>
        <p:spPr>
          <a:xfrm>
            <a:off x="-11150" y="503251"/>
            <a:ext cx="457200" cy="853500"/>
          </a:xfrm>
          <a:prstGeom prst="rect">
            <a:avLst/>
          </a:prstGeom>
          <a:solidFill>
            <a:srgbClr val="2E9051"/>
          </a:solidFill>
          <a:ln>
            <a:solidFill>
              <a:srgbClr val="2E9051"/>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4" name="Google Shape;124;p28"/>
          <p:cNvSpPr txBox="1"/>
          <p:nvPr/>
        </p:nvSpPr>
        <p:spPr>
          <a:xfrm>
            <a:off x="6553200" y="290513"/>
            <a:ext cx="21336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600"/>
              <a:buFont typeface="Arial"/>
              <a:buNone/>
            </a:pPr>
            <a:r>
              <a:rPr lang="ja" sz="1600" b="1" i="0" u="none" strike="noStrike" cap="none">
                <a:solidFill>
                  <a:srgbClr val="7F7F7F"/>
                </a:solidFill>
                <a:latin typeface="Calibri"/>
                <a:ea typeface="Calibri"/>
                <a:cs typeface="Calibri"/>
                <a:sym typeface="Calibri"/>
              </a:rPr>
              <a:t>Confidential</a:t>
            </a:r>
            <a:endParaRPr sz="1600" b="1" i="0" u="none" strike="noStrike" cap="none">
              <a:solidFill>
                <a:srgbClr val="7F7F7F"/>
              </a:solidFill>
              <a:latin typeface="Calibri"/>
              <a:ea typeface="Calibri"/>
              <a:cs typeface="Calibri"/>
              <a:sym typeface="Calibri"/>
            </a:endParaRPr>
          </a:p>
        </p:txBody>
      </p:sp>
      <p:cxnSp>
        <p:nvCxnSpPr>
          <p:cNvPr id="125" name="Google Shape;125;p28"/>
          <p:cNvCxnSpPr/>
          <p:nvPr/>
        </p:nvCxnSpPr>
        <p:spPr>
          <a:xfrm>
            <a:off x="355600" y="6481259"/>
            <a:ext cx="8432700" cy="1500"/>
          </a:xfrm>
          <a:prstGeom prst="straightConnector1">
            <a:avLst/>
          </a:prstGeom>
          <a:noFill/>
          <a:ln w="22225" cap="flat" cmpd="sng">
            <a:solidFill>
              <a:srgbClr val="2E9051"/>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7.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7.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7.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7.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27.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27.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hyperlink" Target="https://www.soumu.go.jp/main_sosiki/jichi_zeisei/czaisei/czaisei_seido/furusato/archive/" TargetMode="External"/><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40"/>
          <p:cNvSpPr txBox="1"/>
          <p:nvPr/>
        </p:nvSpPr>
        <p:spPr>
          <a:xfrm>
            <a:off x="768875" y="2527975"/>
            <a:ext cx="7765500" cy="13488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0"/>
              </a:spcBef>
              <a:spcAft>
                <a:spcPts val="0"/>
              </a:spcAft>
              <a:buClr>
                <a:schemeClr val="dk1"/>
              </a:buClr>
              <a:buSzPts val="1100"/>
              <a:buFont typeface="Arial"/>
              <a:buNone/>
            </a:pPr>
            <a:r>
              <a:rPr lang="ja" sz="2900" b="1">
                <a:solidFill>
                  <a:srgbClr val="434343"/>
                </a:solidFill>
              </a:rPr>
              <a:t>RESAS等を活用した</a:t>
            </a:r>
            <a:endParaRPr sz="2900" b="1">
              <a:solidFill>
                <a:srgbClr val="434343"/>
              </a:solidFill>
            </a:endParaRPr>
          </a:p>
          <a:p>
            <a:pPr marL="0" lvl="0" indent="0" algn="ctr" rtl="0">
              <a:lnSpc>
                <a:spcPct val="115000"/>
              </a:lnSpc>
              <a:spcBef>
                <a:spcPts val="0"/>
              </a:spcBef>
              <a:spcAft>
                <a:spcPts val="0"/>
              </a:spcAft>
              <a:buClr>
                <a:schemeClr val="dk1"/>
              </a:buClr>
              <a:buSzPts val="1100"/>
              <a:buFont typeface="Arial"/>
              <a:buNone/>
            </a:pPr>
            <a:r>
              <a:rPr lang="ja" sz="2900" b="1">
                <a:solidFill>
                  <a:srgbClr val="434343"/>
                </a:solidFill>
              </a:rPr>
              <a:t>十日町市観光振興ビジョン策定支援事業</a:t>
            </a:r>
            <a:endParaRPr sz="2900" b="1">
              <a:solidFill>
                <a:srgbClr val="434343"/>
              </a:solidFill>
            </a:endParaRPr>
          </a:p>
          <a:p>
            <a:pPr marL="0" lvl="0" indent="0" algn="ctr" rtl="0">
              <a:lnSpc>
                <a:spcPct val="115000"/>
              </a:lnSpc>
              <a:spcBef>
                <a:spcPts val="0"/>
              </a:spcBef>
              <a:spcAft>
                <a:spcPts val="0"/>
              </a:spcAft>
              <a:buClr>
                <a:schemeClr val="dk1"/>
              </a:buClr>
              <a:buSzPts val="1100"/>
              <a:buFont typeface="Arial"/>
              <a:buNone/>
            </a:pPr>
            <a:r>
              <a:rPr lang="ja" sz="2900" b="1">
                <a:solidFill>
                  <a:srgbClr val="434343"/>
                </a:solidFill>
              </a:rPr>
              <a:t>ワークショップ① Day 1</a:t>
            </a:r>
            <a:endParaRPr sz="2900" b="1">
              <a:solidFill>
                <a:srgbClr val="434343"/>
              </a:solidFill>
            </a:endParaRPr>
          </a:p>
        </p:txBody>
      </p:sp>
      <p:sp>
        <p:nvSpPr>
          <p:cNvPr id="2" name="正方形/長方形 1">
            <a:extLst>
              <a:ext uri="{FF2B5EF4-FFF2-40B4-BE49-F238E27FC236}">
                <a16:creationId xmlns:a16="http://schemas.microsoft.com/office/drawing/2014/main" id="{15CFF19A-AC43-2145-9E99-2BBC9296BD39}"/>
              </a:ext>
            </a:extLst>
          </p:cNvPr>
          <p:cNvSpPr/>
          <p:nvPr/>
        </p:nvSpPr>
        <p:spPr>
          <a:xfrm>
            <a:off x="2554015" y="3731173"/>
            <a:ext cx="4214648" cy="199697"/>
          </a:xfrm>
          <a:prstGeom prst="rect">
            <a:avLst/>
          </a:prstGeom>
          <a:solidFill>
            <a:srgbClr val="2E9051">
              <a:alpha val="1843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41"/>
          <p:cNvSpPr txBox="1"/>
          <p:nvPr/>
        </p:nvSpPr>
        <p:spPr>
          <a:xfrm>
            <a:off x="457200" y="3954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 sz="3000" b="1">
                <a:solidFill>
                  <a:srgbClr val="434343"/>
                </a:solidFill>
              </a:rPr>
              <a:t>タイムスケジュール</a:t>
            </a:r>
            <a:endParaRPr sz="3000" b="1">
              <a:solidFill>
                <a:srgbClr val="434343"/>
              </a:solidFill>
            </a:endParaRPr>
          </a:p>
        </p:txBody>
      </p:sp>
      <p:graphicFrame>
        <p:nvGraphicFramePr>
          <p:cNvPr id="184" name="Google Shape;184;p41"/>
          <p:cNvGraphicFramePr/>
          <p:nvPr>
            <p:extLst>
              <p:ext uri="{D42A27DB-BD31-4B8C-83A1-F6EECF244321}">
                <p14:modId xmlns:p14="http://schemas.microsoft.com/office/powerpoint/2010/main" val="2180688020"/>
              </p:ext>
            </p:extLst>
          </p:nvPr>
        </p:nvGraphicFramePr>
        <p:xfrm>
          <a:off x="381000" y="1143000"/>
          <a:ext cx="8400500" cy="4883485"/>
        </p:xfrm>
        <a:graphic>
          <a:graphicData uri="http://schemas.openxmlformats.org/drawingml/2006/table">
            <a:tbl>
              <a:tblPr>
                <a:noFill/>
                <a:tableStyleId>{B13F8217-CA17-41E2-A4B2-7488C3C931E1}</a:tableStyleId>
              </a:tblPr>
              <a:tblGrid>
                <a:gridCol w="998275">
                  <a:extLst>
                    <a:ext uri="{9D8B030D-6E8A-4147-A177-3AD203B41FA5}">
                      <a16:colId xmlns:a16="http://schemas.microsoft.com/office/drawing/2014/main" val="20000"/>
                    </a:ext>
                  </a:extLst>
                </a:gridCol>
                <a:gridCol w="856550">
                  <a:extLst>
                    <a:ext uri="{9D8B030D-6E8A-4147-A177-3AD203B41FA5}">
                      <a16:colId xmlns:a16="http://schemas.microsoft.com/office/drawing/2014/main" val="20001"/>
                    </a:ext>
                  </a:extLst>
                </a:gridCol>
                <a:gridCol w="834075">
                  <a:extLst>
                    <a:ext uri="{9D8B030D-6E8A-4147-A177-3AD203B41FA5}">
                      <a16:colId xmlns:a16="http://schemas.microsoft.com/office/drawing/2014/main" val="20002"/>
                    </a:ext>
                  </a:extLst>
                </a:gridCol>
                <a:gridCol w="1636250">
                  <a:extLst>
                    <a:ext uri="{9D8B030D-6E8A-4147-A177-3AD203B41FA5}">
                      <a16:colId xmlns:a16="http://schemas.microsoft.com/office/drawing/2014/main" val="20003"/>
                    </a:ext>
                  </a:extLst>
                </a:gridCol>
                <a:gridCol w="4075350">
                  <a:extLst>
                    <a:ext uri="{9D8B030D-6E8A-4147-A177-3AD203B41FA5}">
                      <a16:colId xmlns:a16="http://schemas.microsoft.com/office/drawing/2014/main" val="20004"/>
                    </a:ext>
                  </a:extLst>
                </a:gridCol>
              </a:tblGrid>
              <a:tr h="366575">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開始時刻</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b">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2F2F2"/>
                    </a:solidFill>
                  </a:tcPr>
                </a:tc>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終了時刻</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b">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2F2F2"/>
                    </a:solidFill>
                  </a:tcPr>
                </a:tc>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所要時間</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b">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2F2F2"/>
                    </a:solidFill>
                  </a:tcPr>
                </a:tc>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概要</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b">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2F2F2"/>
                    </a:solidFill>
                  </a:tcPr>
                </a:tc>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詳細内容</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b">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2F2F2"/>
                    </a:solidFill>
                  </a:tcPr>
                </a:tc>
                <a:extLst>
                  <a:ext uri="{0D108BD9-81ED-4DB2-BD59-A6C34878D82A}">
                    <a16:rowId xmlns:a16="http://schemas.microsoft.com/office/drawing/2014/main" val="10000"/>
                  </a:ext>
                </a:extLst>
              </a:tr>
              <a:tr h="352975">
                <a:tc>
                  <a:txBody>
                    <a:bodyPr/>
                    <a:lstStyle/>
                    <a:p>
                      <a:pPr marL="0" lvl="0" indent="0" algn="ctr" rtl="0">
                        <a:lnSpc>
                          <a:spcPct val="100000"/>
                        </a:lnSpc>
                        <a:spcBef>
                          <a:spcPts val="0"/>
                        </a:spcBef>
                        <a:spcAft>
                          <a:spcPts val="0"/>
                        </a:spcAft>
                        <a:buNone/>
                      </a:pPr>
                      <a:r>
                        <a:rPr lang="ja" sz="1200" dirty="0">
                          <a:solidFill>
                            <a:srgbClr val="595959"/>
                          </a:solidFill>
                          <a:latin typeface="メイリオ" panose="020B0604030504040204" pitchFamily="50" charset="-128"/>
                          <a:ea typeface="メイリオ" panose="020B0604030504040204" pitchFamily="50" charset="-128"/>
                        </a:rPr>
                        <a:t>10:00</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ja" sz="1200" dirty="0">
                          <a:solidFill>
                            <a:srgbClr val="595959"/>
                          </a:solidFill>
                          <a:latin typeface="メイリオ" panose="020B0604030504040204" pitchFamily="50" charset="-128"/>
                          <a:ea typeface="メイリオ" panose="020B0604030504040204" pitchFamily="50" charset="-128"/>
                        </a:rPr>
                        <a:t>10:05</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0:05</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rowSpan="2">
                  <a:txBody>
                    <a:bodyPr/>
                    <a:lstStyle/>
                    <a:p>
                      <a:pPr marL="0" lvl="0" indent="0" algn="l" rtl="0">
                        <a:lnSpc>
                          <a:spcPct val="100000"/>
                        </a:lnSpc>
                        <a:spcBef>
                          <a:spcPts val="0"/>
                        </a:spcBef>
                        <a:spcAft>
                          <a:spcPts val="0"/>
                        </a:spcAft>
                        <a:buNone/>
                      </a:pPr>
                      <a:r>
                        <a:rPr lang="en-US" altLang="ja" sz="1200" dirty="0">
                          <a:solidFill>
                            <a:srgbClr val="595959"/>
                          </a:solidFill>
                          <a:latin typeface="メイリオ" panose="020B0604030504040204" pitchFamily="50" charset="-128"/>
                          <a:ea typeface="メイリオ" panose="020B0604030504040204" pitchFamily="50" charset="-128"/>
                        </a:rPr>
                        <a:t> </a:t>
                      </a:r>
                      <a:r>
                        <a:rPr lang="ja" sz="1200" dirty="0">
                          <a:solidFill>
                            <a:srgbClr val="595959"/>
                          </a:solidFill>
                          <a:latin typeface="メイリオ" panose="020B0604030504040204" pitchFamily="50" charset="-128"/>
                          <a:ea typeface="メイリオ" panose="020B0604030504040204" pitchFamily="50" charset="-128"/>
                        </a:rPr>
                        <a:t>イントロダクション</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altLang="ja" sz="1200" dirty="0">
                          <a:solidFill>
                            <a:srgbClr val="595959"/>
                          </a:solidFill>
                          <a:latin typeface="メイリオ" panose="020B0604030504040204" pitchFamily="50" charset="-128"/>
                          <a:ea typeface="メイリオ" panose="020B0604030504040204" pitchFamily="50" charset="-128"/>
                        </a:rPr>
                        <a:t> </a:t>
                      </a:r>
                      <a:r>
                        <a:rPr lang="ja" sz="1200" dirty="0">
                          <a:solidFill>
                            <a:srgbClr val="595959"/>
                          </a:solidFill>
                          <a:latin typeface="メイリオ" panose="020B0604030504040204" pitchFamily="50" charset="-128"/>
                          <a:ea typeface="メイリオ" panose="020B0604030504040204" pitchFamily="50" charset="-128"/>
                        </a:rPr>
                        <a:t>弊社から開始挨拶</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342225">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10:05</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ja" sz="1200" dirty="0">
                          <a:solidFill>
                            <a:srgbClr val="595959"/>
                          </a:solidFill>
                          <a:latin typeface="メイリオ" panose="020B0604030504040204" pitchFamily="50" charset="-128"/>
                          <a:ea typeface="メイリオ" panose="020B0604030504040204" pitchFamily="50" charset="-128"/>
                        </a:rPr>
                        <a:t>10:10</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ja" sz="1200" dirty="0">
                          <a:solidFill>
                            <a:srgbClr val="595959"/>
                          </a:solidFill>
                          <a:latin typeface="メイリオ" panose="020B0604030504040204" pitchFamily="50" charset="-128"/>
                          <a:ea typeface="メイリオ" panose="020B0604030504040204" pitchFamily="50" charset="-128"/>
                        </a:rPr>
                        <a:t>0:05</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vMerge="1">
                  <a:txBody>
                    <a:bodyPr/>
                    <a:lstStyle/>
                    <a:p>
                      <a:endParaRPr lang="ja-JP"/>
                    </a:p>
                  </a:txBody>
                  <a:tcPr/>
                </a:tc>
                <a:tc>
                  <a:txBody>
                    <a:bodyPr/>
                    <a:lstStyle/>
                    <a:p>
                      <a:pPr marL="0" lvl="0" indent="0" algn="l" rtl="0">
                        <a:lnSpc>
                          <a:spcPct val="115000"/>
                        </a:lnSpc>
                        <a:spcBef>
                          <a:spcPts val="0"/>
                        </a:spcBef>
                        <a:spcAft>
                          <a:spcPts val="0"/>
                        </a:spcAft>
                        <a:buNone/>
                      </a:pPr>
                      <a:r>
                        <a:rPr lang="en-US" altLang="ja" sz="1200" dirty="0">
                          <a:solidFill>
                            <a:srgbClr val="595959"/>
                          </a:solidFill>
                          <a:latin typeface="メイリオ" panose="020B0604030504040204" pitchFamily="50" charset="-128"/>
                          <a:ea typeface="メイリオ" panose="020B0604030504040204" pitchFamily="50" charset="-128"/>
                        </a:rPr>
                        <a:t> </a:t>
                      </a:r>
                      <a:r>
                        <a:rPr lang="ja" sz="1200" dirty="0">
                          <a:solidFill>
                            <a:srgbClr val="595959"/>
                          </a:solidFill>
                          <a:latin typeface="メイリオ" panose="020B0604030504040204" pitchFamily="50" charset="-128"/>
                          <a:ea typeface="メイリオ" panose="020B0604030504040204" pitchFamily="50" charset="-128"/>
                        </a:rPr>
                        <a:t>内閣府挨拶</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695625">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10:10</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10:20</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ja" sz="1200" dirty="0">
                          <a:solidFill>
                            <a:srgbClr val="595959"/>
                          </a:solidFill>
                          <a:latin typeface="メイリオ" panose="020B0604030504040204" pitchFamily="50" charset="-128"/>
                          <a:ea typeface="メイリオ" panose="020B0604030504040204" pitchFamily="50" charset="-128"/>
                        </a:rPr>
                        <a:t>0:10</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US" altLang="ja" sz="1200" dirty="0">
                          <a:solidFill>
                            <a:srgbClr val="595959"/>
                          </a:solidFill>
                          <a:latin typeface="メイリオ" panose="020B0604030504040204" pitchFamily="50" charset="-128"/>
                          <a:ea typeface="メイリオ" panose="020B0604030504040204" pitchFamily="50" charset="-128"/>
                        </a:rPr>
                        <a:t> </a:t>
                      </a:r>
                      <a:r>
                        <a:rPr lang="ja" sz="1200" dirty="0">
                          <a:solidFill>
                            <a:srgbClr val="595959"/>
                          </a:solidFill>
                          <a:latin typeface="メイリオ" panose="020B0604030504040204" pitchFamily="50" charset="-128"/>
                          <a:ea typeface="メイリオ" panose="020B0604030504040204" pitchFamily="50" charset="-128"/>
                        </a:rPr>
                        <a:t>チェックイン</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ja" sz="1200" dirty="0">
                          <a:solidFill>
                            <a:srgbClr val="595959"/>
                          </a:solidFill>
                          <a:latin typeface="メイリオ" panose="020B0604030504040204" pitchFamily="50" charset="-128"/>
                          <a:ea typeface="メイリオ" panose="020B0604030504040204" pitchFamily="50" charset="-128"/>
                        </a:rPr>
                        <a:t>・弊社からゴール設定共有。</a:t>
                      </a:r>
                      <a:endParaRPr sz="1200" dirty="0">
                        <a:solidFill>
                          <a:srgbClr val="595959"/>
                        </a:solidFill>
                        <a:latin typeface="メイリオ" panose="020B0604030504040204" pitchFamily="50" charset="-128"/>
                        <a:ea typeface="メイリオ" panose="020B0604030504040204" pitchFamily="50" charset="-128"/>
                      </a:endParaRPr>
                    </a:p>
                    <a:p>
                      <a:pPr marL="0" lvl="0" indent="0" algn="l" rtl="0">
                        <a:lnSpc>
                          <a:spcPct val="115000"/>
                        </a:lnSpc>
                        <a:spcBef>
                          <a:spcPts val="0"/>
                        </a:spcBef>
                        <a:spcAft>
                          <a:spcPts val="0"/>
                        </a:spcAft>
                        <a:buNone/>
                      </a:pPr>
                      <a:r>
                        <a:rPr lang="ja" sz="1200" dirty="0">
                          <a:solidFill>
                            <a:srgbClr val="595959"/>
                          </a:solidFill>
                          <a:latin typeface="メイリオ" panose="020B0604030504040204" pitchFamily="50" charset="-128"/>
                          <a:ea typeface="メイリオ" panose="020B0604030504040204" pitchFamily="50" charset="-128"/>
                        </a:rPr>
                        <a:t>・参加者全員から一言ずつ、抱負や期待すること等</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619125">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10:20</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11:05</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0:45</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US" altLang="ja" sz="1200" dirty="0">
                          <a:solidFill>
                            <a:srgbClr val="595959"/>
                          </a:solidFill>
                          <a:latin typeface="メイリオ" panose="020B0604030504040204" pitchFamily="50" charset="-128"/>
                          <a:ea typeface="メイリオ" panose="020B0604030504040204" pitchFamily="50" charset="-128"/>
                        </a:rPr>
                        <a:t> </a:t>
                      </a:r>
                      <a:r>
                        <a:rPr lang="ja" sz="1200" dirty="0">
                          <a:solidFill>
                            <a:srgbClr val="595959"/>
                          </a:solidFill>
                          <a:latin typeface="メイリオ" panose="020B0604030504040204" pitchFamily="50" charset="-128"/>
                          <a:ea typeface="メイリオ" panose="020B0604030504040204" pitchFamily="50" charset="-128"/>
                        </a:rPr>
                        <a:t>ディスカッション①</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ja" sz="1200" dirty="0">
                          <a:solidFill>
                            <a:srgbClr val="595959"/>
                          </a:solidFill>
                          <a:latin typeface="メイリオ" panose="020B0604030504040204" pitchFamily="50" charset="-128"/>
                          <a:ea typeface="メイリオ" panose="020B0604030504040204" pitchFamily="50" charset="-128"/>
                        </a:rPr>
                        <a:t>・弊社から事前ヒアリング結果の共有</a:t>
                      </a:r>
                      <a:endParaRPr sz="1200" dirty="0">
                        <a:solidFill>
                          <a:srgbClr val="595959"/>
                        </a:solidFill>
                        <a:latin typeface="メイリオ" panose="020B0604030504040204" pitchFamily="50" charset="-128"/>
                        <a:ea typeface="メイリオ" panose="020B0604030504040204" pitchFamily="50" charset="-128"/>
                      </a:endParaRPr>
                    </a:p>
                    <a:p>
                      <a:pPr marL="0" lvl="0" indent="0" algn="l" rtl="0">
                        <a:lnSpc>
                          <a:spcPct val="115000"/>
                        </a:lnSpc>
                        <a:spcBef>
                          <a:spcPts val="0"/>
                        </a:spcBef>
                        <a:spcAft>
                          <a:spcPts val="0"/>
                        </a:spcAft>
                        <a:buNone/>
                      </a:pPr>
                      <a:r>
                        <a:rPr lang="ja" sz="1200" dirty="0">
                          <a:solidFill>
                            <a:srgbClr val="595959"/>
                          </a:solidFill>
                          <a:latin typeface="メイリオ" panose="020B0604030504040204" pitchFamily="50" charset="-128"/>
                          <a:ea typeface="メイリオ" panose="020B0604030504040204" pitchFamily="50" charset="-128"/>
                        </a:rPr>
                        <a:t>・Day2での議論の方向性について認識合わせ</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r h="276225">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11:05</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11:15</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0:10</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US" altLang="ja" sz="1200" dirty="0">
                          <a:solidFill>
                            <a:srgbClr val="595959"/>
                          </a:solidFill>
                          <a:latin typeface="メイリオ" panose="020B0604030504040204" pitchFamily="50" charset="-128"/>
                          <a:ea typeface="メイリオ" panose="020B0604030504040204" pitchFamily="50" charset="-128"/>
                        </a:rPr>
                        <a:t> </a:t>
                      </a:r>
                      <a:r>
                        <a:rPr lang="ja" sz="1200" dirty="0">
                          <a:solidFill>
                            <a:srgbClr val="595959"/>
                          </a:solidFill>
                          <a:latin typeface="メイリオ" panose="020B0604030504040204" pitchFamily="50" charset="-128"/>
                          <a:ea typeface="メイリオ" panose="020B0604030504040204" pitchFamily="50" charset="-128"/>
                        </a:rPr>
                        <a:t>小休憩</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ja" sz="1200" dirty="0">
                          <a:solidFill>
                            <a:srgbClr val="595959"/>
                          </a:solidFill>
                          <a:latin typeface="メイリオ" panose="020B0604030504040204" pitchFamily="50" charset="-128"/>
                          <a:ea typeface="メイリオ" panose="020B0604030504040204" pitchFamily="50" charset="-128"/>
                        </a:rPr>
                        <a:t>-</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5"/>
                  </a:ext>
                </a:extLst>
              </a:tr>
              <a:tr h="600075">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11:15</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12:00</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0:45</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US" altLang="ja" sz="1200" dirty="0">
                          <a:solidFill>
                            <a:srgbClr val="595959"/>
                          </a:solidFill>
                          <a:latin typeface="メイリオ" panose="020B0604030504040204" pitchFamily="50" charset="-128"/>
                          <a:ea typeface="メイリオ" panose="020B0604030504040204" pitchFamily="50" charset="-128"/>
                        </a:rPr>
                        <a:t> </a:t>
                      </a:r>
                      <a:r>
                        <a:rPr lang="ja" sz="1200" dirty="0">
                          <a:solidFill>
                            <a:srgbClr val="595959"/>
                          </a:solidFill>
                          <a:latin typeface="メイリオ" panose="020B0604030504040204" pitchFamily="50" charset="-128"/>
                          <a:ea typeface="メイリオ" panose="020B0604030504040204" pitchFamily="50" charset="-128"/>
                        </a:rPr>
                        <a:t>ディスカッション②</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ja" sz="1200" dirty="0">
                          <a:solidFill>
                            <a:srgbClr val="595959"/>
                          </a:solidFill>
                          <a:latin typeface="メイリオ" panose="020B0604030504040204" pitchFamily="50" charset="-128"/>
                          <a:ea typeface="メイリオ" panose="020B0604030504040204" pitchFamily="50" charset="-128"/>
                        </a:rPr>
                        <a:t>・弊社から参考データの提示</a:t>
                      </a:r>
                      <a:endParaRPr sz="1200" dirty="0">
                        <a:solidFill>
                          <a:srgbClr val="595959"/>
                        </a:solidFill>
                        <a:latin typeface="メイリオ" panose="020B0604030504040204" pitchFamily="50" charset="-128"/>
                        <a:ea typeface="メイリオ" panose="020B0604030504040204" pitchFamily="50" charset="-128"/>
                      </a:endParaRPr>
                    </a:p>
                    <a:p>
                      <a:pPr marL="0" lvl="0" indent="0" algn="l" rtl="0">
                        <a:lnSpc>
                          <a:spcPct val="115000"/>
                        </a:lnSpc>
                        <a:spcBef>
                          <a:spcPts val="0"/>
                        </a:spcBef>
                        <a:spcAft>
                          <a:spcPts val="0"/>
                        </a:spcAft>
                        <a:buNone/>
                      </a:pPr>
                      <a:r>
                        <a:rPr lang="ja" sz="1200" dirty="0">
                          <a:solidFill>
                            <a:srgbClr val="595959"/>
                          </a:solidFill>
                          <a:latin typeface="メイリオ" panose="020B0604030504040204" pitchFamily="50" charset="-128"/>
                          <a:ea typeface="メイリオ" panose="020B0604030504040204" pitchFamily="50" charset="-128"/>
                        </a:rPr>
                        <a:t>・参考データに対する過不足等を洗い出し</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6"/>
                  </a:ext>
                </a:extLst>
              </a:tr>
              <a:tr h="266700">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12:00</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13:00</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1:00</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US" altLang="ja" sz="1200" dirty="0">
                          <a:solidFill>
                            <a:srgbClr val="595959"/>
                          </a:solidFill>
                          <a:latin typeface="メイリオ" panose="020B0604030504040204" pitchFamily="50" charset="-128"/>
                          <a:ea typeface="メイリオ" panose="020B0604030504040204" pitchFamily="50" charset="-128"/>
                        </a:rPr>
                        <a:t> </a:t>
                      </a:r>
                      <a:r>
                        <a:rPr lang="ja" sz="1200" dirty="0">
                          <a:solidFill>
                            <a:srgbClr val="595959"/>
                          </a:solidFill>
                          <a:latin typeface="メイリオ" panose="020B0604030504040204" pitchFamily="50" charset="-128"/>
                          <a:ea typeface="メイリオ" panose="020B0604030504040204" pitchFamily="50" charset="-128"/>
                        </a:rPr>
                        <a:t>昼休憩　</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ja" sz="1200" dirty="0">
                          <a:solidFill>
                            <a:srgbClr val="595959"/>
                          </a:solidFill>
                          <a:latin typeface="メイリオ" panose="020B0604030504040204" pitchFamily="50" charset="-128"/>
                          <a:ea typeface="メイリオ" panose="020B0604030504040204" pitchFamily="50" charset="-128"/>
                        </a:rPr>
                        <a:t>-</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7"/>
                  </a:ext>
                </a:extLst>
              </a:tr>
              <a:tr h="466725">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13:00</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13:30</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0:30</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US" altLang="ja" sz="1200" dirty="0">
                          <a:solidFill>
                            <a:srgbClr val="595959"/>
                          </a:solidFill>
                          <a:latin typeface="メイリオ" panose="020B0604030504040204" pitchFamily="50" charset="-128"/>
                          <a:ea typeface="メイリオ" panose="020B0604030504040204" pitchFamily="50" charset="-128"/>
                        </a:rPr>
                        <a:t> </a:t>
                      </a:r>
                      <a:r>
                        <a:rPr lang="ja" sz="1200" dirty="0">
                          <a:solidFill>
                            <a:srgbClr val="595959"/>
                          </a:solidFill>
                          <a:latin typeface="メイリオ" panose="020B0604030504040204" pitchFamily="50" charset="-128"/>
                          <a:ea typeface="メイリオ" panose="020B0604030504040204" pitchFamily="50" charset="-128"/>
                        </a:rPr>
                        <a:t>Day2に向けた</a:t>
                      </a:r>
                      <a:endParaRPr lang="en-US" altLang="ja" sz="1200" dirty="0">
                        <a:solidFill>
                          <a:srgbClr val="595959"/>
                        </a:solidFill>
                        <a:latin typeface="メイリオ" panose="020B0604030504040204" pitchFamily="50" charset="-128"/>
                        <a:ea typeface="メイリオ" panose="020B0604030504040204" pitchFamily="50" charset="-128"/>
                      </a:endParaRPr>
                    </a:p>
                    <a:p>
                      <a:pPr marL="0" lvl="0" indent="0" algn="l" rtl="0">
                        <a:lnSpc>
                          <a:spcPct val="100000"/>
                        </a:lnSpc>
                        <a:spcBef>
                          <a:spcPts val="0"/>
                        </a:spcBef>
                        <a:spcAft>
                          <a:spcPts val="0"/>
                        </a:spcAft>
                        <a:buNone/>
                      </a:pPr>
                      <a:r>
                        <a:rPr lang="en-US" altLang="ja" sz="1200" dirty="0">
                          <a:solidFill>
                            <a:srgbClr val="595959"/>
                          </a:solidFill>
                          <a:latin typeface="メイリオ" panose="020B0604030504040204" pitchFamily="50" charset="-128"/>
                          <a:ea typeface="メイリオ" panose="020B0604030504040204" pitchFamily="50" charset="-128"/>
                        </a:rPr>
                        <a:t> </a:t>
                      </a:r>
                      <a:r>
                        <a:rPr lang="ja" sz="1200" dirty="0">
                          <a:solidFill>
                            <a:srgbClr val="595959"/>
                          </a:solidFill>
                          <a:latin typeface="メイリオ" panose="020B0604030504040204" pitchFamily="50" charset="-128"/>
                          <a:ea typeface="メイリオ" panose="020B0604030504040204" pitchFamily="50" charset="-128"/>
                        </a:rPr>
                        <a:t>事前レク</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altLang="ja" sz="1200" dirty="0">
                          <a:solidFill>
                            <a:srgbClr val="595959"/>
                          </a:solidFill>
                          <a:latin typeface="メイリオ" panose="020B0604030504040204" pitchFamily="50" charset="-128"/>
                          <a:ea typeface="メイリオ" panose="020B0604030504040204" pitchFamily="50" charset="-128"/>
                        </a:rPr>
                        <a:t> </a:t>
                      </a:r>
                      <a:r>
                        <a:rPr lang="ja" sz="1200" dirty="0">
                          <a:solidFill>
                            <a:srgbClr val="595959"/>
                          </a:solidFill>
                          <a:latin typeface="メイリオ" panose="020B0604030504040204" pitchFamily="50" charset="-128"/>
                          <a:ea typeface="メイリオ" panose="020B0604030504040204" pitchFamily="50" charset="-128"/>
                        </a:rPr>
                        <a:t>Day2での市役所職員の役割についてレクチャー</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8"/>
                  </a:ext>
                </a:extLst>
              </a:tr>
              <a:tr h="466725">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13:30</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17:00</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3:30</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US" altLang="ja" sz="1200" dirty="0">
                          <a:solidFill>
                            <a:srgbClr val="595959"/>
                          </a:solidFill>
                          <a:latin typeface="メイリオ" panose="020B0604030504040204" pitchFamily="50" charset="-128"/>
                          <a:ea typeface="メイリオ" panose="020B0604030504040204" pitchFamily="50" charset="-128"/>
                        </a:rPr>
                        <a:t> </a:t>
                      </a:r>
                      <a:r>
                        <a:rPr lang="ja" sz="1200" dirty="0">
                          <a:solidFill>
                            <a:srgbClr val="595959"/>
                          </a:solidFill>
                          <a:latin typeface="メイリオ" panose="020B0604030504040204" pitchFamily="50" charset="-128"/>
                          <a:ea typeface="メイリオ" panose="020B0604030504040204" pitchFamily="50" charset="-128"/>
                        </a:rPr>
                        <a:t>資料作成</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altLang="ja" sz="1200" dirty="0">
                          <a:solidFill>
                            <a:srgbClr val="595959"/>
                          </a:solidFill>
                          <a:latin typeface="メイリオ" panose="020B0604030504040204" pitchFamily="50" charset="-128"/>
                          <a:ea typeface="メイリオ" panose="020B0604030504040204" pitchFamily="50" charset="-128"/>
                        </a:rPr>
                        <a:t> </a:t>
                      </a:r>
                      <a:r>
                        <a:rPr lang="ja" sz="1200" dirty="0">
                          <a:solidFill>
                            <a:srgbClr val="595959"/>
                          </a:solidFill>
                          <a:latin typeface="メイリオ" panose="020B0604030504040204" pitchFamily="50" charset="-128"/>
                          <a:ea typeface="メイリオ" panose="020B0604030504040204" pitchFamily="50" charset="-128"/>
                        </a:rPr>
                        <a:t>データを用いた資料作成</a:t>
                      </a:r>
                      <a:endParaRPr sz="1200" dirty="0">
                        <a:solidFill>
                          <a:srgbClr val="595959"/>
                        </a:solidFill>
                        <a:latin typeface="メイリオ" panose="020B0604030504040204" pitchFamily="50" charset="-128"/>
                        <a:ea typeface="メイリオ" panose="020B0604030504040204" pitchFamily="50" charset="-128"/>
                      </a:endParaRPr>
                    </a:p>
                    <a:p>
                      <a:pPr marL="0" lvl="0" indent="0" algn="l" rtl="0">
                        <a:lnSpc>
                          <a:spcPct val="115000"/>
                        </a:lnSpc>
                        <a:spcBef>
                          <a:spcPts val="0"/>
                        </a:spcBef>
                        <a:spcAft>
                          <a:spcPts val="0"/>
                        </a:spcAft>
                        <a:buNone/>
                      </a:pPr>
                      <a:r>
                        <a:rPr lang="ja" sz="1200" dirty="0">
                          <a:solidFill>
                            <a:srgbClr val="595959"/>
                          </a:solidFill>
                          <a:latin typeface="メイリオ" panose="020B0604030504040204" pitchFamily="50" charset="-128"/>
                          <a:ea typeface="メイリオ" panose="020B0604030504040204" pitchFamily="50" charset="-128"/>
                        </a:rPr>
                        <a:t>（適宜休憩込み）</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9"/>
                  </a:ext>
                </a:extLst>
              </a:tr>
              <a:tr h="276225">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　</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ja" sz="1200">
                          <a:solidFill>
                            <a:srgbClr val="595959"/>
                          </a:solidFill>
                          <a:latin typeface="メイリオ" panose="020B0604030504040204" pitchFamily="50" charset="-128"/>
                          <a:ea typeface="メイリオ" panose="020B0604030504040204" pitchFamily="50" charset="-128"/>
                        </a:rPr>
                        <a:t>-　</a:t>
                      </a:r>
                      <a:endParaRPr sz="120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US" altLang="ja" sz="1200" dirty="0">
                          <a:solidFill>
                            <a:srgbClr val="595959"/>
                          </a:solidFill>
                          <a:latin typeface="メイリオ" panose="020B0604030504040204" pitchFamily="50" charset="-128"/>
                          <a:ea typeface="メイリオ" panose="020B0604030504040204" pitchFamily="50" charset="-128"/>
                        </a:rPr>
                        <a:t> </a:t>
                      </a:r>
                      <a:r>
                        <a:rPr lang="ja" sz="1200" dirty="0">
                          <a:solidFill>
                            <a:srgbClr val="595959"/>
                          </a:solidFill>
                          <a:latin typeface="メイリオ" panose="020B0604030504040204" pitchFamily="50" charset="-128"/>
                          <a:ea typeface="メイリオ" panose="020B0604030504040204" pitchFamily="50" charset="-128"/>
                        </a:rPr>
                        <a:t>片付け</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ja-JP" altLang="en-US" sz="1200" dirty="0">
                          <a:solidFill>
                            <a:srgbClr val="595959"/>
                          </a:solidFill>
                          <a:latin typeface="メイリオ" panose="020B0604030504040204" pitchFamily="50" charset="-128"/>
                          <a:ea typeface="メイリオ" panose="020B0604030504040204" pitchFamily="50" charset="-128"/>
                        </a:rPr>
                        <a:t> </a:t>
                      </a:r>
                      <a:r>
                        <a:rPr lang="ja" sz="1200" dirty="0">
                          <a:solidFill>
                            <a:srgbClr val="595959"/>
                          </a:solidFill>
                          <a:latin typeface="メイリオ" panose="020B0604030504040204" pitchFamily="50" charset="-128"/>
                          <a:ea typeface="メイリオ" panose="020B0604030504040204" pitchFamily="50" charset="-128"/>
                        </a:rPr>
                        <a:t>17時半完全撤収</a:t>
                      </a:r>
                      <a:endParaRPr sz="1200" dirty="0">
                        <a:solidFill>
                          <a:srgbClr val="595959"/>
                        </a:solidFill>
                        <a:latin typeface="メイリオ" panose="020B0604030504040204" pitchFamily="50" charset="-128"/>
                        <a:ea typeface="メイリオ" panose="020B0604030504040204" pitchFamily="50" charset="-128"/>
                      </a:endParaRPr>
                    </a:p>
                  </a:txBody>
                  <a:tcPr marL="5725" marR="5725" marT="57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42"/>
          <p:cNvSpPr/>
          <p:nvPr/>
        </p:nvSpPr>
        <p:spPr>
          <a:xfrm>
            <a:off x="8500" y="125"/>
            <a:ext cx="9144000" cy="6858000"/>
          </a:xfrm>
          <a:prstGeom prst="rect">
            <a:avLst/>
          </a:prstGeom>
          <a:solidFill>
            <a:srgbClr val="2E9051"/>
          </a:solidFill>
          <a:ln w="9525" cap="flat" cmpd="sng">
            <a:solidFill>
              <a:srgbClr val="2E905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ja" sz="2400" b="1">
                <a:solidFill>
                  <a:srgbClr val="FFFFFF"/>
                </a:solidFill>
              </a:rPr>
              <a:t>チェックイン</a:t>
            </a:r>
            <a:endParaRPr sz="2400" b="1">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43"/>
          <p:cNvSpPr txBox="1"/>
          <p:nvPr/>
        </p:nvSpPr>
        <p:spPr>
          <a:xfrm>
            <a:off x="457200" y="3954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 sz="3000" b="1">
                <a:solidFill>
                  <a:srgbClr val="434343"/>
                </a:solidFill>
              </a:rPr>
              <a:t>本事業で目指すゴール</a:t>
            </a:r>
            <a:endParaRPr sz="3000" b="1">
              <a:solidFill>
                <a:srgbClr val="434343"/>
              </a:solidFill>
            </a:endParaRPr>
          </a:p>
        </p:txBody>
      </p:sp>
      <p:sp>
        <p:nvSpPr>
          <p:cNvPr id="196" name="Google Shape;196;p43"/>
          <p:cNvSpPr/>
          <p:nvPr/>
        </p:nvSpPr>
        <p:spPr>
          <a:xfrm>
            <a:off x="5397264" y="1353949"/>
            <a:ext cx="3288900" cy="295200"/>
          </a:xfrm>
          <a:prstGeom prst="rect">
            <a:avLst/>
          </a:prstGeom>
          <a:solidFill>
            <a:srgbClr val="2E9051"/>
          </a:solidFill>
          <a:ln>
            <a:solidFill>
              <a:srgbClr val="2E9051"/>
            </a:solid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ja" sz="1000" b="1" i="0" u="none" strike="noStrike" cap="none">
                <a:solidFill>
                  <a:srgbClr val="FFFFFF"/>
                </a:solidFill>
                <a:latin typeface="Meiryo"/>
                <a:ea typeface="Meiryo"/>
                <a:cs typeface="Meiryo"/>
                <a:sym typeface="Meiryo"/>
              </a:rPr>
              <a:t>十日町市役所職員</a:t>
            </a:r>
            <a:endParaRPr sz="1000" b="1" i="0" u="none" strike="noStrike" cap="none">
              <a:solidFill>
                <a:srgbClr val="FFFFFF"/>
              </a:solidFill>
              <a:latin typeface="Meiryo"/>
              <a:ea typeface="Meiryo"/>
              <a:cs typeface="Meiryo"/>
              <a:sym typeface="Meiryo"/>
            </a:endParaRPr>
          </a:p>
        </p:txBody>
      </p:sp>
      <p:sp>
        <p:nvSpPr>
          <p:cNvPr id="197" name="Google Shape;197;p43"/>
          <p:cNvSpPr/>
          <p:nvPr/>
        </p:nvSpPr>
        <p:spPr>
          <a:xfrm>
            <a:off x="1770280" y="5595409"/>
            <a:ext cx="3288900" cy="603900"/>
          </a:xfrm>
          <a:prstGeom prst="rect">
            <a:avLst/>
          </a:prstGeom>
          <a:noFill/>
          <a:ln w="9525"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139700" marR="0" lvl="0" indent="0" algn="l" rtl="0">
              <a:lnSpc>
                <a:spcPct val="130000"/>
              </a:lnSpc>
              <a:spcBef>
                <a:spcPts val="0"/>
              </a:spcBef>
              <a:spcAft>
                <a:spcPts val="0"/>
              </a:spcAft>
              <a:buNone/>
            </a:pPr>
            <a:r>
              <a:rPr lang="ja" sz="1050" b="1" i="0" u="none" strike="noStrike" cap="none">
                <a:solidFill>
                  <a:srgbClr val="666666"/>
                </a:solidFill>
                <a:latin typeface="メイリオ" panose="020B0604030504040204" pitchFamily="50" charset="-128"/>
                <a:ea typeface="メイリオ" panose="020B0604030504040204" pitchFamily="50" charset="-128"/>
                <a:cs typeface="Meiryo"/>
                <a:sym typeface="Meiryo"/>
              </a:rPr>
              <a:t>・「自分たちが稼ぐ、まちを良くする」という</a:t>
            </a:r>
            <a:endParaRPr sz="1050" b="1" i="0" u="none" strike="noStrike" cap="none">
              <a:solidFill>
                <a:srgbClr val="666666"/>
              </a:solidFill>
              <a:latin typeface="メイリオ" panose="020B0604030504040204" pitchFamily="50" charset="-128"/>
              <a:ea typeface="メイリオ" panose="020B0604030504040204" pitchFamily="50" charset="-128"/>
              <a:cs typeface="Meiryo"/>
              <a:sym typeface="Meiryo"/>
            </a:endParaRPr>
          </a:p>
          <a:p>
            <a:pPr marL="139700" marR="0" lvl="0" indent="0" algn="l" rtl="0">
              <a:lnSpc>
                <a:spcPct val="130000"/>
              </a:lnSpc>
              <a:spcBef>
                <a:spcPts val="0"/>
              </a:spcBef>
              <a:spcAft>
                <a:spcPts val="0"/>
              </a:spcAft>
              <a:buNone/>
            </a:pPr>
            <a:r>
              <a:rPr lang="ja" sz="1050" b="1" i="0" u="none" strike="noStrike" cap="none">
                <a:solidFill>
                  <a:srgbClr val="666666"/>
                </a:solidFill>
                <a:latin typeface="メイリオ" panose="020B0604030504040204" pitchFamily="50" charset="-128"/>
                <a:ea typeface="メイリオ" panose="020B0604030504040204" pitchFamily="50" charset="-128"/>
                <a:cs typeface="Meiryo"/>
                <a:sym typeface="Meiryo"/>
              </a:rPr>
              <a:t>　　主体性を持ったプレイヤーが増える。</a:t>
            </a:r>
            <a:endParaRPr>
              <a:latin typeface="メイリオ" panose="020B0604030504040204" pitchFamily="50" charset="-128"/>
              <a:ea typeface="メイリオ" panose="020B0604030504040204" pitchFamily="50" charset="-128"/>
            </a:endParaRPr>
          </a:p>
        </p:txBody>
      </p:sp>
      <p:sp>
        <p:nvSpPr>
          <p:cNvPr id="198" name="Google Shape;198;p43"/>
          <p:cNvSpPr/>
          <p:nvPr/>
        </p:nvSpPr>
        <p:spPr>
          <a:xfrm>
            <a:off x="1779332" y="1760720"/>
            <a:ext cx="3288900" cy="873300"/>
          </a:xfrm>
          <a:prstGeom prst="rect">
            <a:avLst/>
          </a:prstGeom>
          <a:noFill/>
          <a:ln w="9525"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139700" marR="0" lvl="0" indent="0" algn="l" rtl="0">
              <a:lnSpc>
                <a:spcPct val="130000"/>
              </a:lnSpc>
              <a:spcBef>
                <a:spcPts val="0"/>
              </a:spcBef>
              <a:spcAft>
                <a:spcPts val="0"/>
              </a:spcAft>
              <a:buNone/>
            </a:pPr>
            <a:r>
              <a:rPr lang="ja" sz="1050" b="1" i="0" u="none" strike="noStrike" cap="none">
                <a:solidFill>
                  <a:srgbClr val="666666"/>
                </a:solidFill>
                <a:latin typeface="メイリオ" panose="020B0604030504040204" pitchFamily="50" charset="-128"/>
                <a:ea typeface="メイリオ" panose="020B0604030504040204" pitchFamily="50" charset="-128"/>
                <a:cs typeface="Meiryo"/>
                <a:sym typeface="Meiryo"/>
              </a:rPr>
              <a:t>・「また参加したい」と思ってもらう。</a:t>
            </a:r>
            <a:endParaRPr sz="1050" b="1" i="0" u="none" strike="noStrike" cap="none">
              <a:solidFill>
                <a:srgbClr val="666666"/>
              </a:solidFill>
              <a:latin typeface="メイリオ" panose="020B0604030504040204" pitchFamily="50" charset="-128"/>
              <a:ea typeface="メイリオ" panose="020B0604030504040204" pitchFamily="50" charset="-128"/>
              <a:cs typeface="Meiryo"/>
              <a:sym typeface="Meiryo"/>
            </a:endParaRPr>
          </a:p>
          <a:p>
            <a:pPr marL="139700" marR="0" lvl="0" indent="0" algn="l" rtl="0">
              <a:lnSpc>
                <a:spcPct val="130000"/>
              </a:lnSpc>
              <a:spcBef>
                <a:spcPts val="0"/>
              </a:spcBef>
              <a:spcAft>
                <a:spcPts val="0"/>
              </a:spcAft>
              <a:buNone/>
            </a:pPr>
            <a:r>
              <a:rPr lang="ja" sz="1050" b="0" i="0" u="none" strike="noStrike" cap="none">
                <a:solidFill>
                  <a:srgbClr val="666666"/>
                </a:solidFill>
                <a:latin typeface="メイリオ" panose="020B0604030504040204" pitchFamily="50" charset="-128"/>
                <a:ea typeface="メイリオ" panose="020B0604030504040204" pitchFamily="50" charset="-128"/>
                <a:cs typeface="Meiryo"/>
                <a:sym typeface="Meiryo"/>
              </a:rPr>
              <a:t>　⇒①データから新たな学びがある。</a:t>
            </a:r>
            <a:endParaRPr sz="1050" b="0" i="0" u="none" strike="noStrike" cap="none">
              <a:solidFill>
                <a:srgbClr val="666666"/>
              </a:solidFill>
              <a:latin typeface="メイリオ" panose="020B0604030504040204" pitchFamily="50" charset="-128"/>
              <a:ea typeface="メイリオ" panose="020B0604030504040204" pitchFamily="50" charset="-128"/>
              <a:cs typeface="Meiryo"/>
              <a:sym typeface="Meiryo"/>
            </a:endParaRPr>
          </a:p>
          <a:p>
            <a:pPr marL="139700" marR="0" lvl="0" indent="0" algn="l" rtl="0">
              <a:lnSpc>
                <a:spcPct val="130000"/>
              </a:lnSpc>
              <a:spcBef>
                <a:spcPts val="0"/>
              </a:spcBef>
              <a:spcAft>
                <a:spcPts val="0"/>
              </a:spcAft>
              <a:buNone/>
            </a:pPr>
            <a:r>
              <a:rPr lang="ja" sz="1050" b="0" i="0" u="none" strike="noStrike" cap="none">
                <a:solidFill>
                  <a:srgbClr val="666666"/>
                </a:solidFill>
                <a:latin typeface="メイリオ" panose="020B0604030504040204" pitchFamily="50" charset="-128"/>
                <a:ea typeface="メイリオ" panose="020B0604030504040204" pitchFamily="50" charset="-128"/>
                <a:cs typeface="Meiryo"/>
                <a:sym typeface="Meiryo"/>
              </a:rPr>
              <a:t>　　②仲間と議論する楽しさがある。</a:t>
            </a:r>
            <a:endParaRPr sz="1050" b="0" i="0" u="none" strike="noStrike" cap="none">
              <a:solidFill>
                <a:srgbClr val="666666"/>
              </a:solidFill>
              <a:latin typeface="メイリオ" panose="020B0604030504040204" pitchFamily="50" charset="-128"/>
              <a:ea typeface="メイリオ" panose="020B0604030504040204" pitchFamily="50" charset="-128"/>
              <a:cs typeface="Meiryo"/>
              <a:sym typeface="Meiryo"/>
            </a:endParaRPr>
          </a:p>
        </p:txBody>
      </p:sp>
      <p:sp>
        <p:nvSpPr>
          <p:cNvPr id="199" name="Google Shape;199;p43"/>
          <p:cNvSpPr/>
          <p:nvPr/>
        </p:nvSpPr>
        <p:spPr>
          <a:xfrm>
            <a:off x="5397264" y="1760720"/>
            <a:ext cx="3288900" cy="873300"/>
          </a:xfrm>
          <a:prstGeom prst="rect">
            <a:avLst/>
          </a:prstGeom>
          <a:noFill/>
          <a:ln w="9525"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139700" marR="0" lvl="0" indent="0" algn="l" rtl="0">
              <a:lnSpc>
                <a:spcPct val="130000"/>
              </a:lnSpc>
              <a:spcBef>
                <a:spcPts val="0"/>
              </a:spcBef>
              <a:spcAft>
                <a:spcPts val="0"/>
              </a:spcAft>
              <a:buNone/>
            </a:pPr>
            <a:r>
              <a:rPr lang="ja" sz="1050" b="1" i="0" u="none" strike="noStrike" cap="none">
                <a:solidFill>
                  <a:srgbClr val="666666"/>
                </a:solidFill>
                <a:latin typeface="メイリオ" panose="020B0604030504040204" pitchFamily="50" charset="-128"/>
                <a:ea typeface="メイリオ" panose="020B0604030504040204" pitchFamily="50" charset="-128"/>
                <a:cs typeface="Meiryo"/>
                <a:sym typeface="Meiryo"/>
              </a:rPr>
              <a:t>・データ活用のノウハウ、経験を得る。</a:t>
            </a:r>
            <a:endParaRPr sz="1050" b="1" i="0" u="none" strike="noStrike" cap="none">
              <a:solidFill>
                <a:srgbClr val="666666"/>
              </a:solidFill>
              <a:latin typeface="メイリオ" panose="020B0604030504040204" pitchFamily="50" charset="-128"/>
              <a:ea typeface="メイリオ" panose="020B0604030504040204" pitchFamily="50" charset="-128"/>
              <a:cs typeface="Meiryo"/>
              <a:sym typeface="Meiryo"/>
            </a:endParaRPr>
          </a:p>
          <a:p>
            <a:pPr marL="139700" marR="0" lvl="0" indent="0" algn="l" rtl="0">
              <a:lnSpc>
                <a:spcPct val="130000"/>
              </a:lnSpc>
              <a:spcBef>
                <a:spcPts val="0"/>
              </a:spcBef>
              <a:spcAft>
                <a:spcPts val="0"/>
              </a:spcAft>
              <a:buNone/>
            </a:pPr>
            <a:r>
              <a:rPr lang="ja" sz="1050" b="1" i="0" u="none" strike="noStrike" cap="none">
                <a:solidFill>
                  <a:srgbClr val="666666"/>
                </a:solidFill>
                <a:latin typeface="メイリオ" panose="020B0604030504040204" pitchFamily="50" charset="-128"/>
                <a:ea typeface="メイリオ" panose="020B0604030504040204" pitchFamily="50" charset="-128"/>
                <a:cs typeface="Meiryo"/>
                <a:sym typeface="Meiryo"/>
              </a:rPr>
              <a:t>・WS運営のノウハウ、経験を得る。</a:t>
            </a:r>
            <a:endParaRPr sz="1050" b="0" i="0" u="none" strike="noStrike" cap="none">
              <a:solidFill>
                <a:srgbClr val="666666"/>
              </a:solidFill>
              <a:latin typeface="メイリオ" panose="020B0604030504040204" pitchFamily="50" charset="-128"/>
              <a:ea typeface="メイリオ" panose="020B0604030504040204" pitchFamily="50" charset="-128"/>
              <a:cs typeface="Meiryo"/>
              <a:sym typeface="Meiryo"/>
            </a:endParaRPr>
          </a:p>
        </p:txBody>
      </p:sp>
      <p:sp>
        <p:nvSpPr>
          <p:cNvPr id="200" name="Google Shape;200;p43"/>
          <p:cNvSpPr/>
          <p:nvPr/>
        </p:nvSpPr>
        <p:spPr>
          <a:xfrm>
            <a:off x="1778313" y="3012942"/>
            <a:ext cx="3289800" cy="603900"/>
          </a:xfrm>
          <a:prstGeom prst="rect">
            <a:avLst/>
          </a:prstGeom>
          <a:noFill/>
          <a:ln w="9525"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139700" marR="0" lvl="0" indent="0" algn="l" rtl="0">
              <a:lnSpc>
                <a:spcPct val="130000"/>
              </a:lnSpc>
              <a:spcBef>
                <a:spcPts val="0"/>
              </a:spcBef>
              <a:spcAft>
                <a:spcPts val="0"/>
              </a:spcAft>
              <a:buNone/>
            </a:pPr>
            <a:r>
              <a:rPr lang="ja" sz="1050" b="1" i="0" u="none" strike="noStrike" cap="none" dirty="0">
                <a:solidFill>
                  <a:srgbClr val="666666"/>
                </a:solidFill>
                <a:latin typeface="メイリオ" panose="020B0604030504040204" pitchFamily="50" charset="-128"/>
                <a:ea typeface="メイリオ" panose="020B0604030504040204" pitchFamily="50" charset="-128"/>
                <a:cs typeface="Meiryo"/>
                <a:sym typeface="Meiryo"/>
              </a:rPr>
              <a:t>・「自分に出来ることがある」と思ってもらう。</a:t>
            </a:r>
            <a:endParaRPr sz="1050" b="1" i="0" u="none" strike="noStrike" cap="none" dirty="0">
              <a:solidFill>
                <a:srgbClr val="666666"/>
              </a:solidFill>
              <a:latin typeface="メイリオ" panose="020B0604030504040204" pitchFamily="50" charset="-128"/>
              <a:ea typeface="メイリオ" panose="020B0604030504040204" pitchFamily="50" charset="-128"/>
              <a:cs typeface="Meiryo"/>
              <a:sym typeface="Meiryo"/>
            </a:endParaRPr>
          </a:p>
          <a:p>
            <a:pPr marL="139700" marR="0" lvl="0" indent="0" algn="l" rtl="0">
              <a:lnSpc>
                <a:spcPct val="130000"/>
              </a:lnSpc>
              <a:spcBef>
                <a:spcPts val="0"/>
              </a:spcBef>
              <a:spcAft>
                <a:spcPts val="0"/>
              </a:spcAft>
              <a:buNone/>
            </a:pPr>
            <a:r>
              <a:rPr lang="ja" sz="1050" b="0" i="0" u="none" strike="noStrike" cap="none" dirty="0">
                <a:solidFill>
                  <a:srgbClr val="666666"/>
                </a:solidFill>
                <a:latin typeface="メイリオ" panose="020B0604030504040204" pitchFamily="50" charset="-128"/>
                <a:ea typeface="メイリオ" panose="020B0604030504040204" pitchFamily="50" charset="-128"/>
                <a:cs typeface="Meiryo"/>
                <a:sym typeface="Meiryo"/>
              </a:rPr>
              <a:t>　⇒理想像実現に向けた取組をディスカッション</a:t>
            </a:r>
            <a:endParaRPr sz="1050" b="0" i="0" u="none" strike="noStrike" cap="none" dirty="0">
              <a:solidFill>
                <a:srgbClr val="666666"/>
              </a:solidFill>
              <a:latin typeface="メイリオ" panose="020B0604030504040204" pitchFamily="50" charset="-128"/>
              <a:ea typeface="メイリオ" panose="020B0604030504040204" pitchFamily="50" charset="-128"/>
              <a:cs typeface="Meiryo"/>
              <a:sym typeface="Meiryo"/>
            </a:endParaRPr>
          </a:p>
        </p:txBody>
      </p:sp>
      <p:sp>
        <p:nvSpPr>
          <p:cNvPr id="201" name="Google Shape;201;p43"/>
          <p:cNvSpPr/>
          <p:nvPr/>
        </p:nvSpPr>
        <p:spPr>
          <a:xfrm>
            <a:off x="1752555" y="1353948"/>
            <a:ext cx="3301800" cy="295200"/>
          </a:xfrm>
          <a:prstGeom prst="rect">
            <a:avLst/>
          </a:prstGeom>
          <a:solidFill>
            <a:srgbClr val="2E9051"/>
          </a:solidFill>
          <a:ln>
            <a:solidFill>
              <a:srgbClr val="2E9051"/>
            </a:solid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ja" sz="1000" b="1" i="0" u="none" strike="noStrike" cap="none">
                <a:solidFill>
                  <a:srgbClr val="FFFFFF"/>
                </a:solidFill>
                <a:latin typeface="Meiryo"/>
                <a:ea typeface="Meiryo"/>
                <a:cs typeface="Meiryo"/>
                <a:sym typeface="Meiryo"/>
              </a:rPr>
              <a:t>民間コアメンバー</a:t>
            </a:r>
            <a:endParaRPr sz="1000" b="1" i="0" u="none" strike="noStrike" cap="none">
              <a:solidFill>
                <a:srgbClr val="FFFFFF"/>
              </a:solidFill>
              <a:latin typeface="Meiryo"/>
              <a:ea typeface="Meiryo"/>
              <a:cs typeface="Meiryo"/>
              <a:sym typeface="Meiryo"/>
            </a:endParaRPr>
          </a:p>
        </p:txBody>
      </p:sp>
      <p:sp>
        <p:nvSpPr>
          <p:cNvPr id="202" name="Google Shape;202;p43"/>
          <p:cNvSpPr/>
          <p:nvPr/>
        </p:nvSpPr>
        <p:spPr>
          <a:xfrm>
            <a:off x="1778313" y="4382230"/>
            <a:ext cx="3302700" cy="833700"/>
          </a:xfrm>
          <a:prstGeom prst="rect">
            <a:avLst/>
          </a:prstGeom>
          <a:noFill/>
          <a:ln w="9525" cap="flat" cmpd="sng">
            <a:solidFill>
              <a:srgbClr val="666666"/>
            </a:solidFill>
            <a:prstDash val="solid"/>
            <a:round/>
            <a:headEnd type="none" w="sm" len="sm"/>
            <a:tailEnd type="none" w="sm" len="sm"/>
          </a:ln>
        </p:spPr>
        <p:txBody>
          <a:bodyPr spcFirstLastPara="1" wrap="square" lIns="90000" tIns="45700" rIns="91425" bIns="45700" anchor="ctr" anchorCtr="0">
            <a:noAutofit/>
          </a:bodyPr>
          <a:lstStyle/>
          <a:p>
            <a:pPr marL="139700" marR="0" lvl="0" indent="0" algn="l" rtl="0">
              <a:lnSpc>
                <a:spcPct val="130000"/>
              </a:lnSpc>
              <a:spcBef>
                <a:spcPts val="0"/>
              </a:spcBef>
              <a:spcAft>
                <a:spcPts val="0"/>
              </a:spcAft>
              <a:buNone/>
            </a:pPr>
            <a:r>
              <a:rPr lang="ja" sz="1050" b="1" i="0" u="none" strike="noStrike" cap="none">
                <a:solidFill>
                  <a:srgbClr val="666666"/>
                </a:solidFill>
                <a:latin typeface="メイリオ" panose="020B0604030504040204" pitchFamily="50" charset="-128"/>
                <a:ea typeface="メイリオ" panose="020B0604030504040204" pitchFamily="50" charset="-128"/>
                <a:cs typeface="Meiryo"/>
                <a:sym typeface="Meiryo"/>
              </a:rPr>
              <a:t>・「ビジョン策定に今後も関わっていきたい」と</a:t>
            </a:r>
            <a:endParaRPr sz="1050" b="1" i="0" u="none" strike="noStrike" cap="none">
              <a:solidFill>
                <a:srgbClr val="666666"/>
              </a:solidFill>
              <a:latin typeface="メイリオ" panose="020B0604030504040204" pitchFamily="50" charset="-128"/>
              <a:ea typeface="メイリオ" panose="020B0604030504040204" pitchFamily="50" charset="-128"/>
              <a:cs typeface="Meiryo"/>
              <a:sym typeface="Meiryo"/>
            </a:endParaRPr>
          </a:p>
          <a:p>
            <a:pPr marL="139700" marR="0" lvl="0" indent="0" algn="l" rtl="0">
              <a:lnSpc>
                <a:spcPct val="130000"/>
              </a:lnSpc>
              <a:spcBef>
                <a:spcPts val="0"/>
              </a:spcBef>
              <a:spcAft>
                <a:spcPts val="0"/>
              </a:spcAft>
              <a:buNone/>
            </a:pPr>
            <a:r>
              <a:rPr lang="ja" sz="1050" b="1" i="0" u="none" strike="noStrike" cap="none">
                <a:solidFill>
                  <a:srgbClr val="666666"/>
                </a:solidFill>
                <a:latin typeface="メイリオ" panose="020B0604030504040204" pitchFamily="50" charset="-128"/>
                <a:ea typeface="メイリオ" panose="020B0604030504040204" pitchFamily="50" charset="-128"/>
                <a:cs typeface="Meiryo"/>
                <a:sym typeface="Meiryo"/>
              </a:rPr>
              <a:t>　思ってもらう。</a:t>
            </a:r>
            <a:endParaRPr sz="1050" b="1" i="0" u="none" strike="noStrike" cap="none">
              <a:solidFill>
                <a:srgbClr val="666666"/>
              </a:solidFill>
              <a:latin typeface="メイリオ" panose="020B0604030504040204" pitchFamily="50" charset="-128"/>
              <a:ea typeface="メイリオ" panose="020B0604030504040204" pitchFamily="50" charset="-128"/>
              <a:cs typeface="Meiryo"/>
              <a:sym typeface="Meiryo"/>
            </a:endParaRPr>
          </a:p>
          <a:p>
            <a:pPr marL="139700" marR="0" lvl="0" indent="0" algn="l" rtl="0">
              <a:lnSpc>
                <a:spcPct val="130000"/>
              </a:lnSpc>
              <a:spcBef>
                <a:spcPts val="0"/>
              </a:spcBef>
              <a:spcAft>
                <a:spcPts val="0"/>
              </a:spcAft>
              <a:buNone/>
            </a:pPr>
            <a:r>
              <a:rPr lang="ja" sz="1050" b="0" i="0" u="none" strike="noStrike" cap="none">
                <a:solidFill>
                  <a:srgbClr val="666666"/>
                </a:solidFill>
                <a:latin typeface="メイリオ" panose="020B0604030504040204" pitchFamily="50" charset="-128"/>
                <a:ea typeface="メイリオ" panose="020B0604030504040204" pitchFamily="50" charset="-128"/>
                <a:cs typeface="Meiryo"/>
                <a:sym typeface="Meiryo"/>
              </a:rPr>
              <a:t>　⇒民間コアメンバーを含むチームで最終報告</a:t>
            </a:r>
            <a:endParaRPr sz="1050" b="0" i="0" u="none" strike="noStrike" cap="none">
              <a:solidFill>
                <a:srgbClr val="666666"/>
              </a:solidFill>
              <a:latin typeface="メイリオ" panose="020B0604030504040204" pitchFamily="50" charset="-128"/>
              <a:ea typeface="メイリオ" panose="020B0604030504040204" pitchFamily="50" charset="-128"/>
              <a:cs typeface="Meiryo"/>
              <a:sym typeface="Meiryo"/>
            </a:endParaRPr>
          </a:p>
        </p:txBody>
      </p:sp>
      <p:sp>
        <p:nvSpPr>
          <p:cNvPr id="203" name="Google Shape;203;p43"/>
          <p:cNvSpPr/>
          <p:nvPr/>
        </p:nvSpPr>
        <p:spPr>
          <a:xfrm>
            <a:off x="517729" y="5530790"/>
            <a:ext cx="1101000" cy="7671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ja" sz="1050" b="0" i="0" u="none" strike="noStrike" cap="none">
                <a:solidFill>
                  <a:srgbClr val="666666"/>
                </a:solidFill>
                <a:latin typeface="メイリオ" panose="020B0604030504040204" pitchFamily="50" charset="-128"/>
                <a:ea typeface="メイリオ" panose="020B0604030504040204" pitchFamily="50" charset="-128"/>
                <a:sym typeface="Arial"/>
              </a:rPr>
              <a:t>事業全体で</a:t>
            </a:r>
            <a:endParaRPr sz="1050" b="0" i="0" u="none" strike="noStrike" cap="none">
              <a:solidFill>
                <a:srgbClr val="666666"/>
              </a:solidFill>
              <a:latin typeface="メイリオ" panose="020B0604030504040204" pitchFamily="50" charset="-128"/>
              <a:ea typeface="メイリオ" panose="020B0604030504040204" pitchFamily="50" charset="-128"/>
              <a:sym typeface="Arial"/>
            </a:endParaRPr>
          </a:p>
          <a:p>
            <a:pPr marL="0" marR="0" lvl="0" indent="0" algn="ctr" rtl="0">
              <a:lnSpc>
                <a:spcPct val="100000"/>
              </a:lnSpc>
              <a:spcBef>
                <a:spcPts val="0"/>
              </a:spcBef>
              <a:spcAft>
                <a:spcPts val="0"/>
              </a:spcAft>
              <a:buNone/>
            </a:pPr>
            <a:r>
              <a:rPr lang="ja" sz="1050" b="0" i="0" u="none" strike="noStrike" cap="none">
                <a:solidFill>
                  <a:srgbClr val="666666"/>
                </a:solidFill>
                <a:latin typeface="メイリオ" panose="020B0604030504040204" pitchFamily="50" charset="-128"/>
                <a:ea typeface="メイリオ" panose="020B0604030504040204" pitchFamily="50" charset="-128"/>
                <a:sym typeface="Arial"/>
              </a:rPr>
              <a:t>目指すゴール</a:t>
            </a:r>
            <a:endParaRPr>
              <a:latin typeface="メイリオ" panose="020B0604030504040204" pitchFamily="50" charset="-128"/>
              <a:ea typeface="メイリオ" panose="020B0604030504040204" pitchFamily="50" charset="-128"/>
            </a:endParaRPr>
          </a:p>
        </p:txBody>
      </p:sp>
      <p:sp>
        <p:nvSpPr>
          <p:cNvPr id="204" name="Google Shape;204;p43"/>
          <p:cNvSpPr/>
          <p:nvPr/>
        </p:nvSpPr>
        <p:spPr>
          <a:xfrm>
            <a:off x="517732" y="1740970"/>
            <a:ext cx="1101000" cy="9984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ja" sz="1050" b="0" i="0" u="none" strike="noStrike" cap="none" dirty="0">
                <a:solidFill>
                  <a:srgbClr val="666666"/>
                </a:solidFill>
                <a:latin typeface="メイリオ" panose="020B0604030504040204" pitchFamily="50" charset="-128"/>
                <a:ea typeface="メイリオ" panose="020B0604030504040204" pitchFamily="50" charset="-128"/>
                <a:sym typeface="Arial"/>
              </a:rPr>
              <a:t>WS①で</a:t>
            </a:r>
            <a:endParaRPr sz="1050" b="0" i="0" u="none" strike="noStrike" cap="none" dirty="0">
              <a:solidFill>
                <a:srgbClr val="666666"/>
              </a:solidFill>
              <a:latin typeface="メイリオ" panose="020B0604030504040204" pitchFamily="50" charset="-128"/>
              <a:ea typeface="メイリオ" panose="020B0604030504040204" pitchFamily="50" charset="-128"/>
              <a:sym typeface="Arial"/>
            </a:endParaRPr>
          </a:p>
          <a:p>
            <a:pPr marL="0" marR="0" lvl="0" indent="0" algn="ctr" rtl="0">
              <a:lnSpc>
                <a:spcPct val="100000"/>
              </a:lnSpc>
              <a:spcBef>
                <a:spcPts val="0"/>
              </a:spcBef>
              <a:spcAft>
                <a:spcPts val="0"/>
              </a:spcAft>
              <a:buNone/>
            </a:pPr>
            <a:r>
              <a:rPr lang="ja" sz="1050" b="0" i="0" u="none" strike="noStrike" cap="none" dirty="0">
                <a:solidFill>
                  <a:srgbClr val="666666"/>
                </a:solidFill>
                <a:latin typeface="メイリオ" panose="020B0604030504040204" pitchFamily="50" charset="-128"/>
                <a:ea typeface="メイリオ" panose="020B0604030504040204" pitchFamily="50" charset="-128"/>
                <a:sym typeface="Arial"/>
              </a:rPr>
              <a:t>目指すゴール</a:t>
            </a:r>
            <a:endParaRPr dirty="0">
              <a:latin typeface="メイリオ" panose="020B0604030504040204" pitchFamily="50" charset="-128"/>
              <a:ea typeface="メイリオ" panose="020B0604030504040204" pitchFamily="50" charset="-128"/>
            </a:endParaRPr>
          </a:p>
        </p:txBody>
      </p:sp>
      <p:sp>
        <p:nvSpPr>
          <p:cNvPr id="205" name="Google Shape;205;p43"/>
          <p:cNvSpPr/>
          <p:nvPr/>
        </p:nvSpPr>
        <p:spPr>
          <a:xfrm>
            <a:off x="517731" y="3018881"/>
            <a:ext cx="1101000" cy="10971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ja" sz="1050" b="0" i="0" u="none" strike="noStrike" cap="none">
                <a:solidFill>
                  <a:srgbClr val="666666"/>
                </a:solidFill>
                <a:latin typeface="メイリオ" panose="020B0604030504040204" pitchFamily="50" charset="-128"/>
                <a:ea typeface="メイリオ" panose="020B0604030504040204" pitchFamily="50" charset="-128"/>
                <a:sym typeface="Arial"/>
              </a:rPr>
              <a:t>WS②で</a:t>
            </a:r>
            <a:endParaRPr sz="1050" b="0" i="0" u="none" strike="noStrike" cap="none">
              <a:solidFill>
                <a:srgbClr val="666666"/>
              </a:solidFill>
              <a:latin typeface="メイリオ" panose="020B0604030504040204" pitchFamily="50" charset="-128"/>
              <a:ea typeface="メイリオ" panose="020B0604030504040204" pitchFamily="50" charset="-128"/>
              <a:sym typeface="Arial"/>
            </a:endParaRPr>
          </a:p>
          <a:p>
            <a:pPr marL="0" marR="0" lvl="0" indent="0" algn="ctr" rtl="0">
              <a:lnSpc>
                <a:spcPct val="100000"/>
              </a:lnSpc>
              <a:spcBef>
                <a:spcPts val="0"/>
              </a:spcBef>
              <a:spcAft>
                <a:spcPts val="0"/>
              </a:spcAft>
              <a:buNone/>
            </a:pPr>
            <a:r>
              <a:rPr lang="ja" sz="1050" b="0" i="0" u="none" strike="noStrike" cap="none">
                <a:solidFill>
                  <a:srgbClr val="666666"/>
                </a:solidFill>
                <a:latin typeface="メイリオ" panose="020B0604030504040204" pitchFamily="50" charset="-128"/>
                <a:ea typeface="メイリオ" panose="020B0604030504040204" pitchFamily="50" charset="-128"/>
                <a:sym typeface="Arial"/>
              </a:rPr>
              <a:t>目指すゴール</a:t>
            </a:r>
            <a:endParaRPr>
              <a:latin typeface="メイリオ" panose="020B0604030504040204" pitchFamily="50" charset="-128"/>
              <a:ea typeface="メイリオ" panose="020B0604030504040204" pitchFamily="50" charset="-128"/>
            </a:endParaRPr>
          </a:p>
        </p:txBody>
      </p:sp>
      <p:sp>
        <p:nvSpPr>
          <p:cNvPr id="206" name="Google Shape;206;p43"/>
          <p:cNvSpPr/>
          <p:nvPr/>
        </p:nvSpPr>
        <p:spPr>
          <a:xfrm>
            <a:off x="517730" y="4326401"/>
            <a:ext cx="1101000" cy="9984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ja" sz="1050" b="0" i="0" u="none" strike="noStrike" cap="none">
                <a:solidFill>
                  <a:srgbClr val="666666"/>
                </a:solidFill>
                <a:latin typeface="メイリオ" panose="020B0604030504040204" pitchFamily="50" charset="-128"/>
                <a:ea typeface="メイリオ" panose="020B0604030504040204" pitchFamily="50" charset="-128"/>
                <a:sym typeface="Arial"/>
              </a:rPr>
              <a:t>最終報告会で</a:t>
            </a:r>
            <a:endParaRPr sz="1050" b="0" i="0" u="none" strike="noStrike" cap="none">
              <a:solidFill>
                <a:srgbClr val="666666"/>
              </a:solidFill>
              <a:latin typeface="メイリオ" panose="020B0604030504040204" pitchFamily="50" charset="-128"/>
              <a:ea typeface="メイリオ" panose="020B0604030504040204" pitchFamily="50" charset="-128"/>
              <a:sym typeface="Arial"/>
            </a:endParaRPr>
          </a:p>
          <a:p>
            <a:pPr marL="0" marR="0" lvl="0" indent="0" algn="ctr" rtl="0">
              <a:lnSpc>
                <a:spcPct val="100000"/>
              </a:lnSpc>
              <a:spcBef>
                <a:spcPts val="0"/>
              </a:spcBef>
              <a:spcAft>
                <a:spcPts val="0"/>
              </a:spcAft>
              <a:buNone/>
            </a:pPr>
            <a:r>
              <a:rPr lang="ja" sz="1050" b="0" i="0" u="none" strike="noStrike" cap="none">
                <a:solidFill>
                  <a:srgbClr val="666666"/>
                </a:solidFill>
                <a:latin typeface="メイリオ" panose="020B0604030504040204" pitchFamily="50" charset="-128"/>
                <a:ea typeface="メイリオ" panose="020B0604030504040204" pitchFamily="50" charset="-128"/>
                <a:sym typeface="Arial"/>
              </a:rPr>
              <a:t>目指すゴール</a:t>
            </a:r>
            <a:endParaRPr>
              <a:latin typeface="メイリオ" panose="020B0604030504040204" pitchFamily="50" charset="-128"/>
              <a:ea typeface="メイリオ" panose="020B0604030504040204" pitchFamily="50" charset="-128"/>
            </a:endParaRPr>
          </a:p>
        </p:txBody>
      </p:sp>
      <p:sp>
        <p:nvSpPr>
          <p:cNvPr id="207" name="Google Shape;207;p43"/>
          <p:cNvSpPr/>
          <p:nvPr/>
        </p:nvSpPr>
        <p:spPr>
          <a:xfrm>
            <a:off x="5397264" y="5595409"/>
            <a:ext cx="3288900" cy="603900"/>
          </a:xfrm>
          <a:prstGeom prst="rect">
            <a:avLst/>
          </a:prstGeom>
          <a:noFill/>
          <a:ln w="9525"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139700" marR="0" lvl="0" indent="0" algn="l" rtl="0">
              <a:lnSpc>
                <a:spcPct val="130000"/>
              </a:lnSpc>
              <a:spcBef>
                <a:spcPts val="0"/>
              </a:spcBef>
              <a:spcAft>
                <a:spcPts val="0"/>
              </a:spcAft>
              <a:buNone/>
            </a:pPr>
            <a:r>
              <a:rPr lang="ja" sz="1050" b="1" i="0" u="none" strike="noStrike" cap="none">
                <a:solidFill>
                  <a:srgbClr val="666666"/>
                </a:solidFill>
                <a:latin typeface="メイリオ" panose="020B0604030504040204" pitchFamily="50" charset="-128"/>
                <a:ea typeface="メイリオ" panose="020B0604030504040204" pitchFamily="50" charset="-128"/>
                <a:cs typeface="Meiryo"/>
                <a:sym typeface="Meiryo"/>
              </a:rPr>
              <a:t>・データ活用、WS運営を自走できる。</a:t>
            </a:r>
            <a:endParaRPr sz="1050" b="1" i="0" u="none" strike="noStrike" cap="none">
              <a:solidFill>
                <a:srgbClr val="666666"/>
              </a:solidFill>
              <a:latin typeface="メイリオ" panose="020B0604030504040204" pitchFamily="50" charset="-128"/>
              <a:ea typeface="メイリオ" panose="020B0604030504040204" pitchFamily="50" charset="-128"/>
              <a:cs typeface="Meiryo"/>
              <a:sym typeface="Meiryo"/>
            </a:endParaRPr>
          </a:p>
          <a:p>
            <a:pPr marL="139700" marR="0" lvl="0" indent="0" algn="l" rtl="0">
              <a:lnSpc>
                <a:spcPct val="130000"/>
              </a:lnSpc>
              <a:spcBef>
                <a:spcPts val="0"/>
              </a:spcBef>
              <a:spcAft>
                <a:spcPts val="0"/>
              </a:spcAft>
              <a:buNone/>
            </a:pPr>
            <a:r>
              <a:rPr lang="ja" sz="1050" b="1" i="0" u="none" strike="noStrike" cap="none">
                <a:solidFill>
                  <a:srgbClr val="666666"/>
                </a:solidFill>
                <a:latin typeface="メイリオ" panose="020B0604030504040204" pitchFamily="50" charset="-128"/>
                <a:ea typeface="メイリオ" panose="020B0604030504040204" pitchFamily="50" charset="-128"/>
                <a:cs typeface="Meiryo"/>
                <a:sym typeface="Meiryo"/>
              </a:rPr>
              <a:t>・ビジョン策定に向け地域との関係を強化する。</a:t>
            </a:r>
            <a:endParaRPr>
              <a:latin typeface="メイリオ" panose="020B0604030504040204" pitchFamily="50" charset="-128"/>
              <a:ea typeface="メイリオ" panose="020B0604030504040204" pitchFamily="50" charset="-128"/>
            </a:endParaRPr>
          </a:p>
        </p:txBody>
      </p:sp>
      <p:sp>
        <p:nvSpPr>
          <p:cNvPr id="208" name="Google Shape;208;p43"/>
          <p:cNvSpPr/>
          <p:nvPr/>
        </p:nvSpPr>
        <p:spPr>
          <a:xfrm>
            <a:off x="5409125" y="3000074"/>
            <a:ext cx="3289800" cy="998400"/>
          </a:xfrm>
          <a:prstGeom prst="rect">
            <a:avLst/>
          </a:prstGeom>
          <a:noFill/>
          <a:ln w="9525" cap="flat" cmpd="sng">
            <a:solidFill>
              <a:srgbClr val="666666"/>
            </a:solidFill>
            <a:prstDash val="solid"/>
            <a:round/>
            <a:headEnd type="none" w="sm" len="sm"/>
            <a:tailEnd type="none" w="sm" len="sm"/>
          </a:ln>
        </p:spPr>
        <p:txBody>
          <a:bodyPr spcFirstLastPara="1" wrap="square" lIns="90000" tIns="45700" rIns="91425" bIns="45700" anchor="ctr" anchorCtr="0">
            <a:noAutofit/>
          </a:bodyPr>
          <a:lstStyle/>
          <a:p>
            <a:pPr marL="139700" marR="0" lvl="0" indent="0" algn="l" rtl="0">
              <a:lnSpc>
                <a:spcPct val="130000"/>
              </a:lnSpc>
              <a:spcBef>
                <a:spcPts val="0"/>
              </a:spcBef>
              <a:spcAft>
                <a:spcPts val="0"/>
              </a:spcAft>
              <a:buNone/>
            </a:pPr>
            <a:r>
              <a:rPr lang="ja" sz="1050" b="1" i="0" u="none" strike="noStrike" cap="none">
                <a:solidFill>
                  <a:srgbClr val="666666"/>
                </a:solidFill>
                <a:latin typeface="メイリオ" panose="020B0604030504040204" pitchFamily="50" charset="-128"/>
                <a:ea typeface="メイリオ" panose="020B0604030504040204" pitchFamily="50" charset="-128"/>
                <a:cs typeface="Meiryo"/>
                <a:sym typeface="Meiryo"/>
              </a:rPr>
              <a:t>・地域の実情を再認識、取組の輪を広げる。</a:t>
            </a:r>
            <a:endParaRPr sz="1050" b="1" i="0" u="none" strike="noStrike" cap="none">
              <a:solidFill>
                <a:srgbClr val="666666"/>
              </a:solidFill>
              <a:latin typeface="メイリオ" panose="020B0604030504040204" pitchFamily="50" charset="-128"/>
              <a:ea typeface="メイリオ" panose="020B0604030504040204" pitchFamily="50" charset="-128"/>
              <a:cs typeface="Meiryo"/>
              <a:sym typeface="Meiryo"/>
            </a:endParaRPr>
          </a:p>
          <a:p>
            <a:pPr marL="139700" marR="0" lvl="0" indent="0" algn="l" rtl="0">
              <a:lnSpc>
                <a:spcPct val="130000"/>
              </a:lnSpc>
              <a:spcBef>
                <a:spcPts val="0"/>
              </a:spcBef>
              <a:spcAft>
                <a:spcPts val="0"/>
              </a:spcAft>
              <a:buNone/>
            </a:pPr>
            <a:r>
              <a:rPr lang="ja" sz="1050" b="1" i="0" u="none" strike="noStrike" cap="none">
                <a:solidFill>
                  <a:srgbClr val="666666"/>
                </a:solidFill>
                <a:latin typeface="メイリオ" panose="020B0604030504040204" pitchFamily="50" charset="-128"/>
                <a:ea typeface="メイリオ" panose="020B0604030504040204" pitchFamily="50" charset="-128"/>
                <a:cs typeface="Meiryo"/>
                <a:sym typeface="Meiryo"/>
              </a:rPr>
              <a:t>　</a:t>
            </a:r>
            <a:r>
              <a:rPr lang="ja" sz="1050" b="0" i="0" u="none" strike="noStrike" cap="none">
                <a:solidFill>
                  <a:srgbClr val="666666"/>
                </a:solidFill>
                <a:latin typeface="メイリオ" panose="020B0604030504040204" pitchFamily="50" charset="-128"/>
                <a:ea typeface="メイリオ" panose="020B0604030504040204" pitchFamily="50" charset="-128"/>
                <a:cs typeface="Meiryo"/>
                <a:sym typeface="Meiryo"/>
              </a:rPr>
              <a:t>⇒フィールドワークの実施</a:t>
            </a:r>
            <a:endParaRPr sz="1050" b="0" i="0" u="none" strike="noStrike" cap="none">
              <a:solidFill>
                <a:srgbClr val="666666"/>
              </a:solidFill>
              <a:latin typeface="メイリオ" panose="020B0604030504040204" pitchFamily="50" charset="-128"/>
              <a:ea typeface="メイリオ" panose="020B0604030504040204" pitchFamily="50" charset="-128"/>
              <a:cs typeface="Meiryo"/>
              <a:sym typeface="Meiryo"/>
            </a:endParaRPr>
          </a:p>
          <a:p>
            <a:pPr marL="139700" marR="0" lvl="0" indent="0" algn="l" rtl="0">
              <a:lnSpc>
                <a:spcPct val="130000"/>
              </a:lnSpc>
              <a:spcBef>
                <a:spcPts val="0"/>
              </a:spcBef>
              <a:spcAft>
                <a:spcPts val="0"/>
              </a:spcAft>
              <a:buNone/>
            </a:pPr>
            <a:r>
              <a:rPr lang="ja" sz="1050" b="1" i="0" u="none" strike="noStrike" cap="none">
                <a:solidFill>
                  <a:srgbClr val="666666"/>
                </a:solidFill>
                <a:latin typeface="メイリオ" panose="020B0604030504040204" pitchFamily="50" charset="-128"/>
                <a:ea typeface="メイリオ" panose="020B0604030504040204" pitchFamily="50" charset="-128"/>
                <a:cs typeface="Meiryo"/>
                <a:sym typeface="Meiryo"/>
              </a:rPr>
              <a:t>・「行政だからできること」を見つける。</a:t>
            </a:r>
            <a:endParaRPr sz="1050" b="1" i="0" u="none" strike="noStrike" cap="none">
              <a:solidFill>
                <a:srgbClr val="666666"/>
              </a:solidFill>
              <a:latin typeface="メイリオ" panose="020B0604030504040204" pitchFamily="50" charset="-128"/>
              <a:ea typeface="メイリオ" panose="020B0604030504040204" pitchFamily="50" charset="-128"/>
              <a:cs typeface="Meiryo"/>
              <a:sym typeface="Meiryo"/>
            </a:endParaRPr>
          </a:p>
          <a:p>
            <a:pPr marL="139700" marR="0" lvl="0" indent="0" algn="l" rtl="0">
              <a:lnSpc>
                <a:spcPct val="130000"/>
              </a:lnSpc>
              <a:spcBef>
                <a:spcPts val="0"/>
              </a:spcBef>
              <a:spcAft>
                <a:spcPts val="0"/>
              </a:spcAft>
              <a:buNone/>
            </a:pPr>
            <a:r>
              <a:rPr lang="ja" sz="1050" b="0" i="0" u="none" strike="noStrike" cap="none">
                <a:solidFill>
                  <a:srgbClr val="666666"/>
                </a:solidFill>
                <a:latin typeface="メイリオ" panose="020B0604030504040204" pitchFamily="50" charset="-128"/>
                <a:ea typeface="メイリオ" panose="020B0604030504040204" pitchFamily="50" charset="-128"/>
                <a:cs typeface="Meiryo"/>
                <a:sym typeface="Meiryo"/>
              </a:rPr>
              <a:t>　⇒理想像実現に向けた取組をディスカッション</a:t>
            </a:r>
            <a:endParaRPr sz="1050" b="0" i="0" u="none" strike="noStrike" cap="none">
              <a:solidFill>
                <a:srgbClr val="666666"/>
              </a:solidFill>
              <a:latin typeface="メイリオ" panose="020B0604030504040204" pitchFamily="50" charset="-128"/>
              <a:ea typeface="メイリオ" panose="020B0604030504040204" pitchFamily="50" charset="-128"/>
              <a:cs typeface="Meiryo"/>
              <a:sym typeface="Meiryo"/>
            </a:endParaRPr>
          </a:p>
        </p:txBody>
      </p:sp>
      <p:sp>
        <p:nvSpPr>
          <p:cNvPr id="209" name="Google Shape;209;p43"/>
          <p:cNvSpPr/>
          <p:nvPr/>
        </p:nvSpPr>
        <p:spPr>
          <a:xfrm>
            <a:off x="3172119" y="2687936"/>
            <a:ext cx="502200" cy="286500"/>
          </a:xfrm>
          <a:prstGeom prst="downArrow">
            <a:avLst>
              <a:gd name="adj1" fmla="val 50000"/>
              <a:gd name="adj2" fmla="val 50000"/>
            </a:avLst>
          </a:prstGeom>
          <a:solidFill>
            <a:srgbClr val="666666"/>
          </a:solidFill>
          <a:ln>
            <a:noFill/>
          </a:ln>
        </p:spPr>
        <p:txBody>
          <a:bodyPr spcFirstLastPara="1" wrap="square" lIns="91425" tIns="45700" rIns="91425" bIns="45700" anchor="ctr" anchorCtr="0">
            <a:noAutofit/>
          </a:bodyPr>
          <a:lstStyle/>
          <a:p>
            <a:pPr marL="0" marR="0" lvl="0" indent="0" algn="ctr" rtl="0">
              <a:lnSpc>
                <a:spcPct val="115000"/>
              </a:lnSpc>
              <a:spcBef>
                <a:spcPts val="0"/>
              </a:spcBef>
              <a:spcAft>
                <a:spcPts val="0"/>
              </a:spcAft>
              <a:buNone/>
            </a:pPr>
            <a:endParaRPr sz="1400" b="0" i="0" u="none" strike="noStrike" cap="none">
              <a:solidFill>
                <a:schemeClr val="lt1"/>
              </a:solidFill>
              <a:latin typeface="メイリオ" panose="020B0604030504040204" pitchFamily="50" charset="-128"/>
              <a:ea typeface="メイリオ" panose="020B0604030504040204" pitchFamily="50" charset="-128"/>
              <a:sym typeface="Arial"/>
            </a:endParaRPr>
          </a:p>
        </p:txBody>
      </p:sp>
      <p:sp>
        <p:nvSpPr>
          <p:cNvPr id="210" name="Google Shape;210;p43"/>
          <p:cNvSpPr/>
          <p:nvPr/>
        </p:nvSpPr>
        <p:spPr>
          <a:xfrm>
            <a:off x="6790049" y="2674344"/>
            <a:ext cx="502200" cy="286500"/>
          </a:xfrm>
          <a:prstGeom prst="downArrow">
            <a:avLst>
              <a:gd name="adj1" fmla="val 50000"/>
              <a:gd name="adj2" fmla="val 50000"/>
            </a:avLst>
          </a:prstGeom>
          <a:solidFill>
            <a:srgbClr val="666666"/>
          </a:solidFill>
          <a:ln>
            <a:noFill/>
          </a:ln>
        </p:spPr>
        <p:txBody>
          <a:bodyPr spcFirstLastPara="1" wrap="square" lIns="91425" tIns="45700" rIns="91425" bIns="45700" anchor="ctr" anchorCtr="0">
            <a:noAutofit/>
          </a:bodyPr>
          <a:lstStyle/>
          <a:p>
            <a:pPr marL="0" marR="0" lvl="0" indent="0" algn="ctr" rtl="0">
              <a:lnSpc>
                <a:spcPct val="115000"/>
              </a:lnSpc>
              <a:spcBef>
                <a:spcPts val="0"/>
              </a:spcBef>
              <a:spcAft>
                <a:spcPts val="0"/>
              </a:spcAft>
              <a:buNone/>
            </a:pPr>
            <a:endParaRPr sz="1400" b="0" i="0" u="none" strike="noStrike" cap="none">
              <a:solidFill>
                <a:schemeClr val="lt1"/>
              </a:solidFill>
              <a:latin typeface="メイリオ" panose="020B0604030504040204" pitchFamily="50" charset="-128"/>
              <a:ea typeface="メイリオ" panose="020B0604030504040204" pitchFamily="50" charset="-128"/>
              <a:sym typeface="Arial"/>
            </a:endParaRPr>
          </a:p>
        </p:txBody>
      </p:sp>
      <p:sp>
        <p:nvSpPr>
          <p:cNvPr id="211" name="Google Shape;211;p43"/>
          <p:cNvSpPr/>
          <p:nvPr/>
        </p:nvSpPr>
        <p:spPr>
          <a:xfrm>
            <a:off x="6790049" y="4054318"/>
            <a:ext cx="502200" cy="309600"/>
          </a:xfrm>
          <a:prstGeom prst="downArrow">
            <a:avLst>
              <a:gd name="adj1" fmla="val 50000"/>
              <a:gd name="adj2" fmla="val 50000"/>
            </a:avLst>
          </a:prstGeom>
          <a:solidFill>
            <a:srgbClr val="666666"/>
          </a:solidFill>
          <a:ln>
            <a:noFill/>
          </a:ln>
        </p:spPr>
        <p:txBody>
          <a:bodyPr spcFirstLastPara="1" wrap="square" lIns="91425" tIns="45700" rIns="91425" bIns="45700" anchor="ctr" anchorCtr="0">
            <a:noAutofit/>
          </a:bodyPr>
          <a:lstStyle/>
          <a:p>
            <a:pPr marL="0" marR="0" lvl="0" indent="0" algn="ctr" rtl="0">
              <a:lnSpc>
                <a:spcPct val="115000"/>
              </a:lnSpc>
              <a:spcBef>
                <a:spcPts val="0"/>
              </a:spcBef>
              <a:spcAft>
                <a:spcPts val="0"/>
              </a:spcAft>
              <a:buNone/>
            </a:pPr>
            <a:endParaRPr sz="1400" b="0" i="0" u="none" strike="noStrike" cap="none">
              <a:solidFill>
                <a:schemeClr val="lt1"/>
              </a:solidFill>
              <a:latin typeface="メイリオ" panose="020B0604030504040204" pitchFamily="50" charset="-128"/>
              <a:ea typeface="メイリオ" panose="020B0604030504040204" pitchFamily="50" charset="-128"/>
              <a:sym typeface="Arial"/>
            </a:endParaRPr>
          </a:p>
        </p:txBody>
      </p:sp>
      <p:sp>
        <p:nvSpPr>
          <p:cNvPr id="212" name="Google Shape;212;p43"/>
          <p:cNvSpPr/>
          <p:nvPr/>
        </p:nvSpPr>
        <p:spPr>
          <a:xfrm>
            <a:off x="3163576" y="3716910"/>
            <a:ext cx="502200" cy="567600"/>
          </a:xfrm>
          <a:prstGeom prst="downArrow">
            <a:avLst>
              <a:gd name="adj1" fmla="val 50000"/>
              <a:gd name="adj2" fmla="val 50000"/>
            </a:avLst>
          </a:prstGeom>
          <a:solidFill>
            <a:srgbClr val="666666"/>
          </a:solidFill>
          <a:ln>
            <a:noFill/>
          </a:ln>
        </p:spPr>
        <p:txBody>
          <a:bodyPr spcFirstLastPara="1" wrap="square" lIns="91425" tIns="45700" rIns="91425" bIns="45700" anchor="ctr" anchorCtr="0">
            <a:noAutofit/>
          </a:bodyPr>
          <a:lstStyle/>
          <a:p>
            <a:pPr marL="0" marR="0" lvl="0" indent="0" algn="ctr" rtl="0">
              <a:lnSpc>
                <a:spcPct val="115000"/>
              </a:lnSpc>
              <a:spcBef>
                <a:spcPts val="0"/>
              </a:spcBef>
              <a:spcAft>
                <a:spcPts val="0"/>
              </a:spcAft>
              <a:buNone/>
            </a:pPr>
            <a:endParaRPr sz="1400" b="0" i="0" u="none" strike="noStrike" cap="none">
              <a:solidFill>
                <a:schemeClr val="lt1"/>
              </a:solidFill>
              <a:latin typeface="メイリオ" panose="020B0604030504040204" pitchFamily="50" charset="-128"/>
              <a:ea typeface="メイリオ" panose="020B0604030504040204" pitchFamily="50" charset="-128"/>
              <a:sym typeface="Arial"/>
            </a:endParaRPr>
          </a:p>
        </p:txBody>
      </p:sp>
      <p:sp>
        <p:nvSpPr>
          <p:cNvPr id="213" name="Google Shape;213;p43"/>
          <p:cNvSpPr/>
          <p:nvPr/>
        </p:nvSpPr>
        <p:spPr>
          <a:xfrm>
            <a:off x="3152292" y="5273479"/>
            <a:ext cx="502200" cy="286500"/>
          </a:xfrm>
          <a:prstGeom prst="downArrow">
            <a:avLst>
              <a:gd name="adj1" fmla="val 50000"/>
              <a:gd name="adj2" fmla="val 50000"/>
            </a:avLst>
          </a:prstGeom>
          <a:solidFill>
            <a:srgbClr val="666666"/>
          </a:solidFill>
          <a:ln>
            <a:noFill/>
          </a:ln>
        </p:spPr>
        <p:txBody>
          <a:bodyPr spcFirstLastPara="1" wrap="square" lIns="91425" tIns="45700" rIns="91425" bIns="45700" anchor="ctr" anchorCtr="0">
            <a:noAutofit/>
          </a:bodyPr>
          <a:lstStyle/>
          <a:p>
            <a:pPr marL="0" marR="0" lvl="0" indent="0" algn="ctr" rtl="0">
              <a:lnSpc>
                <a:spcPct val="115000"/>
              </a:lnSpc>
              <a:spcBef>
                <a:spcPts val="0"/>
              </a:spcBef>
              <a:spcAft>
                <a:spcPts val="0"/>
              </a:spcAft>
              <a:buNone/>
            </a:pPr>
            <a:endParaRPr sz="1400" b="0" i="0" u="none" strike="noStrike" cap="none">
              <a:solidFill>
                <a:schemeClr val="lt1"/>
              </a:solidFill>
              <a:latin typeface="メイリオ" panose="020B0604030504040204" pitchFamily="50" charset="-128"/>
              <a:ea typeface="メイリオ" panose="020B0604030504040204" pitchFamily="50" charset="-128"/>
              <a:sym typeface="Arial"/>
            </a:endParaRPr>
          </a:p>
        </p:txBody>
      </p:sp>
      <p:sp>
        <p:nvSpPr>
          <p:cNvPr id="214" name="Google Shape;214;p43"/>
          <p:cNvSpPr/>
          <p:nvPr/>
        </p:nvSpPr>
        <p:spPr>
          <a:xfrm>
            <a:off x="5383363" y="4371323"/>
            <a:ext cx="3302700" cy="833700"/>
          </a:xfrm>
          <a:prstGeom prst="rect">
            <a:avLst/>
          </a:prstGeom>
          <a:noFill/>
          <a:ln w="9525" cap="flat" cmpd="sng">
            <a:solidFill>
              <a:srgbClr val="666666"/>
            </a:solidFill>
            <a:prstDash val="solid"/>
            <a:round/>
            <a:headEnd type="none" w="sm" len="sm"/>
            <a:tailEnd type="none" w="sm" len="sm"/>
          </a:ln>
        </p:spPr>
        <p:txBody>
          <a:bodyPr spcFirstLastPara="1" wrap="square" lIns="90000" tIns="45700" rIns="91425" bIns="45700" anchor="ctr" anchorCtr="0">
            <a:noAutofit/>
          </a:bodyPr>
          <a:lstStyle/>
          <a:p>
            <a:pPr marL="139700" marR="0" lvl="0" indent="0" algn="l" rtl="0">
              <a:lnSpc>
                <a:spcPct val="130000"/>
              </a:lnSpc>
              <a:spcBef>
                <a:spcPts val="0"/>
              </a:spcBef>
              <a:spcAft>
                <a:spcPts val="0"/>
              </a:spcAft>
              <a:buNone/>
            </a:pPr>
            <a:r>
              <a:rPr lang="ja" sz="1050" b="1" i="0" u="none" strike="noStrike" cap="none">
                <a:solidFill>
                  <a:srgbClr val="666666"/>
                </a:solidFill>
                <a:latin typeface="メイリオ" panose="020B0604030504040204" pitchFamily="50" charset="-128"/>
                <a:ea typeface="メイリオ" panose="020B0604030504040204" pitchFamily="50" charset="-128"/>
                <a:cs typeface="Meiryo"/>
                <a:sym typeface="Meiryo"/>
              </a:rPr>
              <a:t>・ビジョン策定や、WSで生まれたアイデアに対</a:t>
            </a:r>
            <a:r>
              <a:rPr lang="ja" sz="1050" b="1">
                <a:solidFill>
                  <a:srgbClr val="666666"/>
                </a:solidFill>
                <a:latin typeface="メイリオ" panose="020B0604030504040204" pitchFamily="50" charset="-128"/>
                <a:ea typeface="メイリオ" panose="020B0604030504040204" pitchFamily="50" charset="-128"/>
                <a:cs typeface="Meiryo"/>
                <a:sym typeface="Meiryo"/>
              </a:rPr>
              <a:t>　</a:t>
            </a:r>
            <a:r>
              <a:rPr lang="ja" sz="1050" b="1" i="0" u="none" strike="noStrike" cap="none">
                <a:solidFill>
                  <a:srgbClr val="666666"/>
                </a:solidFill>
                <a:latin typeface="メイリオ" panose="020B0604030504040204" pitchFamily="50" charset="-128"/>
                <a:ea typeface="メイリオ" panose="020B0604030504040204" pitchFamily="50" charset="-128"/>
                <a:cs typeface="Meiryo"/>
                <a:sym typeface="Meiryo"/>
              </a:rPr>
              <a:t>する庁内の理解を高める。</a:t>
            </a:r>
            <a:endParaRPr sz="1050" b="1" i="0" u="none" strike="noStrike" cap="none">
              <a:solidFill>
                <a:srgbClr val="666666"/>
              </a:solidFill>
              <a:latin typeface="メイリオ" panose="020B0604030504040204" pitchFamily="50" charset="-128"/>
              <a:ea typeface="メイリオ" panose="020B0604030504040204" pitchFamily="50" charset="-128"/>
              <a:cs typeface="Meiryo"/>
              <a:sym typeface="Meiryo"/>
            </a:endParaRPr>
          </a:p>
          <a:p>
            <a:pPr marL="139700" marR="0" lvl="0" indent="0" algn="l" rtl="0">
              <a:lnSpc>
                <a:spcPct val="130000"/>
              </a:lnSpc>
              <a:spcBef>
                <a:spcPts val="0"/>
              </a:spcBef>
              <a:spcAft>
                <a:spcPts val="0"/>
              </a:spcAft>
              <a:buNone/>
            </a:pPr>
            <a:r>
              <a:rPr lang="ja" sz="1050" b="0" i="0" u="none" strike="noStrike" cap="none">
                <a:solidFill>
                  <a:srgbClr val="666666"/>
                </a:solidFill>
                <a:latin typeface="メイリオ" panose="020B0604030504040204" pitchFamily="50" charset="-128"/>
                <a:ea typeface="メイリオ" panose="020B0604030504040204" pitchFamily="50" charset="-128"/>
                <a:cs typeface="Meiryo"/>
                <a:sym typeface="Meiryo"/>
              </a:rPr>
              <a:t>　⇒予算化も見据えた市役所幹部への最終報告</a:t>
            </a:r>
            <a:endParaRPr sz="1050" b="0" i="0" u="none" strike="noStrike" cap="none">
              <a:solidFill>
                <a:srgbClr val="666666"/>
              </a:solidFill>
              <a:latin typeface="メイリオ" panose="020B0604030504040204" pitchFamily="50" charset="-128"/>
              <a:ea typeface="メイリオ" panose="020B0604030504040204" pitchFamily="50" charset="-128"/>
              <a:cs typeface="Meiryo"/>
              <a:sym typeface="Meiryo"/>
            </a:endParaRPr>
          </a:p>
        </p:txBody>
      </p:sp>
      <p:sp>
        <p:nvSpPr>
          <p:cNvPr id="215" name="Google Shape;215;p43"/>
          <p:cNvSpPr/>
          <p:nvPr/>
        </p:nvSpPr>
        <p:spPr>
          <a:xfrm>
            <a:off x="6783609" y="5248827"/>
            <a:ext cx="502200" cy="309600"/>
          </a:xfrm>
          <a:prstGeom prst="downArrow">
            <a:avLst>
              <a:gd name="adj1" fmla="val 50000"/>
              <a:gd name="adj2" fmla="val 50000"/>
            </a:avLst>
          </a:prstGeom>
          <a:solidFill>
            <a:srgbClr val="666666"/>
          </a:solidFill>
          <a:ln>
            <a:noFill/>
          </a:ln>
        </p:spPr>
        <p:txBody>
          <a:bodyPr spcFirstLastPara="1" wrap="square" lIns="91425" tIns="45700" rIns="91425" bIns="45700" anchor="ctr" anchorCtr="0">
            <a:noAutofit/>
          </a:bodyPr>
          <a:lstStyle/>
          <a:p>
            <a:pPr marL="0" marR="0" lvl="0" indent="0" algn="ctr" rtl="0">
              <a:lnSpc>
                <a:spcPct val="115000"/>
              </a:lnSpc>
              <a:spcBef>
                <a:spcPts val="0"/>
              </a:spcBef>
              <a:spcAft>
                <a:spcPts val="0"/>
              </a:spcAft>
              <a:buNone/>
            </a:pPr>
            <a:endParaRPr sz="1400" b="0" i="0" u="none" strike="noStrike" cap="none">
              <a:solidFill>
                <a:schemeClr val="lt1"/>
              </a:solidFill>
              <a:latin typeface="メイリオ" panose="020B0604030504040204" pitchFamily="50" charset="-128"/>
              <a:ea typeface="メイリオ" panose="020B0604030504040204" pitchFamily="50" charset="-128"/>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44"/>
          <p:cNvSpPr/>
          <p:nvPr/>
        </p:nvSpPr>
        <p:spPr>
          <a:xfrm>
            <a:off x="8500" y="125"/>
            <a:ext cx="9144000" cy="6858000"/>
          </a:xfrm>
          <a:prstGeom prst="rect">
            <a:avLst/>
          </a:prstGeom>
          <a:solidFill>
            <a:srgbClr val="2E9051"/>
          </a:solidFill>
          <a:ln w="9525" cap="flat" cmpd="sng">
            <a:solidFill>
              <a:srgbClr val="2E905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ja" sz="2400" b="1">
                <a:solidFill>
                  <a:srgbClr val="FFFFFF"/>
                </a:solidFill>
              </a:rPr>
              <a:t>ディスカッション①</a:t>
            </a:r>
            <a:endParaRPr sz="2400" b="1">
              <a:solidFill>
                <a:srgbClr val="FFFFFF"/>
              </a:solidFill>
            </a:endParaRPr>
          </a:p>
          <a:p>
            <a:pPr marL="0" lvl="0" indent="0" algn="ctr" rtl="0">
              <a:lnSpc>
                <a:spcPct val="150000"/>
              </a:lnSpc>
              <a:spcBef>
                <a:spcPts val="0"/>
              </a:spcBef>
              <a:spcAft>
                <a:spcPts val="0"/>
              </a:spcAft>
              <a:buNone/>
            </a:pPr>
            <a:r>
              <a:rPr lang="ja" sz="2400" b="1">
                <a:solidFill>
                  <a:srgbClr val="FFFFFF"/>
                </a:solidFill>
              </a:rPr>
              <a:t>現状分析の枠組みを考える</a:t>
            </a:r>
            <a:endParaRPr sz="2400" b="1">
              <a:solidFill>
                <a:srgbClr val="FFFFFF"/>
              </a:solidFill>
            </a:endParaRPr>
          </a:p>
          <a:p>
            <a:pPr marL="0" lvl="0" indent="0" algn="ctr" rtl="0">
              <a:lnSpc>
                <a:spcPct val="150000"/>
              </a:lnSpc>
              <a:spcBef>
                <a:spcPts val="0"/>
              </a:spcBef>
              <a:spcAft>
                <a:spcPts val="0"/>
              </a:spcAft>
              <a:buNone/>
            </a:pPr>
            <a:endParaRPr sz="2400" b="1">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45"/>
          <p:cNvSpPr txBox="1"/>
          <p:nvPr/>
        </p:nvSpPr>
        <p:spPr>
          <a:xfrm>
            <a:off x="457200" y="3954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 sz="3000" b="1">
                <a:solidFill>
                  <a:srgbClr val="434343"/>
                </a:solidFill>
              </a:rPr>
              <a:t>事前ヒアリング結果の共有</a:t>
            </a:r>
            <a:endParaRPr sz="3000" b="1">
              <a:solidFill>
                <a:srgbClr val="434343"/>
              </a:solidFill>
            </a:endParaRPr>
          </a:p>
        </p:txBody>
      </p:sp>
      <p:graphicFrame>
        <p:nvGraphicFramePr>
          <p:cNvPr id="227" name="Google Shape;227;p45"/>
          <p:cNvGraphicFramePr/>
          <p:nvPr>
            <p:extLst>
              <p:ext uri="{D42A27DB-BD31-4B8C-83A1-F6EECF244321}">
                <p14:modId xmlns:p14="http://schemas.microsoft.com/office/powerpoint/2010/main" val="572228863"/>
              </p:ext>
            </p:extLst>
          </p:nvPr>
        </p:nvGraphicFramePr>
        <p:xfrm>
          <a:off x="704850" y="1224175"/>
          <a:ext cx="7734300" cy="4947546"/>
        </p:xfrm>
        <a:graphic>
          <a:graphicData uri="http://schemas.openxmlformats.org/drawingml/2006/table">
            <a:tbl>
              <a:tblPr>
                <a:noFill/>
                <a:tableStyleId>{19EB08CF-F05A-473E-BC74-A0DA79190AFF}</a:tableStyleId>
              </a:tblPr>
              <a:tblGrid>
                <a:gridCol w="382850">
                  <a:extLst>
                    <a:ext uri="{9D8B030D-6E8A-4147-A177-3AD203B41FA5}">
                      <a16:colId xmlns:a16="http://schemas.microsoft.com/office/drawing/2014/main" val="20000"/>
                    </a:ext>
                  </a:extLst>
                </a:gridCol>
                <a:gridCol w="1478975">
                  <a:extLst>
                    <a:ext uri="{9D8B030D-6E8A-4147-A177-3AD203B41FA5}">
                      <a16:colId xmlns:a16="http://schemas.microsoft.com/office/drawing/2014/main" val="20001"/>
                    </a:ext>
                  </a:extLst>
                </a:gridCol>
                <a:gridCol w="3523575">
                  <a:extLst>
                    <a:ext uri="{9D8B030D-6E8A-4147-A177-3AD203B41FA5}">
                      <a16:colId xmlns:a16="http://schemas.microsoft.com/office/drawing/2014/main" val="20002"/>
                    </a:ext>
                  </a:extLst>
                </a:gridCol>
                <a:gridCol w="2348900">
                  <a:extLst>
                    <a:ext uri="{9D8B030D-6E8A-4147-A177-3AD203B41FA5}">
                      <a16:colId xmlns:a16="http://schemas.microsoft.com/office/drawing/2014/main" val="20003"/>
                    </a:ext>
                  </a:extLst>
                </a:gridCol>
              </a:tblGrid>
              <a:tr h="299875">
                <a:tc>
                  <a:txBody>
                    <a:bodyPr/>
                    <a:lstStyle/>
                    <a:p>
                      <a:pPr marL="0" lvl="0" indent="0" algn="ctr" rtl="0">
                        <a:lnSpc>
                          <a:spcPct val="100000"/>
                        </a:lnSpc>
                        <a:spcBef>
                          <a:spcPts val="0"/>
                        </a:spcBef>
                        <a:spcAft>
                          <a:spcPts val="0"/>
                        </a:spcAft>
                        <a:buNone/>
                      </a:pPr>
                      <a:r>
                        <a:rPr lang="ja" sz="1100">
                          <a:latin typeface="メイリオ" panose="020B0604030504040204" pitchFamily="50" charset="-128"/>
                          <a:ea typeface="メイリオ" panose="020B0604030504040204" pitchFamily="50" charset="-128"/>
                        </a:rPr>
                        <a:t>#</a:t>
                      </a:r>
                      <a:endParaRPr sz="1100">
                        <a:latin typeface="メイリオ" panose="020B0604030504040204" pitchFamily="50" charset="-128"/>
                        <a:ea typeface="メイリオ" panose="020B0604030504040204" pitchFamily="50" charset="-128"/>
                      </a:endParaRPr>
                    </a:p>
                  </a:txBody>
                  <a:tcPr marL="91425" marR="91425" marT="91425" marB="91425" anchor="ctr">
                    <a:solidFill>
                      <a:srgbClr val="F3F3F3"/>
                    </a:solidFill>
                  </a:tcPr>
                </a:tc>
                <a:tc>
                  <a:txBody>
                    <a:bodyPr/>
                    <a:lstStyle/>
                    <a:p>
                      <a:pPr marL="0" lvl="0" indent="0" algn="ctr" rtl="0">
                        <a:lnSpc>
                          <a:spcPct val="100000"/>
                        </a:lnSpc>
                        <a:spcBef>
                          <a:spcPts val="0"/>
                        </a:spcBef>
                        <a:spcAft>
                          <a:spcPts val="0"/>
                        </a:spcAft>
                        <a:buNone/>
                      </a:pPr>
                      <a:r>
                        <a:rPr lang="ja" sz="1100">
                          <a:solidFill>
                            <a:schemeClr val="dk1"/>
                          </a:solidFill>
                          <a:latin typeface="メイリオ" panose="020B0604030504040204" pitchFamily="50" charset="-128"/>
                          <a:ea typeface="メイリオ" panose="020B0604030504040204" pitchFamily="50" charset="-128"/>
                        </a:rPr>
                        <a:t>民間コアメンバー</a:t>
                      </a:r>
                      <a:endParaRPr sz="1100">
                        <a:solidFill>
                          <a:schemeClr val="dk1"/>
                        </a:solidFill>
                        <a:latin typeface="メイリオ" panose="020B0604030504040204" pitchFamily="50" charset="-128"/>
                        <a:ea typeface="メイリオ" panose="020B0604030504040204" pitchFamily="50" charset="-128"/>
                      </a:endParaRPr>
                    </a:p>
                  </a:txBody>
                  <a:tcPr marL="91425" marR="91425" marT="91425" marB="91425" anchor="ctr">
                    <a:solidFill>
                      <a:srgbClr val="F3F3F3"/>
                    </a:solidFill>
                  </a:tcPr>
                </a:tc>
                <a:tc gridSpan="2">
                  <a:txBody>
                    <a:bodyPr/>
                    <a:lstStyle/>
                    <a:p>
                      <a:pPr marL="0" lvl="0" indent="0" algn="ctr" rtl="0">
                        <a:spcBef>
                          <a:spcPts val="0"/>
                        </a:spcBef>
                        <a:spcAft>
                          <a:spcPts val="0"/>
                        </a:spcAft>
                        <a:buNone/>
                      </a:pPr>
                      <a:r>
                        <a:rPr lang="ja" sz="1100">
                          <a:latin typeface="メイリオ" panose="020B0604030504040204" pitchFamily="50" charset="-128"/>
                          <a:ea typeface="メイリオ" panose="020B0604030504040204" pitchFamily="50" charset="-128"/>
                        </a:rPr>
                        <a:t>概要</a:t>
                      </a:r>
                      <a:endParaRPr sz="1100">
                        <a:latin typeface="メイリオ" panose="020B0604030504040204" pitchFamily="50" charset="-128"/>
                        <a:ea typeface="メイリオ" panose="020B0604030504040204" pitchFamily="50" charset="-128"/>
                      </a:endParaRPr>
                    </a:p>
                  </a:txBody>
                  <a:tcPr marL="91425" marR="91425" marT="91425" marB="91425" anchor="ctr">
                    <a:solidFill>
                      <a:srgbClr val="F3F3F3"/>
                    </a:solidFill>
                  </a:tcPr>
                </a:tc>
                <a:tc hMerge="1">
                  <a:txBody>
                    <a:bodyPr/>
                    <a:lstStyle/>
                    <a:p>
                      <a:endParaRPr lang="ja-JP"/>
                    </a:p>
                  </a:txBody>
                  <a:tcPr/>
                </a:tc>
                <a:extLst>
                  <a:ext uri="{0D108BD9-81ED-4DB2-BD59-A6C34878D82A}">
                    <a16:rowId xmlns:a16="http://schemas.microsoft.com/office/drawing/2014/main" val="10000"/>
                  </a:ext>
                </a:extLst>
              </a:tr>
              <a:tr h="554800">
                <a:tc>
                  <a:txBody>
                    <a:bodyPr/>
                    <a:lstStyle/>
                    <a:p>
                      <a:pPr marL="0" lvl="0" indent="0" algn="ctr" rtl="0">
                        <a:spcBef>
                          <a:spcPts val="0"/>
                        </a:spcBef>
                        <a:spcAft>
                          <a:spcPts val="0"/>
                        </a:spcAft>
                        <a:buNone/>
                      </a:pPr>
                      <a:r>
                        <a:rPr lang="ja">
                          <a:latin typeface="メイリオ" panose="020B0604030504040204" pitchFamily="50" charset="-128"/>
                          <a:ea typeface="メイリオ" panose="020B0604030504040204" pitchFamily="50" charset="-128"/>
                        </a:rPr>
                        <a:t>1</a:t>
                      </a:r>
                      <a:endParaRPr>
                        <a:latin typeface="メイリオ" panose="020B0604030504040204" pitchFamily="50" charset="-128"/>
                        <a:ea typeface="メイリオ" panose="020B0604030504040204" pitchFamily="50" charset="-128"/>
                      </a:endParaRPr>
                    </a:p>
                  </a:txBody>
                  <a:tcPr marL="91425" marR="91425" marT="91425" marB="91425" anchor="ctr"/>
                </a:tc>
                <a:tc>
                  <a:txBody>
                    <a:bodyPr/>
                    <a:lstStyle/>
                    <a:p>
                      <a:pPr marL="0" lvl="0" indent="0" algn="l" rtl="0">
                        <a:lnSpc>
                          <a:spcPct val="115000"/>
                        </a:lnSpc>
                        <a:spcBef>
                          <a:spcPts val="0"/>
                        </a:spcBef>
                        <a:spcAft>
                          <a:spcPts val="0"/>
                        </a:spcAft>
                        <a:buNone/>
                      </a:pPr>
                      <a:r>
                        <a:rPr lang="ja" altLang="en-US" sz="700" dirty="0">
                          <a:solidFill>
                            <a:schemeClr val="dk1"/>
                          </a:solidFill>
                          <a:latin typeface="メイリオ" panose="020B0604030504040204" pitchFamily="50" charset="-128"/>
                          <a:ea typeface="メイリオ" panose="020B0604030504040204" pitchFamily="50" charset="-128"/>
                        </a:rPr>
                        <a:t>金融機関</a:t>
                      </a:r>
                      <a:endParaRPr sz="700" dirty="0">
                        <a:solidFill>
                          <a:schemeClr val="dk1"/>
                        </a:solidFill>
                        <a:latin typeface="メイリオ" panose="020B0604030504040204" pitchFamily="50" charset="-128"/>
                        <a:ea typeface="メイリオ" panose="020B0604030504040204" pitchFamily="50" charset="-128"/>
                      </a:endParaRPr>
                    </a:p>
                    <a:p>
                      <a:pPr marL="0" lvl="0" indent="0" algn="l" rtl="0">
                        <a:lnSpc>
                          <a:spcPct val="115000"/>
                        </a:lnSpc>
                        <a:spcBef>
                          <a:spcPts val="0"/>
                        </a:spcBef>
                        <a:spcAft>
                          <a:spcPts val="0"/>
                        </a:spcAft>
                        <a:buNone/>
                      </a:pPr>
                      <a:r>
                        <a:rPr lang="ja" sz="1100" dirty="0">
                          <a:solidFill>
                            <a:schemeClr val="dk1"/>
                          </a:solidFill>
                          <a:latin typeface="メイリオ" panose="020B0604030504040204" pitchFamily="50" charset="-128"/>
                          <a:ea typeface="メイリオ" panose="020B0604030504040204" pitchFamily="50" charset="-128"/>
                        </a:rPr>
                        <a:t>　　</a:t>
                      </a:r>
                      <a:r>
                        <a:rPr lang="en-US" altLang="ja" sz="1100" dirty="0">
                          <a:solidFill>
                            <a:schemeClr val="dk1"/>
                          </a:solidFill>
                          <a:latin typeface="メイリオ" panose="020B0604030504040204" pitchFamily="50" charset="-128"/>
                          <a:ea typeface="メイリオ" panose="020B0604030504040204" pitchFamily="50" charset="-128"/>
                        </a:rPr>
                        <a:t>A</a:t>
                      </a:r>
                      <a:r>
                        <a:rPr lang="ja" sz="1100" dirty="0">
                          <a:solidFill>
                            <a:schemeClr val="dk1"/>
                          </a:solidFill>
                          <a:latin typeface="メイリオ" panose="020B0604030504040204" pitchFamily="50" charset="-128"/>
                          <a:ea typeface="メイリオ" panose="020B0604030504040204" pitchFamily="50" charset="-128"/>
                        </a:rPr>
                        <a:t>　</a:t>
                      </a:r>
                      <a:r>
                        <a:rPr lang="ja" altLang="en-US" sz="1100" dirty="0">
                          <a:solidFill>
                            <a:schemeClr val="dk1"/>
                          </a:solidFill>
                          <a:latin typeface="メイリオ" panose="020B0604030504040204" pitchFamily="50" charset="-128"/>
                          <a:ea typeface="メイリオ" panose="020B0604030504040204" pitchFamily="50" charset="-128"/>
                        </a:rPr>
                        <a:t>さん</a:t>
                      </a:r>
                      <a:endParaRPr sz="1100" dirty="0">
                        <a:solidFill>
                          <a:schemeClr val="dk1"/>
                        </a:solidFill>
                        <a:latin typeface="メイリオ" panose="020B0604030504040204" pitchFamily="50" charset="-128"/>
                        <a:ea typeface="メイリオ" panose="020B0604030504040204" pitchFamily="50" charset="-128"/>
                      </a:endParaRPr>
                    </a:p>
                  </a:txBody>
                  <a:tcPr marL="91425" marR="91425" marT="91425" marB="91425" anchor="ctr"/>
                </a:tc>
                <a:tc gridSpan="2">
                  <a:txBody>
                    <a:bodyPr/>
                    <a:lstStyle/>
                    <a:p>
                      <a:pPr marL="0" lvl="0" indent="0" algn="l" rtl="0">
                        <a:lnSpc>
                          <a:spcPct val="115000"/>
                        </a:lnSpc>
                        <a:spcBef>
                          <a:spcPts val="0"/>
                        </a:spcBef>
                        <a:spcAft>
                          <a:spcPts val="0"/>
                        </a:spcAft>
                        <a:buNone/>
                      </a:pPr>
                      <a:r>
                        <a:rPr lang="ja" sz="1100">
                          <a:latin typeface="メイリオ" panose="020B0604030504040204" pitchFamily="50" charset="-128"/>
                          <a:ea typeface="メイリオ" panose="020B0604030504040204" pitchFamily="50" charset="-128"/>
                        </a:rPr>
                        <a:t>今後取り組みたいこと</a:t>
                      </a:r>
                      <a:endParaRPr sz="110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a:latin typeface="メイリオ" panose="020B0604030504040204" pitchFamily="50" charset="-128"/>
                          <a:ea typeface="メイリオ" panose="020B0604030504040204" pitchFamily="50" charset="-128"/>
                        </a:rPr>
                        <a:t>取引先への本業支援（中堅経営者層）、事業承継の支援（</a:t>
                      </a:r>
                      <a:r>
                        <a:rPr lang="ja" sz="1100">
                          <a:solidFill>
                            <a:schemeClr val="dk1"/>
                          </a:solidFill>
                          <a:latin typeface="メイリオ" panose="020B0604030504040204" pitchFamily="50" charset="-128"/>
                          <a:ea typeface="メイリオ" panose="020B0604030504040204" pitchFamily="50" charset="-128"/>
                        </a:rPr>
                        <a:t>高齢経営者層）</a:t>
                      </a:r>
                      <a:endParaRPr sz="1100">
                        <a:solidFill>
                          <a:schemeClr val="dk1"/>
                        </a:solidFill>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a:latin typeface="メイリオ" panose="020B0604030504040204" pitchFamily="50" charset="-128"/>
                          <a:ea typeface="メイリオ" panose="020B0604030504040204" pitchFamily="50" charset="-128"/>
                        </a:rPr>
                        <a:t>ビジネスマッチングによる取引先の事業拡大→十日町市の知名度向上</a:t>
                      </a:r>
                      <a:endParaRPr sz="1100">
                        <a:latin typeface="メイリオ" panose="020B0604030504040204" pitchFamily="50" charset="-128"/>
                        <a:ea typeface="メイリオ" panose="020B0604030504040204" pitchFamily="50" charset="-128"/>
                      </a:endParaRPr>
                    </a:p>
                    <a:p>
                      <a:pPr marL="0" lvl="0" indent="0" algn="l" rtl="0">
                        <a:lnSpc>
                          <a:spcPct val="115000"/>
                        </a:lnSpc>
                        <a:spcBef>
                          <a:spcPts val="0"/>
                        </a:spcBef>
                        <a:spcAft>
                          <a:spcPts val="0"/>
                        </a:spcAft>
                        <a:buNone/>
                      </a:pPr>
                      <a:r>
                        <a:rPr lang="ja" sz="1100">
                          <a:latin typeface="メイリオ" panose="020B0604030504040204" pitchFamily="50" charset="-128"/>
                          <a:ea typeface="メイリオ" panose="020B0604030504040204" pitchFamily="50" charset="-128"/>
                        </a:rPr>
                        <a:t>「まちの課題」と感じていること</a:t>
                      </a:r>
                      <a:endParaRPr sz="110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a:latin typeface="メイリオ" panose="020B0604030504040204" pitchFamily="50" charset="-128"/>
                          <a:ea typeface="メイリオ" panose="020B0604030504040204" pitchFamily="50" charset="-128"/>
                        </a:rPr>
                        <a:t>着物業。高齢化激しく後継者がいない。文化を守っていくことが必要。</a:t>
                      </a:r>
                      <a:endParaRPr sz="1100">
                        <a:latin typeface="メイリオ" panose="020B0604030504040204" pitchFamily="50" charset="-128"/>
                        <a:ea typeface="メイリオ" panose="020B0604030504040204" pitchFamily="50" charset="-128"/>
                      </a:endParaRPr>
                    </a:p>
                  </a:txBody>
                  <a:tcPr marL="91425" marR="91425" marT="91425" marB="91425"/>
                </a:tc>
                <a:tc hMerge="1">
                  <a:txBody>
                    <a:bodyPr/>
                    <a:lstStyle/>
                    <a:p>
                      <a:endParaRPr lang="ja-JP"/>
                    </a:p>
                  </a:txBody>
                  <a:tcPr/>
                </a:tc>
                <a:extLst>
                  <a:ext uri="{0D108BD9-81ED-4DB2-BD59-A6C34878D82A}">
                    <a16:rowId xmlns:a16="http://schemas.microsoft.com/office/drawing/2014/main" val="10001"/>
                  </a:ext>
                </a:extLst>
              </a:tr>
              <a:tr h="554800">
                <a:tc>
                  <a:txBody>
                    <a:bodyPr/>
                    <a:lstStyle/>
                    <a:p>
                      <a:pPr marL="0" lvl="0" indent="0" algn="ctr" rtl="0">
                        <a:spcBef>
                          <a:spcPts val="0"/>
                        </a:spcBef>
                        <a:spcAft>
                          <a:spcPts val="0"/>
                        </a:spcAft>
                        <a:buNone/>
                      </a:pPr>
                      <a:r>
                        <a:rPr lang="ja">
                          <a:latin typeface="メイリオ" panose="020B0604030504040204" pitchFamily="50" charset="-128"/>
                          <a:ea typeface="メイリオ" panose="020B0604030504040204" pitchFamily="50" charset="-128"/>
                        </a:rPr>
                        <a:t>2</a:t>
                      </a:r>
                      <a:endParaRPr>
                        <a:latin typeface="メイリオ" panose="020B0604030504040204" pitchFamily="50" charset="-128"/>
                        <a:ea typeface="メイリオ" panose="020B0604030504040204" pitchFamily="50" charset="-128"/>
                      </a:endParaRPr>
                    </a:p>
                  </a:txBody>
                  <a:tcPr marL="91425" marR="91425" marT="91425" marB="91425" anchor="ctr"/>
                </a:tc>
                <a:tc>
                  <a:txBody>
                    <a:bodyPr/>
                    <a:lstStyle/>
                    <a:p>
                      <a:pPr marL="0" lvl="0" indent="0" algn="l" rtl="0">
                        <a:lnSpc>
                          <a:spcPct val="115000"/>
                        </a:lnSpc>
                        <a:spcBef>
                          <a:spcPts val="0"/>
                        </a:spcBef>
                        <a:spcAft>
                          <a:spcPts val="0"/>
                        </a:spcAft>
                        <a:buNone/>
                      </a:pPr>
                      <a:r>
                        <a:rPr lang="ja" altLang="en-US" sz="700" dirty="0">
                          <a:solidFill>
                            <a:schemeClr val="dk1"/>
                          </a:solidFill>
                          <a:latin typeface="メイリオ" panose="020B0604030504040204" pitchFamily="50" charset="-128"/>
                          <a:ea typeface="メイリオ" panose="020B0604030504040204" pitchFamily="50" charset="-128"/>
                        </a:rPr>
                        <a:t>地域旅行会社</a:t>
                      </a:r>
                      <a:endParaRPr sz="700" dirty="0">
                        <a:solidFill>
                          <a:schemeClr val="dk1"/>
                        </a:solidFill>
                        <a:latin typeface="メイリオ" panose="020B0604030504040204" pitchFamily="50" charset="-128"/>
                        <a:ea typeface="メイリオ" panose="020B0604030504040204" pitchFamily="50" charset="-128"/>
                      </a:endParaRPr>
                    </a:p>
                    <a:p>
                      <a:pPr marL="0" lvl="0" indent="0" algn="l" rtl="0">
                        <a:lnSpc>
                          <a:spcPct val="115000"/>
                        </a:lnSpc>
                        <a:spcBef>
                          <a:spcPts val="0"/>
                        </a:spcBef>
                        <a:spcAft>
                          <a:spcPts val="0"/>
                        </a:spcAft>
                        <a:buNone/>
                      </a:pPr>
                      <a:r>
                        <a:rPr lang="ja" sz="1100" dirty="0">
                          <a:solidFill>
                            <a:schemeClr val="dk1"/>
                          </a:solidFill>
                          <a:latin typeface="メイリオ" panose="020B0604030504040204" pitchFamily="50" charset="-128"/>
                          <a:ea typeface="メイリオ" panose="020B0604030504040204" pitchFamily="50" charset="-128"/>
                        </a:rPr>
                        <a:t>　　</a:t>
                      </a:r>
                      <a:r>
                        <a:rPr lang="en-US" altLang="ja" sz="1100" dirty="0">
                          <a:solidFill>
                            <a:schemeClr val="dk1"/>
                          </a:solidFill>
                          <a:latin typeface="メイリオ" panose="020B0604030504040204" pitchFamily="50" charset="-128"/>
                          <a:ea typeface="メイリオ" panose="020B0604030504040204" pitchFamily="50" charset="-128"/>
                        </a:rPr>
                        <a:t>B</a:t>
                      </a:r>
                      <a:r>
                        <a:rPr lang="ja" sz="1100" dirty="0">
                          <a:solidFill>
                            <a:schemeClr val="dk1"/>
                          </a:solidFill>
                          <a:latin typeface="メイリオ" panose="020B0604030504040204" pitchFamily="50" charset="-128"/>
                          <a:ea typeface="メイリオ" panose="020B0604030504040204" pitchFamily="50" charset="-128"/>
                        </a:rPr>
                        <a:t>　</a:t>
                      </a:r>
                      <a:r>
                        <a:rPr lang="ja" altLang="en-US" sz="1100" dirty="0">
                          <a:solidFill>
                            <a:schemeClr val="dk1"/>
                          </a:solidFill>
                          <a:latin typeface="メイリオ" panose="020B0604030504040204" pitchFamily="50" charset="-128"/>
                          <a:ea typeface="メイリオ" panose="020B0604030504040204" pitchFamily="50" charset="-128"/>
                        </a:rPr>
                        <a:t>さん</a:t>
                      </a:r>
                      <a:endParaRPr sz="1100" dirty="0">
                        <a:solidFill>
                          <a:schemeClr val="dk1"/>
                        </a:solidFill>
                        <a:latin typeface="メイリオ" panose="020B0604030504040204" pitchFamily="50" charset="-128"/>
                        <a:ea typeface="メイリオ" panose="020B0604030504040204" pitchFamily="50" charset="-128"/>
                      </a:endParaRPr>
                    </a:p>
                  </a:txBody>
                  <a:tcPr marL="91425" marR="91425" marT="91425" marB="91425" anchor="ctr"/>
                </a:tc>
                <a:tc gridSpan="2">
                  <a:txBody>
                    <a:bodyPr/>
                    <a:lstStyle/>
                    <a:p>
                      <a:pPr marL="0" lvl="0" indent="0" algn="l" rtl="0">
                        <a:lnSpc>
                          <a:spcPct val="115000"/>
                        </a:lnSpc>
                        <a:spcBef>
                          <a:spcPts val="0"/>
                        </a:spcBef>
                        <a:spcAft>
                          <a:spcPts val="0"/>
                        </a:spcAft>
                        <a:buNone/>
                      </a:pPr>
                      <a:r>
                        <a:rPr lang="ja" sz="1100">
                          <a:latin typeface="メイリオ" panose="020B0604030504040204" pitchFamily="50" charset="-128"/>
                          <a:ea typeface="メイリオ" panose="020B0604030504040204" pitchFamily="50" charset="-128"/>
                        </a:rPr>
                        <a:t>今後取り組みたいこと</a:t>
                      </a:r>
                      <a:endParaRPr sz="110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a:latin typeface="メイリオ" panose="020B0604030504040204" pitchFamily="50" charset="-128"/>
                          <a:ea typeface="メイリオ" panose="020B0604030504040204" pitchFamily="50" charset="-128"/>
                        </a:rPr>
                        <a:t>ツアーの種類絞り込んで特化していきたい。</a:t>
                      </a:r>
                      <a:endParaRPr sz="110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a:solidFill>
                            <a:schemeClr val="dk1"/>
                          </a:solidFill>
                          <a:latin typeface="メイリオ" panose="020B0604030504040204" pitchFamily="50" charset="-128"/>
                          <a:ea typeface="メイリオ" panose="020B0604030504040204" pitchFamily="50" charset="-128"/>
                        </a:rPr>
                        <a:t>コロナを踏まえたリターゲティング（</a:t>
                      </a:r>
                      <a:r>
                        <a:rPr lang="ja" sz="1100">
                          <a:latin typeface="メイリオ" panose="020B0604030504040204" pitchFamily="50" charset="-128"/>
                          <a:ea typeface="メイリオ" panose="020B0604030504040204" pitchFamily="50" charset="-128"/>
                        </a:rPr>
                        <a:t>これまでのインバウンド狙いから、国内外問わず価値観の合う観光客へのアプローチへ。）</a:t>
                      </a:r>
                      <a:endParaRPr sz="110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a:latin typeface="メイリオ" panose="020B0604030504040204" pitchFamily="50" charset="-128"/>
                          <a:ea typeface="メイリオ" panose="020B0604030504040204" pitchFamily="50" charset="-128"/>
                        </a:rPr>
                        <a:t>有料ガイドと観光客のマッチング</a:t>
                      </a:r>
                      <a:endParaRPr sz="1100">
                        <a:latin typeface="メイリオ" panose="020B0604030504040204" pitchFamily="50" charset="-128"/>
                        <a:ea typeface="メイリオ" panose="020B0604030504040204" pitchFamily="50" charset="-128"/>
                      </a:endParaRPr>
                    </a:p>
                    <a:p>
                      <a:pPr marL="0" lvl="0" indent="0" algn="l" rtl="0">
                        <a:lnSpc>
                          <a:spcPct val="115000"/>
                        </a:lnSpc>
                        <a:spcBef>
                          <a:spcPts val="0"/>
                        </a:spcBef>
                        <a:spcAft>
                          <a:spcPts val="0"/>
                        </a:spcAft>
                        <a:buNone/>
                      </a:pPr>
                      <a:r>
                        <a:rPr lang="ja" sz="1100">
                          <a:latin typeface="メイリオ" panose="020B0604030504040204" pitchFamily="50" charset="-128"/>
                          <a:ea typeface="メイリオ" panose="020B0604030504040204" pitchFamily="50" charset="-128"/>
                        </a:rPr>
                        <a:t>「まちの課題」と感じていること</a:t>
                      </a:r>
                      <a:endParaRPr sz="110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a:latin typeface="メイリオ" panose="020B0604030504040204" pitchFamily="50" charset="-128"/>
                          <a:ea typeface="メイリオ" panose="020B0604030504040204" pitchFamily="50" charset="-128"/>
                        </a:rPr>
                        <a:t>自分事を離れた地域課題に対する当事者意識の薄さ、現状維持志向</a:t>
                      </a:r>
                      <a:endParaRPr sz="110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a:latin typeface="メイリオ" panose="020B0604030504040204" pitchFamily="50" charset="-128"/>
                          <a:ea typeface="メイリオ" panose="020B0604030504040204" pitchFamily="50" charset="-128"/>
                        </a:rPr>
                        <a:t>地域ごとの情報発信になっており、統一、標準化が進んでいない。</a:t>
                      </a:r>
                      <a:endParaRPr sz="110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a:latin typeface="メイリオ" panose="020B0604030504040204" pitchFamily="50" charset="-128"/>
                          <a:ea typeface="メイリオ" panose="020B0604030504040204" pitchFamily="50" charset="-128"/>
                        </a:rPr>
                        <a:t>観光客数繁閑の差が激しい中、宿泊施設の整備が難しい。</a:t>
                      </a:r>
                      <a:endParaRPr sz="1100">
                        <a:latin typeface="メイリオ" panose="020B0604030504040204" pitchFamily="50" charset="-128"/>
                        <a:ea typeface="メイリオ" panose="020B0604030504040204" pitchFamily="50" charset="-128"/>
                      </a:endParaRPr>
                    </a:p>
                  </a:txBody>
                  <a:tcPr marL="91425" marR="91425" marT="91425" marB="91425"/>
                </a:tc>
                <a:tc hMerge="1">
                  <a:txBody>
                    <a:bodyPr/>
                    <a:lstStyle/>
                    <a:p>
                      <a:endParaRPr lang="ja-JP"/>
                    </a:p>
                  </a:txBody>
                  <a:tcPr/>
                </a:tc>
                <a:extLst>
                  <a:ext uri="{0D108BD9-81ED-4DB2-BD59-A6C34878D82A}">
                    <a16:rowId xmlns:a16="http://schemas.microsoft.com/office/drawing/2014/main" val="10002"/>
                  </a:ext>
                </a:extLst>
              </a:tr>
              <a:tr h="554800">
                <a:tc>
                  <a:txBody>
                    <a:bodyPr/>
                    <a:lstStyle/>
                    <a:p>
                      <a:pPr marL="0" lvl="0" indent="0" algn="ctr" rtl="0">
                        <a:spcBef>
                          <a:spcPts val="0"/>
                        </a:spcBef>
                        <a:spcAft>
                          <a:spcPts val="0"/>
                        </a:spcAft>
                        <a:buNone/>
                      </a:pPr>
                      <a:r>
                        <a:rPr lang="ja">
                          <a:latin typeface="メイリオ" panose="020B0604030504040204" pitchFamily="50" charset="-128"/>
                          <a:ea typeface="メイリオ" panose="020B0604030504040204" pitchFamily="50" charset="-128"/>
                        </a:rPr>
                        <a:t>3</a:t>
                      </a:r>
                      <a:endParaRPr>
                        <a:latin typeface="メイリオ" panose="020B0604030504040204" pitchFamily="50" charset="-128"/>
                        <a:ea typeface="メイリオ" panose="020B0604030504040204" pitchFamily="50" charset="-128"/>
                      </a:endParaRPr>
                    </a:p>
                  </a:txBody>
                  <a:tcPr marL="91425" marR="91425" marT="91425" marB="91425" anchor="ctr"/>
                </a:tc>
                <a:tc>
                  <a:txBody>
                    <a:bodyPr/>
                    <a:lstStyle/>
                    <a:p>
                      <a:pPr marL="0" lvl="0" indent="0" algn="l" rtl="0">
                        <a:lnSpc>
                          <a:spcPct val="115000"/>
                        </a:lnSpc>
                        <a:spcBef>
                          <a:spcPts val="0"/>
                        </a:spcBef>
                        <a:spcAft>
                          <a:spcPts val="0"/>
                        </a:spcAft>
                        <a:buNone/>
                      </a:pPr>
                      <a:r>
                        <a:rPr lang="ja" altLang="en-US" sz="700" dirty="0">
                          <a:solidFill>
                            <a:schemeClr val="dk1"/>
                          </a:solidFill>
                          <a:latin typeface="メイリオ" panose="020B0604030504040204" pitchFamily="50" charset="-128"/>
                          <a:ea typeface="メイリオ" panose="020B0604030504040204" pitchFamily="50" charset="-128"/>
                        </a:rPr>
                        <a:t>観光協会</a:t>
                      </a:r>
                      <a:endParaRPr sz="700" dirty="0">
                        <a:solidFill>
                          <a:schemeClr val="dk1"/>
                        </a:solidFill>
                        <a:latin typeface="メイリオ" panose="020B0604030504040204" pitchFamily="50" charset="-128"/>
                        <a:ea typeface="メイリオ" panose="020B0604030504040204" pitchFamily="50" charset="-128"/>
                      </a:endParaRPr>
                    </a:p>
                    <a:p>
                      <a:pPr marL="0" lvl="0" indent="0" algn="l" rtl="0">
                        <a:lnSpc>
                          <a:spcPct val="115000"/>
                        </a:lnSpc>
                        <a:spcBef>
                          <a:spcPts val="0"/>
                        </a:spcBef>
                        <a:spcAft>
                          <a:spcPts val="0"/>
                        </a:spcAft>
                        <a:buNone/>
                      </a:pPr>
                      <a:r>
                        <a:rPr lang="ja" sz="1100" dirty="0">
                          <a:solidFill>
                            <a:schemeClr val="dk1"/>
                          </a:solidFill>
                          <a:latin typeface="メイリオ" panose="020B0604030504040204" pitchFamily="50" charset="-128"/>
                          <a:ea typeface="メイリオ" panose="020B0604030504040204" pitchFamily="50" charset="-128"/>
                        </a:rPr>
                        <a:t>　　</a:t>
                      </a:r>
                      <a:r>
                        <a:rPr lang="en-US" altLang="ja" sz="1100" dirty="0">
                          <a:solidFill>
                            <a:schemeClr val="dk1"/>
                          </a:solidFill>
                          <a:latin typeface="メイリオ" panose="020B0604030504040204" pitchFamily="50" charset="-128"/>
                          <a:ea typeface="メイリオ" panose="020B0604030504040204" pitchFamily="50" charset="-128"/>
                        </a:rPr>
                        <a:t>C</a:t>
                      </a:r>
                      <a:r>
                        <a:rPr lang="ja" sz="1100" dirty="0">
                          <a:solidFill>
                            <a:schemeClr val="dk1"/>
                          </a:solidFill>
                          <a:latin typeface="メイリオ" panose="020B0604030504040204" pitchFamily="50" charset="-128"/>
                          <a:ea typeface="メイリオ" panose="020B0604030504040204" pitchFamily="50" charset="-128"/>
                        </a:rPr>
                        <a:t>　</a:t>
                      </a:r>
                      <a:r>
                        <a:rPr lang="ja" altLang="en-US" sz="1100" dirty="0">
                          <a:solidFill>
                            <a:schemeClr val="dk1"/>
                          </a:solidFill>
                          <a:latin typeface="メイリオ" panose="020B0604030504040204" pitchFamily="50" charset="-128"/>
                          <a:ea typeface="メイリオ" panose="020B0604030504040204" pitchFamily="50" charset="-128"/>
                        </a:rPr>
                        <a:t>さん</a:t>
                      </a:r>
                      <a:endParaRPr sz="1100" dirty="0">
                        <a:solidFill>
                          <a:schemeClr val="dk1"/>
                        </a:solidFill>
                        <a:latin typeface="メイリオ" panose="020B0604030504040204" pitchFamily="50" charset="-128"/>
                        <a:ea typeface="メイリオ" panose="020B0604030504040204" pitchFamily="50" charset="-128"/>
                      </a:endParaRPr>
                    </a:p>
                  </a:txBody>
                  <a:tcPr marL="91425" marR="91425" marT="91425" marB="91425" anchor="ctr"/>
                </a:tc>
                <a:tc gridSpan="2">
                  <a:txBody>
                    <a:bodyPr/>
                    <a:lstStyle/>
                    <a:p>
                      <a:pPr marL="0" lvl="0" indent="0" algn="l" rtl="0">
                        <a:lnSpc>
                          <a:spcPct val="115000"/>
                        </a:lnSpc>
                        <a:spcBef>
                          <a:spcPts val="0"/>
                        </a:spcBef>
                        <a:spcAft>
                          <a:spcPts val="0"/>
                        </a:spcAft>
                        <a:buNone/>
                      </a:pPr>
                      <a:r>
                        <a:rPr lang="ja" sz="1100" dirty="0">
                          <a:latin typeface="メイリオ" panose="020B0604030504040204" pitchFamily="50" charset="-128"/>
                          <a:ea typeface="メイリオ" panose="020B0604030504040204" pitchFamily="50" charset="-128"/>
                        </a:rPr>
                        <a:t>今後取り組みたいこと</a:t>
                      </a:r>
                      <a:endParaRPr sz="1100" dirty="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Clr>
                          <a:schemeClr val="dk1"/>
                        </a:buClr>
                        <a:buSzPts val="1100"/>
                        <a:buChar char="●"/>
                      </a:pPr>
                      <a:r>
                        <a:rPr lang="ja" sz="1100" dirty="0">
                          <a:solidFill>
                            <a:schemeClr val="dk1"/>
                          </a:solidFill>
                          <a:latin typeface="メイリオ" panose="020B0604030504040204" pitchFamily="50" charset="-128"/>
                          <a:ea typeface="メイリオ" panose="020B0604030504040204" pitchFamily="50" charset="-128"/>
                        </a:rPr>
                        <a:t>観光に直接関係のない会員事業者に対する還元</a:t>
                      </a:r>
                      <a:endParaRPr sz="1100" dirty="0">
                        <a:latin typeface="メイリオ" panose="020B0604030504040204" pitchFamily="50" charset="-128"/>
                        <a:ea typeface="メイリオ" panose="020B0604030504040204" pitchFamily="50" charset="-128"/>
                      </a:endParaRPr>
                    </a:p>
                    <a:p>
                      <a:pPr marL="0" lvl="0" indent="0" algn="l" rtl="0">
                        <a:lnSpc>
                          <a:spcPct val="115000"/>
                        </a:lnSpc>
                        <a:spcBef>
                          <a:spcPts val="0"/>
                        </a:spcBef>
                        <a:spcAft>
                          <a:spcPts val="0"/>
                        </a:spcAft>
                        <a:buNone/>
                      </a:pPr>
                      <a:r>
                        <a:rPr lang="ja" sz="1100" dirty="0">
                          <a:latin typeface="メイリオ" panose="020B0604030504040204" pitchFamily="50" charset="-128"/>
                          <a:ea typeface="メイリオ" panose="020B0604030504040204" pitchFamily="50" charset="-128"/>
                        </a:rPr>
                        <a:t>「まちの課題」と感じていること</a:t>
                      </a:r>
                      <a:endParaRPr sz="1100" dirty="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dirty="0">
                          <a:latin typeface="メイリオ" panose="020B0604030504040204" pitchFamily="50" charset="-128"/>
                          <a:ea typeface="メイリオ" panose="020B0604030504040204" pitchFamily="50" charset="-128"/>
                        </a:rPr>
                        <a:t>二次交通の脆弱性</a:t>
                      </a:r>
                      <a:endParaRPr sz="1100" dirty="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dirty="0">
                          <a:latin typeface="メイリオ" panose="020B0604030504040204" pitchFamily="50" charset="-128"/>
                          <a:ea typeface="メイリオ" panose="020B0604030504040204" pitchFamily="50" charset="-128"/>
                        </a:rPr>
                        <a:t>イベントの乱立、それによる負担（関係者調整の難しさ、観光協会の人手不足）</a:t>
                      </a:r>
                      <a:endParaRPr sz="1100" dirty="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dirty="0">
                          <a:latin typeface="メイリオ" panose="020B0604030504040204" pitchFamily="50" charset="-128"/>
                          <a:ea typeface="メイリオ" panose="020B0604030504040204" pitchFamily="50" charset="-128"/>
                        </a:rPr>
                        <a:t>イベント以外での町の魅せ方　ex）南魚沼の塩沢(牧之通り)、上越市の高田</a:t>
                      </a:r>
                      <a:endParaRPr sz="1100" dirty="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dirty="0">
                          <a:latin typeface="メイリオ" panose="020B0604030504040204" pitchFamily="50" charset="-128"/>
                          <a:ea typeface="メイリオ" panose="020B0604030504040204" pitchFamily="50" charset="-128"/>
                        </a:rPr>
                        <a:t>十日町市の商店街におけるまとめ役の不在</a:t>
                      </a:r>
                      <a:endParaRPr sz="1100" dirty="0">
                        <a:latin typeface="メイリオ" panose="020B0604030504040204" pitchFamily="50" charset="-128"/>
                        <a:ea typeface="メイリオ" panose="020B0604030504040204" pitchFamily="50" charset="-128"/>
                      </a:endParaRPr>
                    </a:p>
                  </a:txBody>
                  <a:tcPr marL="91425" marR="91425" marT="91425" marB="91425"/>
                </a:tc>
                <a:tc hMerge="1">
                  <a:txBody>
                    <a:bodyPr/>
                    <a:lstStyle/>
                    <a:p>
                      <a:endParaRPr lang="ja-JP"/>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46"/>
          <p:cNvSpPr txBox="1"/>
          <p:nvPr/>
        </p:nvSpPr>
        <p:spPr>
          <a:xfrm>
            <a:off x="457200" y="3954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 sz="3000" b="1">
                <a:solidFill>
                  <a:srgbClr val="434343"/>
                </a:solidFill>
              </a:rPr>
              <a:t>事前ヒアリング結果の共有</a:t>
            </a:r>
            <a:endParaRPr sz="3000" b="1">
              <a:solidFill>
                <a:srgbClr val="434343"/>
              </a:solidFill>
            </a:endParaRPr>
          </a:p>
        </p:txBody>
      </p:sp>
      <p:graphicFrame>
        <p:nvGraphicFramePr>
          <p:cNvPr id="234" name="Google Shape;234;p46"/>
          <p:cNvGraphicFramePr/>
          <p:nvPr>
            <p:extLst>
              <p:ext uri="{D42A27DB-BD31-4B8C-83A1-F6EECF244321}">
                <p14:modId xmlns:p14="http://schemas.microsoft.com/office/powerpoint/2010/main" val="3625323721"/>
              </p:ext>
            </p:extLst>
          </p:nvPr>
        </p:nvGraphicFramePr>
        <p:xfrm>
          <a:off x="704850" y="1194875"/>
          <a:ext cx="7734300" cy="4369188"/>
        </p:xfrm>
        <a:graphic>
          <a:graphicData uri="http://schemas.openxmlformats.org/drawingml/2006/table">
            <a:tbl>
              <a:tblPr>
                <a:noFill/>
                <a:tableStyleId>{19EB08CF-F05A-473E-BC74-A0DA79190AFF}</a:tableStyleId>
              </a:tblPr>
              <a:tblGrid>
                <a:gridCol w="382850">
                  <a:extLst>
                    <a:ext uri="{9D8B030D-6E8A-4147-A177-3AD203B41FA5}">
                      <a16:colId xmlns:a16="http://schemas.microsoft.com/office/drawing/2014/main" val="20000"/>
                    </a:ext>
                  </a:extLst>
                </a:gridCol>
                <a:gridCol w="1478975">
                  <a:extLst>
                    <a:ext uri="{9D8B030D-6E8A-4147-A177-3AD203B41FA5}">
                      <a16:colId xmlns:a16="http://schemas.microsoft.com/office/drawing/2014/main" val="20001"/>
                    </a:ext>
                  </a:extLst>
                </a:gridCol>
                <a:gridCol w="3523575">
                  <a:extLst>
                    <a:ext uri="{9D8B030D-6E8A-4147-A177-3AD203B41FA5}">
                      <a16:colId xmlns:a16="http://schemas.microsoft.com/office/drawing/2014/main" val="20002"/>
                    </a:ext>
                  </a:extLst>
                </a:gridCol>
                <a:gridCol w="2348900">
                  <a:extLst>
                    <a:ext uri="{9D8B030D-6E8A-4147-A177-3AD203B41FA5}">
                      <a16:colId xmlns:a16="http://schemas.microsoft.com/office/drawing/2014/main" val="20003"/>
                    </a:ext>
                  </a:extLst>
                </a:gridCol>
              </a:tblGrid>
              <a:tr h="346625">
                <a:tc>
                  <a:txBody>
                    <a:bodyPr/>
                    <a:lstStyle/>
                    <a:p>
                      <a:pPr marL="0" lvl="0" indent="0" algn="ctr" rtl="0">
                        <a:lnSpc>
                          <a:spcPct val="100000"/>
                        </a:lnSpc>
                        <a:spcBef>
                          <a:spcPts val="0"/>
                        </a:spcBef>
                        <a:spcAft>
                          <a:spcPts val="0"/>
                        </a:spcAft>
                        <a:buNone/>
                      </a:pPr>
                      <a:r>
                        <a:rPr lang="ja" sz="1100">
                          <a:latin typeface="メイリオ" panose="020B0604030504040204" pitchFamily="50" charset="-128"/>
                          <a:ea typeface="メイリオ" panose="020B0604030504040204" pitchFamily="50" charset="-128"/>
                        </a:rPr>
                        <a:t>#</a:t>
                      </a:r>
                      <a:endParaRPr sz="1100">
                        <a:latin typeface="メイリオ" panose="020B0604030504040204" pitchFamily="50" charset="-128"/>
                        <a:ea typeface="メイリオ" panose="020B0604030504040204" pitchFamily="50" charset="-128"/>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3F3F3"/>
                    </a:solidFill>
                  </a:tcPr>
                </a:tc>
                <a:tc>
                  <a:txBody>
                    <a:bodyPr/>
                    <a:lstStyle/>
                    <a:p>
                      <a:pPr marL="0" lvl="0" indent="0" algn="ctr" rtl="0">
                        <a:lnSpc>
                          <a:spcPct val="100000"/>
                        </a:lnSpc>
                        <a:spcBef>
                          <a:spcPts val="0"/>
                        </a:spcBef>
                        <a:spcAft>
                          <a:spcPts val="0"/>
                        </a:spcAft>
                        <a:buNone/>
                      </a:pPr>
                      <a:r>
                        <a:rPr lang="ja" sz="1100">
                          <a:solidFill>
                            <a:schemeClr val="dk1"/>
                          </a:solidFill>
                          <a:latin typeface="メイリオ" panose="020B0604030504040204" pitchFamily="50" charset="-128"/>
                          <a:ea typeface="メイリオ" panose="020B0604030504040204" pitchFamily="50" charset="-128"/>
                        </a:rPr>
                        <a:t>民間コアメンバー</a:t>
                      </a:r>
                      <a:endParaRPr sz="1100">
                        <a:solidFill>
                          <a:schemeClr val="dk1"/>
                        </a:solidFill>
                        <a:latin typeface="メイリオ" panose="020B0604030504040204" pitchFamily="50" charset="-128"/>
                        <a:ea typeface="メイリオ" panose="020B0604030504040204" pitchFamily="50" charset="-128"/>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3F3F3"/>
                    </a:solidFill>
                  </a:tcPr>
                </a:tc>
                <a:tc gridSpan="2">
                  <a:txBody>
                    <a:bodyPr/>
                    <a:lstStyle/>
                    <a:p>
                      <a:pPr marL="0" lvl="0" indent="0" algn="ctr" rtl="0">
                        <a:spcBef>
                          <a:spcPts val="0"/>
                        </a:spcBef>
                        <a:spcAft>
                          <a:spcPts val="0"/>
                        </a:spcAft>
                        <a:buNone/>
                      </a:pPr>
                      <a:r>
                        <a:rPr lang="ja" sz="1100">
                          <a:latin typeface="メイリオ" panose="020B0604030504040204" pitchFamily="50" charset="-128"/>
                          <a:ea typeface="メイリオ" panose="020B0604030504040204" pitchFamily="50" charset="-128"/>
                        </a:rPr>
                        <a:t>概要</a:t>
                      </a:r>
                      <a:endParaRPr sz="1100">
                        <a:latin typeface="メイリオ" panose="020B0604030504040204" pitchFamily="50" charset="-128"/>
                        <a:ea typeface="メイリオ" panose="020B0604030504040204" pitchFamily="50" charset="-128"/>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3F3F3"/>
                    </a:solidFill>
                  </a:tcPr>
                </a:tc>
                <a:tc hMerge="1">
                  <a:txBody>
                    <a:bodyPr/>
                    <a:lstStyle/>
                    <a:p>
                      <a:endParaRPr lang="ja-JP"/>
                    </a:p>
                  </a:txBody>
                  <a:tcPr/>
                </a:tc>
                <a:extLst>
                  <a:ext uri="{0D108BD9-81ED-4DB2-BD59-A6C34878D82A}">
                    <a16:rowId xmlns:a16="http://schemas.microsoft.com/office/drawing/2014/main" val="10000"/>
                  </a:ext>
                </a:extLst>
              </a:tr>
              <a:tr h="554800">
                <a:tc>
                  <a:txBody>
                    <a:bodyPr/>
                    <a:lstStyle/>
                    <a:p>
                      <a:pPr marL="0" lvl="0" indent="0" algn="ctr" rtl="0">
                        <a:spcBef>
                          <a:spcPts val="0"/>
                        </a:spcBef>
                        <a:spcAft>
                          <a:spcPts val="0"/>
                        </a:spcAft>
                        <a:buNone/>
                      </a:pPr>
                      <a:r>
                        <a:rPr lang="ja">
                          <a:latin typeface="メイリオ" panose="020B0604030504040204" pitchFamily="50" charset="-128"/>
                          <a:ea typeface="メイリオ" panose="020B0604030504040204" pitchFamily="50" charset="-128"/>
                        </a:rPr>
                        <a:t>4</a:t>
                      </a:r>
                      <a:endParaRPr>
                        <a:latin typeface="メイリオ" panose="020B0604030504040204" pitchFamily="50" charset="-128"/>
                        <a:ea typeface="メイリオ" panose="020B0604030504040204" pitchFamily="50" charset="-128"/>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ja" altLang="en-US" sz="700" dirty="0">
                          <a:solidFill>
                            <a:schemeClr val="dk1"/>
                          </a:solidFill>
                          <a:latin typeface="メイリオ" panose="020B0604030504040204" pitchFamily="50" charset="-128"/>
                          <a:ea typeface="メイリオ" panose="020B0604030504040204" pitchFamily="50" charset="-128"/>
                        </a:rPr>
                        <a:t>鉄道会社</a:t>
                      </a:r>
                      <a:endParaRPr sz="700" dirty="0">
                        <a:solidFill>
                          <a:schemeClr val="dk1"/>
                        </a:solidFill>
                        <a:latin typeface="メイリオ" panose="020B0604030504040204" pitchFamily="50" charset="-128"/>
                        <a:ea typeface="メイリオ" panose="020B0604030504040204" pitchFamily="50" charset="-128"/>
                      </a:endParaRPr>
                    </a:p>
                    <a:p>
                      <a:pPr marL="0" lvl="0" indent="0" algn="l" rtl="0">
                        <a:lnSpc>
                          <a:spcPct val="115000"/>
                        </a:lnSpc>
                        <a:spcBef>
                          <a:spcPts val="0"/>
                        </a:spcBef>
                        <a:spcAft>
                          <a:spcPts val="0"/>
                        </a:spcAft>
                        <a:buNone/>
                      </a:pPr>
                      <a:r>
                        <a:rPr lang="ja" sz="1100" dirty="0">
                          <a:solidFill>
                            <a:schemeClr val="dk1"/>
                          </a:solidFill>
                          <a:latin typeface="メイリオ" panose="020B0604030504040204" pitchFamily="50" charset="-128"/>
                          <a:ea typeface="メイリオ" panose="020B0604030504040204" pitchFamily="50" charset="-128"/>
                        </a:rPr>
                        <a:t>　　</a:t>
                      </a:r>
                      <a:r>
                        <a:rPr lang="en-US" altLang="ja" sz="1100" dirty="0">
                          <a:solidFill>
                            <a:schemeClr val="dk1"/>
                          </a:solidFill>
                          <a:latin typeface="メイリオ" panose="020B0604030504040204" pitchFamily="50" charset="-128"/>
                          <a:ea typeface="メイリオ" panose="020B0604030504040204" pitchFamily="50" charset="-128"/>
                        </a:rPr>
                        <a:t>D</a:t>
                      </a:r>
                      <a:r>
                        <a:rPr lang="ja" sz="1100" dirty="0">
                          <a:solidFill>
                            <a:schemeClr val="dk1"/>
                          </a:solidFill>
                          <a:latin typeface="メイリオ" panose="020B0604030504040204" pitchFamily="50" charset="-128"/>
                          <a:ea typeface="メイリオ" panose="020B0604030504040204" pitchFamily="50" charset="-128"/>
                        </a:rPr>
                        <a:t>　</a:t>
                      </a:r>
                      <a:r>
                        <a:rPr lang="ja" altLang="en-US" sz="1100" dirty="0">
                          <a:solidFill>
                            <a:schemeClr val="dk1"/>
                          </a:solidFill>
                          <a:latin typeface="メイリオ" panose="020B0604030504040204" pitchFamily="50" charset="-128"/>
                          <a:ea typeface="メイリオ" panose="020B0604030504040204" pitchFamily="50" charset="-128"/>
                        </a:rPr>
                        <a:t>さん</a:t>
                      </a:r>
                      <a:endParaRPr sz="700" dirty="0">
                        <a:solidFill>
                          <a:schemeClr val="dk1"/>
                        </a:solidFill>
                        <a:latin typeface="メイリオ" panose="020B0604030504040204" pitchFamily="50" charset="-128"/>
                        <a:ea typeface="メイリオ" panose="020B0604030504040204" pitchFamily="50" charset="-128"/>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gridSpan="2">
                  <a:txBody>
                    <a:bodyPr/>
                    <a:lstStyle/>
                    <a:p>
                      <a:pPr marL="0" lvl="0" indent="0" algn="l" rtl="0">
                        <a:lnSpc>
                          <a:spcPct val="115000"/>
                        </a:lnSpc>
                        <a:spcBef>
                          <a:spcPts val="0"/>
                        </a:spcBef>
                        <a:spcAft>
                          <a:spcPts val="0"/>
                        </a:spcAft>
                        <a:buNone/>
                      </a:pPr>
                      <a:r>
                        <a:rPr lang="ja" sz="1100">
                          <a:latin typeface="メイリオ" panose="020B0604030504040204" pitchFamily="50" charset="-128"/>
                          <a:ea typeface="メイリオ" panose="020B0604030504040204" pitchFamily="50" charset="-128"/>
                        </a:rPr>
                        <a:t>今後取り組みたいこと</a:t>
                      </a:r>
                      <a:endParaRPr sz="110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a:latin typeface="メイリオ" panose="020B0604030504040204" pitchFamily="50" charset="-128"/>
                          <a:ea typeface="メイリオ" panose="020B0604030504040204" pitchFamily="50" charset="-128"/>
                        </a:rPr>
                        <a:t>在来線特急廃止の枠を活用した、臨時列車の企画</a:t>
                      </a:r>
                      <a:endParaRPr sz="1100">
                        <a:latin typeface="メイリオ" panose="020B0604030504040204" pitchFamily="50" charset="-128"/>
                        <a:ea typeface="メイリオ" panose="020B0604030504040204" pitchFamily="50" charset="-128"/>
                      </a:endParaRPr>
                    </a:p>
                    <a:p>
                      <a:pPr marL="0" lvl="0" indent="0" algn="l" rtl="0">
                        <a:lnSpc>
                          <a:spcPct val="115000"/>
                        </a:lnSpc>
                        <a:spcBef>
                          <a:spcPts val="0"/>
                        </a:spcBef>
                        <a:spcAft>
                          <a:spcPts val="0"/>
                        </a:spcAft>
                        <a:buNone/>
                      </a:pPr>
                      <a:r>
                        <a:rPr lang="ja" sz="1100">
                          <a:latin typeface="メイリオ" panose="020B0604030504040204" pitchFamily="50" charset="-128"/>
                          <a:ea typeface="メイリオ" panose="020B0604030504040204" pitchFamily="50" charset="-128"/>
                        </a:rPr>
                        <a:t>　　　　ex）パン列車、超低速電車</a:t>
                      </a:r>
                      <a:endParaRPr sz="1100">
                        <a:latin typeface="メイリオ" panose="020B0604030504040204" pitchFamily="50" charset="-128"/>
                        <a:ea typeface="メイリオ" panose="020B0604030504040204" pitchFamily="50" charset="-128"/>
                      </a:endParaRPr>
                    </a:p>
                    <a:p>
                      <a:pPr marL="0" lvl="0" indent="0" algn="l" rtl="0">
                        <a:lnSpc>
                          <a:spcPct val="115000"/>
                        </a:lnSpc>
                        <a:spcBef>
                          <a:spcPts val="0"/>
                        </a:spcBef>
                        <a:spcAft>
                          <a:spcPts val="0"/>
                        </a:spcAft>
                        <a:buNone/>
                      </a:pPr>
                      <a:r>
                        <a:rPr lang="ja" sz="1100">
                          <a:latin typeface="メイリオ" panose="020B0604030504040204" pitchFamily="50" charset="-128"/>
                          <a:ea typeface="メイリオ" panose="020B0604030504040204" pitchFamily="50" charset="-128"/>
                        </a:rPr>
                        <a:t>「まちの課題」と感じていること</a:t>
                      </a:r>
                      <a:endParaRPr sz="110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a:latin typeface="メイリオ" panose="020B0604030504040204" pitchFamily="50" charset="-128"/>
                          <a:ea typeface="メイリオ" panose="020B0604030504040204" pitchFamily="50" charset="-128"/>
                        </a:rPr>
                        <a:t>十日町市が発信する「魅力」に対する需要があるのか（そば、着物、土器）</a:t>
                      </a:r>
                      <a:endParaRPr sz="110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a:latin typeface="メイリオ" panose="020B0604030504040204" pitchFamily="50" charset="-128"/>
                          <a:ea typeface="メイリオ" panose="020B0604030504040204" pitchFamily="50" charset="-128"/>
                        </a:rPr>
                        <a:t>雪祭りと芸術祭以外のイベントでの集客可能性</a:t>
                      </a:r>
                      <a:endParaRPr sz="1100">
                        <a:latin typeface="メイリオ" panose="020B0604030504040204" pitchFamily="50" charset="-128"/>
                        <a:ea typeface="メイリオ" panose="020B0604030504040204" pitchFamily="50" charset="-128"/>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hMerge="1">
                  <a:txBody>
                    <a:bodyPr/>
                    <a:lstStyle/>
                    <a:p>
                      <a:endParaRPr lang="ja-JP"/>
                    </a:p>
                  </a:txBody>
                  <a:tcPr/>
                </a:tc>
                <a:extLst>
                  <a:ext uri="{0D108BD9-81ED-4DB2-BD59-A6C34878D82A}">
                    <a16:rowId xmlns:a16="http://schemas.microsoft.com/office/drawing/2014/main" val="10001"/>
                  </a:ext>
                </a:extLst>
              </a:tr>
              <a:tr h="554800">
                <a:tc>
                  <a:txBody>
                    <a:bodyPr/>
                    <a:lstStyle/>
                    <a:p>
                      <a:pPr marL="0" lvl="0" indent="0" algn="ctr" rtl="0">
                        <a:spcBef>
                          <a:spcPts val="0"/>
                        </a:spcBef>
                        <a:spcAft>
                          <a:spcPts val="0"/>
                        </a:spcAft>
                        <a:buNone/>
                      </a:pPr>
                      <a:r>
                        <a:rPr lang="ja">
                          <a:latin typeface="メイリオ" panose="020B0604030504040204" pitchFamily="50" charset="-128"/>
                          <a:ea typeface="メイリオ" panose="020B0604030504040204" pitchFamily="50" charset="-128"/>
                        </a:rPr>
                        <a:t>5</a:t>
                      </a:r>
                      <a:endParaRPr>
                        <a:latin typeface="メイリオ" panose="020B0604030504040204" pitchFamily="50" charset="-128"/>
                        <a:ea typeface="メイリオ" panose="020B0604030504040204" pitchFamily="50" charset="-128"/>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ja" sz="700" dirty="0">
                          <a:solidFill>
                            <a:schemeClr val="dk1"/>
                          </a:solidFill>
                          <a:latin typeface="メイリオ" panose="020B0604030504040204" pitchFamily="50" charset="-128"/>
                          <a:ea typeface="メイリオ" panose="020B0604030504040204" pitchFamily="50" charset="-128"/>
                        </a:rPr>
                        <a:t>商工会議所</a:t>
                      </a:r>
                      <a:endParaRPr sz="700" dirty="0">
                        <a:solidFill>
                          <a:schemeClr val="dk1"/>
                        </a:solidFill>
                        <a:latin typeface="メイリオ" panose="020B0604030504040204" pitchFamily="50" charset="-128"/>
                        <a:ea typeface="メイリオ" panose="020B0604030504040204" pitchFamily="50" charset="-128"/>
                      </a:endParaRPr>
                    </a:p>
                    <a:p>
                      <a:pPr marL="0" lvl="0" indent="0" algn="l" rtl="0">
                        <a:lnSpc>
                          <a:spcPct val="115000"/>
                        </a:lnSpc>
                        <a:spcBef>
                          <a:spcPts val="0"/>
                        </a:spcBef>
                        <a:spcAft>
                          <a:spcPts val="0"/>
                        </a:spcAft>
                        <a:buNone/>
                      </a:pPr>
                      <a:r>
                        <a:rPr lang="ja" sz="1100" dirty="0">
                          <a:solidFill>
                            <a:schemeClr val="dk1"/>
                          </a:solidFill>
                          <a:latin typeface="メイリオ" panose="020B0604030504040204" pitchFamily="50" charset="-128"/>
                          <a:ea typeface="メイリオ" panose="020B0604030504040204" pitchFamily="50" charset="-128"/>
                        </a:rPr>
                        <a:t>　　</a:t>
                      </a:r>
                      <a:r>
                        <a:rPr lang="en-US" altLang="ja" sz="1100" dirty="0">
                          <a:solidFill>
                            <a:schemeClr val="dk1"/>
                          </a:solidFill>
                          <a:latin typeface="メイリオ" panose="020B0604030504040204" pitchFamily="50" charset="-128"/>
                          <a:ea typeface="メイリオ" panose="020B0604030504040204" pitchFamily="50" charset="-128"/>
                        </a:rPr>
                        <a:t>E</a:t>
                      </a:r>
                      <a:r>
                        <a:rPr lang="ja" sz="1100" dirty="0">
                          <a:solidFill>
                            <a:schemeClr val="dk1"/>
                          </a:solidFill>
                          <a:latin typeface="メイリオ" panose="020B0604030504040204" pitchFamily="50" charset="-128"/>
                          <a:ea typeface="メイリオ" panose="020B0604030504040204" pitchFamily="50" charset="-128"/>
                        </a:rPr>
                        <a:t> 　</a:t>
                      </a:r>
                      <a:r>
                        <a:rPr lang="ja" altLang="en-US" sz="1100" dirty="0">
                          <a:solidFill>
                            <a:schemeClr val="dk1"/>
                          </a:solidFill>
                          <a:latin typeface="メイリオ" panose="020B0604030504040204" pitchFamily="50" charset="-128"/>
                          <a:ea typeface="メイリオ" panose="020B0604030504040204" pitchFamily="50" charset="-128"/>
                        </a:rPr>
                        <a:t>さん</a:t>
                      </a:r>
                      <a:endParaRPr sz="1100" dirty="0">
                        <a:solidFill>
                          <a:schemeClr val="dk1"/>
                        </a:solidFill>
                        <a:latin typeface="メイリオ" panose="020B0604030504040204" pitchFamily="50" charset="-128"/>
                        <a:ea typeface="メイリオ" panose="020B0604030504040204" pitchFamily="50" charset="-128"/>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gridSpan="2">
                  <a:txBody>
                    <a:bodyPr/>
                    <a:lstStyle/>
                    <a:p>
                      <a:pPr marL="0" lvl="0" indent="0" algn="l" rtl="0">
                        <a:lnSpc>
                          <a:spcPct val="115000"/>
                        </a:lnSpc>
                        <a:spcBef>
                          <a:spcPts val="0"/>
                        </a:spcBef>
                        <a:spcAft>
                          <a:spcPts val="0"/>
                        </a:spcAft>
                        <a:buNone/>
                      </a:pPr>
                      <a:r>
                        <a:rPr lang="ja" sz="1100">
                          <a:latin typeface="メイリオ" panose="020B0604030504040204" pitchFamily="50" charset="-128"/>
                          <a:ea typeface="メイリオ" panose="020B0604030504040204" pitchFamily="50" charset="-128"/>
                        </a:rPr>
                        <a:t>今後取り組んでみたいこと</a:t>
                      </a:r>
                      <a:endParaRPr sz="110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Clr>
                          <a:schemeClr val="dk1"/>
                        </a:buClr>
                        <a:buSzPts val="1100"/>
                        <a:buChar char="●"/>
                      </a:pPr>
                      <a:r>
                        <a:rPr lang="ja" sz="1100">
                          <a:solidFill>
                            <a:schemeClr val="dk1"/>
                          </a:solidFill>
                          <a:latin typeface="メイリオ" panose="020B0604030504040204" pitchFamily="50" charset="-128"/>
                          <a:ea typeface="メイリオ" panose="020B0604030504040204" pitchFamily="50" charset="-128"/>
                        </a:rPr>
                        <a:t>新規イベントorプロモーションの開発（商工会議所観光サービス業部会）</a:t>
                      </a:r>
                      <a:endParaRPr sz="1100">
                        <a:latin typeface="メイリオ" panose="020B0604030504040204" pitchFamily="50" charset="-128"/>
                        <a:ea typeface="メイリオ" panose="020B0604030504040204" pitchFamily="50" charset="-128"/>
                      </a:endParaRPr>
                    </a:p>
                    <a:p>
                      <a:pPr marL="0" lvl="0" indent="0" algn="l" rtl="0">
                        <a:lnSpc>
                          <a:spcPct val="115000"/>
                        </a:lnSpc>
                        <a:spcBef>
                          <a:spcPts val="0"/>
                        </a:spcBef>
                        <a:spcAft>
                          <a:spcPts val="0"/>
                        </a:spcAft>
                        <a:buNone/>
                      </a:pPr>
                      <a:r>
                        <a:rPr lang="ja" sz="1100">
                          <a:latin typeface="メイリオ" panose="020B0604030504040204" pitchFamily="50" charset="-128"/>
                          <a:ea typeface="メイリオ" panose="020B0604030504040204" pitchFamily="50" charset="-128"/>
                        </a:rPr>
                        <a:t>「まちの課題」と感じていること</a:t>
                      </a:r>
                      <a:endParaRPr sz="110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a:latin typeface="メイリオ" panose="020B0604030504040204" pitchFamily="50" charset="-128"/>
                          <a:ea typeface="メイリオ" panose="020B0604030504040204" pitchFamily="50" charset="-128"/>
                        </a:rPr>
                        <a:t>地域ごとにイベントへの熱量の差がある。</a:t>
                      </a:r>
                      <a:endParaRPr sz="110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a:latin typeface="メイリオ" panose="020B0604030504040204" pitchFamily="50" charset="-128"/>
                          <a:ea typeface="メイリオ" panose="020B0604030504040204" pitchFamily="50" charset="-128"/>
                        </a:rPr>
                        <a:t>イベントの恩恵が集落等に偏在しており、市街地の活性化に繋がっていない。</a:t>
                      </a:r>
                      <a:endParaRPr sz="1100">
                        <a:latin typeface="メイリオ" panose="020B0604030504040204" pitchFamily="50" charset="-128"/>
                        <a:ea typeface="メイリオ" panose="020B0604030504040204" pitchFamily="50" charset="-128"/>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hMerge="1">
                  <a:txBody>
                    <a:bodyPr/>
                    <a:lstStyle/>
                    <a:p>
                      <a:endParaRPr lang="ja-JP"/>
                    </a:p>
                  </a:txBody>
                  <a:tcPr/>
                </a:tc>
                <a:extLst>
                  <a:ext uri="{0D108BD9-81ED-4DB2-BD59-A6C34878D82A}">
                    <a16:rowId xmlns:a16="http://schemas.microsoft.com/office/drawing/2014/main" val="10002"/>
                  </a:ext>
                </a:extLst>
              </a:tr>
              <a:tr h="554800">
                <a:tc>
                  <a:txBody>
                    <a:bodyPr/>
                    <a:lstStyle/>
                    <a:p>
                      <a:pPr marL="0" lvl="0" indent="0" algn="ctr" rtl="0">
                        <a:spcBef>
                          <a:spcPts val="0"/>
                        </a:spcBef>
                        <a:spcAft>
                          <a:spcPts val="0"/>
                        </a:spcAft>
                        <a:buNone/>
                      </a:pPr>
                      <a:r>
                        <a:rPr lang="ja">
                          <a:latin typeface="メイリオ" panose="020B0604030504040204" pitchFamily="50" charset="-128"/>
                          <a:ea typeface="メイリオ" panose="020B0604030504040204" pitchFamily="50" charset="-128"/>
                        </a:rPr>
                        <a:t>6</a:t>
                      </a:r>
                      <a:endParaRPr>
                        <a:latin typeface="メイリオ" panose="020B0604030504040204" pitchFamily="50" charset="-128"/>
                        <a:ea typeface="メイリオ" panose="020B0604030504040204" pitchFamily="50" charset="-128"/>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ja" altLang="en-US" sz="700" dirty="0">
                          <a:solidFill>
                            <a:schemeClr val="dk1"/>
                          </a:solidFill>
                          <a:latin typeface="メイリオ" panose="020B0604030504040204" pitchFamily="50" charset="-128"/>
                          <a:ea typeface="メイリオ" panose="020B0604030504040204" pitchFamily="50" charset="-128"/>
                        </a:rPr>
                        <a:t>地域旅行会社</a:t>
                      </a:r>
                      <a:endParaRPr sz="700" dirty="0">
                        <a:solidFill>
                          <a:schemeClr val="dk1"/>
                        </a:solidFill>
                        <a:latin typeface="メイリオ" panose="020B0604030504040204" pitchFamily="50" charset="-128"/>
                        <a:ea typeface="メイリオ" panose="020B0604030504040204" pitchFamily="50" charset="-128"/>
                      </a:endParaRPr>
                    </a:p>
                    <a:p>
                      <a:pPr marL="0" lvl="0" indent="0" algn="l" rtl="0">
                        <a:lnSpc>
                          <a:spcPct val="115000"/>
                        </a:lnSpc>
                        <a:spcBef>
                          <a:spcPts val="0"/>
                        </a:spcBef>
                        <a:spcAft>
                          <a:spcPts val="0"/>
                        </a:spcAft>
                        <a:buNone/>
                      </a:pPr>
                      <a:r>
                        <a:rPr lang="ja" sz="1100" dirty="0">
                          <a:solidFill>
                            <a:schemeClr val="dk1"/>
                          </a:solidFill>
                          <a:latin typeface="メイリオ" panose="020B0604030504040204" pitchFamily="50" charset="-128"/>
                          <a:ea typeface="メイリオ" panose="020B0604030504040204" pitchFamily="50" charset="-128"/>
                        </a:rPr>
                        <a:t>　　</a:t>
                      </a:r>
                      <a:r>
                        <a:rPr lang="en-US" altLang="ja" sz="1100" dirty="0">
                          <a:solidFill>
                            <a:schemeClr val="dk1"/>
                          </a:solidFill>
                          <a:latin typeface="メイリオ" panose="020B0604030504040204" pitchFamily="50" charset="-128"/>
                          <a:ea typeface="メイリオ" panose="020B0604030504040204" pitchFamily="50" charset="-128"/>
                        </a:rPr>
                        <a:t>F</a:t>
                      </a:r>
                      <a:r>
                        <a:rPr lang="ja" sz="1100" dirty="0">
                          <a:solidFill>
                            <a:schemeClr val="dk1"/>
                          </a:solidFill>
                          <a:latin typeface="メイリオ" panose="020B0604030504040204" pitchFamily="50" charset="-128"/>
                          <a:ea typeface="メイリオ" panose="020B0604030504040204" pitchFamily="50" charset="-128"/>
                        </a:rPr>
                        <a:t>　</a:t>
                      </a:r>
                      <a:r>
                        <a:rPr lang="ja" altLang="en-US" sz="1100" dirty="0">
                          <a:solidFill>
                            <a:schemeClr val="dk1"/>
                          </a:solidFill>
                          <a:latin typeface="メイリオ" panose="020B0604030504040204" pitchFamily="50" charset="-128"/>
                          <a:ea typeface="メイリオ" panose="020B0604030504040204" pitchFamily="50" charset="-128"/>
                        </a:rPr>
                        <a:t>さん</a:t>
                      </a:r>
                      <a:endParaRPr sz="1100" dirty="0">
                        <a:solidFill>
                          <a:schemeClr val="dk1"/>
                        </a:solidFill>
                        <a:latin typeface="メイリオ" panose="020B0604030504040204" pitchFamily="50" charset="-128"/>
                        <a:ea typeface="メイリオ" panose="020B0604030504040204" pitchFamily="50" charset="-128"/>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gridSpan="2">
                  <a:txBody>
                    <a:bodyPr/>
                    <a:lstStyle/>
                    <a:p>
                      <a:pPr marL="0" lvl="0" indent="0" algn="l" rtl="0">
                        <a:lnSpc>
                          <a:spcPct val="115000"/>
                        </a:lnSpc>
                        <a:spcBef>
                          <a:spcPts val="0"/>
                        </a:spcBef>
                        <a:spcAft>
                          <a:spcPts val="0"/>
                        </a:spcAft>
                        <a:buNone/>
                      </a:pPr>
                      <a:r>
                        <a:rPr lang="ja" sz="1100" dirty="0">
                          <a:latin typeface="メイリオ" panose="020B0604030504040204" pitchFamily="50" charset="-128"/>
                          <a:ea typeface="メイリオ" panose="020B0604030504040204" pitchFamily="50" charset="-128"/>
                        </a:rPr>
                        <a:t>今後取り組んでみたいこと</a:t>
                      </a:r>
                      <a:endParaRPr sz="1100" dirty="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dirty="0">
                          <a:solidFill>
                            <a:schemeClr val="dk1"/>
                          </a:solidFill>
                          <a:latin typeface="メイリオ" panose="020B0604030504040204" pitchFamily="50" charset="-128"/>
                          <a:ea typeface="メイリオ" panose="020B0604030504040204" pitchFamily="50" charset="-128"/>
                        </a:rPr>
                        <a:t>インバウンドにとらわれず、地道な地域資源の磨き上げ、発信。</a:t>
                      </a:r>
                      <a:endParaRPr sz="1100" dirty="0">
                        <a:solidFill>
                          <a:schemeClr val="dk1"/>
                        </a:solidFill>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dirty="0">
                          <a:latin typeface="メイリオ" panose="020B0604030504040204" pitchFamily="50" charset="-128"/>
                          <a:ea typeface="メイリオ" panose="020B0604030504040204" pitchFamily="50" charset="-128"/>
                        </a:rPr>
                        <a:t>30~40代の取り込み。</a:t>
                      </a:r>
                      <a:endParaRPr sz="1100" dirty="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dirty="0">
                          <a:latin typeface="メイリオ" panose="020B0604030504040204" pitchFamily="50" charset="-128"/>
                          <a:ea typeface="メイリオ" panose="020B0604030504040204" pitchFamily="50" charset="-128"/>
                        </a:rPr>
                        <a:t>観光税</a:t>
                      </a:r>
                      <a:endParaRPr sz="1100" dirty="0">
                        <a:latin typeface="メイリオ" panose="020B0604030504040204" pitchFamily="50" charset="-128"/>
                        <a:ea typeface="メイリオ" panose="020B0604030504040204" pitchFamily="50" charset="-128"/>
                      </a:endParaRPr>
                    </a:p>
                    <a:p>
                      <a:pPr marL="0" lvl="0" indent="0" algn="l" rtl="0">
                        <a:lnSpc>
                          <a:spcPct val="115000"/>
                        </a:lnSpc>
                        <a:spcBef>
                          <a:spcPts val="0"/>
                        </a:spcBef>
                        <a:spcAft>
                          <a:spcPts val="0"/>
                        </a:spcAft>
                        <a:buNone/>
                      </a:pPr>
                      <a:r>
                        <a:rPr lang="ja" sz="1100" dirty="0">
                          <a:latin typeface="メイリオ" panose="020B0604030504040204" pitchFamily="50" charset="-128"/>
                          <a:ea typeface="メイリオ" panose="020B0604030504040204" pitchFamily="50" charset="-128"/>
                        </a:rPr>
                        <a:t>「まちの課題」と感じていること</a:t>
                      </a:r>
                      <a:endParaRPr sz="1100" dirty="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dirty="0">
                          <a:latin typeface="メイリオ" panose="020B0604030504040204" pitchFamily="50" charset="-128"/>
                          <a:ea typeface="メイリオ" panose="020B0604030504040204" pitchFamily="50" charset="-128"/>
                        </a:rPr>
                        <a:t>多数のイベントによる作業量が多く肝心なところに手を出せていない。</a:t>
                      </a:r>
                      <a:endParaRPr sz="1100" dirty="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dirty="0">
                          <a:latin typeface="メイリオ" panose="020B0604030504040204" pitchFamily="50" charset="-128"/>
                          <a:ea typeface="メイリオ" panose="020B0604030504040204" pitchFamily="50" charset="-128"/>
                        </a:rPr>
                        <a:t>二次交通の脆弱性</a:t>
                      </a:r>
                      <a:endParaRPr sz="1100" dirty="0">
                        <a:latin typeface="メイリオ" panose="020B0604030504040204" pitchFamily="50" charset="-128"/>
                        <a:ea typeface="メイリオ" panose="020B0604030504040204" pitchFamily="50" charset="-128"/>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hMerge="1">
                  <a:txBody>
                    <a:bodyPr/>
                    <a:lstStyle/>
                    <a:p>
                      <a:endParaRPr lang="ja-JP"/>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47"/>
          <p:cNvSpPr txBox="1"/>
          <p:nvPr/>
        </p:nvSpPr>
        <p:spPr>
          <a:xfrm>
            <a:off x="457200" y="3954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 sz="3000" b="1">
                <a:solidFill>
                  <a:srgbClr val="434343"/>
                </a:solidFill>
              </a:rPr>
              <a:t>事前ヒアリング結果の共有</a:t>
            </a:r>
            <a:endParaRPr sz="3000" b="1">
              <a:solidFill>
                <a:srgbClr val="434343"/>
              </a:solidFill>
            </a:endParaRPr>
          </a:p>
        </p:txBody>
      </p:sp>
      <p:graphicFrame>
        <p:nvGraphicFramePr>
          <p:cNvPr id="241" name="Google Shape;241;p47"/>
          <p:cNvGraphicFramePr/>
          <p:nvPr>
            <p:extLst>
              <p:ext uri="{D42A27DB-BD31-4B8C-83A1-F6EECF244321}">
                <p14:modId xmlns:p14="http://schemas.microsoft.com/office/powerpoint/2010/main" val="1503254359"/>
              </p:ext>
            </p:extLst>
          </p:nvPr>
        </p:nvGraphicFramePr>
        <p:xfrm>
          <a:off x="704850" y="1194875"/>
          <a:ext cx="7734300" cy="3607980"/>
        </p:xfrm>
        <a:graphic>
          <a:graphicData uri="http://schemas.openxmlformats.org/drawingml/2006/table">
            <a:tbl>
              <a:tblPr>
                <a:noFill/>
                <a:tableStyleId>{19EB08CF-F05A-473E-BC74-A0DA79190AFF}</a:tableStyleId>
              </a:tblPr>
              <a:tblGrid>
                <a:gridCol w="382850">
                  <a:extLst>
                    <a:ext uri="{9D8B030D-6E8A-4147-A177-3AD203B41FA5}">
                      <a16:colId xmlns:a16="http://schemas.microsoft.com/office/drawing/2014/main" val="20000"/>
                    </a:ext>
                  </a:extLst>
                </a:gridCol>
                <a:gridCol w="1478975">
                  <a:extLst>
                    <a:ext uri="{9D8B030D-6E8A-4147-A177-3AD203B41FA5}">
                      <a16:colId xmlns:a16="http://schemas.microsoft.com/office/drawing/2014/main" val="20001"/>
                    </a:ext>
                  </a:extLst>
                </a:gridCol>
                <a:gridCol w="3523575">
                  <a:extLst>
                    <a:ext uri="{9D8B030D-6E8A-4147-A177-3AD203B41FA5}">
                      <a16:colId xmlns:a16="http://schemas.microsoft.com/office/drawing/2014/main" val="20002"/>
                    </a:ext>
                  </a:extLst>
                </a:gridCol>
                <a:gridCol w="2348900">
                  <a:extLst>
                    <a:ext uri="{9D8B030D-6E8A-4147-A177-3AD203B41FA5}">
                      <a16:colId xmlns:a16="http://schemas.microsoft.com/office/drawing/2014/main" val="20003"/>
                    </a:ext>
                  </a:extLst>
                </a:gridCol>
              </a:tblGrid>
              <a:tr h="346625">
                <a:tc>
                  <a:txBody>
                    <a:bodyPr/>
                    <a:lstStyle/>
                    <a:p>
                      <a:pPr marL="0" lvl="0" indent="0" algn="ctr" rtl="0">
                        <a:lnSpc>
                          <a:spcPct val="100000"/>
                        </a:lnSpc>
                        <a:spcBef>
                          <a:spcPts val="0"/>
                        </a:spcBef>
                        <a:spcAft>
                          <a:spcPts val="0"/>
                        </a:spcAft>
                        <a:buNone/>
                      </a:pPr>
                      <a:r>
                        <a:rPr lang="ja" sz="1100">
                          <a:latin typeface="メイリオ" panose="020B0604030504040204" pitchFamily="50" charset="-128"/>
                          <a:ea typeface="メイリオ" panose="020B0604030504040204" pitchFamily="50" charset="-128"/>
                        </a:rPr>
                        <a:t>#</a:t>
                      </a:r>
                      <a:endParaRPr sz="1100">
                        <a:latin typeface="メイリオ" panose="020B0604030504040204" pitchFamily="50" charset="-128"/>
                        <a:ea typeface="メイリオ" panose="020B0604030504040204" pitchFamily="50" charset="-128"/>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3F3F3"/>
                    </a:solidFill>
                  </a:tcPr>
                </a:tc>
                <a:tc>
                  <a:txBody>
                    <a:bodyPr/>
                    <a:lstStyle/>
                    <a:p>
                      <a:pPr marL="0" lvl="0" indent="0" algn="ctr" rtl="0">
                        <a:lnSpc>
                          <a:spcPct val="100000"/>
                        </a:lnSpc>
                        <a:spcBef>
                          <a:spcPts val="0"/>
                        </a:spcBef>
                        <a:spcAft>
                          <a:spcPts val="0"/>
                        </a:spcAft>
                        <a:buNone/>
                      </a:pPr>
                      <a:r>
                        <a:rPr lang="ja" sz="1100">
                          <a:solidFill>
                            <a:schemeClr val="dk1"/>
                          </a:solidFill>
                          <a:latin typeface="メイリオ" panose="020B0604030504040204" pitchFamily="50" charset="-128"/>
                          <a:ea typeface="メイリオ" panose="020B0604030504040204" pitchFamily="50" charset="-128"/>
                        </a:rPr>
                        <a:t>民間コアメンバー</a:t>
                      </a:r>
                      <a:endParaRPr sz="1100">
                        <a:solidFill>
                          <a:schemeClr val="dk1"/>
                        </a:solidFill>
                        <a:latin typeface="メイリオ" panose="020B0604030504040204" pitchFamily="50" charset="-128"/>
                        <a:ea typeface="メイリオ" panose="020B0604030504040204" pitchFamily="50" charset="-128"/>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3F3F3"/>
                    </a:solidFill>
                  </a:tcPr>
                </a:tc>
                <a:tc gridSpan="2">
                  <a:txBody>
                    <a:bodyPr/>
                    <a:lstStyle/>
                    <a:p>
                      <a:pPr marL="0" lvl="0" indent="0" algn="ctr" rtl="0">
                        <a:spcBef>
                          <a:spcPts val="0"/>
                        </a:spcBef>
                        <a:spcAft>
                          <a:spcPts val="0"/>
                        </a:spcAft>
                        <a:buNone/>
                      </a:pPr>
                      <a:r>
                        <a:rPr lang="ja" sz="1100">
                          <a:latin typeface="メイリオ" panose="020B0604030504040204" pitchFamily="50" charset="-128"/>
                          <a:ea typeface="メイリオ" panose="020B0604030504040204" pitchFamily="50" charset="-128"/>
                        </a:rPr>
                        <a:t>概要</a:t>
                      </a:r>
                      <a:endParaRPr sz="1100">
                        <a:latin typeface="メイリオ" panose="020B0604030504040204" pitchFamily="50" charset="-128"/>
                        <a:ea typeface="メイリオ" panose="020B0604030504040204" pitchFamily="50" charset="-128"/>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3F3F3"/>
                    </a:solidFill>
                  </a:tcPr>
                </a:tc>
                <a:tc hMerge="1">
                  <a:txBody>
                    <a:bodyPr/>
                    <a:lstStyle/>
                    <a:p>
                      <a:endParaRPr lang="ja-JP"/>
                    </a:p>
                  </a:txBody>
                  <a:tcPr/>
                </a:tc>
                <a:extLst>
                  <a:ext uri="{0D108BD9-81ED-4DB2-BD59-A6C34878D82A}">
                    <a16:rowId xmlns:a16="http://schemas.microsoft.com/office/drawing/2014/main" val="10000"/>
                  </a:ext>
                </a:extLst>
              </a:tr>
              <a:tr h="554800">
                <a:tc>
                  <a:txBody>
                    <a:bodyPr/>
                    <a:lstStyle/>
                    <a:p>
                      <a:pPr marL="0" lvl="0" indent="0" algn="ctr" rtl="0">
                        <a:spcBef>
                          <a:spcPts val="0"/>
                        </a:spcBef>
                        <a:spcAft>
                          <a:spcPts val="0"/>
                        </a:spcAft>
                        <a:buNone/>
                      </a:pPr>
                      <a:r>
                        <a:rPr lang="ja">
                          <a:latin typeface="メイリオ" panose="020B0604030504040204" pitchFamily="50" charset="-128"/>
                          <a:ea typeface="メイリオ" panose="020B0604030504040204" pitchFamily="50" charset="-128"/>
                        </a:rPr>
                        <a:t>7</a:t>
                      </a:r>
                      <a:endParaRPr>
                        <a:latin typeface="メイリオ" panose="020B0604030504040204" pitchFamily="50" charset="-128"/>
                        <a:ea typeface="メイリオ" panose="020B0604030504040204" pitchFamily="50" charset="-128"/>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l" rtl="0">
                        <a:lnSpc>
                          <a:spcPct val="115000"/>
                        </a:lnSpc>
                        <a:spcBef>
                          <a:spcPts val="0"/>
                        </a:spcBef>
                        <a:spcAft>
                          <a:spcPts val="0"/>
                        </a:spcAft>
                        <a:buNone/>
                      </a:pPr>
                      <a:r>
                        <a:rPr lang="ja" altLang="en-US" sz="700" dirty="0">
                          <a:solidFill>
                            <a:schemeClr val="dk1"/>
                          </a:solidFill>
                          <a:latin typeface="メイリオ" panose="020B0604030504040204" pitchFamily="50" charset="-128"/>
                          <a:ea typeface="メイリオ" panose="020B0604030504040204" pitchFamily="50" charset="-128"/>
                        </a:rPr>
                        <a:t>大地の芸術祭運営団体</a:t>
                      </a:r>
                      <a:endParaRPr lang="en-US" altLang="ja" sz="700" dirty="0">
                        <a:solidFill>
                          <a:schemeClr val="dk1"/>
                        </a:solidFill>
                        <a:latin typeface="メイリオ" panose="020B0604030504040204" pitchFamily="50" charset="-128"/>
                        <a:ea typeface="メイリオ" panose="020B0604030504040204" pitchFamily="50" charset="-128"/>
                      </a:endParaRPr>
                    </a:p>
                    <a:p>
                      <a:pPr marL="0" lvl="0" indent="0" algn="l" rtl="0">
                        <a:lnSpc>
                          <a:spcPct val="115000"/>
                        </a:lnSpc>
                        <a:spcBef>
                          <a:spcPts val="0"/>
                        </a:spcBef>
                        <a:spcAft>
                          <a:spcPts val="0"/>
                        </a:spcAft>
                        <a:buNone/>
                      </a:pPr>
                      <a:r>
                        <a:rPr lang="ja" altLang="en-US" sz="700" dirty="0">
                          <a:solidFill>
                            <a:schemeClr val="dk1"/>
                          </a:solidFill>
                          <a:latin typeface="メイリオ" panose="020B0604030504040204" pitchFamily="50" charset="-128"/>
                          <a:ea typeface="メイリオ" panose="020B0604030504040204" pitchFamily="50" charset="-128"/>
                        </a:rPr>
                        <a:t>（</a:t>
                      </a:r>
                      <a:r>
                        <a:rPr lang="en-US" altLang="ja" sz="700" dirty="0">
                          <a:solidFill>
                            <a:schemeClr val="dk1"/>
                          </a:solidFill>
                          <a:latin typeface="メイリオ" panose="020B0604030504040204" pitchFamily="50" charset="-128"/>
                          <a:ea typeface="メイリオ" panose="020B0604030504040204" pitchFamily="50" charset="-128"/>
                        </a:rPr>
                        <a:t>NPO</a:t>
                      </a:r>
                      <a:r>
                        <a:rPr lang="ja" altLang="en-US" sz="700" dirty="0">
                          <a:solidFill>
                            <a:schemeClr val="dk1"/>
                          </a:solidFill>
                          <a:latin typeface="メイリオ" panose="020B0604030504040204" pitchFamily="50" charset="-128"/>
                          <a:ea typeface="メイリオ" panose="020B0604030504040204" pitchFamily="50" charset="-128"/>
                        </a:rPr>
                        <a:t>法人）</a:t>
                      </a:r>
                      <a:endParaRPr sz="700" dirty="0">
                        <a:solidFill>
                          <a:schemeClr val="dk1"/>
                        </a:solidFill>
                        <a:latin typeface="メイリオ" panose="020B0604030504040204" pitchFamily="50" charset="-128"/>
                        <a:ea typeface="メイリオ" panose="020B0604030504040204" pitchFamily="50" charset="-128"/>
                      </a:endParaRPr>
                    </a:p>
                    <a:p>
                      <a:pPr marL="0" lvl="0" indent="0" algn="l" rtl="0">
                        <a:lnSpc>
                          <a:spcPct val="115000"/>
                        </a:lnSpc>
                        <a:spcBef>
                          <a:spcPts val="0"/>
                        </a:spcBef>
                        <a:spcAft>
                          <a:spcPts val="0"/>
                        </a:spcAft>
                        <a:buNone/>
                      </a:pPr>
                      <a:r>
                        <a:rPr lang="ja" sz="1100" dirty="0">
                          <a:solidFill>
                            <a:schemeClr val="dk1"/>
                          </a:solidFill>
                          <a:latin typeface="メイリオ" panose="020B0604030504040204" pitchFamily="50" charset="-128"/>
                          <a:ea typeface="メイリオ" panose="020B0604030504040204" pitchFamily="50" charset="-128"/>
                        </a:rPr>
                        <a:t>　　</a:t>
                      </a:r>
                      <a:r>
                        <a:rPr lang="en-US" altLang="ja" sz="1100" dirty="0">
                          <a:solidFill>
                            <a:schemeClr val="dk1"/>
                          </a:solidFill>
                          <a:latin typeface="メイリオ" panose="020B0604030504040204" pitchFamily="50" charset="-128"/>
                          <a:ea typeface="メイリオ" panose="020B0604030504040204" pitchFamily="50" charset="-128"/>
                        </a:rPr>
                        <a:t>G</a:t>
                      </a:r>
                      <a:r>
                        <a:rPr lang="ja" sz="1100" dirty="0">
                          <a:solidFill>
                            <a:schemeClr val="dk1"/>
                          </a:solidFill>
                          <a:latin typeface="メイリオ" panose="020B0604030504040204" pitchFamily="50" charset="-128"/>
                          <a:ea typeface="メイリオ" panose="020B0604030504040204" pitchFamily="50" charset="-128"/>
                        </a:rPr>
                        <a:t>　</a:t>
                      </a:r>
                      <a:r>
                        <a:rPr lang="ja" altLang="en-US" sz="1100" dirty="0">
                          <a:solidFill>
                            <a:schemeClr val="dk1"/>
                          </a:solidFill>
                          <a:latin typeface="メイリオ" panose="020B0604030504040204" pitchFamily="50" charset="-128"/>
                          <a:ea typeface="メイリオ" panose="020B0604030504040204" pitchFamily="50" charset="-128"/>
                        </a:rPr>
                        <a:t>さん</a:t>
                      </a:r>
                      <a:endParaRPr sz="1100" dirty="0">
                        <a:solidFill>
                          <a:schemeClr val="dk1"/>
                        </a:solidFill>
                        <a:latin typeface="メイリオ" panose="020B0604030504040204" pitchFamily="50" charset="-128"/>
                        <a:ea typeface="メイリオ" panose="020B0604030504040204" pitchFamily="50" charset="-128"/>
                      </a:endParaRPr>
                    </a:p>
                  </a:txBody>
                  <a:tcPr marL="91425" marR="91425" marT="91425" marB="91425" anchor="ctr">
                    <a:lnT w="9525" cap="flat" cmpd="sng">
                      <a:solidFill>
                        <a:srgbClr val="9E9E9E"/>
                      </a:solidFill>
                      <a:prstDash val="solid"/>
                      <a:round/>
                      <a:headEnd type="none" w="sm" len="sm"/>
                      <a:tailEnd type="none" w="sm" len="sm"/>
                    </a:lnT>
                  </a:tcPr>
                </a:tc>
                <a:tc gridSpan="2">
                  <a:txBody>
                    <a:bodyPr/>
                    <a:lstStyle/>
                    <a:p>
                      <a:pPr marL="0" lvl="0" indent="0" algn="l" rtl="0">
                        <a:lnSpc>
                          <a:spcPct val="115000"/>
                        </a:lnSpc>
                        <a:spcBef>
                          <a:spcPts val="0"/>
                        </a:spcBef>
                        <a:spcAft>
                          <a:spcPts val="0"/>
                        </a:spcAft>
                        <a:buNone/>
                      </a:pPr>
                      <a:r>
                        <a:rPr lang="ja" sz="1100">
                          <a:latin typeface="メイリオ" panose="020B0604030504040204" pitchFamily="50" charset="-128"/>
                          <a:ea typeface="メイリオ" panose="020B0604030504040204" pitchFamily="50" charset="-128"/>
                        </a:rPr>
                        <a:t>今後取り組んでみたいこと</a:t>
                      </a:r>
                      <a:endParaRPr sz="110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a:latin typeface="メイリオ" panose="020B0604030504040204" pitchFamily="50" charset="-128"/>
                          <a:ea typeface="メイリオ" panose="020B0604030504040204" pitchFamily="50" charset="-128"/>
                        </a:rPr>
                        <a:t>コロナを踏まえたリターゲティング（教育旅行、海外旅行断念層(to東アジア)、マイクロツーリズム）</a:t>
                      </a:r>
                      <a:endParaRPr sz="110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a:latin typeface="メイリオ" panose="020B0604030504040204" pitchFamily="50" charset="-128"/>
                          <a:ea typeface="メイリオ" panose="020B0604030504040204" pitchFamily="50" charset="-128"/>
                        </a:rPr>
                        <a:t>コロナ禍での来年の本祭のPR（安全性など）</a:t>
                      </a:r>
                      <a:endParaRPr sz="110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a:latin typeface="メイリオ" panose="020B0604030504040204" pitchFamily="50" charset="-128"/>
                          <a:ea typeface="メイリオ" panose="020B0604030504040204" pitchFamily="50" charset="-128"/>
                        </a:rPr>
                        <a:t>地域外企業との連携（収益性を高める、新たなアイデアを得る）</a:t>
                      </a:r>
                      <a:endParaRPr sz="1100">
                        <a:latin typeface="メイリオ" panose="020B0604030504040204" pitchFamily="50" charset="-128"/>
                        <a:ea typeface="メイリオ" panose="020B0604030504040204" pitchFamily="50" charset="-128"/>
                      </a:endParaRPr>
                    </a:p>
                    <a:p>
                      <a:pPr marL="0" lvl="0" indent="0" algn="l" rtl="0">
                        <a:lnSpc>
                          <a:spcPct val="115000"/>
                        </a:lnSpc>
                        <a:spcBef>
                          <a:spcPts val="0"/>
                        </a:spcBef>
                        <a:spcAft>
                          <a:spcPts val="0"/>
                        </a:spcAft>
                        <a:buNone/>
                      </a:pPr>
                      <a:r>
                        <a:rPr lang="ja" sz="1100">
                          <a:latin typeface="メイリオ" panose="020B0604030504040204" pitchFamily="50" charset="-128"/>
                          <a:ea typeface="メイリオ" panose="020B0604030504040204" pitchFamily="50" charset="-128"/>
                        </a:rPr>
                        <a:t>「まちの課題」と感じていること</a:t>
                      </a:r>
                      <a:endParaRPr sz="110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a:latin typeface="メイリオ" panose="020B0604030504040204" pitchFamily="50" charset="-128"/>
                          <a:ea typeface="メイリオ" panose="020B0604030504040204" pitchFamily="50" charset="-128"/>
                        </a:rPr>
                        <a:t>修学旅行生等大規模な受け入れにあたっては、宿泊・飲食施設の不足が足かせに。</a:t>
                      </a:r>
                      <a:endParaRPr sz="110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a:latin typeface="メイリオ" panose="020B0604030504040204" pitchFamily="50" charset="-128"/>
                          <a:ea typeface="メイリオ" panose="020B0604030504040204" pitchFamily="50" charset="-128"/>
                        </a:rPr>
                        <a:t>観光協会の主体的な活動の不足</a:t>
                      </a:r>
                      <a:endParaRPr sz="110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a:latin typeface="メイリオ" panose="020B0604030504040204" pitchFamily="50" charset="-128"/>
                          <a:ea typeface="メイリオ" panose="020B0604030504040204" pitchFamily="50" charset="-128"/>
                        </a:rPr>
                        <a:t>ホームホームとの目線の違い</a:t>
                      </a:r>
                      <a:endParaRPr sz="110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a:latin typeface="メイリオ" panose="020B0604030504040204" pitchFamily="50" charset="-128"/>
                          <a:ea typeface="メイリオ" panose="020B0604030504040204" pitchFamily="50" charset="-128"/>
                        </a:rPr>
                        <a:t>中心市街地の危機感の無さ、自主独立の気概、それによる連携の難しさ</a:t>
                      </a:r>
                      <a:endParaRPr sz="1100">
                        <a:latin typeface="メイリオ" panose="020B0604030504040204" pitchFamily="50" charset="-128"/>
                        <a:ea typeface="メイリオ" panose="020B0604030504040204" pitchFamily="50" charset="-128"/>
                      </a:endParaRPr>
                    </a:p>
                  </a:txBody>
                  <a:tcPr marL="91425" marR="91425" marT="91425" marB="91425">
                    <a:lnT w="9525" cap="flat" cmpd="sng">
                      <a:solidFill>
                        <a:srgbClr val="9E9E9E"/>
                      </a:solidFill>
                      <a:prstDash val="solid"/>
                      <a:round/>
                      <a:headEnd type="none" w="sm" len="sm"/>
                      <a:tailEnd type="none" w="sm" len="sm"/>
                    </a:lnT>
                  </a:tcPr>
                </a:tc>
                <a:tc hMerge="1">
                  <a:txBody>
                    <a:bodyPr/>
                    <a:lstStyle/>
                    <a:p>
                      <a:endParaRPr lang="ja-JP"/>
                    </a:p>
                  </a:txBody>
                  <a:tcPr/>
                </a:tc>
                <a:extLst>
                  <a:ext uri="{0D108BD9-81ED-4DB2-BD59-A6C34878D82A}">
                    <a16:rowId xmlns:a16="http://schemas.microsoft.com/office/drawing/2014/main" val="10001"/>
                  </a:ext>
                </a:extLst>
              </a:tr>
              <a:tr h="554800">
                <a:tc>
                  <a:txBody>
                    <a:bodyPr/>
                    <a:lstStyle/>
                    <a:p>
                      <a:pPr marL="0" lvl="0" indent="0" algn="ctr" rtl="0">
                        <a:spcBef>
                          <a:spcPts val="0"/>
                        </a:spcBef>
                        <a:spcAft>
                          <a:spcPts val="0"/>
                        </a:spcAft>
                        <a:buNone/>
                      </a:pPr>
                      <a:r>
                        <a:rPr lang="ja">
                          <a:latin typeface="メイリオ" panose="020B0604030504040204" pitchFamily="50" charset="-128"/>
                          <a:ea typeface="メイリオ" panose="020B0604030504040204" pitchFamily="50" charset="-128"/>
                        </a:rPr>
                        <a:t>8</a:t>
                      </a:r>
                      <a:endParaRPr>
                        <a:latin typeface="メイリオ" panose="020B0604030504040204" pitchFamily="50" charset="-128"/>
                        <a:ea typeface="メイリオ" panose="020B0604030504040204" pitchFamily="50" charset="-128"/>
                      </a:endParaRPr>
                    </a:p>
                  </a:txBody>
                  <a:tcPr marL="91425" marR="91425" marT="91425" marB="91425" anchor="ctr"/>
                </a:tc>
                <a:tc>
                  <a:txBody>
                    <a:bodyPr/>
                    <a:lstStyle/>
                    <a:p>
                      <a:pPr marL="0" lvl="0" indent="0" algn="l" rtl="0">
                        <a:lnSpc>
                          <a:spcPct val="115000"/>
                        </a:lnSpc>
                        <a:spcBef>
                          <a:spcPts val="0"/>
                        </a:spcBef>
                        <a:spcAft>
                          <a:spcPts val="0"/>
                        </a:spcAft>
                        <a:buNone/>
                      </a:pPr>
                      <a:r>
                        <a:rPr lang="ja" altLang="en-US" sz="700" dirty="0">
                          <a:solidFill>
                            <a:schemeClr val="dk1"/>
                          </a:solidFill>
                          <a:latin typeface="メイリオ" panose="020B0604030504040204" pitchFamily="50" charset="-128"/>
                          <a:ea typeface="メイリオ" panose="020B0604030504040204" pitchFamily="50" charset="-128"/>
                        </a:rPr>
                        <a:t>地域産物小売業者</a:t>
                      </a:r>
                      <a:endParaRPr lang="en-US" altLang="ja" sz="700" dirty="0">
                        <a:solidFill>
                          <a:schemeClr val="dk1"/>
                        </a:solidFill>
                        <a:latin typeface="メイリオ" panose="020B0604030504040204" pitchFamily="50" charset="-128"/>
                        <a:ea typeface="メイリオ" panose="020B0604030504040204" pitchFamily="50" charset="-128"/>
                      </a:endParaRPr>
                    </a:p>
                    <a:p>
                      <a:pPr marL="0" lvl="0" indent="0" algn="l" rtl="0">
                        <a:lnSpc>
                          <a:spcPct val="115000"/>
                        </a:lnSpc>
                        <a:spcBef>
                          <a:spcPts val="0"/>
                        </a:spcBef>
                        <a:spcAft>
                          <a:spcPts val="0"/>
                        </a:spcAft>
                        <a:buNone/>
                      </a:pPr>
                      <a:r>
                        <a:rPr lang="ja" altLang="en-US" sz="700" dirty="0">
                          <a:solidFill>
                            <a:schemeClr val="dk1"/>
                          </a:solidFill>
                          <a:latin typeface="メイリオ" panose="020B0604030504040204" pitchFamily="50" charset="-128"/>
                          <a:ea typeface="メイリオ" panose="020B0604030504040204" pitchFamily="50" charset="-128"/>
                        </a:rPr>
                        <a:t>（着物販売等）</a:t>
                      </a:r>
                      <a:endParaRPr sz="700" dirty="0">
                        <a:solidFill>
                          <a:schemeClr val="dk1"/>
                        </a:solidFill>
                        <a:latin typeface="メイリオ" panose="020B0604030504040204" pitchFamily="50" charset="-128"/>
                        <a:ea typeface="メイリオ" panose="020B0604030504040204" pitchFamily="50" charset="-128"/>
                      </a:endParaRPr>
                    </a:p>
                    <a:p>
                      <a:pPr marL="0" lvl="0" indent="0" algn="l" rtl="0">
                        <a:lnSpc>
                          <a:spcPct val="115000"/>
                        </a:lnSpc>
                        <a:spcBef>
                          <a:spcPts val="0"/>
                        </a:spcBef>
                        <a:spcAft>
                          <a:spcPts val="0"/>
                        </a:spcAft>
                        <a:buNone/>
                      </a:pPr>
                      <a:r>
                        <a:rPr lang="ja" sz="1100" dirty="0">
                          <a:solidFill>
                            <a:schemeClr val="dk1"/>
                          </a:solidFill>
                          <a:latin typeface="メイリオ" panose="020B0604030504040204" pitchFamily="50" charset="-128"/>
                          <a:ea typeface="メイリオ" panose="020B0604030504040204" pitchFamily="50" charset="-128"/>
                        </a:rPr>
                        <a:t>　　</a:t>
                      </a:r>
                      <a:r>
                        <a:rPr lang="en-US" altLang="ja" sz="1100" dirty="0">
                          <a:solidFill>
                            <a:schemeClr val="dk1"/>
                          </a:solidFill>
                          <a:latin typeface="メイリオ" panose="020B0604030504040204" pitchFamily="50" charset="-128"/>
                          <a:ea typeface="メイリオ" panose="020B0604030504040204" pitchFamily="50" charset="-128"/>
                        </a:rPr>
                        <a:t>H</a:t>
                      </a:r>
                      <a:r>
                        <a:rPr lang="ja-JP" altLang="en-US" sz="1100">
                          <a:solidFill>
                            <a:schemeClr val="dk1"/>
                          </a:solidFill>
                          <a:latin typeface="メイリオ" panose="020B0604030504040204" pitchFamily="50" charset="-128"/>
                          <a:ea typeface="メイリオ" panose="020B0604030504040204" pitchFamily="50" charset="-128"/>
                        </a:rPr>
                        <a:t>　</a:t>
                      </a:r>
                      <a:r>
                        <a:rPr lang="ja" altLang="en-US" sz="1100" dirty="0">
                          <a:solidFill>
                            <a:schemeClr val="dk1"/>
                          </a:solidFill>
                          <a:latin typeface="メイリオ" panose="020B0604030504040204" pitchFamily="50" charset="-128"/>
                          <a:ea typeface="メイリオ" panose="020B0604030504040204" pitchFamily="50" charset="-128"/>
                        </a:rPr>
                        <a:t>さん</a:t>
                      </a:r>
                      <a:endParaRPr sz="1100" dirty="0">
                        <a:solidFill>
                          <a:schemeClr val="dk1"/>
                        </a:solidFill>
                        <a:latin typeface="メイリオ" panose="020B0604030504040204" pitchFamily="50" charset="-128"/>
                        <a:ea typeface="メイリオ" panose="020B0604030504040204" pitchFamily="50" charset="-128"/>
                      </a:endParaRPr>
                    </a:p>
                  </a:txBody>
                  <a:tcPr marL="91425" marR="91425" marT="91425" marB="91425" anchor="ctr"/>
                </a:tc>
                <a:tc gridSpan="2">
                  <a:txBody>
                    <a:bodyPr/>
                    <a:lstStyle/>
                    <a:p>
                      <a:pPr marL="0" lvl="0" indent="0" algn="l" rtl="0">
                        <a:lnSpc>
                          <a:spcPct val="115000"/>
                        </a:lnSpc>
                        <a:spcBef>
                          <a:spcPts val="0"/>
                        </a:spcBef>
                        <a:spcAft>
                          <a:spcPts val="0"/>
                        </a:spcAft>
                        <a:buNone/>
                      </a:pPr>
                      <a:r>
                        <a:rPr lang="ja" sz="1100" dirty="0">
                          <a:latin typeface="メイリオ" panose="020B0604030504040204" pitchFamily="50" charset="-128"/>
                          <a:ea typeface="メイリオ" panose="020B0604030504040204" pitchFamily="50" charset="-128"/>
                        </a:rPr>
                        <a:t>今後取り組んでみたいこと</a:t>
                      </a:r>
                      <a:endParaRPr sz="1100" dirty="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Clr>
                          <a:schemeClr val="dk1"/>
                        </a:buClr>
                        <a:buSzPts val="1100"/>
                        <a:buChar char="●"/>
                      </a:pPr>
                      <a:r>
                        <a:rPr lang="ja" sz="1100" dirty="0">
                          <a:solidFill>
                            <a:schemeClr val="dk1"/>
                          </a:solidFill>
                          <a:latin typeface="メイリオ" panose="020B0604030504040204" pitchFamily="50" charset="-128"/>
                          <a:ea typeface="メイリオ" panose="020B0604030504040204" pitchFamily="50" charset="-128"/>
                        </a:rPr>
                        <a:t>着物にまつわるエピソードに特化する等、新たな着物ショーの開発</a:t>
                      </a:r>
                      <a:endParaRPr sz="1100" dirty="0">
                        <a:solidFill>
                          <a:schemeClr val="dk1"/>
                        </a:solidFill>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Clr>
                          <a:schemeClr val="dk1"/>
                        </a:buClr>
                        <a:buSzPts val="1100"/>
                        <a:buChar char="●"/>
                      </a:pPr>
                      <a:r>
                        <a:rPr lang="ja" sz="1100" dirty="0">
                          <a:solidFill>
                            <a:schemeClr val="dk1"/>
                          </a:solidFill>
                          <a:latin typeface="メイリオ" panose="020B0604030504040204" pitchFamily="50" charset="-128"/>
                          <a:ea typeface="メイリオ" panose="020B0604030504040204" pitchFamily="50" charset="-128"/>
                        </a:rPr>
                        <a:t>「繭の会」に変わる新たな団体の組成</a:t>
                      </a:r>
                      <a:endParaRPr sz="1100" dirty="0">
                        <a:solidFill>
                          <a:schemeClr val="dk1"/>
                        </a:solidFill>
                        <a:latin typeface="メイリオ" panose="020B0604030504040204" pitchFamily="50" charset="-128"/>
                        <a:ea typeface="メイリオ" panose="020B0604030504040204" pitchFamily="50" charset="-128"/>
                      </a:endParaRPr>
                    </a:p>
                    <a:p>
                      <a:pPr marL="0" lvl="0" indent="0" algn="l" rtl="0">
                        <a:lnSpc>
                          <a:spcPct val="115000"/>
                        </a:lnSpc>
                        <a:spcBef>
                          <a:spcPts val="0"/>
                        </a:spcBef>
                        <a:spcAft>
                          <a:spcPts val="0"/>
                        </a:spcAft>
                        <a:buNone/>
                      </a:pPr>
                      <a:r>
                        <a:rPr lang="ja" sz="1100" dirty="0">
                          <a:latin typeface="メイリオ" panose="020B0604030504040204" pitchFamily="50" charset="-128"/>
                          <a:ea typeface="メイリオ" panose="020B0604030504040204" pitchFamily="50" charset="-128"/>
                        </a:rPr>
                        <a:t>「まちの課題」と感じていること</a:t>
                      </a:r>
                      <a:endParaRPr sz="1100" dirty="0">
                        <a:latin typeface="メイリオ" panose="020B0604030504040204" pitchFamily="50" charset="-128"/>
                        <a:ea typeface="メイリオ" panose="020B0604030504040204" pitchFamily="50" charset="-128"/>
                      </a:endParaRPr>
                    </a:p>
                    <a:p>
                      <a:pPr marL="457200" lvl="0" indent="-298450" algn="l" rtl="0">
                        <a:lnSpc>
                          <a:spcPct val="115000"/>
                        </a:lnSpc>
                        <a:spcBef>
                          <a:spcPts val="0"/>
                        </a:spcBef>
                        <a:spcAft>
                          <a:spcPts val="0"/>
                        </a:spcAft>
                        <a:buSzPts val="1100"/>
                        <a:buChar char="●"/>
                      </a:pPr>
                      <a:r>
                        <a:rPr lang="ja" sz="1100" dirty="0">
                          <a:latin typeface="メイリオ" panose="020B0604030504040204" pitchFamily="50" charset="-128"/>
                          <a:ea typeface="メイリオ" panose="020B0604030504040204" pitchFamily="50" charset="-128"/>
                        </a:rPr>
                        <a:t>着物業の横のつながりが弱い（旅館における女将会のようなものが無い）</a:t>
                      </a:r>
                      <a:endParaRPr sz="1100" dirty="0">
                        <a:latin typeface="メイリオ" panose="020B0604030504040204" pitchFamily="50" charset="-128"/>
                        <a:ea typeface="メイリオ" panose="020B0604030504040204" pitchFamily="50" charset="-128"/>
                      </a:endParaRPr>
                    </a:p>
                  </a:txBody>
                  <a:tcPr marL="91425" marR="91425" marT="91425" marB="91425"/>
                </a:tc>
                <a:tc hMerge="1">
                  <a:txBody>
                    <a:bodyPr/>
                    <a:lstStyle/>
                    <a:p>
                      <a:endParaRPr lang="ja-JP"/>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48"/>
          <p:cNvSpPr txBox="1"/>
          <p:nvPr/>
        </p:nvSpPr>
        <p:spPr>
          <a:xfrm>
            <a:off x="457200" y="3954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 sz="3000" b="1">
                <a:solidFill>
                  <a:srgbClr val="434343"/>
                </a:solidFill>
              </a:rPr>
              <a:t>現状分析のフレームワーク（案）</a:t>
            </a:r>
            <a:endParaRPr sz="3000" b="1">
              <a:solidFill>
                <a:srgbClr val="434343"/>
              </a:solidFill>
            </a:endParaRPr>
          </a:p>
        </p:txBody>
      </p:sp>
      <p:sp>
        <p:nvSpPr>
          <p:cNvPr id="247" name="Google Shape;247;p48"/>
          <p:cNvSpPr/>
          <p:nvPr/>
        </p:nvSpPr>
        <p:spPr>
          <a:xfrm rot="-5400000">
            <a:off x="6688875" y="2495049"/>
            <a:ext cx="2365025" cy="2035425"/>
          </a:xfrm>
          <a:prstGeom prst="flowChartOffpageConnector">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48"/>
          <p:cNvSpPr txBox="1"/>
          <p:nvPr/>
        </p:nvSpPr>
        <p:spPr>
          <a:xfrm>
            <a:off x="6939075" y="3229500"/>
            <a:ext cx="1873800" cy="52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1800" b="1" dirty="0">
                <a:solidFill>
                  <a:srgbClr val="666666"/>
                </a:solidFill>
              </a:rPr>
              <a:t>まちの見え方、</a:t>
            </a:r>
            <a:endParaRPr sz="1800" b="1" dirty="0">
              <a:solidFill>
                <a:srgbClr val="666666"/>
              </a:solidFill>
            </a:endParaRPr>
          </a:p>
          <a:p>
            <a:pPr marL="0" lvl="0" indent="0" algn="ctr" rtl="0">
              <a:spcBef>
                <a:spcPts val="0"/>
              </a:spcBef>
              <a:spcAft>
                <a:spcPts val="0"/>
              </a:spcAft>
              <a:buNone/>
            </a:pPr>
            <a:r>
              <a:rPr lang="ja" sz="1800" b="1" dirty="0">
                <a:solidFill>
                  <a:srgbClr val="666666"/>
                </a:solidFill>
              </a:rPr>
              <a:t>見せ方</a:t>
            </a:r>
            <a:endParaRPr sz="1800" b="1" dirty="0">
              <a:solidFill>
                <a:srgbClr val="666666"/>
              </a:solidFill>
            </a:endParaRPr>
          </a:p>
        </p:txBody>
      </p:sp>
      <p:sp>
        <p:nvSpPr>
          <p:cNvPr id="249" name="Google Shape;249;p48"/>
          <p:cNvSpPr/>
          <p:nvPr/>
        </p:nvSpPr>
        <p:spPr>
          <a:xfrm>
            <a:off x="6807400" y="1585850"/>
            <a:ext cx="2035500" cy="444300"/>
          </a:xfrm>
          <a:prstGeom prst="rect">
            <a:avLst/>
          </a:prstGeom>
          <a:solidFill>
            <a:srgbClr val="D9D9D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ja" sz="1800" b="1">
                <a:solidFill>
                  <a:srgbClr val="666666"/>
                </a:solidFill>
                <a:latin typeface="Meiryo"/>
                <a:ea typeface="Meiryo"/>
                <a:cs typeface="Meiryo"/>
                <a:sym typeface="Meiryo"/>
              </a:rPr>
              <a:t>理想像（仮説）</a:t>
            </a:r>
            <a:endParaRPr sz="1800" b="1" i="0" u="none" strike="noStrike" cap="none">
              <a:solidFill>
                <a:srgbClr val="666666"/>
              </a:solidFill>
              <a:latin typeface="Meiryo"/>
              <a:ea typeface="Meiryo"/>
              <a:cs typeface="Meiryo"/>
              <a:sym typeface="Meiryo"/>
            </a:endParaRPr>
          </a:p>
        </p:txBody>
      </p:sp>
      <p:sp>
        <p:nvSpPr>
          <p:cNvPr id="5" name="Google Shape;247;p48">
            <a:extLst>
              <a:ext uri="{FF2B5EF4-FFF2-40B4-BE49-F238E27FC236}">
                <a16:creationId xmlns:a16="http://schemas.microsoft.com/office/drawing/2014/main" id="{860D74C5-2770-4E23-8F53-A662EFC28C06}"/>
              </a:ext>
            </a:extLst>
          </p:cNvPr>
          <p:cNvSpPr/>
          <p:nvPr/>
        </p:nvSpPr>
        <p:spPr>
          <a:xfrm rot="-5400000">
            <a:off x="4539113" y="2533161"/>
            <a:ext cx="2365025" cy="1959200"/>
          </a:xfrm>
          <a:prstGeom prst="flowChartOffpageConnector">
            <a:avLst/>
          </a:prstGeom>
          <a:solidFill>
            <a:srgbClr val="6FD2A8"/>
          </a:solidFill>
          <a:ln>
            <a:solidFill>
              <a:srgbClr val="6FD2A8"/>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 name="Google Shape;248;p48">
            <a:extLst>
              <a:ext uri="{FF2B5EF4-FFF2-40B4-BE49-F238E27FC236}">
                <a16:creationId xmlns:a16="http://schemas.microsoft.com/office/drawing/2014/main" id="{31AFACE9-F41F-46FF-B9AC-E4A4C42B7A06}"/>
              </a:ext>
            </a:extLst>
          </p:cNvPr>
          <p:cNvSpPr txBox="1"/>
          <p:nvPr/>
        </p:nvSpPr>
        <p:spPr>
          <a:xfrm>
            <a:off x="4742025" y="3229500"/>
            <a:ext cx="1873800" cy="52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JP" altLang="en-US" sz="1800" b="1" dirty="0">
                <a:solidFill>
                  <a:srgbClr val="666666"/>
                </a:solidFill>
                <a:latin typeface="メイリオ" panose="020B0604030504040204" pitchFamily="50" charset="-128"/>
                <a:ea typeface="メイリオ" panose="020B0604030504040204" pitchFamily="50" charset="-128"/>
              </a:rPr>
              <a:t>ターゲット</a:t>
            </a:r>
            <a:endParaRPr sz="1800" b="1" dirty="0">
              <a:solidFill>
                <a:srgbClr val="666666"/>
              </a:solidFill>
              <a:latin typeface="メイリオ" panose="020B0604030504040204" pitchFamily="50" charset="-128"/>
              <a:ea typeface="メイリオ" panose="020B0604030504040204" pitchFamily="50" charset="-128"/>
            </a:endParaRPr>
          </a:p>
        </p:txBody>
      </p:sp>
      <p:sp>
        <p:nvSpPr>
          <p:cNvPr id="8" name="Google Shape;247;p48">
            <a:extLst>
              <a:ext uri="{FF2B5EF4-FFF2-40B4-BE49-F238E27FC236}">
                <a16:creationId xmlns:a16="http://schemas.microsoft.com/office/drawing/2014/main" id="{CB705AAF-131D-4716-8133-CB7E4AB0FC2A}"/>
              </a:ext>
            </a:extLst>
          </p:cNvPr>
          <p:cNvSpPr/>
          <p:nvPr/>
        </p:nvSpPr>
        <p:spPr>
          <a:xfrm rot="-5400000">
            <a:off x="1056439" y="1862564"/>
            <a:ext cx="1023835" cy="1959202"/>
          </a:xfrm>
          <a:prstGeom prst="flowChartOffpageConnector">
            <a:avLst/>
          </a:prstGeom>
          <a:solidFill>
            <a:srgbClr val="6FD2A8"/>
          </a:solidFill>
          <a:ln>
            <a:solidFill>
              <a:srgbClr val="6FD2A8"/>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 name="Google Shape;247;p48">
            <a:extLst>
              <a:ext uri="{FF2B5EF4-FFF2-40B4-BE49-F238E27FC236}">
                <a16:creationId xmlns:a16="http://schemas.microsoft.com/office/drawing/2014/main" id="{B63D7509-FB7D-4E4F-83BA-6151191CFA31}"/>
              </a:ext>
            </a:extLst>
          </p:cNvPr>
          <p:cNvSpPr/>
          <p:nvPr/>
        </p:nvSpPr>
        <p:spPr>
          <a:xfrm rot="-5400000">
            <a:off x="1056440" y="3203756"/>
            <a:ext cx="1023833" cy="1959202"/>
          </a:xfrm>
          <a:prstGeom prst="flowChartOffpageConnector">
            <a:avLst/>
          </a:prstGeom>
          <a:solidFill>
            <a:srgbClr val="6FD2A8"/>
          </a:solidFill>
          <a:ln>
            <a:solidFill>
              <a:srgbClr val="6FD2A8"/>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 name="Google Shape;248;p48">
            <a:extLst>
              <a:ext uri="{FF2B5EF4-FFF2-40B4-BE49-F238E27FC236}">
                <a16:creationId xmlns:a16="http://schemas.microsoft.com/office/drawing/2014/main" id="{BEB985C3-ED32-4013-97D0-F39CE0F4F409}"/>
              </a:ext>
            </a:extLst>
          </p:cNvPr>
          <p:cNvSpPr txBox="1"/>
          <p:nvPr/>
        </p:nvSpPr>
        <p:spPr>
          <a:xfrm>
            <a:off x="631456" y="2581915"/>
            <a:ext cx="1873800" cy="52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JP" altLang="en-US" sz="1800" b="1" dirty="0">
                <a:solidFill>
                  <a:srgbClr val="666666"/>
                </a:solidFill>
                <a:latin typeface="メイリオ" panose="020B0604030504040204" pitchFamily="50" charset="-128"/>
                <a:ea typeface="メイリオ" panose="020B0604030504040204" pitchFamily="50" charset="-128"/>
              </a:rPr>
              <a:t>担い手</a:t>
            </a:r>
            <a:endParaRPr sz="1800" b="1" dirty="0">
              <a:solidFill>
                <a:srgbClr val="666666"/>
              </a:solidFill>
              <a:latin typeface="メイリオ" panose="020B0604030504040204" pitchFamily="50" charset="-128"/>
              <a:ea typeface="メイリオ" panose="020B0604030504040204" pitchFamily="50" charset="-128"/>
            </a:endParaRPr>
          </a:p>
        </p:txBody>
      </p:sp>
      <p:sp>
        <p:nvSpPr>
          <p:cNvPr id="14" name="Google Shape;248;p48">
            <a:extLst>
              <a:ext uri="{FF2B5EF4-FFF2-40B4-BE49-F238E27FC236}">
                <a16:creationId xmlns:a16="http://schemas.microsoft.com/office/drawing/2014/main" id="{D65686E9-879F-41E5-A801-51DD4F93B891}"/>
              </a:ext>
            </a:extLst>
          </p:cNvPr>
          <p:cNvSpPr txBox="1"/>
          <p:nvPr/>
        </p:nvSpPr>
        <p:spPr>
          <a:xfrm>
            <a:off x="588755" y="3923107"/>
            <a:ext cx="1873800" cy="52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JP" altLang="en-US" sz="1800" b="1" dirty="0">
                <a:solidFill>
                  <a:srgbClr val="666666"/>
                </a:solidFill>
                <a:latin typeface="メイリオ" panose="020B0604030504040204" pitchFamily="50" charset="-128"/>
                <a:ea typeface="メイリオ" panose="020B0604030504040204" pitchFamily="50" charset="-128"/>
              </a:rPr>
              <a:t>連携体制</a:t>
            </a:r>
            <a:endParaRPr sz="1800" b="1" dirty="0">
              <a:solidFill>
                <a:srgbClr val="666666"/>
              </a:solidFill>
              <a:latin typeface="メイリオ" panose="020B0604030504040204" pitchFamily="50" charset="-128"/>
              <a:ea typeface="メイリオ" panose="020B0604030504040204" pitchFamily="50" charset="-128"/>
            </a:endParaRPr>
          </a:p>
        </p:txBody>
      </p:sp>
      <p:sp>
        <p:nvSpPr>
          <p:cNvPr id="16" name="Google Shape;247;p48">
            <a:extLst>
              <a:ext uri="{FF2B5EF4-FFF2-40B4-BE49-F238E27FC236}">
                <a16:creationId xmlns:a16="http://schemas.microsoft.com/office/drawing/2014/main" id="{75F60FFB-5650-419F-93B1-7C67E59D1BE7}"/>
              </a:ext>
            </a:extLst>
          </p:cNvPr>
          <p:cNvSpPr/>
          <p:nvPr/>
        </p:nvSpPr>
        <p:spPr>
          <a:xfrm rot="-5400000">
            <a:off x="3262975" y="1691806"/>
            <a:ext cx="694001" cy="1959202"/>
          </a:xfrm>
          <a:prstGeom prst="flowChartOffpageConnector">
            <a:avLst/>
          </a:prstGeom>
          <a:solidFill>
            <a:srgbClr val="6FD2A8"/>
          </a:solidFill>
          <a:ln>
            <a:solidFill>
              <a:srgbClr val="6FD2A8"/>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 name="Google Shape;247;p48">
            <a:extLst>
              <a:ext uri="{FF2B5EF4-FFF2-40B4-BE49-F238E27FC236}">
                <a16:creationId xmlns:a16="http://schemas.microsoft.com/office/drawing/2014/main" id="{8D1947E0-E8DD-4B07-8133-AA541A5F4D4E}"/>
              </a:ext>
            </a:extLst>
          </p:cNvPr>
          <p:cNvSpPr/>
          <p:nvPr/>
        </p:nvSpPr>
        <p:spPr>
          <a:xfrm rot="-5400000">
            <a:off x="3262975" y="2557732"/>
            <a:ext cx="694001" cy="1959202"/>
          </a:xfrm>
          <a:prstGeom prst="flowChartOffpageConnector">
            <a:avLst/>
          </a:prstGeom>
          <a:solidFill>
            <a:srgbClr val="6FD2A8"/>
          </a:solidFill>
          <a:ln>
            <a:solidFill>
              <a:srgbClr val="6FD2A8"/>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 name="Google Shape;247;p48">
            <a:extLst>
              <a:ext uri="{FF2B5EF4-FFF2-40B4-BE49-F238E27FC236}">
                <a16:creationId xmlns:a16="http://schemas.microsoft.com/office/drawing/2014/main" id="{E51545A1-B46D-4AF4-8227-47F11517D8AA}"/>
              </a:ext>
            </a:extLst>
          </p:cNvPr>
          <p:cNvSpPr/>
          <p:nvPr/>
        </p:nvSpPr>
        <p:spPr>
          <a:xfrm rot="-5400000">
            <a:off x="3262975" y="3383289"/>
            <a:ext cx="694001" cy="1959202"/>
          </a:xfrm>
          <a:prstGeom prst="flowChartOffpageConnector">
            <a:avLst/>
          </a:prstGeom>
          <a:solidFill>
            <a:srgbClr val="6FD2A8"/>
          </a:solidFill>
          <a:ln>
            <a:solidFill>
              <a:srgbClr val="6FD2A8"/>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 name="Google Shape;248;p48">
            <a:extLst>
              <a:ext uri="{FF2B5EF4-FFF2-40B4-BE49-F238E27FC236}">
                <a16:creationId xmlns:a16="http://schemas.microsoft.com/office/drawing/2014/main" id="{2231439A-0766-4E2D-A0F4-0B31AC909B34}"/>
              </a:ext>
            </a:extLst>
          </p:cNvPr>
          <p:cNvSpPr txBox="1"/>
          <p:nvPr/>
        </p:nvSpPr>
        <p:spPr>
          <a:xfrm>
            <a:off x="2544971" y="4102640"/>
            <a:ext cx="1873800" cy="52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JP" altLang="en-US" sz="1800" b="1" dirty="0">
                <a:solidFill>
                  <a:srgbClr val="666666"/>
                </a:solidFill>
                <a:latin typeface="メイリオ" panose="020B0604030504040204" pitchFamily="50" charset="-128"/>
                <a:ea typeface="メイリオ" panose="020B0604030504040204" pitchFamily="50" charset="-128"/>
              </a:rPr>
              <a:t>宿泊</a:t>
            </a:r>
            <a:endParaRPr sz="1800" b="1" dirty="0">
              <a:solidFill>
                <a:srgbClr val="666666"/>
              </a:solidFill>
              <a:latin typeface="メイリオ" panose="020B0604030504040204" pitchFamily="50" charset="-128"/>
              <a:ea typeface="メイリオ" panose="020B0604030504040204" pitchFamily="50" charset="-128"/>
            </a:endParaRPr>
          </a:p>
        </p:txBody>
      </p:sp>
      <p:sp>
        <p:nvSpPr>
          <p:cNvPr id="24" name="Google Shape;248;p48">
            <a:extLst>
              <a:ext uri="{FF2B5EF4-FFF2-40B4-BE49-F238E27FC236}">
                <a16:creationId xmlns:a16="http://schemas.microsoft.com/office/drawing/2014/main" id="{F4CBF77F-71C0-40C9-A83D-A99C903E7B9D}"/>
              </a:ext>
            </a:extLst>
          </p:cNvPr>
          <p:cNvSpPr txBox="1"/>
          <p:nvPr/>
        </p:nvSpPr>
        <p:spPr>
          <a:xfrm>
            <a:off x="2613323" y="3278515"/>
            <a:ext cx="1873800" cy="52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JP" altLang="en-US" sz="1800" b="1" dirty="0">
                <a:solidFill>
                  <a:srgbClr val="666666"/>
                </a:solidFill>
                <a:latin typeface="メイリオ" panose="020B0604030504040204" pitchFamily="50" charset="-128"/>
                <a:ea typeface="メイリオ" panose="020B0604030504040204" pitchFamily="50" charset="-128"/>
              </a:rPr>
              <a:t>二次交通</a:t>
            </a:r>
            <a:endParaRPr sz="1800" b="1" dirty="0">
              <a:solidFill>
                <a:srgbClr val="666666"/>
              </a:solidFill>
              <a:latin typeface="メイリオ" panose="020B0604030504040204" pitchFamily="50" charset="-128"/>
              <a:ea typeface="メイリオ" panose="020B0604030504040204" pitchFamily="50" charset="-128"/>
            </a:endParaRPr>
          </a:p>
        </p:txBody>
      </p:sp>
      <p:sp>
        <p:nvSpPr>
          <p:cNvPr id="26" name="Google Shape;248;p48">
            <a:extLst>
              <a:ext uri="{FF2B5EF4-FFF2-40B4-BE49-F238E27FC236}">
                <a16:creationId xmlns:a16="http://schemas.microsoft.com/office/drawing/2014/main" id="{E214C3EA-0134-40E5-BAE2-540C28E44843}"/>
              </a:ext>
            </a:extLst>
          </p:cNvPr>
          <p:cNvSpPr txBox="1"/>
          <p:nvPr/>
        </p:nvSpPr>
        <p:spPr>
          <a:xfrm>
            <a:off x="2613323" y="2411157"/>
            <a:ext cx="1873800" cy="52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JP" altLang="en-US" sz="1800" b="1" dirty="0">
                <a:solidFill>
                  <a:srgbClr val="666666"/>
                </a:solidFill>
                <a:latin typeface="メイリオ" panose="020B0604030504040204" pitchFamily="50" charset="-128"/>
                <a:ea typeface="メイリオ" panose="020B0604030504040204" pitchFamily="50" charset="-128"/>
              </a:rPr>
              <a:t>コンテンツ</a:t>
            </a:r>
            <a:endParaRPr sz="1800" b="1" dirty="0">
              <a:solidFill>
                <a:srgbClr val="666666"/>
              </a:solidFill>
              <a:latin typeface="メイリオ" panose="020B0604030504040204" pitchFamily="50" charset="-128"/>
              <a:ea typeface="メイリオ" panose="020B0604030504040204" pitchFamily="50" charset="-128"/>
            </a:endParaRPr>
          </a:p>
        </p:txBody>
      </p:sp>
      <p:sp>
        <p:nvSpPr>
          <p:cNvPr id="28" name="Google Shape;249;p48">
            <a:extLst>
              <a:ext uri="{FF2B5EF4-FFF2-40B4-BE49-F238E27FC236}">
                <a16:creationId xmlns:a16="http://schemas.microsoft.com/office/drawing/2014/main" id="{0A23CE1C-74C5-45F2-AC41-F5993B97A7FD}"/>
              </a:ext>
            </a:extLst>
          </p:cNvPr>
          <p:cNvSpPr/>
          <p:nvPr/>
        </p:nvSpPr>
        <p:spPr>
          <a:xfrm>
            <a:off x="509471" y="1585850"/>
            <a:ext cx="6191755" cy="444300"/>
          </a:xfrm>
          <a:prstGeom prst="rect">
            <a:avLst/>
          </a:prstGeom>
          <a:solidFill>
            <a:srgbClr val="2E9051"/>
          </a:solidFill>
          <a:ln>
            <a:solidFill>
              <a:srgbClr val="2E9051"/>
            </a:solid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ja-JP" altLang="en-US" sz="1800" b="1" i="0" u="none" strike="noStrike" cap="none" dirty="0">
                <a:solidFill>
                  <a:schemeClr val="bg1"/>
                </a:solidFill>
                <a:latin typeface="Meiryo"/>
                <a:ea typeface="Meiryo"/>
                <a:cs typeface="Meiryo"/>
                <a:sym typeface="Meiryo"/>
              </a:rPr>
              <a:t>現状分析</a:t>
            </a:r>
            <a:endParaRPr sz="1800" b="1" i="0" u="none" strike="noStrike" cap="none" dirty="0">
              <a:solidFill>
                <a:schemeClr val="bg1"/>
              </a:solidFill>
              <a:latin typeface="Meiryo"/>
              <a:ea typeface="Meiryo"/>
              <a:cs typeface="Meiryo"/>
              <a:sym typeface="Meiry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49"/>
          <p:cNvSpPr/>
          <p:nvPr/>
        </p:nvSpPr>
        <p:spPr>
          <a:xfrm>
            <a:off x="8500" y="125"/>
            <a:ext cx="9144000" cy="6858000"/>
          </a:xfrm>
          <a:prstGeom prst="rect">
            <a:avLst/>
          </a:prstGeom>
          <a:solidFill>
            <a:srgbClr val="2E9051"/>
          </a:solidFill>
          <a:ln w="9525" cap="flat" cmpd="sng">
            <a:solidFill>
              <a:srgbClr val="2E905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ja" sz="2400" b="1">
                <a:solidFill>
                  <a:srgbClr val="FFFFFF"/>
                </a:solidFill>
              </a:rPr>
              <a:t>ディスカッション②</a:t>
            </a:r>
            <a:endParaRPr sz="2400" b="1">
              <a:solidFill>
                <a:srgbClr val="FFFFFF"/>
              </a:solidFill>
            </a:endParaRPr>
          </a:p>
          <a:p>
            <a:pPr marL="0" lvl="0" indent="0" algn="ctr" rtl="0">
              <a:lnSpc>
                <a:spcPct val="150000"/>
              </a:lnSpc>
              <a:spcBef>
                <a:spcPts val="0"/>
              </a:spcBef>
              <a:spcAft>
                <a:spcPts val="0"/>
              </a:spcAft>
              <a:buNone/>
            </a:pPr>
            <a:r>
              <a:rPr lang="ja" sz="2400" b="1">
                <a:solidFill>
                  <a:srgbClr val="FFFFFF"/>
                </a:solidFill>
              </a:rPr>
              <a:t>「こんなデータがほしい」を考える</a:t>
            </a:r>
            <a:endParaRPr sz="2400" b="1">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50"/>
          <p:cNvSpPr txBox="1"/>
          <p:nvPr/>
        </p:nvSpPr>
        <p:spPr>
          <a:xfrm>
            <a:off x="457200" y="3954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 sz="3000" b="1">
                <a:solidFill>
                  <a:srgbClr val="434343"/>
                </a:solidFill>
              </a:rPr>
              <a:t>どんなデータが必要？</a:t>
            </a:r>
            <a:endParaRPr sz="3000" b="1">
              <a:solidFill>
                <a:srgbClr val="434343"/>
              </a:solidFill>
            </a:endParaRPr>
          </a:p>
        </p:txBody>
      </p:sp>
      <p:graphicFrame>
        <p:nvGraphicFramePr>
          <p:cNvPr id="260" name="Google Shape;260;p50"/>
          <p:cNvGraphicFramePr/>
          <p:nvPr/>
        </p:nvGraphicFramePr>
        <p:xfrm>
          <a:off x="457200" y="2224250"/>
          <a:ext cx="8256725" cy="3291660"/>
        </p:xfrm>
        <a:graphic>
          <a:graphicData uri="http://schemas.openxmlformats.org/drawingml/2006/table">
            <a:tbl>
              <a:tblPr>
                <a:noFill/>
                <a:tableStyleId>{19EB08CF-F05A-473E-BC74-A0DA79190AFF}</a:tableStyleId>
              </a:tblPr>
              <a:tblGrid>
                <a:gridCol w="1560950">
                  <a:extLst>
                    <a:ext uri="{9D8B030D-6E8A-4147-A177-3AD203B41FA5}">
                      <a16:colId xmlns:a16="http://schemas.microsoft.com/office/drawing/2014/main" val="20000"/>
                    </a:ext>
                  </a:extLst>
                </a:gridCol>
                <a:gridCol w="6695775">
                  <a:extLst>
                    <a:ext uri="{9D8B030D-6E8A-4147-A177-3AD203B41FA5}">
                      <a16:colId xmlns:a16="http://schemas.microsoft.com/office/drawing/2014/main" val="20001"/>
                    </a:ext>
                  </a:extLst>
                </a:gridCol>
              </a:tblGrid>
              <a:tr h="381000">
                <a:tc>
                  <a:txBody>
                    <a:bodyPr/>
                    <a:lstStyle/>
                    <a:p>
                      <a:pPr marL="0" lvl="0" indent="0" algn="ctr" rtl="0">
                        <a:spcBef>
                          <a:spcPts val="0"/>
                        </a:spcBef>
                        <a:spcAft>
                          <a:spcPts val="0"/>
                        </a:spcAft>
                        <a:buNone/>
                      </a:pPr>
                      <a:r>
                        <a:rPr lang="ja" sz="1600"/>
                        <a:t>分類</a:t>
                      </a:r>
                      <a:endParaRPr sz="1600"/>
                    </a:p>
                  </a:txBody>
                  <a:tcPr marL="91425" marR="91425" marT="91425" marB="91425">
                    <a:solidFill>
                      <a:srgbClr val="EFEFEF"/>
                    </a:solidFill>
                  </a:tcPr>
                </a:tc>
                <a:tc>
                  <a:txBody>
                    <a:bodyPr/>
                    <a:lstStyle/>
                    <a:p>
                      <a:pPr marL="0" lvl="0" indent="0" algn="ctr" rtl="0">
                        <a:spcBef>
                          <a:spcPts val="0"/>
                        </a:spcBef>
                        <a:spcAft>
                          <a:spcPts val="0"/>
                        </a:spcAft>
                        <a:buNone/>
                      </a:pPr>
                      <a:r>
                        <a:rPr lang="ja" sz="1600"/>
                        <a:t>データの例</a:t>
                      </a:r>
                      <a:endParaRPr sz="1600"/>
                    </a:p>
                  </a:txBody>
                  <a:tcPr marL="91425" marR="91425" marT="91425" marB="91425">
                    <a:solidFill>
                      <a:srgbClr val="EFEFEF"/>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ja" sz="1600"/>
                        <a:t>担い手</a:t>
                      </a:r>
                      <a:endParaRPr sz="1600"/>
                    </a:p>
                  </a:txBody>
                  <a:tcPr marL="91425" marR="91425" marT="91425" marB="91425"/>
                </a:tc>
                <a:tc>
                  <a:txBody>
                    <a:bodyPr/>
                    <a:lstStyle/>
                    <a:p>
                      <a:pPr marL="457200" lvl="0" indent="-330200" algn="l" rtl="0">
                        <a:spcBef>
                          <a:spcPts val="0"/>
                        </a:spcBef>
                        <a:spcAft>
                          <a:spcPts val="0"/>
                        </a:spcAft>
                        <a:buSzPts val="1600"/>
                        <a:buChar char="●"/>
                      </a:pPr>
                      <a:r>
                        <a:rPr lang="ja" sz="1600"/>
                        <a:t>生産年齢人口の推移</a:t>
                      </a:r>
                      <a:endParaRPr sz="1600"/>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ja" sz="1600"/>
                        <a:t>連携体制</a:t>
                      </a:r>
                      <a:endParaRPr sz="1600"/>
                    </a:p>
                  </a:txBody>
                  <a:tcPr marL="91425" marR="91425" marT="91425" marB="91425"/>
                </a:tc>
                <a:tc>
                  <a:txBody>
                    <a:bodyPr/>
                    <a:lstStyle/>
                    <a:p>
                      <a:pPr marL="457200" lvl="0" indent="-330200" algn="l" rtl="0">
                        <a:spcBef>
                          <a:spcPts val="0"/>
                        </a:spcBef>
                        <a:spcAft>
                          <a:spcPts val="0"/>
                        </a:spcAft>
                        <a:buClr>
                          <a:schemeClr val="dk1"/>
                        </a:buClr>
                        <a:buSzPts val="1600"/>
                        <a:buChar char="●"/>
                      </a:pPr>
                      <a:r>
                        <a:rPr lang="ja" sz="1600">
                          <a:solidFill>
                            <a:schemeClr val="dk1"/>
                          </a:solidFill>
                        </a:rPr>
                        <a:t>過去の取り組み実績</a:t>
                      </a:r>
                      <a:endParaRPr sz="1600"/>
                    </a:p>
                  </a:txBody>
                  <a:tcPr marL="91425" marR="91425" marT="91425" marB="91425"/>
                </a:tc>
                <a:extLst>
                  <a:ext uri="{0D108BD9-81ED-4DB2-BD59-A6C34878D82A}">
                    <a16:rowId xmlns:a16="http://schemas.microsoft.com/office/drawing/2014/main" val="10002"/>
                  </a:ext>
                </a:extLst>
              </a:tr>
              <a:tr h="381000">
                <a:tc rowSpan="2">
                  <a:txBody>
                    <a:bodyPr/>
                    <a:lstStyle/>
                    <a:p>
                      <a:pPr marL="0" lvl="0" indent="0" algn="l" rtl="0">
                        <a:spcBef>
                          <a:spcPts val="0"/>
                        </a:spcBef>
                        <a:spcAft>
                          <a:spcPts val="0"/>
                        </a:spcAft>
                        <a:buNone/>
                      </a:pPr>
                      <a:r>
                        <a:rPr lang="ja" sz="1600"/>
                        <a:t>受入れ体制</a:t>
                      </a:r>
                      <a:endParaRPr sz="1600"/>
                    </a:p>
                  </a:txBody>
                  <a:tcPr marL="91425" marR="91425" marT="91425" marB="91425"/>
                </a:tc>
                <a:tc rowSpan="2">
                  <a:txBody>
                    <a:bodyPr/>
                    <a:lstStyle/>
                    <a:p>
                      <a:pPr marL="457200" lvl="0" indent="-330200" algn="l" rtl="0">
                        <a:spcBef>
                          <a:spcPts val="0"/>
                        </a:spcBef>
                        <a:spcAft>
                          <a:spcPts val="0"/>
                        </a:spcAft>
                        <a:buSzPts val="1600"/>
                        <a:buChar char="●"/>
                      </a:pPr>
                      <a:r>
                        <a:rPr lang="ja" sz="1600"/>
                        <a:t>年間のイベント数</a:t>
                      </a:r>
                      <a:endParaRPr sz="1600"/>
                    </a:p>
                    <a:p>
                      <a:pPr marL="457200" lvl="0" indent="-330200" algn="l" rtl="0">
                        <a:spcBef>
                          <a:spcPts val="0"/>
                        </a:spcBef>
                        <a:spcAft>
                          <a:spcPts val="0"/>
                        </a:spcAft>
                        <a:buSzPts val="1600"/>
                        <a:buChar char="●"/>
                      </a:pPr>
                      <a:r>
                        <a:rPr lang="ja" sz="1600"/>
                        <a:t>田舎体験、農業体験等のアクティビティ</a:t>
                      </a:r>
                      <a:endParaRPr sz="1600"/>
                    </a:p>
                    <a:p>
                      <a:pPr marL="457200" lvl="0" indent="-330200" algn="l" rtl="0">
                        <a:spcBef>
                          <a:spcPts val="0"/>
                        </a:spcBef>
                        <a:spcAft>
                          <a:spcPts val="0"/>
                        </a:spcAft>
                        <a:buSzPts val="1600"/>
                        <a:buChar char="●"/>
                      </a:pPr>
                      <a:r>
                        <a:rPr lang="ja" sz="1600"/>
                        <a:t>観光施設の数</a:t>
                      </a:r>
                      <a:endParaRPr sz="1600"/>
                    </a:p>
                  </a:txBody>
                  <a:tcPr marL="91425" marR="91425" marT="91425" marB="91425"/>
                </a:tc>
                <a:extLst>
                  <a:ext uri="{0D108BD9-81ED-4DB2-BD59-A6C34878D82A}">
                    <a16:rowId xmlns:a16="http://schemas.microsoft.com/office/drawing/2014/main" val="10003"/>
                  </a:ext>
                </a:extLst>
              </a:tr>
              <a:tr h="381000">
                <a:tc vMerge="1">
                  <a:txBody>
                    <a:bodyPr/>
                    <a:lstStyle/>
                    <a:p>
                      <a:endParaRPr lang="ja-JP"/>
                    </a:p>
                  </a:txBody>
                  <a:tcPr/>
                </a:tc>
                <a:tc vMerge="1">
                  <a:txBody>
                    <a:bodyPr/>
                    <a:lstStyle/>
                    <a:p>
                      <a:endParaRPr lang="ja-JP"/>
                    </a:p>
                  </a:txBody>
                  <a:tcPr/>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ja" sz="1600"/>
                        <a:t>受入れ体制</a:t>
                      </a:r>
                      <a:endParaRPr sz="1600"/>
                    </a:p>
                  </a:txBody>
                  <a:tcPr marL="91425" marR="91425" marT="91425" marB="91425"/>
                </a:tc>
                <a:tc>
                  <a:txBody>
                    <a:bodyPr/>
                    <a:lstStyle/>
                    <a:p>
                      <a:pPr marL="457200" lvl="0" indent="-330200" algn="l" rtl="0">
                        <a:spcBef>
                          <a:spcPts val="0"/>
                        </a:spcBef>
                        <a:spcAft>
                          <a:spcPts val="0"/>
                        </a:spcAft>
                        <a:buSzPts val="1600"/>
                        <a:buChar char="●"/>
                      </a:pPr>
                      <a:r>
                        <a:rPr lang="ja" sz="1600"/>
                        <a:t>市内の宿泊施設数</a:t>
                      </a:r>
                      <a:endParaRPr sz="1600"/>
                    </a:p>
                    <a:p>
                      <a:pPr marL="457200" lvl="0" indent="-330200" algn="l" rtl="0">
                        <a:spcBef>
                          <a:spcPts val="0"/>
                        </a:spcBef>
                        <a:spcAft>
                          <a:spcPts val="0"/>
                        </a:spcAft>
                        <a:buSzPts val="1600"/>
                        <a:buChar char="●"/>
                      </a:pPr>
                      <a:r>
                        <a:rPr lang="ja" sz="1600">
                          <a:solidFill>
                            <a:schemeClr val="dk1"/>
                          </a:solidFill>
                        </a:rPr>
                        <a:t>路線バスの発着本数</a:t>
                      </a:r>
                      <a:endParaRPr sz="1600"/>
                    </a:p>
                  </a:txBody>
                  <a:tcPr marL="91425" marR="91425" marT="91425" marB="91425"/>
                </a:tc>
                <a:extLst>
                  <a:ext uri="{0D108BD9-81ED-4DB2-BD59-A6C34878D82A}">
                    <a16:rowId xmlns:a16="http://schemas.microsoft.com/office/drawing/2014/main" val="10005"/>
                  </a:ext>
                </a:extLst>
              </a:tr>
              <a:tr h="381000">
                <a:tc>
                  <a:txBody>
                    <a:bodyPr/>
                    <a:lstStyle/>
                    <a:p>
                      <a:pPr marL="0" lvl="0" indent="0" algn="l" rtl="0">
                        <a:spcBef>
                          <a:spcPts val="0"/>
                        </a:spcBef>
                        <a:spcAft>
                          <a:spcPts val="0"/>
                        </a:spcAft>
                        <a:buNone/>
                      </a:pPr>
                      <a:r>
                        <a:rPr lang="ja" sz="1600"/>
                        <a:t>ターゲット</a:t>
                      </a:r>
                      <a:endParaRPr sz="1600"/>
                    </a:p>
                  </a:txBody>
                  <a:tcPr marL="91425" marR="91425" marT="91425" marB="91425"/>
                </a:tc>
                <a:tc>
                  <a:txBody>
                    <a:bodyPr/>
                    <a:lstStyle/>
                    <a:p>
                      <a:pPr marL="457200" lvl="0" indent="-330200" algn="l" rtl="0">
                        <a:spcBef>
                          <a:spcPts val="0"/>
                        </a:spcBef>
                        <a:spcAft>
                          <a:spcPts val="0"/>
                        </a:spcAft>
                        <a:buSzPts val="1600"/>
                        <a:buChar char="●"/>
                      </a:pPr>
                      <a:r>
                        <a:rPr lang="ja" sz="1600" dirty="0"/>
                        <a:t>観光客（実績値）の属性（年齢、居住地、性別・・・）</a:t>
                      </a:r>
                      <a:endParaRPr sz="1600" dirty="0"/>
                    </a:p>
                  </a:txBody>
                  <a:tcPr marL="91425" marR="91425" marT="91425" marB="91425"/>
                </a:tc>
                <a:extLst>
                  <a:ext uri="{0D108BD9-81ED-4DB2-BD59-A6C34878D82A}">
                    <a16:rowId xmlns:a16="http://schemas.microsoft.com/office/drawing/2014/main" val="10006"/>
                  </a:ext>
                </a:extLst>
              </a:tr>
            </a:tbl>
          </a:graphicData>
        </a:graphic>
      </p:graphicFrame>
      <p:sp>
        <p:nvSpPr>
          <p:cNvPr id="261" name="Google Shape;261;p50"/>
          <p:cNvSpPr/>
          <p:nvPr/>
        </p:nvSpPr>
        <p:spPr>
          <a:xfrm>
            <a:off x="457200" y="1195525"/>
            <a:ext cx="8181900" cy="1048200"/>
          </a:xfrm>
          <a:prstGeom prst="rect">
            <a:avLst/>
          </a:prstGeom>
          <a:noFill/>
          <a:ln>
            <a:noFill/>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1000"/>
              <a:buFont typeface="Arial"/>
              <a:buNone/>
            </a:pPr>
            <a:r>
              <a:rPr lang="ja" sz="1800" b="1">
                <a:solidFill>
                  <a:srgbClr val="666666"/>
                </a:solidFill>
                <a:latin typeface="Meiryo"/>
                <a:ea typeface="Meiryo"/>
                <a:cs typeface="Meiryo"/>
                <a:sym typeface="Meiryo"/>
              </a:rPr>
              <a:t>✕　</a:t>
            </a:r>
            <a:r>
              <a:rPr lang="ja" sz="1800">
                <a:solidFill>
                  <a:srgbClr val="666666"/>
                </a:solidFill>
                <a:latin typeface="Meiryo"/>
                <a:ea typeface="Meiryo"/>
                <a:cs typeface="Meiryo"/>
                <a:sym typeface="Meiryo"/>
              </a:rPr>
              <a:t>「こんなデータ無いだろうけど・・・」</a:t>
            </a:r>
            <a:endParaRPr sz="1800">
              <a:solidFill>
                <a:srgbClr val="666666"/>
              </a:solidFill>
              <a:latin typeface="Meiryo"/>
              <a:ea typeface="Meiryo"/>
              <a:cs typeface="Meiryo"/>
              <a:sym typeface="Meiryo"/>
            </a:endParaRPr>
          </a:p>
          <a:p>
            <a:pPr marL="0" marR="0" lvl="0" indent="0" algn="l" rtl="0">
              <a:lnSpc>
                <a:spcPct val="150000"/>
              </a:lnSpc>
              <a:spcBef>
                <a:spcPts val="0"/>
              </a:spcBef>
              <a:spcAft>
                <a:spcPts val="0"/>
              </a:spcAft>
              <a:buClr>
                <a:srgbClr val="000000"/>
              </a:buClr>
              <a:buSzPts val="1000"/>
              <a:buFont typeface="Arial"/>
              <a:buNone/>
            </a:pPr>
            <a:r>
              <a:rPr lang="ja" sz="1800" b="1">
                <a:solidFill>
                  <a:srgbClr val="666666"/>
                </a:solidFill>
                <a:latin typeface="Meiryo"/>
                <a:ea typeface="Meiryo"/>
                <a:cs typeface="Meiryo"/>
                <a:sym typeface="Meiryo"/>
              </a:rPr>
              <a:t>◎　「あるか分からないけどこんなデータ見てみたい！」</a:t>
            </a:r>
            <a:endParaRPr sz="1800" b="1">
              <a:solidFill>
                <a:srgbClr val="666666"/>
              </a:solidFill>
              <a:latin typeface="Meiryo"/>
              <a:ea typeface="Meiryo"/>
              <a:cs typeface="Meiryo"/>
              <a:sym typeface="Meiry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51"/>
          <p:cNvSpPr txBox="1">
            <a:spLocks noGrp="1"/>
          </p:cNvSpPr>
          <p:nvPr>
            <p:ph type="title"/>
          </p:nvPr>
        </p:nvSpPr>
        <p:spPr>
          <a:xfrm>
            <a:off x="432750" y="680822"/>
            <a:ext cx="8520600" cy="526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ja" sz="1800" b="1">
                <a:solidFill>
                  <a:srgbClr val="666666"/>
                </a:solidFill>
              </a:rPr>
              <a:t>人口推移</a:t>
            </a:r>
            <a:endParaRPr sz="1800" b="1">
              <a:solidFill>
                <a:srgbClr val="666666"/>
              </a:solidFill>
            </a:endParaRPr>
          </a:p>
        </p:txBody>
      </p:sp>
      <p:sp>
        <p:nvSpPr>
          <p:cNvPr id="267" name="Google Shape;267;p51"/>
          <p:cNvSpPr txBox="1"/>
          <p:nvPr/>
        </p:nvSpPr>
        <p:spPr>
          <a:xfrm>
            <a:off x="6992112" y="6539230"/>
            <a:ext cx="21336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altLang="ja" sz="1100" b="0" i="0" u="none" strike="noStrike" cap="none">
                <a:solidFill>
                  <a:srgbClr val="A5A5A5"/>
                </a:solidFill>
                <a:latin typeface="Calibri"/>
                <a:ea typeface="Calibri"/>
                <a:cs typeface="Calibri"/>
                <a:sym typeface="Calibri"/>
              </a:rPr>
              <a:t>12</a:t>
            </a:fld>
            <a:endParaRPr sz="1100" b="0" i="0" u="none" strike="noStrike" cap="none">
              <a:solidFill>
                <a:srgbClr val="A5A5A5"/>
              </a:solidFill>
              <a:latin typeface="Calibri"/>
              <a:ea typeface="Calibri"/>
              <a:cs typeface="Calibri"/>
              <a:sym typeface="Calibri"/>
            </a:endParaRPr>
          </a:p>
        </p:txBody>
      </p:sp>
      <p:pic>
        <p:nvPicPr>
          <p:cNvPr id="268" name="Google Shape;268;p51"/>
          <p:cNvPicPr preferRelativeResize="0"/>
          <p:nvPr/>
        </p:nvPicPr>
        <p:blipFill>
          <a:blip r:embed="rId3">
            <a:alphaModFix/>
          </a:blip>
          <a:stretch>
            <a:fillRect/>
          </a:stretch>
        </p:blipFill>
        <p:spPr>
          <a:xfrm>
            <a:off x="1104275" y="1298400"/>
            <a:ext cx="7026556" cy="501676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52"/>
          <p:cNvSpPr txBox="1">
            <a:spLocks noGrp="1"/>
          </p:cNvSpPr>
          <p:nvPr>
            <p:ph type="title"/>
          </p:nvPr>
        </p:nvSpPr>
        <p:spPr>
          <a:xfrm>
            <a:off x="432750" y="680822"/>
            <a:ext cx="8520600" cy="526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ja" sz="1800" b="1">
                <a:solidFill>
                  <a:srgbClr val="666666"/>
                </a:solidFill>
              </a:rPr>
              <a:t>産業構造</a:t>
            </a:r>
            <a:endParaRPr sz="1800" b="1">
              <a:solidFill>
                <a:srgbClr val="666666"/>
              </a:solidFill>
            </a:endParaRPr>
          </a:p>
        </p:txBody>
      </p:sp>
      <p:sp>
        <p:nvSpPr>
          <p:cNvPr id="274" name="Google Shape;274;p52"/>
          <p:cNvSpPr txBox="1"/>
          <p:nvPr/>
        </p:nvSpPr>
        <p:spPr>
          <a:xfrm>
            <a:off x="6992112" y="6539230"/>
            <a:ext cx="21336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altLang="ja" sz="1100" b="0" i="0" u="none" strike="noStrike" cap="none">
                <a:solidFill>
                  <a:srgbClr val="A5A5A5"/>
                </a:solidFill>
                <a:latin typeface="Calibri"/>
                <a:ea typeface="Calibri"/>
                <a:cs typeface="Calibri"/>
                <a:sym typeface="Calibri"/>
              </a:rPr>
              <a:t>13</a:t>
            </a:fld>
            <a:endParaRPr sz="1100" b="0" i="0" u="none" strike="noStrike" cap="none">
              <a:solidFill>
                <a:srgbClr val="A5A5A5"/>
              </a:solidFill>
              <a:latin typeface="Calibri"/>
              <a:ea typeface="Calibri"/>
              <a:cs typeface="Calibri"/>
              <a:sym typeface="Calibri"/>
            </a:endParaRPr>
          </a:p>
        </p:txBody>
      </p:sp>
      <p:pic>
        <p:nvPicPr>
          <p:cNvPr id="275" name="Google Shape;275;p52"/>
          <p:cNvPicPr preferRelativeResize="0"/>
          <p:nvPr/>
        </p:nvPicPr>
        <p:blipFill>
          <a:blip r:embed="rId3">
            <a:alphaModFix/>
          </a:blip>
          <a:stretch>
            <a:fillRect/>
          </a:stretch>
        </p:blipFill>
        <p:spPr>
          <a:xfrm>
            <a:off x="1386300" y="1207325"/>
            <a:ext cx="6415738" cy="5186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53"/>
          <p:cNvSpPr txBox="1">
            <a:spLocks noGrp="1"/>
          </p:cNvSpPr>
          <p:nvPr>
            <p:ph type="title"/>
          </p:nvPr>
        </p:nvSpPr>
        <p:spPr>
          <a:xfrm>
            <a:off x="432750" y="680822"/>
            <a:ext cx="8520600" cy="526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ja" sz="1800" b="1">
                <a:solidFill>
                  <a:srgbClr val="666666"/>
                </a:solidFill>
              </a:rPr>
              <a:t>産業構造</a:t>
            </a:r>
            <a:endParaRPr sz="1800" b="1">
              <a:solidFill>
                <a:srgbClr val="666666"/>
              </a:solidFill>
            </a:endParaRPr>
          </a:p>
        </p:txBody>
      </p:sp>
      <p:sp>
        <p:nvSpPr>
          <p:cNvPr id="281" name="Google Shape;281;p53"/>
          <p:cNvSpPr txBox="1"/>
          <p:nvPr/>
        </p:nvSpPr>
        <p:spPr>
          <a:xfrm>
            <a:off x="6992112" y="6539230"/>
            <a:ext cx="21336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altLang="ja" sz="1100" b="0" i="0" u="none" strike="noStrike" cap="none">
                <a:solidFill>
                  <a:srgbClr val="A5A5A5"/>
                </a:solidFill>
                <a:latin typeface="Calibri"/>
                <a:ea typeface="Calibri"/>
                <a:cs typeface="Calibri"/>
                <a:sym typeface="Calibri"/>
              </a:rPr>
              <a:t>14</a:t>
            </a:fld>
            <a:endParaRPr sz="1100" b="0" i="0" u="none" strike="noStrike" cap="none">
              <a:solidFill>
                <a:srgbClr val="A5A5A5"/>
              </a:solidFill>
              <a:latin typeface="Calibri"/>
              <a:ea typeface="Calibri"/>
              <a:cs typeface="Calibri"/>
              <a:sym typeface="Calibri"/>
            </a:endParaRPr>
          </a:p>
        </p:txBody>
      </p:sp>
      <p:pic>
        <p:nvPicPr>
          <p:cNvPr id="282" name="Google Shape;282;p53"/>
          <p:cNvPicPr preferRelativeResize="0"/>
          <p:nvPr/>
        </p:nvPicPr>
        <p:blipFill>
          <a:blip r:embed="rId3">
            <a:alphaModFix/>
          </a:blip>
          <a:stretch>
            <a:fillRect/>
          </a:stretch>
        </p:blipFill>
        <p:spPr>
          <a:xfrm>
            <a:off x="1535840" y="1316050"/>
            <a:ext cx="6314423" cy="499262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54"/>
          <p:cNvSpPr txBox="1">
            <a:spLocks noGrp="1"/>
          </p:cNvSpPr>
          <p:nvPr>
            <p:ph type="title"/>
          </p:nvPr>
        </p:nvSpPr>
        <p:spPr>
          <a:xfrm>
            <a:off x="432750" y="680822"/>
            <a:ext cx="8520600" cy="526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ja" sz="1800" b="1">
                <a:solidFill>
                  <a:srgbClr val="666666"/>
                </a:solidFill>
              </a:rPr>
              <a:t>産業構造</a:t>
            </a:r>
            <a:endParaRPr sz="1800" b="1">
              <a:solidFill>
                <a:srgbClr val="666666"/>
              </a:solidFill>
            </a:endParaRPr>
          </a:p>
        </p:txBody>
      </p:sp>
      <p:sp>
        <p:nvSpPr>
          <p:cNvPr id="288" name="Google Shape;288;p54"/>
          <p:cNvSpPr txBox="1"/>
          <p:nvPr/>
        </p:nvSpPr>
        <p:spPr>
          <a:xfrm>
            <a:off x="6992112" y="6539230"/>
            <a:ext cx="21336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altLang="ja" sz="1100" b="0" i="0" u="none" strike="noStrike" cap="none">
                <a:solidFill>
                  <a:srgbClr val="A5A5A5"/>
                </a:solidFill>
                <a:latin typeface="Calibri"/>
                <a:ea typeface="Calibri"/>
                <a:cs typeface="Calibri"/>
                <a:sym typeface="Calibri"/>
              </a:rPr>
              <a:t>15</a:t>
            </a:fld>
            <a:endParaRPr sz="1100" b="0" i="0" u="none" strike="noStrike" cap="none">
              <a:solidFill>
                <a:srgbClr val="A5A5A5"/>
              </a:solidFill>
              <a:latin typeface="Calibri"/>
              <a:ea typeface="Calibri"/>
              <a:cs typeface="Calibri"/>
              <a:sym typeface="Calibri"/>
            </a:endParaRPr>
          </a:p>
        </p:txBody>
      </p:sp>
      <p:pic>
        <p:nvPicPr>
          <p:cNvPr id="289" name="Google Shape;289;p54"/>
          <p:cNvPicPr preferRelativeResize="0"/>
          <p:nvPr/>
        </p:nvPicPr>
        <p:blipFill>
          <a:blip r:embed="rId3">
            <a:alphaModFix/>
          </a:blip>
          <a:stretch>
            <a:fillRect/>
          </a:stretch>
        </p:blipFill>
        <p:spPr>
          <a:xfrm>
            <a:off x="1470150" y="1358925"/>
            <a:ext cx="6263167" cy="50228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55"/>
          <p:cNvSpPr txBox="1">
            <a:spLocks noGrp="1"/>
          </p:cNvSpPr>
          <p:nvPr>
            <p:ph type="title"/>
          </p:nvPr>
        </p:nvSpPr>
        <p:spPr>
          <a:xfrm>
            <a:off x="432750" y="680822"/>
            <a:ext cx="8520600" cy="526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ja" sz="1800" b="1">
                <a:solidFill>
                  <a:srgbClr val="666666"/>
                </a:solidFill>
              </a:rPr>
              <a:t>産業構造</a:t>
            </a:r>
            <a:endParaRPr sz="1800" b="1">
              <a:solidFill>
                <a:srgbClr val="666666"/>
              </a:solidFill>
            </a:endParaRPr>
          </a:p>
        </p:txBody>
      </p:sp>
      <p:sp>
        <p:nvSpPr>
          <p:cNvPr id="295" name="Google Shape;295;p55"/>
          <p:cNvSpPr txBox="1"/>
          <p:nvPr/>
        </p:nvSpPr>
        <p:spPr>
          <a:xfrm>
            <a:off x="6992112" y="6539230"/>
            <a:ext cx="21336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altLang="ja" sz="1100" b="0" i="0" u="none" strike="noStrike" cap="none">
                <a:solidFill>
                  <a:srgbClr val="A5A5A5"/>
                </a:solidFill>
                <a:latin typeface="Calibri"/>
                <a:ea typeface="Calibri"/>
                <a:cs typeface="Calibri"/>
                <a:sym typeface="Calibri"/>
              </a:rPr>
              <a:t>16</a:t>
            </a:fld>
            <a:endParaRPr sz="1100" b="0" i="0" u="none" strike="noStrike" cap="none">
              <a:solidFill>
                <a:srgbClr val="A5A5A5"/>
              </a:solidFill>
              <a:latin typeface="Calibri"/>
              <a:ea typeface="Calibri"/>
              <a:cs typeface="Calibri"/>
              <a:sym typeface="Calibri"/>
            </a:endParaRPr>
          </a:p>
        </p:txBody>
      </p:sp>
      <p:pic>
        <p:nvPicPr>
          <p:cNvPr id="296" name="Google Shape;296;p55"/>
          <p:cNvPicPr preferRelativeResize="0"/>
          <p:nvPr/>
        </p:nvPicPr>
        <p:blipFill>
          <a:blip r:embed="rId3">
            <a:alphaModFix/>
          </a:blip>
          <a:stretch>
            <a:fillRect/>
          </a:stretch>
        </p:blipFill>
        <p:spPr>
          <a:xfrm>
            <a:off x="1412325" y="1311600"/>
            <a:ext cx="6391199" cy="50990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56"/>
          <p:cNvSpPr txBox="1">
            <a:spLocks noGrp="1"/>
          </p:cNvSpPr>
          <p:nvPr>
            <p:ph type="title"/>
          </p:nvPr>
        </p:nvSpPr>
        <p:spPr>
          <a:xfrm>
            <a:off x="432750" y="680822"/>
            <a:ext cx="8520600" cy="526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ja" sz="1800" b="1">
                <a:solidFill>
                  <a:srgbClr val="666666"/>
                </a:solidFill>
              </a:rPr>
              <a:t>産業構造（農業）</a:t>
            </a:r>
            <a:endParaRPr sz="1800" b="1">
              <a:solidFill>
                <a:srgbClr val="666666"/>
              </a:solidFill>
            </a:endParaRPr>
          </a:p>
        </p:txBody>
      </p:sp>
      <p:sp>
        <p:nvSpPr>
          <p:cNvPr id="302" name="Google Shape;302;p56"/>
          <p:cNvSpPr txBox="1"/>
          <p:nvPr/>
        </p:nvSpPr>
        <p:spPr>
          <a:xfrm>
            <a:off x="6992112" y="6539230"/>
            <a:ext cx="21336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altLang="ja" sz="1100" b="0" i="0" u="none" strike="noStrike" cap="none">
                <a:solidFill>
                  <a:srgbClr val="A5A5A5"/>
                </a:solidFill>
                <a:latin typeface="Calibri"/>
                <a:ea typeface="Calibri"/>
                <a:cs typeface="Calibri"/>
                <a:sym typeface="Calibri"/>
              </a:rPr>
              <a:t>17</a:t>
            </a:fld>
            <a:endParaRPr sz="1100" b="0" i="0" u="none" strike="noStrike" cap="none">
              <a:solidFill>
                <a:srgbClr val="A5A5A5"/>
              </a:solidFill>
              <a:latin typeface="Calibri"/>
              <a:ea typeface="Calibri"/>
              <a:cs typeface="Calibri"/>
              <a:sym typeface="Calibri"/>
            </a:endParaRPr>
          </a:p>
        </p:txBody>
      </p:sp>
      <p:pic>
        <p:nvPicPr>
          <p:cNvPr id="303" name="Google Shape;303;p56"/>
          <p:cNvPicPr preferRelativeResize="0"/>
          <p:nvPr/>
        </p:nvPicPr>
        <p:blipFill>
          <a:blip r:embed="rId3">
            <a:alphaModFix/>
          </a:blip>
          <a:stretch>
            <a:fillRect/>
          </a:stretch>
        </p:blipFill>
        <p:spPr>
          <a:xfrm>
            <a:off x="1255263" y="1359722"/>
            <a:ext cx="6633485" cy="502710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57"/>
          <p:cNvSpPr txBox="1">
            <a:spLocks noGrp="1"/>
          </p:cNvSpPr>
          <p:nvPr>
            <p:ph type="title"/>
          </p:nvPr>
        </p:nvSpPr>
        <p:spPr>
          <a:xfrm>
            <a:off x="432750" y="680822"/>
            <a:ext cx="8520600" cy="526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ja" sz="1800" b="1">
                <a:solidFill>
                  <a:srgbClr val="666666"/>
                </a:solidFill>
              </a:rPr>
              <a:t>産業構造（農業）</a:t>
            </a:r>
            <a:endParaRPr sz="1800" b="1">
              <a:solidFill>
                <a:srgbClr val="666666"/>
              </a:solidFill>
            </a:endParaRPr>
          </a:p>
        </p:txBody>
      </p:sp>
      <p:sp>
        <p:nvSpPr>
          <p:cNvPr id="309" name="Google Shape;309;p57"/>
          <p:cNvSpPr txBox="1"/>
          <p:nvPr/>
        </p:nvSpPr>
        <p:spPr>
          <a:xfrm>
            <a:off x="6992112" y="6539230"/>
            <a:ext cx="21336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altLang="ja" sz="1100" b="0" i="0" u="none" strike="noStrike" cap="none">
                <a:solidFill>
                  <a:srgbClr val="A5A5A5"/>
                </a:solidFill>
                <a:latin typeface="Calibri"/>
                <a:ea typeface="Calibri"/>
                <a:cs typeface="Calibri"/>
                <a:sym typeface="Calibri"/>
              </a:rPr>
              <a:t>18</a:t>
            </a:fld>
            <a:endParaRPr sz="1100" b="0" i="0" u="none" strike="noStrike" cap="none">
              <a:solidFill>
                <a:srgbClr val="A5A5A5"/>
              </a:solidFill>
              <a:latin typeface="Calibri"/>
              <a:ea typeface="Calibri"/>
              <a:cs typeface="Calibri"/>
              <a:sym typeface="Calibri"/>
            </a:endParaRPr>
          </a:p>
        </p:txBody>
      </p:sp>
      <p:pic>
        <p:nvPicPr>
          <p:cNvPr id="310" name="Google Shape;310;p57"/>
          <p:cNvPicPr preferRelativeResize="0"/>
          <p:nvPr/>
        </p:nvPicPr>
        <p:blipFill>
          <a:blip r:embed="rId3">
            <a:alphaModFix/>
          </a:blip>
          <a:stretch>
            <a:fillRect/>
          </a:stretch>
        </p:blipFill>
        <p:spPr>
          <a:xfrm>
            <a:off x="1019775" y="1359722"/>
            <a:ext cx="6900112" cy="502710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58"/>
          <p:cNvSpPr txBox="1">
            <a:spLocks noGrp="1"/>
          </p:cNvSpPr>
          <p:nvPr>
            <p:ph type="title"/>
          </p:nvPr>
        </p:nvSpPr>
        <p:spPr>
          <a:xfrm>
            <a:off x="432750" y="680822"/>
            <a:ext cx="8520600" cy="526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ja" sz="1800" b="1">
                <a:solidFill>
                  <a:srgbClr val="666666"/>
                </a:solidFill>
              </a:rPr>
              <a:t>産業構造（農業）</a:t>
            </a:r>
            <a:endParaRPr sz="1800" b="1">
              <a:solidFill>
                <a:srgbClr val="666666"/>
              </a:solidFill>
            </a:endParaRPr>
          </a:p>
        </p:txBody>
      </p:sp>
      <p:sp>
        <p:nvSpPr>
          <p:cNvPr id="316" name="Google Shape;316;p58"/>
          <p:cNvSpPr txBox="1"/>
          <p:nvPr/>
        </p:nvSpPr>
        <p:spPr>
          <a:xfrm>
            <a:off x="6992112" y="6539230"/>
            <a:ext cx="21336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altLang="ja" sz="1100" b="0" i="0" u="none" strike="noStrike" cap="none">
                <a:solidFill>
                  <a:srgbClr val="A5A5A5"/>
                </a:solidFill>
                <a:latin typeface="Calibri"/>
                <a:ea typeface="Calibri"/>
                <a:cs typeface="Calibri"/>
                <a:sym typeface="Calibri"/>
              </a:rPr>
              <a:t>19</a:t>
            </a:fld>
            <a:endParaRPr sz="1100" b="0" i="0" u="none" strike="noStrike" cap="none">
              <a:solidFill>
                <a:srgbClr val="A5A5A5"/>
              </a:solidFill>
              <a:latin typeface="Calibri"/>
              <a:ea typeface="Calibri"/>
              <a:cs typeface="Calibri"/>
              <a:sym typeface="Calibri"/>
            </a:endParaRPr>
          </a:p>
        </p:txBody>
      </p:sp>
      <p:pic>
        <p:nvPicPr>
          <p:cNvPr id="317" name="Google Shape;317;p58"/>
          <p:cNvPicPr preferRelativeResize="0"/>
          <p:nvPr/>
        </p:nvPicPr>
        <p:blipFill>
          <a:blip r:embed="rId3">
            <a:alphaModFix/>
          </a:blip>
          <a:stretch>
            <a:fillRect/>
          </a:stretch>
        </p:blipFill>
        <p:spPr>
          <a:xfrm>
            <a:off x="1074900" y="1435925"/>
            <a:ext cx="6971425" cy="49200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59"/>
          <p:cNvSpPr txBox="1">
            <a:spLocks noGrp="1"/>
          </p:cNvSpPr>
          <p:nvPr>
            <p:ph type="title"/>
          </p:nvPr>
        </p:nvSpPr>
        <p:spPr>
          <a:xfrm>
            <a:off x="432750" y="680822"/>
            <a:ext cx="8520600" cy="526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ja" sz="1800" b="1">
                <a:solidFill>
                  <a:srgbClr val="666666"/>
                </a:solidFill>
              </a:rPr>
              <a:t>産業構造（農業）</a:t>
            </a:r>
            <a:endParaRPr sz="1800" b="1">
              <a:solidFill>
                <a:srgbClr val="666666"/>
              </a:solidFill>
            </a:endParaRPr>
          </a:p>
        </p:txBody>
      </p:sp>
      <p:sp>
        <p:nvSpPr>
          <p:cNvPr id="323" name="Google Shape;323;p59"/>
          <p:cNvSpPr txBox="1"/>
          <p:nvPr/>
        </p:nvSpPr>
        <p:spPr>
          <a:xfrm>
            <a:off x="6992112" y="6539230"/>
            <a:ext cx="21336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altLang="ja" sz="1100" b="0" i="0" u="none" strike="noStrike" cap="none">
                <a:solidFill>
                  <a:srgbClr val="A5A5A5"/>
                </a:solidFill>
                <a:latin typeface="Calibri"/>
                <a:ea typeface="Calibri"/>
                <a:cs typeface="Calibri"/>
                <a:sym typeface="Calibri"/>
              </a:rPr>
              <a:t>20</a:t>
            </a:fld>
            <a:endParaRPr sz="1100" b="0" i="0" u="none" strike="noStrike" cap="none">
              <a:solidFill>
                <a:srgbClr val="A5A5A5"/>
              </a:solidFill>
              <a:latin typeface="Calibri"/>
              <a:ea typeface="Calibri"/>
              <a:cs typeface="Calibri"/>
              <a:sym typeface="Calibri"/>
            </a:endParaRPr>
          </a:p>
        </p:txBody>
      </p:sp>
      <p:pic>
        <p:nvPicPr>
          <p:cNvPr id="324" name="Google Shape;324;p59"/>
          <p:cNvPicPr preferRelativeResize="0"/>
          <p:nvPr/>
        </p:nvPicPr>
        <p:blipFill>
          <a:blip r:embed="rId3">
            <a:alphaModFix/>
          </a:blip>
          <a:stretch>
            <a:fillRect/>
          </a:stretch>
        </p:blipFill>
        <p:spPr>
          <a:xfrm>
            <a:off x="432750" y="1371300"/>
            <a:ext cx="3846276" cy="2755424"/>
          </a:xfrm>
          <a:prstGeom prst="rect">
            <a:avLst/>
          </a:prstGeom>
          <a:noFill/>
          <a:ln>
            <a:noFill/>
          </a:ln>
        </p:spPr>
      </p:pic>
      <p:pic>
        <p:nvPicPr>
          <p:cNvPr id="325" name="Google Shape;325;p59"/>
          <p:cNvPicPr preferRelativeResize="0"/>
          <p:nvPr/>
        </p:nvPicPr>
        <p:blipFill>
          <a:blip r:embed="rId4">
            <a:alphaModFix/>
          </a:blip>
          <a:stretch>
            <a:fillRect/>
          </a:stretch>
        </p:blipFill>
        <p:spPr>
          <a:xfrm>
            <a:off x="4651152" y="3129172"/>
            <a:ext cx="3935671" cy="301862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60"/>
          <p:cNvSpPr txBox="1">
            <a:spLocks noGrp="1"/>
          </p:cNvSpPr>
          <p:nvPr>
            <p:ph type="title"/>
          </p:nvPr>
        </p:nvSpPr>
        <p:spPr>
          <a:xfrm>
            <a:off x="432750" y="680822"/>
            <a:ext cx="8520600" cy="526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ja" sz="1800" b="1">
                <a:solidFill>
                  <a:srgbClr val="666666"/>
                </a:solidFill>
              </a:rPr>
              <a:t>産業構造（農業）</a:t>
            </a:r>
            <a:endParaRPr sz="1800" b="1">
              <a:solidFill>
                <a:srgbClr val="666666"/>
              </a:solidFill>
            </a:endParaRPr>
          </a:p>
        </p:txBody>
      </p:sp>
      <p:sp>
        <p:nvSpPr>
          <p:cNvPr id="331" name="Google Shape;331;p60"/>
          <p:cNvSpPr txBox="1"/>
          <p:nvPr/>
        </p:nvSpPr>
        <p:spPr>
          <a:xfrm>
            <a:off x="6992112" y="6539230"/>
            <a:ext cx="21336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altLang="ja" sz="1100" b="0" i="0" u="none" strike="noStrike" cap="none">
                <a:solidFill>
                  <a:srgbClr val="A5A5A5"/>
                </a:solidFill>
                <a:latin typeface="Calibri"/>
                <a:ea typeface="Calibri"/>
                <a:cs typeface="Calibri"/>
                <a:sym typeface="Calibri"/>
              </a:rPr>
              <a:t>21</a:t>
            </a:fld>
            <a:endParaRPr sz="1100" b="0" i="0" u="none" strike="noStrike" cap="none">
              <a:solidFill>
                <a:srgbClr val="A5A5A5"/>
              </a:solidFill>
              <a:latin typeface="Calibri"/>
              <a:ea typeface="Calibri"/>
              <a:cs typeface="Calibri"/>
              <a:sym typeface="Calibri"/>
            </a:endParaRPr>
          </a:p>
        </p:txBody>
      </p:sp>
      <p:pic>
        <p:nvPicPr>
          <p:cNvPr id="332" name="Google Shape;332;p60"/>
          <p:cNvPicPr preferRelativeResize="0"/>
          <p:nvPr/>
        </p:nvPicPr>
        <p:blipFill>
          <a:blip r:embed="rId3">
            <a:alphaModFix/>
          </a:blip>
          <a:stretch>
            <a:fillRect/>
          </a:stretch>
        </p:blipFill>
        <p:spPr>
          <a:xfrm>
            <a:off x="293975" y="1457175"/>
            <a:ext cx="4840851" cy="3427750"/>
          </a:xfrm>
          <a:prstGeom prst="rect">
            <a:avLst/>
          </a:prstGeom>
          <a:noFill/>
          <a:ln>
            <a:noFill/>
          </a:ln>
        </p:spPr>
      </p:pic>
      <p:pic>
        <p:nvPicPr>
          <p:cNvPr id="333" name="Google Shape;333;p60"/>
          <p:cNvPicPr preferRelativeResize="0"/>
          <p:nvPr/>
        </p:nvPicPr>
        <p:blipFill>
          <a:blip r:embed="rId4">
            <a:alphaModFix/>
          </a:blip>
          <a:stretch>
            <a:fillRect/>
          </a:stretch>
        </p:blipFill>
        <p:spPr>
          <a:xfrm>
            <a:off x="4819025" y="3348900"/>
            <a:ext cx="4134323" cy="302142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61"/>
          <p:cNvSpPr txBox="1">
            <a:spLocks noGrp="1"/>
          </p:cNvSpPr>
          <p:nvPr>
            <p:ph type="title"/>
          </p:nvPr>
        </p:nvSpPr>
        <p:spPr>
          <a:xfrm>
            <a:off x="432750" y="680822"/>
            <a:ext cx="8520600" cy="526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ja" sz="1800" b="1">
                <a:solidFill>
                  <a:srgbClr val="666666"/>
                </a:solidFill>
              </a:rPr>
              <a:t>地域経済循環</a:t>
            </a:r>
            <a:endParaRPr sz="1800" b="1">
              <a:solidFill>
                <a:srgbClr val="666666"/>
              </a:solidFill>
            </a:endParaRPr>
          </a:p>
        </p:txBody>
      </p:sp>
      <p:sp>
        <p:nvSpPr>
          <p:cNvPr id="339" name="Google Shape;339;p61"/>
          <p:cNvSpPr txBox="1"/>
          <p:nvPr/>
        </p:nvSpPr>
        <p:spPr>
          <a:xfrm>
            <a:off x="6992112" y="6539230"/>
            <a:ext cx="21336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altLang="ja" sz="1100" b="0" i="0" u="none" strike="noStrike" cap="none">
                <a:solidFill>
                  <a:srgbClr val="A5A5A5"/>
                </a:solidFill>
                <a:latin typeface="Calibri"/>
                <a:ea typeface="Calibri"/>
                <a:cs typeface="Calibri"/>
                <a:sym typeface="Calibri"/>
              </a:rPr>
              <a:t>22</a:t>
            </a:fld>
            <a:endParaRPr sz="1100" b="0" i="0" u="none" strike="noStrike" cap="none">
              <a:solidFill>
                <a:srgbClr val="A5A5A5"/>
              </a:solidFill>
              <a:latin typeface="Calibri"/>
              <a:ea typeface="Calibri"/>
              <a:cs typeface="Calibri"/>
              <a:sym typeface="Calibri"/>
            </a:endParaRPr>
          </a:p>
        </p:txBody>
      </p:sp>
      <p:pic>
        <p:nvPicPr>
          <p:cNvPr id="340" name="Google Shape;340;p61"/>
          <p:cNvPicPr preferRelativeResize="0"/>
          <p:nvPr/>
        </p:nvPicPr>
        <p:blipFill>
          <a:blip r:embed="rId3">
            <a:alphaModFix/>
          </a:blip>
          <a:stretch>
            <a:fillRect/>
          </a:stretch>
        </p:blipFill>
        <p:spPr>
          <a:xfrm>
            <a:off x="888548" y="1656354"/>
            <a:ext cx="7366901" cy="443385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62"/>
          <p:cNvSpPr txBox="1">
            <a:spLocks noGrp="1"/>
          </p:cNvSpPr>
          <p:nvPr>
            <p:ph type="title"/>
          </p:nvPr>
        </p:nvSpPr>
        <p:spPr>
          <a:xfrm>
            <a:off x="432750" y="680822"/>
            <a:ext cx="8520600" cy="526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ja" sz="1800" b="1">
                <a:solidFill>
                  <a:srgbClr val="666666"/>
                </a:solidFill>
              </a:rPr>
              <a:t>観光（国内）</a:t>
            </a:r>
            <a:endParaRPr sz="1800" b="1">
              <a:solidFill>
                <a:srgbClr val="666666"/>
              </a:solidFill>
            </a:endParaRPr>
          </a:p>
        </p:txBody>
      </p:sp>
      <p:sp>
        <p:nvSpPr>
          <p:cNvPr id="346" name="Google Shape;346;p62"/>
          <p:cNvSpPr txBox="1"/>
          <p:nvPr/>
        </p:nvSpPr>
        <p:spPr>
          <a:xfrm>
            <a:off x="6992112" y="6539230"/>
            <a:ext cx="21336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altLang="ja" sz="1100" b="0" i="0" u="none" strike="noStrike" cap="none">
                <a:solidFill>
                  <a:srgbClr val="A5A5A5"/>
                </a:solidFill>
                <a:latin typeface="Calibri"/>
                <a:ea typeface="Calibri"/>
                <a:cs typeface="Calibri"/>
                <a:sym typeface="Calibri"/>
              </a:rPr>
              <a:t>23</a:t>
            </a:fld>
            <a:endParaRPr sz="1100" b="0" i="0" u="none" strike="noStrike" cap="none">
              <a:solidFill>
                <a:srgbClr val="A5A5A5"/>
              </a:solidFill>
              <a:latin typeface="Calibri"/>
              <a:ea typeface="Calibri"/>
              <a:cs typeface="Calibri"/>
              <a:sym typeface="Calibri"/>
            </a:endParaRPr>
          </a:p>
        </p:txBody>
      </p:sp>
      <p:pic>
        <p:nvPicPr>
          <p:cNvPr id="347" name="Google Shape;347;p62"/>
          <p:cNvPicPr preferRelativeResize="0"/>
          <p:nvPr/>
        </p:nvPicPr>
        <p:blipFill rotWithShape="1">
          <a:blip r:embed="rId3">
            <a:alphaModFix/>
          </a:blip>
          <a:srcRect b="13859"/>
          <a:stretch/>
        </p:blipFill>
        <p:spPr>
          <a:xfrm>
            <a:off x="138800" y="1406000"/>
            <a:ext cx="4166202" cy="2699550"/>
          </a:xfrm>
          <a:prstGeom prst="rect">
            <a:avLst/>
          </a:prstGeom>
          <a:noFill/>
          <a:ln>
            <a:noFill/>
          </a:ln>
        </p:spPr>
      </p:pic>
      <p:pic>
        <p:nvPicPr>
          <p:cNvPr id="348" name="Google Shape;348;p62"/>
          <p:cNvPicPr preferRelativeResize="0"/>
          <p:nvPr/>
        </p:nvPicPr>
        <p:blipFill>
          <a:blip r:embed="rId4">
            <a:alphaModFix/>
          </a:blip>
          <a:stretch>
            <a:fillRect/>
          </a:stretch>
        </p:blipFill>
        <p:spPr>
          <a:xfrm>
            <a:off x="4452500" y="3274353"/>
            <a:ext cx="4429349" cy="299004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63"/>
          <p:cNvSpPr txBox="1">
            <a:spLocks noGrp="1"/>
          </p:cNvSpPr>
          <p:nvPr>
            <p:ph type="title"/>
          </p:nvPr>
        </p:nvSpPr>
        <p:spPr>
          <a:xfrm>
            <a:off x="432750" y="680822"/>
            <a:ext cx="8520600" cy="526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ja" sz="1800" b="1">
                <a:solidFill>
                  <a:srgbClr val="666666"/>
                </a:solidFill>
              </a:rPr>
              <a:t>観光（国内）</a:t>
            </a:r>
            <a:endParaRPr sz="1800" b="1">
              <a:solidFill>
                <a:srgbClr val="666666"/>
              </a:solidFill>
            </a:endParaRPr>
          </a:p>
        </p:txBody>
      </p:sp>
      <p:sp>
        <p:nvSpPr>
          <p:cNvPr id="354" name="Google Shape;354;p63"/>
          <p:cNvSpPr txBox="1"/>
          <p:nvPr/>
        </p:nvSpPr>
        <p:spPr>
          <a:xfrm>
            <a:off x="6992112" y="6539230"/>
            <a:ext cx="21336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altLang="ja" sz="1100" b="0" i="0" u="none" strike="noStrike" cap="none">
                <a:solidFill>
                  <a:srgbClr val="A5A5A5"/>
                </a:solidFill>
                <a:latin typeface="Calibri"/>
                <a:ea typeface="Calibri"/>
                <a:cs typeface="Calibri"/>
                <a:sym typeface="Calibri"/>
              </a:rPr>
              <a:t>24</a:t>
            </a:fld>
            <a:endParaRPr sz="1100" b="0" i="0" u="none" strike="noStrike" cap="none">
              <a:solidFill>
                <a:srgbClr val="A5A5A5"/>
              </a:solidFill>
              <a:latin typeface="Calibri"/>
              <a:ea typeface="Calibri"/>
              <a:cs typeface="Calibri"/>
              <a:sym typeface="Calibri"/>
            </a:endParaRPr>
          </a:p>
        </p:txBody>
      </p:sp>
      <p:pic>
        <p:nvPicPr>
          <p:cNvPr id="355" name="Google Shape;355;p63"/>
          <p:cNvPicPr preferRelativeResize="0"/>
          <p:nvPr/>
        </p:nvPicPr>
        <p:blipFill>
          <a:blip r:embed="rId3">
            <a:alphaModFix/>
          </a:blip>
          <a:stretch>
            <a:fillRect/>
          </a:stretch>
        </p:blipFill>
        <p:spPr>
          <a:xfrm>
            <a:off x="1669350" y="1127600"/>
            <a:ext cx="5862124" cy="526107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64"/>
          <p:cNvSpPr txBox="1">
            <a:spLocks noGrp="1"/>
          </p:cNvSpPr>
          <p:nvPr>
            <p:ph type="title"/>
          </p:nvPr>
        </p:nvSpPr>
        <p:spPr>
          <a:xfrm>
            <a:off x="432750" y="680822"/>
            <a:ext cx="8520600" cy="526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ja" sz="1800" b="1">
                <a:solidFill>
                  <a:srgbClr val="666666"/>
                </a:solidFill>
              </a:rPr>
              <a:t>観光（インバウンド）</a:t>
            </a:r>
            <a:endParaRPr sz="1800" b="1">
              <a:solidFill>
                <a:srgbClr val="666666"/>
              </a:solidFill>
            </a:endParaRPr>
          </a:p>
        </p:txBody>
      </p:sp>
      <p:sp>
        <p:nvSpPr>
          <p:cNvPr id="361" name="Google Shape;361;p64"/>
          <p:cNvSpPr txBox="1"/>
          <p:nvPr/>
        </p:nvSpPr>
        <p:spPr>
          <a:xfrm>
            <a:off x="6992112" y="6539230"/>
            <a:ext cx="21336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altLang="ja" sz="1100" b="0" i="0" u="none" strike="noStrike" cap="none">
                <a:solidFill>
                  <a:srgbClr val="A5A5A5"/>
                </a:solidFill>
                <a:latin typeface="Calibri"/>
                <a:ea typeface="Calibri"/>
                <a:cs typeface="Calibri"/>
                <a:sym typeface="Calibri"/>
              </a:rPr>
              <a:t>25</a:t>
            </a:fld>
            <a:endParaRPr sz="1100" b="0" i="0" u="none" strike="noStrike" cap="none">
              <a:solidFill>
                <a:srgbClr val="A5A5A5"/>
              </a:solidFill>
              <a:latin typeface="Calibri"/>
              <a:ea typeface="Calibri"/>
              <a:cs typeface="Calibri"/>
              <a:sym typeface="Calibri"/>
            </a:endParaRPr>
          </a:p>
        </p:txBody>
      </p:sp>
      <p:pic>
        <p:nvPicPr>
          <p:cNvPr id="362" name="Google Shape;362;p64"/>
          <p:cNvPicPr preferRelativeResize="0"/>
          <p:nvPr/>
        </p:nvPicPr>
        <p:blipFill>
          <a:blip r:embed="rId3">
            <a:alphaModFix/>
          </a:blip>
          <a:stretch>
            <a:fillRect/>
          </a:stretch>
        </p:blipFill>
        <p:spPr>
          <a:xfrm>
            <a:off x="152400" y="2354325"/>
            <a:ext cx="4578574" cy="3092774"/>
          </a:xfrm>
          <a:prstGeom prst="rect">
            <a:avLst/>
          </a:prstGeom>
          <a:noFill/>
          <a:ln>
            <a:noFill/>
          </a:ln>
        </p:spPr>
      </p:pic>
      <p:pic>
        <p:nvPicPr>
          <p:cNvPr id="363" name="Google Shape;363;p64"/>
          <p:cNvPicPr preferRelativeResize="0"/>
          <p:nvPr/>
        </p:nvPicPr>
        <p:blipFill>
          <a:blip r:embed="rId4">
            <a:alphaModFix/>
          </a:blip>
          <a:stretch>
            <a:fillRect/>
          </a:stretch>
        </p:blipFill>
        <p:spPr>
          <a:xfrm>
            <a:off x="4572000" y="2438188"/>
            <a:ext cx="4519152" cy="29250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65"/>
          <p:cNvSpPr txBox="1">
            <a:spLocks noGrp="1"/>
          </p:cNvSpPr>
          <p:nvPr>
            <p:ph type="title"/>
          </p:nvPr>
        </p:nvSpPr>
        <p:spPr>
          <a:xfrm>
            <a:off x="432750" y="680822"/>
            <a:ext cx="8520600" cy="526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ja" sz="1800" b="1">
                <a:solidFill>
                  <a:srgbClr val="666666"/>
                </a:solidFill>
              </a:rPr>
              <a:t>観光（インバウンド）</a:t>
            </a:r>
            <a:endParaRPr sz="1800" b="1">
              <a:solidFill>
                <a:srgbClr val="666666"/>
              </a:solidFill>
            </a:endParaRPr>
          </a:p>
        </p:txBody>
      </p:sp>
      <p:sp>
        <p:nvSpPr>
          <p:cNvPr id="369" name="Google Shape;369;p65"/>
          <p:cNvSpPr txBox="1"/>
          <p:nvPr/>
        </p:nvSpPr>
        <p:spPr>
          <a:xfrm>
            <a:off x="6992112" y="6539230"/>
            <a:ext cx="21336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altLang="ja" sz="1100" b="0" i="0" u="none" strike="noStrike" cap="none">
                <a:solidFill>
                  <a:srgbClr val="A5A5A5"/>
                </a:solidFill>
                <a:latin typeface="Calibri"/>
                <a:ea typeface="Calibri"/>
                <a:cs typeface="Calibri"/>
                <a:sym typeface="Calibri"/>
              </a:rPr>
              <a:t>26</a:t>
            </a:fld>
            <a:endParaRPr sz="1100" b="0" i="0" u="none" strike="noStrike" cap="none">
              <a:solidFill>
                <a:srgbClr val="A5A5A5"/>
              </a:solidFill>
              <a:latin typeface="Calibri"/>
              <a:ea typeface="Calibri"/>
              <a:cs typeface="Calibri"/>
              <a:sym typeface="Calibri"/>
            </a:endParaRPr>
          </a:p>
        </p:txBody>
      </p:sp>
      <p:pic>
        <p:nvPicPr>
          <p:cNvPr id="370" name="Google Shape;370;p65"/>
          <p:cNvPicPr preferRelativeResize="0"/>
          <p:nvPr/>
        </p:nvPicPr>
        <p:blipFill>
          <a:blip r:embed="rId3">
            <a:alphaModFix/>
          </a:blip>
          <a:stretch>
            <a:fillRect/>
          </a:stretch>
        </p:blipFill>
        <p:spPr>
          <a:xfrm>
            <a:off x="432750" y="1957200"/>
            <a:ext cx="8145573" cy="33725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66"/>
          <p:cNvSpPr txBox="1">
            <a:spLocks noGrp="1"/>
          </p:cNvSpPr>
          <p:nvPr>
            <p:ph type="title"/>
          </p:nvPr>
        </p:nvSpPr>
        <p:spPr>
          <a:xfrm>
            <a:off x="432750" y="680822"/>
            <a:ext cx="8520600" cy="526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ja" sz="1800" b="1">
                <a:solidFill>
                  <a:srgbClr val="666666"/>
                </a:solidFill>
              </a:rPr>
              <a:t>観光</a:t>
            </a:r>
            <a:endParaRPr sz="1800" b="1">
              <a:solidFill>
                <a:srgbClr val="666666"/>
              </a:solidFill>
            </a:endParaRPr>
          </a:p>
        </p:txBody>
      </p:sp>
      <p:sp>
        <p:nvSpPr>
          <p:cNvPr id="376" name="Google Shape;376;p66"/>
          <p:cNvSpPr txBox="1"/>
          <p:nvPr/>
        </p:nvSpPr>
        <p:spPr>
          <a:xfrm>
            <a:off x="6992112" y="6539230"/>
            <a:ext cx="21336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altLang="ja" sz="1100" b="0" i="0" u="none" strike="noStrike" cap="none">
                <a:solidFill>
                  <a:srgbClr val="A5A5A5"/>
                </a:solidFill>
                <a:latin typeface="Calibri"/>
                <a:ea typeface="Calibri"/>
                <a:cs typeface="Calibri"/>
                <a:sym typeface="Calibri"/>
              </a:rPr>
              <a:t>27</a:t>
            </a:fld>
            <a:endParaRPr sz="1100" b="0" i="0" u="none" strike="noStrike" cap="none">
              <a:solidFill>
                <a:srgbClr val="A5A5A5"/>
              </a:solidFill>
              <a:latin typeface="Calibri"/>
              <a:ea typeface="Calibri"/>
              <a:cs typeface="Calibri"/>
              <a:sym typeface="Calibri"/>
            </a:endParaRPr>
          </a:p>
        </p:txBody>
      </p:sp>
      <p:pic>
        <p:nvPicPr>
          <p:cNvPr id="377" name="Google Shape;377;p66"/>
          <p:cNvPicPr preferRelativeResize="0"/>
          <p:nvPr/>
        </p:nvPicPr>
        <p:blipFill>
          <a:blip r:embed="rId3">
            <a:alphaModFix/>
          </a:blip>
          <a:stretch>
            <a:fillRect/>
          </a:stretch>
        </p:blipFill>
        <p:spPr>
          <a:xfrm>
            <a:off x="303713" y="1359722"/>
            <a:ext cx="6707768" cy="5027108"/>
          </a:xfrm>
          <a:prstGeom prst="rect">
            <a:avLst/>
          </a:prstGeom>
          <a:noFill/>
          <a:ln>
            <a:noFill/>
          </a:ln>
        </p:spPr>
      </p:pic>
      <p:sp>
        <p:nvSpPr>
          <p:cNvPr id="378" name="Google Shape;378;p66"/>
          <p:cNvSpPr/>
          <p:nvPr/>
        </p:nvSpPr>
        <p:spPr>
          <a:xfrm>
            <a:off x="3072790" y="1635415"/>
            <a:ext cx="825000" cy="173400"/>
          </a:xfrm>
          <a:prstGeom prst="rect">
            <a:avLst/>
          </a:prstGeom>
          <a:solidFill>
            <a:srgbClr val="FF624F">
              <a:alpha val="16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79" name="Google Shape;379;p66"/>
          <p:cNvPicPr preferRelativeResize="0"/>
          <p:nvPr/>
        </p:nvPicPr>
        <p:blipFill>
          <a:blip r:embed="rId4">
            <a:alphaModFix/>
          </a:blip>
          <a:stretch>
            <a:fillRect/>
          </a:stretch>
        </p:blipFill>
        <p:spPr>
          <a:xfrm>
            <a:off x="7077425" y="1558388"/>
            <a:ext cx="1796625" cy="422697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67"/>
          <p:cNvSpPr txBox="1">
            <a:spLocks noGrp="1"/>
          </p:cNvSpPr>
          <p:nvPr>
            <p:ph type="title"/>
          </p:nvPr>
        </p:nvSpPr>
        <p:spPr>
          <a:xfrm>
            <a:off x="432750" y="680822"/>
            <a:ext cx="8520600" cy="526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ja" sz="1800" b="1">
                <a:solidFill>
                  <a:srgbClr val="666666"/>
                </a:solidFill>
              </a:rPr>
              <a:t>まちづくり</a:t>
            </a:r>
            <a:endParaRPr sz="1800" b="1">
              <a:solidFill>
                <a:srgbClr val="666666"/>
              </a:solidFill>
            </a:endParaRPr>
          </a:p>
        </p:txBody>
      </p:sp>
      <p:sp>
        <p:nvSpPr>
          <p:cNvPr id="385" name="Google Shape;385;p67"/>
          <p:cNvSpPr txBox="1"/>
          <p:nvPr/>
        </p:nvSpPr>
        <p:spPr>
          <a:xfrm>
            <a:off x="6992112" y="6539230"/>
            <a:ext cx="21336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altLang="ja" sz="1100" b="0" i="0" u="none" strike="noStrike" cap="none">
                <a:solidFill>
                  <a:srgbClr val="A5A5A5"/>
                </a:solidFill>
                <a:latin typeface="Calibri"/>
                <a:ea typeface="Calibri"/>
                <a:cs typeface="Calibri"/>
                <a:sym typeface="Calibri"/>
              </a:rPr>
              <a:t>28</a:t>
            </a:fld>
            <a:endParaRPr sz="1100" b="0" i="0" u="none" strike="noStrike" cap="none">
              <a:solidFill>
                <a:srgbClr val="A5A5A5"/>
              </a:solidFill>
              <a:latin typeface="Calibri"/>
              <a:ea typeface="Calibri"/>
              <a:cs typeface="Calibri"/>
              <a:sym typeface="Calibri"/>
            </a:endParaRPr>
          </a:p>
        </p:txBody>
      </p:sp>
      <p:pic>
        <p:nvPicPr>
          <p:cNvPr id="386" name="Google Shape;386;p67"/>
          <p:cNvPicPr preferRelativeResize="0"/>
          <p:nvPr/>
        </p:nvPicPr>
        <p:blipFill>
          <a:blip r:embed="rId3">
            <a:alphaModFix/>
          </a:blip>
          <a:stretch>
            <a:fillRect/>
          </a:stretch>
        </p:blipFill>
        <p:spPr>
          <a:xfrm>
            <a:off x="742225" y="1283525"/>
            <a:ext cx="7788780" cy="49863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68"/>
          <p:cNvSpPr txBox="1">
            <a:spLocks noGrp="1"/>
          </p:cNvSpPr>
          <p:nvPr>
            <p:ph type="title"/>
          </p:nvPr>
        </p:nvSpPr>
        <p:spPr>
          <a:xfrm>
            <a:off x="432750" y="680822"/>
            <a:ext cx="8520600" cy="526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ja" sz="1800" b="1">
                <a:solidFill>
                  <a:srgbClr val="666666"/>
                </a:solidFill>
              </a:rPr>
              <a:t>まちづくり</a:t>
            </a:r>
            <a:endParaRPr sz="1800" b="1">
              <a:solidFill>
                <a:srgbClr val="666666"/>
              </a:solidFill>
            </a:endParaRPr>
          </a:p>
        </p:txBody>
      </p:sp>
      <p:sp>
        <p:nvSpPr>
          <p:cNvPr id="392" name="Google Shape;392;p68"/>
          <p:cNvSpPr txBox="1"/>
          <p:nvPr/>
        </p:nvSpPr>
        <p:spPr>
          <a:xfrm>
            <a:off x="6992112" y="6539230"/>
            <a:ext cx="21336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altLang="ja" sz="1100" b="0" i="0" u="none" strike="noStrike" cap="none">
                <a:solidFill>
                  <a:srgbClr val="A5A5A5"/>
                </a:solidFill>
                <a:latin typeface="Calibri"/>
                <a:ea typeface="Calibri"/>
                <a:cs typeface="Calibri"/>
                <a:sym typeface="Calibri"/>
              </a:rPr>
              <a:t>29</a:t>
            </a:fld>
            <a:endParaRPr sz="1100" b="0" i="0" u="none" strike="noStrike" cap="none">
              <a:solidFill>
                <a:srgbClr val="A5A5A5"/>
              </a:solidFill>
              <a:latin typeface="Calibri"/>
              <a:ea typeface="Calibri"/>
              <a:cs typeface="Calibri"/>
              <a:sym typeface="Calibri"/>
            </a:endParaRPr>
          </a:p>
        </p:txBody>
      </p:sp>
      <p:pic>
        <p:nvPicPr>
          <p:cNvPr id="393" name="Google Shape;393;p68"/>
          <p:cNvPicPr preferRelativeResize="0"/>
          <p:nvPr/>
        </p:nvPicPr>
        <p:blipFill>
          <a:blip r:embed="rId3">
            <a:alphaModFix/>
          </a:blip>
          <a:stretch>
            <a:fillRect/>
          </a:stretch>
        </p:blipFill>
        <p:spPr>
          <a:xfrm>
            <a:off x="4504650" y="2925925"/>
            <a:ext cx="4454526" cy="3321432"/>
          </a:xfrm>
          <a:prstGeom prst="rect">
            <a:avLst/>
          </a:prstGeom>
          <a:noFill/>
          <a:ln>
            <a:noFill/>
          </a:ln>
        </p:spPr>
      </p:pic>
      <p:pic>
        <p:nvPicPr>
          <p:cNvPr id="394" name="Google Shape;394;p68"/>
          <p:cNvPicPr preferRelativeResize="0"/>
          <p:nvPr/>
        </p:nvPicPr>
        <p:blipFill>
          <a:blip r:embed="rId4">
            <a:alphaModFix/>
          </a:blip>
          <a:stretch>
            <a:fillRect/>
          </a:stretch>
        </p:blipFill>
        <p:spPr>
          <a:xfrm>
            <a:off x="508950" y="1432498"/>
            <a:ext cx="3919498" cy="3171352"/>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69"/>
          <p:cNvSpPr txBox="1">
            <a:spLocks noGrp="1"/>
          </p:cNvSpPr>
          <p:nvPr>
            <p:ph type="title"/>
          </p:nvPr>
        </p:nvSpPr>
        <p:spPr>
          <a:xfrm>
            <a:off x="432750" y="680822"/>
            <a:ext cx="8520600" cy="526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ja" sz="1800" b="1">
                <a:solidFill>
                  <a:srgbClr val="666666"/>
                </a:solidFill>
              </a:rPr>
              <a:t>参加者等からの提供データ（予定）</a:t>
            </a:r>
            <a:endParaRPr sz="1800" b="1">
              <a:solidFill>
                <a:srgbClr val="666666"/>
              </a:solidFill>
            </a:endParaRPr>
          </a:p>
        </p:txBody>
      </p:sp>
      <p:sp>
        <p:nvSpPr>
          <p:cNvPr id="400" name="Google Shape;400;p69"/>
          <p:cNvSpPr txBox="1"/>
          <p:nvPr/>
        </p:nvSpPr>
        <p:spPr>
          <a:xfrm>
            <a:off x="6992112" y="6539230"/>
            <a:ext cx="21336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altLang="ja" sz="1100" b="0" i="0" u="none" strike="noStrike" cap="none">
                <a:solidFill>
                  <a:srgbClr val="A5A5A5"/>
                </a:solidFill>
                <a:latin typeface="Calibri"/>
                <a:ea typeface="Calibri"/>
                <a:cs typeface="Calibri"/>
                <a:sym typeface="Calibri"/>
              </a:rPr>
              <a:t>30</a:t>
            </a:fld>
            <a:endParaRPr sz="1100" b="0" i="0" u="none" strike="noStrike" cap="none">
              <a:solidFill>
                <a:srgbClr val="A5A5A5"/>
              </a:solidFill>
              <a:latin typeface="Calibri"/>
              <a:ea typeface="Calibri"/>
              <a:cs typeface="Calibri"/>
              <a:sym typeface="Calibri"/>
            </a:endParaRPr>
          </a:p>
        </p:txBody>
      </p:sp>
      <p:sp>
        <p:nvSpPr>
          <p:cNvPr id="401" name="Google Shape;401;p69"/>
          <p:cNvSpPr txBox="1"/>
          <p:nvPr/>
        </p:nvSpPr>
        <p:spPr>
          <a:xfrm>
            <a:off x="432750" y="1388625"/>
            <a:ext cx="8217900" cy="39243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ja" b="1" dirty="0">
                <a:solidFill>
                  <a:srgbClr val="666666"/>
                </a:solidFill>
                <a:latin typeface="メイリオ" panose="020B0604030504040204" pitchFamily="50" charset="-128"/>
                <a:ea typeface="メイリオ" panose="020B0604030504040204" pitchFamily="50" charset="-128"/>
              </a:rPr>
              <a:t>①観光協会</a:t>
            </a:r>
            <a:endParaRPr b="1" dirty="0">
              <a:solidFill>
                <a:srgbClr val="666666"/>
              </a:solidFill>
              <a:latin typeface="メイリオ" panose="020B0604030504040204" pitchFamily="50" charset="-128"/>
              <a:ea typeface="メイリオ" panose="020B0604030504040204" pitchFamily="50" charset="-128"/>
            </a:endParaRPr>
          </a:p>
          <a:p>
            <a:pPr marL="0" lvl="0" indent="0" algn="l" rtl="0">
              <a:lnSpc>
                <a:spcPct val="150000"/>
              </a:lnSpc>
              <a:spcBef>
                <a:spcPts val="0"/>
              </a:spcBef>
              <a:spcAft>
                <a:spcPts val="0"/>
              </a:spcAft>
              <a:buNone/>
            </a:pPr>
            <a:r>
              <a:rPr lang="ja" dirty="0">
                <a:solidFill>
                  <a:srgbClr val="666666"/>
                </a:solidFill>
                <a:latin typeface="メイリオ" panose="020B0604030504040204" pitchFamily="50" charset="-128"/>
                <a:ea typeface="メイリオ" panose="020B0604030504040204" pitchFamily="50" charset="-128"/>
              </a:rPr>
              <a:t>　観光案内所（十日町駅、松代・松之山案内所）の問い合わせ内容集計結果</a:t>
            </a:r>
            <a:endParaRPr dirty="0">
              <a:solidFill>
                <a:srgbClr val="666666"/>
              </a:solidFill>
              <a:latin typeface="メイリオ" panose="020B0604030504040204" pitchFamily="50" charset="-128"/>
              <a:ea typeface="メイリオ" panose="020B0604030504040204" pitchFamily="50" charset="-128"/>
            </a:endParaRPr>
          </a:p>
          <a:p>
            <a:pPr marL="0" lvl="0" indent="0" algn="l" rtl="0">
              <a:lnSpc>
                <a:spcPct val="150000"/>
              </a:lnSpc>
              <a:spcBef>
                <a:spcPts val="0"/>
              </a:spcBef>
              <a:spcAft>
                <a:spcPts val="0"/>
              </a:spcAft>
              <a:buNone/>
            </a:pPr>
            <a:r>
              <a:rPr lang="ja" dirty="0">
                <a:solidFill>
                  <a:srgbClr val="666666"/>
                </a:solidFill>
                <a:latin typeface="メイリオ" panose="020B0604030504040204" pitchFamily="50" charset="-128"/>
                <a:ea typeface="メイリオ" panose="020B0604030504040204" pitchFamily="50" charset="-128"/>
              </a:rPr>
              <a:t>   →受領済み。</a:t>
            </a:r>
            <a:endParaRPr dirty="0">
              <a:solidFill>
                <a:srgbClr val="666666"/>
              </a:solidFill>
              <a:latin typeface="メイリオ" panose="020B0604030504040204" pitchFamily="50" charset="-128"/>
              <a:ea typeface="メイリオ" panose="020B0604030504040204" pitchFamily="50" charset="-128"/>
            </a:endParaRPr>
          </a:p>
          <a:p>
            <a:pPr marL="0" lvl="0" indent="0" algn="l" rtl="0">
              <a:lnSpc>
                <a:spcPct val="150000"/>
              </a:lnSpc>
              <a:spcBef>
                <a:spcPts val="0"/>
              </a:spcBef>
              <a:spcAft>
                <a:spcPts val="0"/>
              </a:spcAft>
              <a:buNone/>
            </a:pPr>
            <a:endParaRPr dirty="0">
              <a:solidFill>
                <a:srgbClr val="666666"/>
              </a:solidFill>
              <a:latin typeface="メイリオ" panose="020B0604030504040204" pitchFamily="50" charset="-128"/>
              <a:ea typeface="メイリオ" panose="020B0604030504040204" pitchFamily="50" charset="-128"/>
            </a:endParaRPr>
          </a:p>
          <a:p>
            <a:pPr marL="0" lvl="0" indent="0" algn="l" rtl="0">
              <a:lnSpc>
                <a:spcPct val="150000"/>
              </a:lnSpc>
              <a:spcBef>
                <a:spcPts val="0"/>
              </a:spcBef>
              <a:spcAft>
                <a:spcPts val="0"/>
              </a:spcAft>
              <a:buNone/>
            </a:pPr>
            <a:r>
              <a:rPr lang="ja" b="1" dirty="0">
                <a:solidFill>
                  <a:srgbClr val="666666"/>
                </a:solidFill>
                <a:latin typeface="メイリオ" panose="020B0604030504040204" pitchFamily="50" charset="-128"/>
                <a:ea typeface="メイリオ" panose="020B0604030504040204" pitchFamily="50" charset="-128"/>
              </a:rPr>
              <a:t>②北越急行</a:t>
            </a:r>
            <a:endParaRPr b="1" dirty="0">
              <a:solidFill>
                <a:srgbClr val="666666"/>
              </a:solidFill>
              <a:latin typeface="メイリオ" panose="020B0604030504040204" pitchFamily="50" charset="-128"/>
              <a:ea typeface="メイリオ" panose="020B0604030504040204" pitchFamily="50" charset="-128"/>
            </a:endParaRPr>
          </a:p>
          <a:p>
            <a:pPr marL="0" lvl="0" indent="0" algn="l" rtl="0">
              <a:lnSpc>
                <a:spcPct val="150000"/>
              </a:lnSpc>
              <a:spcBef>
                <a:spcPts val="0"/>
              </a:spcBef>
              <a:spcAft>
                <a:spcPts val="0"/>
              </a:spcAft>
              <a:buNone/>
            </a:pPr>
            <a:r>
              <a:rPr lang="ja" dirty="0">
                <a:solidFill>
                  <a:srgbClr val="666666"/>
                </a:solidFill>
                <a:latin typeface="メイリオ" panose="020B0604030504040204" pitchFamily="50" charset="-128"/>
                <a:ea typeface="メイリオ" panose="020B0604030504040204" pitchFamily="50" charset="-128"/>
              </a:rPr>
              <a:t>　ほくほく線の乗客数推移</a:t>
            </a:r>
            <a:endParaRPr dirty="0">
              <a:solidFill>
                <a:srgbClr val="666666"/>
              </a:solidFill>
              <a:latin typeface="メイリオ" panose="020B0604030504040204" pitchFamily="50" charset="-128"/>
              <a:ea typeface="メイリオ" panose="020B0604030504040204" pitchFamily="50" charset="-128"/>
            </a:endParaRPr>
          </a:p>
          <a:p>
            <a:pPr marL="0" lvl="0" indent="0" algn="l" rtl="0">
              <a:lnSpc>
                <a:spcPct val="150000"/>
              </a:lnSpc>
              <a:spcBef>
                <a:spcPts val="0"/>
              </a:spcBef>
              <a:spcAft>
                <a:spcPts val="0"/>
              </a:spcAft>
              <a:buNone/>
            </a:pPr>
            <a:endParaRPr dirty="0">
              <a:solidFill>
                <a:srgbClr val="666666"/>
              </a:solidFill>
              <a:latin typeface="メイリオ" panose="020B0604030504040204" pitchFamily="50" charset="-128"/>
              <a:ea typeface="メイリオ" panose="020B0604030504040204" pitchFamily="50" charset="-128"/>
            </a:endParaRPr>
          </a:p>
          <a:p>
            <a:pPr marL="0" lvl="0" indent="0" algn="l" rtl="0">
              <a:lnSpc>
                <a:spcPct val="150000"/>
              </a:lnSpc>
              <a:spcBef>
                <a:spcPts val="0"/>
              </a:spcBef>
              <a:spcAft>
                <a:spcPts val="0"/>
              </a:spcAft>
              <a:buNone/>
            </a:pPr>
            <a:r>
              <a:rPr lang="ja" b="1" dirty="0">
                <a:solidFill>
                  <a:srgbClr val="666666"/>
                </a:solidFill>
                <a:latin typeface="メイリオ" panose="020B0604030504040204" pitchFamily="50" charset="-128"/>
                <a:ea typeface="メイリオ" panose="020B0604030504040204" pitchFamily="50" charset="-128"/>
              </a:rPr>
              <a:t>③十日町市役所</a:t>
            </a:r>
            <a:endParaRPr b="1" dirty="0">
              <a:solidFill>
                <a:srgbClr val="666666"/>
              </a:solidFill>
              <a:latin typeface="メイリオ" panose="020B0604030504040204" pitchFamily="50" charset="-128"/>
              <a:ea typeface="メイリオ" panose="020B0604030504040204" pitchFamily="50" charset="-128"/>
            </a:endParaRPr>
          </a:p>
          <a:p>
            <a:pPr marL="0" lvl="0" indent="0" algn="l" rtl="0">
              <a:lnSpc>
                <a:spcPct val="150000"/>
              </a:lnSpc>
              <a:spcBef>
                <a:spcPts val="0"/>
              </a:spcBef>
              <a:spcAft>
                <a:spcPts val="0"/>
              </a:spcAft>
              <a:buNone/>
            </a:pPr>
            <a:r>
              <a:rPr lang="ja" dirty="0">
                <a:solidFill>
                  <a:srgbClr val="666666"/>
                </a:solidFill>
                <a:latin typeface="メイリオ" panose="020B0604030504040204" pitchFamily="50" charset="-128"/>
                <a:ea typeface="メイリオ" panose="020B0604030504040204" pitchFamily="50" charset="-128"/>
              </a:rPr>
              <a:t>　・観光入込客数</a:t>
            </a:r>
            <a:endParaRPr dirty="0">
              <a:solidFill>
                <a:srgbClr val="666666"/>
              </a:solidFill>
              <a:latin typeface="メイリオ" panose="020B0604030504040204" pitchFamily="50" charset="-128"/>
              <a:ea typeface="メイリオ" panose="020B0604030504040204" pitchFamily="50" charset="-128"/>
            </a:endParaRPr>
          </a:p>
          <a:p>
            <a:pPr marL="0" lvl="0" indent="0" algn="l" rtl="0">
              <a:lnSpc>
                <a:spcPct val="150000"/>
              </a:lnSpc>
              <a:spcBef>
                <a:spcPts val="0"/>
              </a:spcBef>
              <a:spcAft>
                <a:spcPts val="0"/>
              </a:spcAft>
              <a:buNone/>
            </a:pPr>
            <a:r>
              <a:rPr lang="ja" dirty="0">
                <a:solidFill>
                  <a:srgbClr val="666666"/>
                </a:solidFill>
                <a:latin typeface="メイリオ" panose="020B0604030504040204" pitchFamily="50" charset="-128"/>
                <a:ea typeface="メイリオ" panose="020B0604030504040204" pitchFamily="50" charset="-128"/>
              </a:rPr>
              <a:t>　・市民で泊まって応援キャンペーン「十日町に泊まらNIGHT」の実績</a:t>
            </a:r>
            <a:endParaRPr dirty="0">
              <a:solidFill>
                <a:srgbClr val="666666"/>
              </a:solidFill>
              <a:latin typeface="メイリオ" panose="020B0604030504040204" pitchFamily="50" charset="-128"/>
              <a:ea typeface="メイリオ" panose="020B0604030504040204" pitchFamily="50"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70"/>
          <p:cNvSpPr/>
          <p:nvPr/>
        </p:nvSpPr>
        <p:spPr>
          <a:xfrm>
            <a:off x="8500" y="125"/>
            <a:ext cx="9144000" cy="6858000"/>
          </a:xfrm>
          <a:prstGeom prst="rect">
            <a:avLst/>
          </a:prstGeom>
          <a:solidFill>
            <a:srgbClr val="FF624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ja" sz="2400" b="1">
                <a:solidFill>
                  <a:srgbClr val="FFFFFF"/>
                </a:solidFill>
              </a:rPr>
              <a:t>午後の部</a:t>
            </a:r>
            <a:endParaRPr sz="2400" b="1">
              <a:solidFill>
                <a:srgbClr val="FFFFFF"/>
              </a:solidFill>
            </a:endParaRPr>
          </a:p>
          <a:p>
            <a:pPr marL="0" lvl="0" indent="0" algn="ctr" rtl="0">
              <a:lnSpc>
                <a:spcPct val="150000"/>
              </a:lnSpc>
              <a:spcBef>
                <a:spcPts val="0"/>
              </a:spcBef>
              <a:spcAft>
                <a:spcPts val="0"/>
              </a:spcAft>
              <a:buNone/>
            </a:pPr>
            <a:r>
              <a:rPr lang="ja" sz="2400" b="1">
                <a:solidFill>
                  <a:srgbClr val="FFFFFF"/>
                </a:solidFill>
              </a:rPr>
              <a:t>データを探そう！</a:t>
            </a:r>
            <a:endParaRPr sz="2400" b="1">
              <a:solidFill>
                <a:srgbClr val="FFFFFF"/>
              </a:solidFill>
            </a:endParaRPr>
          </a:p>
          <a:p>
            <a:pPr marL="0" lvl="0" indent="0" algn="ctr" rtl="0">
              <a:lnSpc>
                <a:spcPct val="150000"/>
              </a:lnSpc>
              <a:spcBef>
                <a:spcPts val="0"/>
              </a:spcBef>
              <a:spcAft>
                <a:spcPts val="0"/>
              </a:spcAft>
              <a:buNone/>
            </a:pPr>
            <a:endParaRPr sz="2400" b="1">
              <a:solidFill>
                <a:srgbClr val="FFFFFF"/>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71"/>
          <p:cNvSpPr txBox="1"/>
          <p:nvPr/>
        </p:nvSpPr>
        <p:spPr>
          <a:xfrm>
            <a:off x="457200" y="3954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 sz="3000" b="1">
                <a:solidFill>
                  <a:srgbClr val="434343"/>
                </a:solidFill>
              </a:rPr>
              <a:t>担当分け（開始時点）</a:t>
            </a:r>
            <a:endParaRPr sz="3000" b="1">
              <a:solidFill>
                <a:srgbClr val="434343"/>
              </a:solidFill>
            </a:endParaRPr>
          </a:p>
        </p:txBody>
      </p:sp>
      <p:graphicFrame>
        <p:nvGraphicFramePr>
          <p:cNvPr id="412" name="Google Shape;412;p71"/>
          <p:cNvGraphicFramePr/>
          <p:nvPr>
            <p:extLst>
              <p:ext uri="{D42A27DB-BD31-4B8C-83A1-F6EECF244321}">
                <p14:modId xmlns:p14="http://schemas.microsoft.com/office/powerpoint/2010/main" val="1262022196"/>
              </p:ext>
            </p:extLst>
          </p:nvPr>
        </p:nvGraphicFramePr>
        <p:xfrm>
          <a:off x="536366" y="1244548"/>
          <a:ext cx="7494750" cy="4754700"/>
        </p:xfrm>
        <a:graphic>
          <a:graphicData uri="http://schemas.openxmlformats.org/drawingml/2006/table">
            <a:tbl>
              <a:tblPr>
                <a:noFill/>
                <a:tableStyleId>{19EB08CF-F05A-473E-BC74-A0DA79190AFF}</a:tableStyleId>
              </a:tblPr>
              <a:tblGrid>
                <a:gridCol w="1326425">
                  <a:extLst>
                    <a:ext uri="{9D8B030D-6E8A-4147-A177-3AD203B41FA5}">
                      <a16:colId xmlns:a16="http://schemas.microsoft.com/office/drawing/2014/main" val="20000"/>
                    </a:ext>
                  </a:extLst>
                </a:gridCol>
                <a:gridCol w="4797200">
                  <a:extLst>
                    <a:ext uri="{9D8B030D-6E8A-4147-A177-3AD203B41FA5}">
                      <a16:colId xmlns:a16="http://schemas.microsoft.com/office/drawing/2014/main" val="20001"/>
                    </a:ext>
                  </a:extLst>
                </a:gridCol>
                <a:gridCol w="1371125">
                  <a:extLst>
                    <a:ext uri="{9D8B030D-6E8A-4147-A177-3AD203B41FA5}">
                      <a16:colId xmlns:a16="http://schemas.microsoft.com/office/drawing/2014/main" val="20002"/>
                    </a:ext>
                  </a:extLst>
                </a:gridCol>
              </a:tblGrid>
              <a:tr h="420600">
                <a:tc>
                  <a:txBody>
                    <a:bodyPr/>
                    <a:lstStyle/>
                    <a:p>
                      <a:pPr marL="0" lvl="0" indent="0" algn="ctr" rtl="0">
                        <a:spcBef>
                          <a:spcPts val="0"/>
                        </a:spcBef>
                        <a:spcAft>
                          <a:spcPts val="0"/>
                        </a:spcAft>
                        <a:buNone/>
                      </a:pPr>
                      <a:r>
                        <a:rPr lang="ja" sz="1600">
                          <a:latin typeface="メイリオ" panose="020B0604030504040204" pitchFamily="50" charset="-128"/>
                          <a:ea typeface="メイリオ" panose="020B0604030504040204" pitchFamily="50" charset="-128"/>
                        </a:rPr>
                        <a:t>分類</a:t>
                      </a:r>
                      <a:endParaRPr sz="1600">
                        <a:latin typeface="メイリオ" panose="020B0604030504040204" pitchFamily="50" charset="-128"/>
                        <a:ea typeface="メイリオ" panose="020B0604030504040204" pitchFamily="50" charset="-128"/>
                      </a:endParaRPr>
                    </a:p>
                  </a:txBody>
                  <a:tcPr marL="91425" marR="91425" marT="91425" marB="91425">
                    <a:solidFill>
                      <a:srgbClr val="EFEFEF"/>
                    </a:solidFill>
                  </a:tcPr>
                </a:tc>
                <a:tc>
                  <a:txBody>
                    <a:bodyPr/>
                    <a:lstStyle/>
                    <a:p>
                      <a:pPr marL="0" lvl="0" indent="0" algn="ctr" rtl="0">
                        <a:spcBef>
                          <a:spcPts val="0"/>
                        </a:spcBef>
                        <a:spcAft>
                          <a:spcPts val="0"/>
                        </a:spcAft>
                        <a:buNone/>
                      </a:pPr>
                      <a:r>
                        <a:rPr lang="ja" sz="1600">
                          <a:latin typeface="メイリオ" panose="020B0604030504040204" pitchFamily="50" charset="-128"/>
                          <a:ea typeface="メイリオ" panose="020B0604030504040204" pitchFamily="50" charset="-128"/>
                        </a:rPr>
                        <a:t>データの例</a:t>
                      </a:r>
                      <a:endParaRPr sz="1600">
                        <a:latin typeface="メイリオ" panose="020B0604030504040204" pitchFamily="50" charset="-128"/>
                        <a:ea typeface="メイリオ" panose="020B0604030504040204" pitchFamily="50" charset="-128"/>
                      </a:endParaRPr>
                    </a:p>
                  </a:txBody>
                  <a:tcPr marL="91425" marR="91425" marT="91425" marB="91425">
                    <a:solidFill>
                      <a:srgbClr val="EFEFEF"/>
                    </a:solidFill>
                  </a:tcPr>
                </a:tc>
                <a:tc>
                  <a:txBody>
                    <a:bodyPr/>
                    <a:lstStyle/>
                    <a:p>
                      <a:pPr marL="0" lvl="0" indent="0" algn="ctr" rtl="0">
                        <a:spcBef>
                          <a:spcPts val="0"/>
                        </a:spcBef>
                        <a:spcAft>
                          <a:spcPts val="0"/>
                        </a:spcAft>
                        <a:buNone/>
                      </a:pPr>
                      <a:r>
                        <a:rPr lang="ja" sz="1600">
                          <a:latin typeface="メイリオ" panose="020B0604030504040204" pitchFamily="50" charset="-128"/>
                          <a:ea typeface="メイリオ" panose="020B0604030504040204" pitchFamily="50" charset="-128"/>
                        </a:rPr>
                        <a:t>担当</a:t>
                      </a:r>
                      <a:endParaRPr sz="1600">
                        <a:latin typeface="メイリオ" panose="020B0604030504040204" pitchFamily="50" charset="-128"/>
                        <a:ea typeface="メイリオ" panose="020B0604030504040204" pitchFamily="50" charset="-128"/>
                      </a:endParaRPr>
                    </a:p>
                  </a:txBody>
                  <a:tcPr marL="91425" marR="91425" marT="91425" marB="91425">
                    <a:solidFill>
                      <a:srgbClr val="EFEFEF"/>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ja" sz="1600">
                          <a:latin typeface="メイリオ" panose="020B0604030504040204" pitchFamily="50" charset="-128"/>
                          <a:ea typeface="メイリオ" panose="020B0604030504040204" pitchFamily="50" charset="-128"/>
                        </a:rPr>
                        <a:t>担い手</a:t>
                      </a:r>
                      <a:endParaRPr sz="1600">
                        <a:latin typeface="メイリオ" panose="020B0604030504040204" pitchFamily="50" charset="-128"/>
                        <a:ea typeface="メイリオ" panose="020B0604030504040204" pitchFamily="50" charset="-128"/>
                      </a:endParaRPr>
                    </a:p>
                  </a:txBody>
                  <a:tcPr marL="91425" marR="91425" marT="91425" marB="91425"/>
                </a:tc>
                <a:tc>
                  <a:txBody>
                    <a:bodyPr/>
                    <a:lstStyle/>
                    <a:p>
                      <a:pPr marL="457200" lvl="0" indent="-330200" algn="l" rtl="0">
                        <a:spcBef>
                          <a:spcPts val="0"/>
                        </a:spcBef>
                        <a:spcAft>
                          <a:spcPts val="0"/>
                        </a:spcAft>
                        <a:buSzPts val="1600"/>
                        <a:buChar char="●"/>
                      </a:pPr>
                      <a:r>
                        <a:rPr lang="ja" sz="1600">
                          <a:latin typeface="メイリオ" panose="020B0604030504040204" pitchFamily="50" charset="-128"/>
                          <a:ea typeface="メイリオ" panose="020B0604030504040204" pitchFamily="50" charset="-128"/>
                        </a:rPr>
                        <a:t>生産年齢人口</a:t>
                      </a:r>
                      <a:endParaRPr sz="1600">
                        <a:latin typeface="メイリオ" panose="020B0604030504040204" pitchFamily="50" charset="-128"/>
                        <a:ea typeface="メイリオ" panose="020B0604030504040204" pitchFamily="50" charset="-128"/>
                      </a:endParaRPr>
                    </a:p>
                    <a:p>
                      <a:pPr marL="457200" lvl="0" indent="-330200" algn="l" rtl="0">
                        <a:spcBef>
                          <a:spcPts val="0"/>
                        </a:spcBef>
                        <a:spcAft>
                          <a:spcPts val="0"/>
                        </a:spcAft>
                        <a:buSzPts val="1600"/>
                        <a:buChar char="●"/>
                      </a:pPr>
                      <a:r>
                        <a:rPr lang="ja" sz="1600">
                          <a:latin typeface="メイリオ" panose="020B0604030504040204" pitchFamily="50" charset="-128"/>
                          <a:ea typeface="メイリオ" panose="020B0604030504040204" pitchFamily="50" charset="-128"/>
                        </a:rPr>
                        <a:t>産業別の企業数、従業員数等</a:t>
                      </a:r>
                      <a:endParaRPr sz="1600">
                        <a:latin typeface="メイリオ" panose="020B0604030504040204" pitchFamily="50" charset="-128"/>
                        <a:ea typeface="メイリオ" panose="020B0604030504040204" pitchFamily="50" charset="-128"/>
                      </a:endParaRPr>
                    </a:p>
                  </a:txBody>
                  <a:tcPr marL="91425" marR="91425" marT="91425" marB="91425"/>
                </a:tc>
                <a:tc rowSpan="2">
                  <a:txBody>
                    <a:bodyPr/>
                    <a:lstStyle/>
                    <a:p>
                      <a:pPr marL="228600" lvl="0" indent="0" algn="l" rtl="0">
                        <a:spcBef>
                          <a:spcPts val="0"/>
                        </a:spcBef>
                        <a:spcAft>
                          <a:spcPts val="0"/>
                        </a:spcAft>
                        <a:buNone/>
                      </a:pPr>
                      <a:r>
                        <a:rPr lang="ja" altLang="en-US" sz="1600" dirty="0">
                          <a:latin typeface="メイリオ" panose="020B0604030504040204" pitchFamily="50" charset="-128"/>
                          <a:ea typeface="メイリオ" panose="020B0604030504040204" pitchFamily="50" charset="-128"/>
                        </a:rPr>
                        <a:t>市役所</a:t>
                      </a:r>
                      <a:endParaRPr lang="en-US" altLang="ja" sz="1600" dirty="0">
                        <a:latin typeface="メイリオ" panose="020B0604030504040204" pitchFamily="50" charset="-128"/>
                        <a:ea typeface="メイリオ" panose="020B0604030504040204" pitchFamily="50" charset="-128"/>
                      </a:endParaRPr>
                    </a:p>
                    <a:p>
                      <a:pPr marL="228600" lvl="0" indent="0" algn="l" rtl="0">
                        <a:spcBef>
                          <a:spcPts val="0"/>
                        </a:spcBef>
                        <a:spcAft>
                          <a:spcPts val="0"/>
                        </a:spcAft>
                        <a:buNone/>
                      </a:pPr>
                      <a:r>
                        <a:rPr lang="en-US" altLang="ja" sz="1600" dirty="0">
                          <a:latin typeface="メイリオ" panose="020B0604030504040204" pitchFamily="50" charset="-128"/>
                          <a:ea typeface="メイリオ" panose="020B0604030504040204" pitchFamily="50" charset="-128"/>
                        </a:rPr>
                        <a:t>A</a:t>
                      </a:r>
                      <a:r>
                        <a:rPr lang="ja" altLang="en-US" sz="1600" dirty="0">
                          <a:latin typeface="メイリオ" panose="020B0604030504040204" pitchFamily="50" charset="-128"/>
                          <a:ea typeface="メイリオ" panose="020B0604030504040204" pitchFamily="50" charset="-128"/>
                        </a:rPr>
                        <a:t>さん</a:t>
                      </a:r>
                      <a:endParaRPr sz="1600" dirty="0">
                        <a:latin typeface="メイリオ" panose="020B0604030504040204" pitchFamily="50" charset="-128"/>
                        <a:ea typeface="メイリオ" panose="020B0604030504040204" pitchFamily="50" charset="-128"/>
                      </a:endParaRPr>
                    </a:p>
                  </a:txBody>
                  <a:tcPr marL="91425" marR="91425" marT="91425" marB="91425" anchor="ct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ja" sz="1600">
                          <a:latin typeface="メイリオ" panose="020B0604030504040204" pitchFamily="50" charset="-128"/>
                          <a:ea typeface="メイリオ" panose="020B0604030504040204" pitchFamily="50" charset="-128"/>
                        </a:rPr>
                        <a:t>連携体制</a:t>
                      </a:r>
                      <a:endParaRPr sz="1600">
                        <a:latin typeface="メイリオ" panose="020B0604030504040204" pitchFamily="50" charset="-128"/>
                        <a:ea typeface="メイリオ" panose="020B0604030504040204" pitchFamily="50" charset="-128"/>
                      </a:endParaRPr>
                    </a:p>
                  </a:txBody>
                  <a:tcPr marL="91425" marR="91425" marT="91425" marB="91425"/>
                </a:tc>
                <a:tc>
                  <a:txBody>
                    <a:bodyPr/>
                    <a:lstStyle/>
                    <a:p>
                      <a:pPr marL="457200" lvl="0" indent="-330200" algn="l" rtl="0">
                        <a:spcBef>
                          <a:spcPts val="0"/>
                        </a:spcBef>
                        <a:spcAft>
                          <a:spcPts val="0"/>
                        </a:spcAft>
                        <a:buClr>
                          <a:schemeClr val="dk1"/>
                        </a:buClr>
                        <a:buSzPts val="1600"/>
                        <a:buChar char="●"/>
                      </a:pPr>
                      <a:r>
                        <a:rPr lang="ja" sz="1600">
                          <a:solidFill>
                            <a:schemeClr val="dk1"/>
                          </a:solidFill>
                          <a:latin typeface="メイリオ" panose="020B0604030504040204" pitchFamily="50" charset="-128"/>
                          <a:ea typeface="メイリオ" panose="020B0604030504040204" pitchFamily="50" charset="-128"/>
                        </a:rPr>
                        <a:t>過去の取り組み実績</a:t>
                      </a:r>
                      <a:endParaRPr sz="1600">
                        <a:latin typeface="メイリオ" panose="020B0604030504040204" pitchFamily="50" charset="-128"/>
                        <a:ea typeface="メイリオ" panose="020B0604030504040204" pitchFamily="50" charset="-128"/>
                      </a:endParaRPr>
                    </a:p>
                  </a:txBody>
                  <a:tcPr marL="91425" marR="91425" marT="91425" marB="91425"/>
                </a:tc>
                <a:tc vMerge="1">
                  <a:txBody>
                    <a:bodyPr/>
                    <a:lstStyle/>
                    <a:p>
                      <a:endParaRPr lang="ja-JP"/>
                    </a:p>
                  </a:txBody>
                  <a:tcPr/>
                </a:tc>
                <a:extLst>
                  <a:ext uri="{0D108BD9-81ED-4DB2-BD59-A6C34878D82A}">
                    <a16:rowId xmlns:a16="http://schemas.microsoft.com/office/drawing/2014/main" val="10002"/>
                  </a:ext>
                </a:extLst>
              </a:tr>
              <a:tr h="381000">
                <a:tc rowSpan="2">
                  <a:txBody>
                    <a:bodyPr/>
                    <a:lstStyle/>
                    <a:p>
                      <a:pPr marL="0" lvl="0" indent="0" algn="l" rtl="0">
                        <a:spcBef>
                          <a:spcPts val="0"/>
                        </a:spcBef>
                        <a:spcAft>
                          <a:spcPts val="0"/>
                        </a:spcAft>
                        <a:buNone/>
                      </a:pPr>
                      <a:r>
                        <a:rPr lang="ja" sz="1600">
                          <a:latin typeface="メイリオ" panose="020B0604030504040204" pitchFamily="50" charset="-128"/>
                          <a:ea typeface="メイリオ" panose="020B0604030504040204" pitchFamily="50" charset="-128"/>
                        </a:rPr>
                        <a:t>コンテンツ</a:t>
                      </a:r>
                      <a:endParaRPr sz="1600">
                        <a:latin typeface="メイリオ" panose="020B0604030504040204" pitchFamily="50" charset="-128"/>
                        <a:ea typeface="メイリオ" panose="020B0604030504040204" pitchFamily="50" charset="-128"/>
                      </a:endParaRPr>
                    </a:p>
                  </a:txBody>
                  <a:tcPr marL="91425" marR="91425" marT="91425" marB="91425"/>
                </a:tc>
                <a:tc rowSpan="2">
                  <a:txBody>
                    <a:bodyPr/>
                    <a:lstStyle/>
                    <a:p>
                      <a:pPr marL="457200" lvl="0" indent="-330200" algn="l" rtl="0">
                        <a:spcBef>
                          <a:spcPts val="0"/>
                        </a:spcBef>
                        <a:spcAft>
                          <a:spcPts val="0"/>
                        </a:spcAft>
                        <a:buSzPts val="1600"/>
                        <a:buChar char="●"/>
                      </a:pPr>
                      <a:r>
                        <a:rPr lang="ja" sz="1600">
                          <a:latin typeface="メイリオ" panose="020B0604030504040204" pitchFamily="50" charset="-128"/>
                          <a:ea typeface="メイリオ" panose="020B0604030504040204" pitchFamily="50" charset="-128"/>
                        </a:rPr>
                        <a:t>年間のイベント数</a:t>
                      </a:r>
                      <a:endParaRPr sz="1600">
                        <a:latin typeface="メイリオ" panose="020B0604030504040204" pitchFamily="50" charset="-128"/>
                        <a:ea typeface="メイリオ" panose="020B0604030504040204" pitchFamily="50" charset="-128"/>
                      </a:endParaRPr>
                    </a:p>
                    <a:p>
                      <a:pPr marL="457200" lvl="0" indent="-330200" algn="l" rtl="0">
                        <a:spcBef>
                          <a:spcPts val="0"/>
                        </a:spcBef>
                        <a:spcAft>
                          <a:spcPts val="0"/>
                        </a:spcAft>
                        <a:buSzPts val="1600"/>
                        <a:buChar char="●"/>
                      </a:pPr>
                      <a:r>
                        <a:rPr lang="ja" sz="1600">
                          <a:latin typeface="メイリオ" panose="020B0604030504040204" pitchFamily="50" charset="-128"/>
                          <a:ea typeface="メイリオ" panose="020B0604030504040204" pitchFamily="50" charset="-128"/>
                        </a:rPr>
                        <a:t>田舎体験、農業体験等のアクティビティ</a:t>
                      </a:r>
                      <a:endParaRPr sz="1600">
                        <a:latin typeface="メイリオ" panose="020B0604030504040204" pitchFamily="50" charset="-128"/>
                        <a:ea typeface="メイリオ" panose="020B0604030504040204" pitchFamily="50" charset="-128"/>
                      </a:endParaRPr>
                    </a:p>
                    <a:p>
                      <a:pPr marL="457200" lvl="0" indent="-330200" algn="l" rtl="0">
                        <a:spcBef>
                          <a:spcPts val="0"/>
                        </a:spcBef>
                        <a:spcAft>
                          <a:spcPts val="0"/>
                        </a:spcAft>
                        <a:buSzPts val="1600"/>
                        <a:buChar char="●"/>
                      </a:pPr>
                      <a:r>
                        <a:rPr lang="ja" sz="1600">
                          <a:latin typeface="メイリオ" panose="020B0604030504040204" pitchFamily="50" charset="-128"/>
                          <a:ea typeface="メイリオ" panose="020B0604030504040204" pitchFamily="50" charset="-128"/>
                        </a:rPr>
                        <a:t>観光施設の数</a:t>
                      </a:r>
                      <a:endParaRPr sz="1600">
                        <a:latin typeface="メイリオ" panose="020B0604030504040204" pitchFamily="50" charset="-128"/>
                        <a:ea typeface="メイリオ" panose="020B0604030504040204" pitchFamily="50" charset="-128"/>
                      </a:endParaRPr>
                    </a:p>
                  </a:txBody>
                  <a:tcPr marL="91425" marR="91425" marT="91425" marB="91425"/>
                </a:tc>
                <a:tc rowSpan="3">
                  <a:txBody>
                    <a:bodyPr/>
                    <a:lstStyle/>
                    <a:p>
                      <a:pPr marL="457200" lvl="0" indent="-228600" algn="l" rtl="0">
                        <a:spcBef>
                          <a:spcPts val="0"/>
                        </a:spcBef>
                        <a:spcAft>
                          <a:spcPts val="0"/>
                        </a:spcAft>
                        <a:buNone/>
                      </a:pPr>
                      <a:r>
                        <a:rPr lang="ja" altLang="en-US" sz="1600" dirty="0">
                          <a:latin typeface="メイリオ" panose="020B0604030504040204" pitchFamily="50" charset="-128"/>
                          <a:ea typeface="メイリオ" panose="020B0604030504040204" pitchFamily="50" charset="-128"/>
                        </a:rPr>
                        <a:t>市役所</a:t>
                      </a:r>
                      <a:endParaRPr lang="en-US" altLang="ja" sz="1600" dirty="0">
                        <a:latin typeface="メイリオ" panose="020B0604030504040204" pitchFamily="50" charset="-128"/>
                        <a:ea typeface="メイリオ" panose="020B0604030504040204" pitchFamily="50" charset="-128"/>
                      </a:endParaRPr>
                    </a:p>
                    <a:p>
                      <a:pPr marL="457200" lvl="0" indent="-228600" algn="l" rtl="0">
                        <a:spcBef>
                          <a:spcPts val="0"/>
                        </a:spcBef>
                        <a:spcAft>
                          <a:spcPts val="0"/>
                        </a:spcAft>
                        <a:buNone/>
                      </a:pPr>
                      <a:r>
                        <a:rPr lang="en-US" altLang="ja" sz="1600" dirty="0">
                          <a:latin typeface="メイリオ" panose="020B0604030504040204" pitchFamily="50" charset="-128"/>
                          <a:ea typeface="メイリオ" panose="020B0604030504040204" pitchFamily="50" charset="-128"/>
                        </a:rPr>
                        <a:t>B</a:t>
                      </a:r>
                      <a:r>
                        <a:rPr lang="ja" altLang="en-US" sz="1600" dirty="0">
                          <a:latin typeface="メイリオ" panose="020B0604030504040204" pitchFamily="50" charset="-128"/>
                          <a:ea typeface="メイリオ" panose="020B0604030504040204" pitchFamily="50" charset="-128"/>
                        </a:rPr>
                        <a:t>さん</a:t>
                      </a:r>
                      <a:endParaRPr sz="1600" dirty="0">
                        <a:latin typeface="メイリオ" panose="020B0604030504040204" pitchFamily="50" charset="-128"/>
                        <a:ea typeface="メイリオ" panose="020B0604030504040204" pitchFamily="50" charset="-128"/>
                      </a:endParaRPr>
                    </a:p>
                  </a:txBody>
                  <a:tcPr marL="91425" marR="91425" marT="91425" marB="91425" anchor="ctr"/>
                </a:tc>
                <a:extLst>
                  <a:ext uri="{0D108BD9-81ED-4DB2-BD59-A6C34878D82A}">
                    <a16:rowId xmlns:a16="http://schemas.microsoft.com/office/drawing/2014/main" val="10003"/>
                  </a:ext>
                </a:extLst>
              </a:tr>
              <a:tr h="381000">
                <a:tc vMerge="1">
                  <a:txBody>
                    <a:bodyPr/>
                    <a:lstStyle/>
                    <a:p>
                      <a:endParaRPr lang="ja-JP"/>
                    </a:p>
                  </a:txBody>
                  <a:tcPr/>
                </a:tc>
                <a:tc vMerge="1">
                  <a:txBody>
                    <a:bodyPr/>
                    <a:lstStyle/>
                    <a:p>
                      <a:endParaRPr lang="ja-JP"/>
                    </a:p>
                  </a:txBody>
                  <a:tcPr/>
                </a:tc>
                <a:tc vMerge="1">
                  <a:txBody>
                    <a:bodyPr/>
                    <a:lstStyle/>
                    <a:p>
                      <a:endParaRPr lang="ja-JP"/>
                    </a:p>
                  </a:txBody>
                  <a:tcPr/>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ja" sz="1600">
                          <a:latin typeface="メイリオ" panose="020B0604030504040204" pitchFamily="50" charset="-128"/>
                          <a:ea typeface="メイリオ" panose="020B0604030504040204" pitchFamily="50" charset="-128"/>
                        </a:rPr>
                        <a:t>受入れ体制</a:t>
                      </a:r>
                      <a:endParaRPr sz="1600">
                        <a:latin typeface="メイリオ" panose="020B0604030504040204" pitchFamily="50" charset="-128"/>
                        <a:ea typeface="メイリオ" panose="020B0604030504040204" pitchFamily="50" charset="-128"/>
                      </a:endParaRPr>
                    </a:p>
                  </a:txBody>
                  <a:tcPr marL="91425" marR="91425" marT="91425" marB="91425"/>
                </a:tc>
                <a:tc>
                  <a:txBody>
                    <a:bodyPr/>
                    <a:lstStyle/>
                    <a:p>
                      <a:pPr marL="457200" lvl="0" indent="-330200" algn="l" rtl="0">
                        <a:spcBef>
                          <a:spcPts val="0"/>
                        </a:spcBef>
                        <a:spcAft>
                          <a:spcPts val="0"/>
                        </a:spcAft>
                        <a:buSzPts val="1600"/>
                        <a:buChar char="●"/>
                      </a:pPr>
                      <a:r>
                        <a:rPr lang="ja" sz="1600">
                          <a:latin typeface="メイリオ" panose="020B0604030504040204" pitchFamily="50" charset="-128"/>
                          <a:ea typeface="メイリオ" panose="020B0604030504040204" pitchFamily="50" charset="-128"/>
                        </a:rPr>
                        <a:t>市内の宿泊施設数</a:t>
                      </a:r>
                      <a:endParaRPr sz="1600">
                        <a:latin typeface="メイリオ" panose="020B0604030504040204" pitchFamily="50" charset="-128"/>
                        <a:ea typeface="メイリオ" panose="020B0604030504040204" pitchFamily="50" charset="-128"/>
                      </a:endParaRPr>
                    </a:p>
                    <a:p>
                      <a:pPr marL="457200" lvl="0" indent="-330200" algn="l" rtl="0">
                        <a:spcBef>
                          <a:spcPts val="0"/>
                        </a:spcBef>
                        <a:spcAft>
                          <a:spcPts val="0"/>
                        </a:spcAft>
                        <a:buSzPts val="1600"/>
                        <a:buChar char="●"/>
                      </a:pPr>
                      <a:r>
                        <a:rPr lang="ja" sz="1600">
                          <a:solidFill>
                            <a:schemeClr val="dk1"/>
                          </a:solidFill>
                          <a:latin typeface="メイリオ" panose="020B0604030504040204" pitchFamily="50" charset="-128"/>
                          <a:ea typeface="メイリオ" panose="020B0604030504040204" pitchFamily="50" charset="-128"/>
                        </a:rPr>
                        <a:t>路線バスの発着本数</a:t>
                      </a:r>
                      <a:endParaRPr sz="1600">
                        <a:latin typeface="メイリオ" panose="020B0604030504040204" pitchFamily="50" charset="-128"/>
                        <a:ea typeface="メイリオ" panose="020B0604030504040204" pitchFamily="50" charset="-128"/>
                      </a:endParaRPr>
                    </a:p>
                  </a:txBody>
                  <a:tcPr marL="91425" marR="91425" marT="91425" marB="91425"/>
                </a:tc>
                <a:tc vMerge="1">
                  <a:txBody>
                    <a:bodyPr/>
                    <a:lstStyle/>
                    <a:p>
                      <a:endParaRPr lang="ja-JP"/>
                    </a:p>
                  </a:txBody>
                  <a:tcPr/>
                </a:tc>
                <a:extLst>
                  <a:ext uri="{0D108BD9-81ED-4DB2-BD59-A6C34878D82A}">
                    <a16:rowId xmlns:a16="http://schemas.microsoft.com/office/drawing/2014/main" val="10005"/>
                  </a:ext>
                </a:extLst>
              </a:tr>
              <a:tr h="381000">
                <a:tc>
                  <a:txBody>
                    <a:bodyPr/>
                    <a:lstStyle/>
                    <a:p>
                      <a:pPr marL="0" lvl="0" indent="0" algn="l" rtl="0">
                        <a:spcBef>
                          <a:spcPts val="0"/>
                        </a:spcBef>
                        <a:spcAft>
                          <a:spcPts val="0"/>
                        </a:spcAft>
                        <a:buNone/>
                      </a:pPr>
                      <a:r>
                        <a:rPr lang="ja" sz="1600">
                          <a:latin typeface="メイリオ" panose="020B0604030504040204" pitchFamily="50" charset="-128"/>
                          <a:ea typeface="メイリオ" panose="020B0604030504040204" pitchFamily="50" charset="-128"/>
                        </a:rPr>
                        <a:t>ターゲット</a:t>
                      </a:r>
                      <a:endParaRPr sz="1600">
                        <a:latin typeface="メイリオ" panose="020B0604030504040204" pitchFamily="50" charset="-128"/>
                        <a:ea typeface="メイリオ" panose="020B0604030504040204" pitchFamily="50" charset="-128"/>
                      </a:endParaRPr>
                    </a:p>
                  </a:txBody>
                  <a:tcPr marL="91425" marR="91425" marT="91425" marB="91425"/>
                </a:tc>
                <a:tc>
                  <a:txBody>
                    <a:bodyPr/>
                    <a:lstStyle/>
                    <a:p>
                      <a:pPr marL="457200" lvl="0" indent="-330200" algn="l" rtl="0">
                        <a:spcBef>
                          <a:spcPts val="0"/>
                        </a:spcBef>
                        <a:spcAft>
                          <a:spcPts val="0"/>
                        </a:spcAft>
                        <a:buSzPts val="1600"/>
                        <a:buChar char="●"/>
                      </a:pPr>
                      <a:r>
                        <a:rPr lang="ja" sz="1600">
                          <a:latin typeface="メイリオ" panose="020B0604030504040204" pitchFamily="50" charset="-128"/>
                          <a:ea typeface="メイリオ" panose="020B0604030504040204" pitchFamily="50" charset="-128"/>
                        </a:rPr>
                        <a:t>観光客（実績値）の属性（年齢、居住地、性別・・・）</a:t>
                      </a:r>
                      <a:endParaRPr sz="1600">
                        <a:latin typeface="メイリオ" panose="020B0604030504040204" pitchFamily="50" charset="-128"/>
                        <a:ea typeface="メイリオ" panose="020B0604030504040204" pitchFamily="50" charset="-128"/>
                      </a:endParaRPr>
                    </a:p>
                    <a:p>
                      <a:pPr marL="457200" lvl="0" indent="-330200" algn="l" rtl="0">
                        <a:spcBef>
                          <a:spcPts val="0"/>
                        </a:spcBef>
                        <a:spcAft>
                          <a:spcPts val="0"/>
                        </a:spcAft>
                        <a:buSzPts val="1600"/>
                        <a:buChar char="●"/>
                      </a:pPr>
                      <a:r>
                        <a:rPr lang="ja" sz="1600">
                          <a:latin typeface="メイリオ" panose="020B0604030504040204" pitchFamily="50" charset="-128"/>
                          <a:ea typeface="メイリオ" panose="020B0604030504040204" pitchFamily="50" charset="-128"/>
                        </a:rPr>
                        <a:t>十日町市が目的地なのか、経由している人なのか。十日町市が目的地の場合、主目的は何なのか。</a:t>
                      </a:r>
                      <a:endParaRPr sz="1600">
                        <a:latin typeface="メイリオ" panose="020B0604030504040204" pitchFamily="50" charset="-128"/>
                        <a:ea typeface="メイリオ" panose="020B0604030504040204" pitchFamily="50" charset="-128"/>
                      </a:endParaRPr>
                    </a:p>
                    <a:p>
                      <a:pPr marL="457200" lvl="0" indent="-330200" algn="l" rtl="0">
                        <a:spcBef>
                          <a:spcPts val="0"/>
                        </a:spcBef>
                        <a:spcAft>
                          <a:spcPts val="0"/>
                        </a:spcAft>
                        <a:buSzPts val="1600"/>
                        <a:buChar char="●"/>
                      </a:pPr>
                      <a:r>
                        <a:rPr lang="ja" sz="1600">
                          <a:latin typeface="メイリオ" panose="020B0604030504040204" pitchFamily="50" charset="-128"/>
                          <a:ea typeface="メイリオ" panose="020B0604030504040204" pitchFamily="50" charset="-128"/>
                        </a:rPr>
                        <a:t>元・新潟県民は今どこにどれだけいるのか？</a:t>
                      </a:r>
                      <a:endParaRPr sz="1600">
                        <a:latin typeface="メイリオ" panose="020B0604030504040204" pitchFamily="50" charset="-128"/>
                        <a:ea typeface="メイリオ" panose="020B0604030504040204" pitchFamily="50" charset="-128"/>
                      </a:endParaRPr>
                    </a:p>
                  </a:txBody>
                  <a:tcPr marL="91425" marR="91425" marT="91425" marB="91425"/>
                </a:tc>
                <a:tc>
                  <a:txBody>
                    <a:bodyPr/>
                    <a:lstStyle/>
                    <a:p>
                      <a:pPr marL="457200" lvl="0" indent="-228600" algn="l" rtl="0">
                        <a:spcBef>
                          <a:spcPts val="0"/>
                        </a:spcBef>
                        <a:spcAft>
                          <a:spcPts val="0"/>
                        </a:spcAft>
                        <a:buNone/>
                      </a:pPr>
                      <a:r>
                        <a:rPr lang="ja" altLang="en-US" sz="1600" dirty="0">
                          <a:latin typeface="メイリオ" panose="020B0604030504040204" pitchFamily="50" charset="-128"/>
                          <a:ea typeface="メイリオ" panose="020B0604030504040204" pitchFamily="50" charset="-128"/>
                        </a:rPr>
                        <a:t>市役所</a:t>
                      </a:r>
                      <a:endParaRPr lang="en-US" altLang="ja" sz="1600" dirty="0">
                        <a:latin typeface="メイリオ" panose="020B0604030504040204" pitchFamily="50" charset="-128"/>
                        <a:ea typeface="メイリオ" panose="020B0604030504040204" pitchFamily="50" charset="-128"/>
                      </a:endParaRPr>
                    </a:p>
                    <a:p>
                      <a:pPr marL="457200" lvl="0" indent="-228600" algn="l" rtl="0">
                        <a:spcBef>
                          <a:spcPts val="0"/>
                        </a:spcBef>
                        <a:spcAft>
                          <a:spcPts val="0"/>
                        </a:spcAft>
                        <a:buNone/>
                      </a:pPr>
                      <a:r>
                        <a:rPr lang="en-US" altLang="ja" sz="1600" dirty="0">
                          <a:latin typeface="メイリオ" panose="020B0604030504040204" pitchFamily="50" charset="-128"/>
                          <a:ea typeface="メイリオ" panose="020B0604030504040204" pitchFamily="50" charset="-128"/>
                        </a:rPr>
                        <a:t>C</a:t>
                      </a:r>
                      <a:r>
                        <a:rPr lang="ja" altLang="en-US" sz="1600" dirty="0">
                          <a:latin typeface="メイリオ" panose="020B0604030504040204" pitchFamily="50" charset="-128"/>
                          <a:ea typeface="メイリオ" panose="020B0604030504040204" pitchFamily="50" charset="-128"/>
                        </a:rPr>
                        <a:t>さん</a:t>
                      </a:r>
                      <a:endParaRPr sz="1600" dirty="0">
                        <a:latin typeface="メイリオ" panose="020B0604030504040204" pitchFamily="50" charset="-128"/>
                        <a:ea typeface="メイリオ" panose="020B0604030504040204" pitchFamily="50" charset="-128"/>
                      </a:endParaRPr>
                    </a:p>
                  </a:txBody>
                  <a:tcPr marL="91425" marR="91425" marT="91425" marB="91425" anchor="ctr"/>
                </a:tc>
                <a:extLst>
                  <a:ext uri="{0D108BD9-81ED-4DB2-BD59-A6C34878D82A}">
                    <a16:rowId xmlns:a16="http://schemas.microsoft.com/office/drawing/2014/main" val="10006"/>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72"/>
          <p:cNvSpPr txBox="1"/>
          <p:nvPr/>
        </p:nvSpPr>
        <p:spPr>
          <a:xfrm>
            <a:off x="457200" y="3954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 sz="3000" b="1">
                <a:solidFill>
                  <a:srgbClr val="434343"/>
                </a:solidFill>
              </a:rPr>
              <a:t>担当分け（終了時）</a:t>
            </a:r>
            <a:endParaRPr sz="3000" b="1">
              <a:solidFill>
                <a:srgbClr val="434343"/>
              </a:solidFill>
            </a:endParaRPr>
          </a:p>
        </p:txBody>
      </p:sp>
      <p:graphicFrame>
        <p:nvGraphicFramePr>
          <p:cNvPr id="418" name="Google Shape;418;p72"/>
          <p:cNvGraphicFramePr/>
          <p:nvPr>
            <p:extLst>
              <p:ext uri="{D42A27DB-BD31-4B8C-83A1-F6EECF244321}">
                <p14:modId xmlns:p14="http://schemas.microsoft.com/office/powerpoint/2010/main" val="2574871017"/>
              </p:ext>
            </p:extLst>
          </p:nvPr>
        </p:nvGraphicFramePr>
        <p:xfrm>
          <a:off x="536366" y="939748"/>
          <a:ext cx="7494750" cy="5425260"/>
        </p:xfrm>
        <a:graphic>
          <a:graphicData uri="http://schemas.openxmlformats.org/drawingml/2006/table">
            <a:tbl>
              <a:tblPr>
                <a:noFill/>
                <a:tableStyleId>{19EB08CF-F05A-473E-BC74-A0DA79190AFF}</a:tableStyleId>
              </a:tblPr>
              <a:tblGrid>
                <a:gridCol w="1326425">
                  <a:extLst>
                    <a:ext uri="{9D8B030D-6E8A-4147-A177-3AD203B41FA5}">
                      <a16:colId xmlns:a16="http://schemas.microsoft.com/office/drawing/2014/main" val="20000"/>
                    </a:ext>
                  </a:extLst>
                </a:gridCol>
                <a:gridCol w="4797200">
                  <a:extLst>
                    <a:ext uri="{9D8B030D-6E8A-4147-A177-3AD203B41FA5}">
                      <a16:colId xmlns:a16="http://schemas.microsoft.com/office/drawing/2014/main" val="20001"/>
                    </a:ext>
                  </a:extLst>
                </a:gridCol>
                <a:gridCol w="1371125">
                  <a:extLst>
                    <a:ext uri="{9D8B030D-6E8A-4147-A177-3AD203B41FA5}">
                      <a16:colId xmlns:a16="http://schemas.microsoft.com/office/drawing/2014/main" val="20002"/>
                    </a:ext>
                  </a:extLst>
                </a:gridCol>
              </a:tblGrid>
              <a:tr h="291975">
                <a:tc>
                  <a:txBody>
                    <a:bodyPr/>
                    <a:lstStyle/>
                    <a:p>
                      <a:pPr marL="0" lvl="0" indent="0" algn="ctr" rtl="0">
                        <a:spcBef>
                          <a:spcPts val="0"/>
                        </a:spcBef>
                        <a:spcAft>
                          <a:spcPts val="0"/>
                        </a:spcAft>
                        <a:buNone/>
                      </a:pPr>
                      <a:r>
                        <a:rPr lang="ja" sz="1600">
                          <a:latin typeface="メイリオ" panose="020B0604030504040204" pitchFamily="50" charset="-128"/>
                          <a:ea typeface="メイリオ" panose="020B0604030504040204" pitchFamily="50" charset="-128"/>
                        </a:rPr>
                        <a:t>分類</a:t>
                      </a:r>
                      <a:endParaRPr sz="1600">
                        <a:latin typeface="メイリオ" panose="020B0604030504040204" pitchFamily="50" charset="-128"/>
                        <a:ea typeface="メイリオ" panose="020B0604030504040204" pitchFamily="50" charset="-128"/>
                      </a:endParaRPr>
                    </a:p>
                  </a:txBody>
                  <a:tcPr marL="91425" marR="91425" marT="91425" marB="91425">
                    <a:solidFill>
                      <a:srgbClr val="EFEFEF"/>
                    </a:solidFill>
                  </a:tcPr>
                </a:tc>
                <a:tc>
                  <a:txBody>
                    <a:bodyPr/>
                    <a:lstStyle/>
                    <a:p>
                      <a:pPr marL="0" lvl="0" indent="0" algn="ctr" rtl="0">
                        <a:spcBef>
                          <a:spcPts val="0"/>
                        </a:spcBef>
                        <a:spcAft>
                          <a:spcPts val="0"/>
                        </a:spcAft>
                        <a:buNone/>
                      </a:pPr>
                      <a:r>
                        <a:rPr lang="ja" sz="1600">
                          <a:latin typeface="メイリオ" panose="020B0604030504040204" pitchFamily="50" charset="-128"/>
                          <a:ea typeface="メイリオ" panose="020B0604030504040204" pitchFamily="50" charset="-128"/>
                        </a:rPr>
                        <a:t>データの例</a:t>
                      </a:r>
                      <a:endParaRPr sz="1600">
                        <a:latin typeface="メイリオ" panose="020B0604030504040204" pitchFamily="50" charset="-128"/>
                        <a:ea typeface="メイリオ" panose="020B0604030504040204" pitchFamily="50" charset="-128"/>
                      </a:endParaRPr>
                    </a:p>
                  </a:txBody>
                  <a:tcPr marL="91425" marR="91425" marT="91425" marB="91425">
                    <a:solidFill>
                      <a:srgbClr val="EFEFEF"/>
                    </a:solidFill>
                  </a:tcPr>
                </a:tc>
                <a:tc>
                  <a:txBody>
                    <a:bodyPr/>
                    <a:lstStyle/>
                    <a:p>
                      <a:pPr marL="0" lvl="0" indent="0" algn="ctr" rtl="0">
                        <a:spcBef>
                          <a:spcPts val="0"/>
                        </a:spcBef>
                        <a:spcAft>
                          <a:spcPts val="0"/>
                        </a:spcAft>
                        <a:buNone/>
                      </a:pPr>
                      <a:r>
                        <a:rPr lang="ja" sz="1600">
                          <a:latin typeface="メイリオ" panose="020B0604030504040204" pitchFamily="50" charset="-128"/>
                          <a:ea typeface="メイリオ" panose="020B0604030504040204" pitchFamily="50" charset="-128"/>
                        </a:rPr>
                        <a:t>担当</a:t>
                      </a:r>
                      <a:endParaRPr sz="1600">
                        <a:latin typeface="メイリオ" panose="020B0604030504040204" pitchFamily="50" charset="-128"/>
                        <a:ea typeface="メイリオ" panose="020B0604030504040204" pitchFamily="50" charset="-128"/>
                      </a:endParaRPr>
                    </a:p>
                  </a:txBody>
                  <a:tcPr marL="91425" marR="91425" marT="91425" marB="91425">
                    <a:solidFill>
                      <a:srgbClr val="EFEFEF"/>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ja" sz="1600">
                          <a:latin typeface="メイリオ" panose="020B0604030504040204" pitchFamily="50" charset="-128"/>
                          <a:ea typeface="メイリオ" panose="020B0604030504040204" pitchFamily="50" charset="-128"/>
                        </a:rPr>
                        <a:t>担い手</a:t>
                      </a:r>
                      <a:endParaRPr sz="1600">
                        <a:latin typeface="メイリオ" panose="020B0604030504040204" pitchFamily="50" charset="-128"/>
                        <a:ea typeface="メイリオ" panose="020B0604030504040204" pitchFamily="50" charset="-128"/>
                      </a:endParaRPr>
                    </a:p>
                  </a:txBody>
                  <a:tcPr marL="91425" marR="91425" marT="91425" marB="91425"/>
                </a:tc>
                <a:tc>
                  <a:txBody>
                    <a:bodyPr/>
                    <a:lstStyle/>
                    <a:p>
                      <a:pPr marL="457200" lvl="0" indent="-304800" algn="l" rtl="0">
                        <a:spcBef>
                          <a:spcPts val="0"/>
                        </a:spcBef>
                        <a:spcAft>
                          <a:spcPts val="0"/>
                        </a:spcAft>
                        <a:buSzPts val="1200"/>
                        <a:buChar char="●"/>
                      </a:pPr>
                      <a:r>
                        <a:rPr lang="ja" sz="1200">
                          <a:latin typeface="メイリオ" panose="020B0604030504040204" pitchFamily="50" charset="-128"/>
                          <a:ea typeface="メイリオ" panose="020B0604030504040204" pitchFamily="50" charset="-128"/>
                        </a:rPr>
                        <a:t>生産年齢人口の時系列比較、南魚沼市との比較</a:t>
                      </a:r>
                      <a:endParaRPr sz="1200">
                        <a:latin typeface="メイリオ" panose="020B0604030504040204" pitchFamily="50" charset="-128"/>
                        <a:ea typeface="メイリオ" panose="020B0604030504040204" pitchFamily="50" charset="-128"/>
                      </a:endParaRPr>
                    </a:p>
                    <a:p>
                      <a:pPr marL="457200" lvl="0" indent="-304800" algn="l" rtl="0">
                        <a:spcBef>
                          <a:spcPts val="0"/>
                        </a:spcBef>
                        <a:spcAft>
                          <a:spcPts val="0"/>
                        </a:spcAft>
                        <a:buSzPts val="1200"/>
                        <a:buChar char="●"/>
                      </a:pPr>
                      <a:r>
                        <a:rPr lang="ja" sz="1200">
                          <a:latin typeface="メイリオ" panose="020B0604030504040204" pitchFamily="50" charset="-128"/>
                          <a:ea typeface="メイリオ" panose="020B0604030504040204" pitchFamily="50" charset="-128"/>
                        </a:rPr>
                        <a:t>産業別企業数の時系列比較、南魚沼市との比較</a:t>
                      </a:r>
                      <a:endParaRPr sz="1200">
                        <a:latin typeface="メイリオ" panose="020B0604030504040204" pitchFamily="50" charset="-128"/>
                        <a:ea typeface="メイリオ" panose="020B0604030504040204" pitchFamily="50" charset="-128"/>
                      </a:endParaRPr>
                    </a:p>
                  </a:txBody>
                  <a:tcPr marL="91425" marR="91425" marT="91425" marB="91425"/>
                </a:tc>
                <a:tc rowSpan="2">
                  <a:txBody>
                    <a:bodyPr/>
                    <a:lstStyle/>
                    <a:p>
                      <a:pPr marL="228600" lvl="0" indent="0" algn="l" rtl="0">
                        <a:spcBef>
                          <a:spcPts val="0"/>
                        </a:spcBef>
                        <a:spcAft>
                          <a:spcPts val="0"/>
                        </a:spcAft>
                        <a:buNone/>
                      </a:pPr>
                      <a:r>
                        <a:rPr lang="ja" sz="1600">
                          <a:latin typeface="メイリオ" panose="020B0604030504040204" pitchFamily="50" charset="-128"/>
                          <a:ea typeface="メイリオ" panose="020B0604030504040204" pitchFamily="50" charset="-128"/>
                        </a:rPr>
                        <a:t>柳さん</a:t>
                      </a:r>
                      <a:endParaRPr sz="1600">
                        <a:latin typeface="メイリオ" panose="020B0604030504040204" pitchFamily="50" charset="-128"/>
                        <a:ea typeface="メイリオ" panose="020B0604030504040204" pitchFamily="50" charset="-128"/>
                      </a:endParaRPr>
                    </a:p>
                  </a:txBody>
                  <a:tcPr marL="91425" marR="91425" marT="91425" marB="91425" anchor="ct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ja" sz="1600">
                          <a:latin typeface="メイリオ" panose="020B0604030504040204" pitchFamily="50" charset="-128"/>
                          <a:ea typeface="メイリオ" panose="020B0604030504040204" pitchFamily="50" charset="-128"/>
                        </a:rPr>
                        <a:t>連携体制</a:t>
                      </a:r>
                      <a:endParaRPr sz="1600">
                        <a:latin typeface="メイリオ" panose="020B0604030504040204" pitchFamily="50" charset="-128"/>
                        <a:ea typeface="メイリオ" panose="020B0604030504040204" pitchFamily="50" charset="-128"/>
                      </a:endParaRPr>
                    </a:p>
                  </a:txBody>
                  <a:tcPr marL="91425" marR="91425" marT="91425" marB="91425"/>
                </a:tc>
                <a:tc>
                  <a:txBody>
                    <a:bodyPr/>
                    <a:lstStyle/>
                    <a:p>
                      <a:pPr marL="457200" lvl="0" indent="-304800" algn="l" rtl="0">
                        <a:spcBef>
                          <a:spcPts val="0"/>
                        </a:spcBef>
                        <a:spcAft>
                          <a:spcPts val="0"/>
                        </a:spcAft>
                        <a:buClr>
                          <a:schemeClr val="dk1"/>
                        </a:buClr>
                        <a:buSzPts val="1200"/>
                        <a:buChar char="●"/>
                      </a:pPr>
                      <a:r>
                        <a:rPr lang="ja" sz="1200">
                          <a:solidFill>
                            <a:schemeClr val="dk1"/>
                          </a:solidFill>
                          <a:latin typeface="メイリオ" panose="020B0604030504040204" pitchFamily="50" charset="-128"/>
                          <a:ea typeface="メイリオ" panose="020B0604030504040204" pitchFamily="50" charset="-128"/>
                        </a:rPr>
                        <a:t>市内の観光に関連する団体の一覧</a:t>
                      </a:r>
                      <a:endParaRPr sz="1200">
                        <a:latin typeface="メイリオ" panose="020B0604030504040204" pitchFamily="50" charset="-128"/>
                        <a:ea typeface="メイリオ" panose="020B0604030504040204" pitchFamily="50" charset="-128"/>
                      </a:endParaRPr>
                    </a:p>
                  </a:txBody>
                  <a:tcPr marL="91425" marR="91425" marT="91425" marB="91425"/>
                </a:tc>
                <a:tc vMerge="1">
                  <a:txBody>
                    <a:bodyPr/>
                    <a:lstStyle/>
                    <a:p>
                      <a:endParaRPr lang="ja-JP"/>
                    </a:p>
                  </a:txBody>
                  <a:tcPr/>
                </a:tc>
                <a:extLst>
                  <a:ext uri="{0D108BD9-81ED-4DB2-BD59-A6C34878D82A}">
                    <a16:rowId xmlns:a16="http://schemas.microsoft.com/office/drawing/2014/main" val="10002"/>
                  </a:ext>
                </a:extLst>
              </a:tr>
              <a:tr h="381000">
                <a:tc rowSpan="2">
                  <a:txBody>
                    <a:bodyPr/>
                    <a:lstStyle/>
                    <a:p>
                      <a:pPr marL="0" lvl="0" indent="0" algn="l" rtl="0">
                        <a:spcBef>
                          <a:spcPts val="0"/>
                        </a:spcBef>
                        <a:spcAft>
                          <a:spcPts val="0"/>
                        </a:spcAft>
                        <a:buNone/>
                      </a:pPr>
                      <a:r>
                        <a:rPr lang="ja" sz="1600">
                          <a:latin typeface="メイリオ" panose="020B0604030504040204" pitchFamily="50" charset="-128"/>
                          <a:ea typeface="メイリオ" panose="020B0604030504040204" pitchFamily="50" charset="-128"/>
                        </a:rPr>
                        <a:t>コンテンツ</a:t>
                      </a:r>
                      <a:endParaRPr sz="1600">
                        <a:latin typeface="メイリオ" panose="020B0604030504040204" pitchFamily="50" charset="-128"/>
                        <a:ea typeface="メイリオ" panose="020B0604030504040204" pitchFamily="50" charset="-128"/>
                      </a:endParaRPr>
                    </a:p>
                  </a:txBody>
                  <a:tcPr marL="91425" marR="91425" marT="91425" marB="91425"/>
                </a:tc>
                <a:tc rowSpan="2">
                  <a:txBody>
                    <a:bodyPr/>
                    <a:lstStyle/>
                    <a:p>
                      <a:pPr marL="457200" lvl="0" indent="-304800" algn="l" rtl="0">
                        <a:spcBef>
                          <a:spcPts val="0"/>
                        </a:spcBef>
                        <a:spcAft>
                          <a:spcPts val="0"/>
                        </a:spcAft>
                        <a:buSzPts val="1200"/>
                        <a:buChar char="●"/>
                      </a:pPr>
                      <a:r>
                        <a:rPr lang="ja" sz="1200">
                          <a:latin typeface="メイリオ" panose="020B0604030504040204" pitchFamily="50" charset="-128"/>
                          <a:ea typeface="メイリオ" panose="020B0604030504040204" pitchFamily="50" charset="-128"/>
                        </a:rPr>
                        <a:t>年間のイベント数、</a:t>
                      </a:r>
                      <a:r>
                        <a:rPr lang="ja" sz="1200" b="1">
                          <a:latin typeface="メイリオ" panose="020B0604030504040204" pitchFamily="50" charset="-128"/>
                          <a:ea typeface="メイリオ" panose="020B0604030504040204" pitchFamily="50" charset="-128"/>
                        </a:rPr>
                        <a:t>分類　</a:t>
                      </a:r>
                      <a:r>
                        <a:rPr lang="ja" sz="1200">
                          <a:latin typeface="メイリオ" panose="020B0604030504040204" pitchFamily="50" charset="-128"/>
                          <a:ea typeface="メイリオ" panose="020B0604030504040204" pitchFamily="50" charset="-128"/>
                        </a:rPr>
                        <a:t>※観光協会関連のみ</a:t>
                      </a:r>
                      <a:endParaRPr sz="1200">
                        <a:latin typeface="メイリオ" panose="020B0604030504040204" pitchFamily="50" charset="-128"/>
                        <a:ea typeface="メイリオ" panose="020B0604030504040204" pitchFamily="50" charset="-128"/>
                      </a:endParaRPr>
                    </a:p>
                    <a:p>
                      <a:pPr marL="457200" lvl="0" indent="-304800" algn="l" rtl="0">
                        <a:spcBef>
                          <a:spcPts val="0"/>
                        </a:spcBef>
                        <a:spcAft>
                          <a:spcPts val="0"/>
                        </a:spcAft>
                        <a:buSzPts val="1200"/>
                        <a:buChar char="●"/>
                      </a:pPr>
                      <a:r>
                        <a:rPr lang="ja" sz="1200">
                          <a:latin typeface="メイリオ" panose="020B0604030504040204" pitchFamily="50" charset="-128"/>
                          <a:ea typeface="メイリオ" panose="020B0604030504040204" pitchFamily="50" charset="-128"/>
                        </a:rPr>
                        <a:t>地域のお祭り等の数</a:t>
                      </a:r>
                      <a:endParaRPr sz="1200">
                        <a:latin typeface="メイリオ" panose="020B0604030504040204" pitchFamily="50" charset="-128"/>
                        <a:ea typeface="メイリオ" panose="020B0604030504040204" pitchFamily="50" charset="-128"/>
                      </a:endParaRPr>
                    </a:p>
                    <a:p>
                      <a:pPr marL="457200" lvl="0" indent="-304800" algn="l" rtl="0">
                        <a:spcBef>
                          <a:spcPts val="0"/>
                        </a:spcBef>
                        <a:spcAft>
                          <a:spcPts val="0"/>
                        </a:spcAft>
                        <a:buSzPts val="1200"/>
                        <a:buChar char="●"/>
                      </a:pPr>
                      <a:r>
                        <a:rPr lang="ja" sz="1200">
                          <a:latin typeface="メイリオ" panose="020B0604030504040204" pitchFamily="50" charset="-128"/>
                          <a:ea typeface="メイリオ" panose="020B0604030504040204" pitchFamily="50" charset="-128"/>
                        </a:rPr>
                        <a:t>田舎体験、農業体験等のアクティビティ数</a:t>
                      </a:r>
                      <a:endParaRPr sz="1200">
                        <a:latin typeface="メイリオ" panose="020B0604030504040204" pitchFamily="50" charset="-128"/>
                        <a:ea typeface="メイリオ" panose="020B0604030504040204" pitchFamily="50" charset="-128"/>
                      </a:endParaRPr>
                    </a:p>
                    <a:p>
                      <a:pPr marL="457200" lvl="0" indent="-304800" algn="l" rtl="0">
                        <a:spcBef>
                          <a:spcPts val="0"/>
                        </a:spcBef>
                        <a:spcAft>
                          <a:spcPts val="0"/>
                        </a:spcAft>
                        <a:buSzPts val="1200"/>
                        <a:buChar char="●"/>
                      </a:pPr>
                      <a:r>
                        <a:rPr lang="ja" sz="1200">
                          <a:latin typeface="メイリオ" panose="020B0604030504040204" pitchFamily="50" charset="-128"/>
                          <a:ea typeface="メイリオ" panose="020B0604030504040204" pitchFamily="50" charset="-128"/>
                        </a:rPr>
                        <a:t>観光施設の数（含む、芸術祭の常設作品数）</a:t>
                      </a:r>
                      <a:endParaRPr sz="1200">
                        <a:latin typeface="メイリオ" panose="020B0604030504040204" pitchFamily="50" charset="-128"/>
                        <a:ea typeface="メイリオ" panose="020B0604030504040204" pitchFamily="50" charset="-128"/>
                      </a:endParaRPr>
                    </a:p>
                    <a:p>
                      <a:pPr marL="457200" lvl="0" indent="-304800" algn="l" rtl="0">
                        <a:spcBef>
                          <a:spcPts val="0"/>
                        </a:spcBef>
                        <a:spcAft>
                          <a:spcPts val="0"/>
                        </a:spcAft>
                        <a:buSzPts val="1200"/>
                        <a:buChar char="●"/>
                      </a:pPr>
                      <a:r>
                        <a:rPr lang="ja" sz="1200">
                          <a:latin typeface="メイリオ" panose="020B0604030504040204" pitchFamily="50" charset="-128"/>
                          <a:ea typeface="メイリオ" panose="020B0604030504040204" pitchFamily="50" charset="-128"/>
                        </a:rPr>
                        <a:t>観光客が向かっている目的地</a:t>
                      </a:r>
                      <a:endParaRPr sz="1200">
                        <a:latin typeface="メイリオ" panose="020B0604030504040204" pitchFamily="50" charset="-128"/>
                        <a:ea typeface="メイリオ" panose="020B0604030504040204" pitchFamily="50" charset="-128"/>
                      </a:endParaRPr>
                    </a:p>
                    <a:p>
                      <a:pPr marL="457200" lvl="0" indent="0" algn="l" rtl="0">
                        <a:spcBef>
                          <a:spcPts val="0"/>
                        </a:spcBef>
                        <a:spcAft>
                          <a:spcPts val="0"/>
                        </a:spcAft>
                        <a:buNone/>
                      </a:pPr>
                      <a:r>
                        <a:rPr lang="ja" sz="1200">
                          <a:latin typeface="メイリオ" panose="020B0604030504040204" pitchFamily="50" charset="-128"/>
                          <a:ea typeface="メイリオ" panose="020B0604030504040204" pitchFamily="50" charset="-128"/>
                        </a:rPr>
                        <a:t>→観光入込客数</a:t>
                      </a:r>
                      <a:endParaRPr sz="1200">
                        <a:latin typeface="メイリオ" panose="020B0604030504040204" pitchFamily="50" charset="-128"/>
                        <a:ea typeface="メイリオ" panose="020B0604030504040204" pitchFamily="50" charset="-128"/>
                      </a:endParaRPr>
                    </a:p>
                  </a:txBody>
                  <a:tcPr marL="91425" marR="91425" marT="91425" marB="91425"/>
                </a:tc>
                <a:tc rowSpan="3">
                  <a:txBody>
                    <a:bodyPr/>
                    <a:lstStyle/>
                    <a:p>
                      <a:pPr marL="457200" lvl="0" indent="-228600" algn="l" rtl="0">
                        <a:spcBef>
                          <a:spcPts val="0"/>
                        </a:spcBef>
                        <a:spcAft>
                          <a:spcPts val="0"/>
                        </a:spcAft>
                        <a:buNone/>
                      </a:pPr>
                      <a:r>
                        <a:rPr lang="ja" sz="1600">
                          <a:latin typeface="メイリオ" panose="020B0604030504040204" pitchFamily="50" charset="-128"/>
                          <a:ea typeface="メイリオ" panose="020B0604030504040204" pitchFamily="50" charset="-128"/>
                        </a:rPr>
                        <a:t>池田さん</a:t>
                      </a:r>
                      <a:endParaRPr sz="1600">
                        <a:latin typeface="メイリオ" panose="020B0604030504040204" pitchFamily="50" charset="-128"/>
                        <a:ea typeface="メイリオ" panose="020B0604030504040204" pitchFamily="50" charset="-128"/>
                      </a:endParaRPr>
                    </a:p>
                  </a:txBody>
                  <a:tcPr marL="91425" marR="91425" marT="91425" marB="91425" anchor="ctr"/>
                </a:tc>
                <a:extLst>
                  <a:ext uri="{0D108BD9-81ED-4DB2-BD59-A6C34878D82A}">
                    <a16:rowId xmlns:a16="http://schemas.microsoft.com/office/drawing/2014/main" val="10003"/>
                  </a:ext>
                </a:extLst>
              </a:tr>
              <a:tr h="381000">
                <a:tc vMerge="1">
                  <a:txBody>
                    <a:bodyPr/>
                    <a:lstStyle/>
                    <a:p>
                      <a:endParaRPr lang="ja-JP"/>
                    </a:p>
                  </a:txBody>
                  <a:tcPr/>
                </a:tc>
                <a:tc vMerge="1">
                  <a:txBody>
                    <a:bodyPr/>
                    <a:lstStyle/>
                    <a:p>
                      <a:endParaRPr lang="ja-JP"/>
                    </a:p>
                  </a:txBody>
                  <a:tcPr/>
                </a:tc>
                <a:tc vMerge="1">
                  <a:txBody>
                    <a:bodyPr/>
                    <a:lstStyle/>
                    <a:p>
                      <a:endParaRPr lang="ja-JP"/>
                    </a:p>
                  </a:txBody>
                  <a:tcPr/>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ja" sz="1600">
                          <a:latin typeface="メイリオ" panose="020B0604030504040204" pitchFamily="50" charset="-128"/>
                          <a:ea typeface="メイリオ" panose="020B0604030504040204" pitchFamily="50" charset="-128"/>
                        </a:rPr>
                        <a:t>受入れ体制</a:t>
                      </a:r>
                      <a:endParaRPr sz="1600">
                        <a:latin typeface="メイリオ" panose="020B0604030504040204" pitchFamily="50" charset="-128"/>
                        <a:ea typeface="メイリオ" panose="020B0604030504040204" pitchFamily="50" charset="-128"/>
                      </a:endParaRPr>
                    </a:p>
                  </a:txBody>
                  <a:tcPr marL="91425" marR="91425" marT="91425" marB="91425"/>
                </a:tc>
                <a:tc>
                  <a:txBody>
                    <a:bodyPr/>
                    <a:lstStyle/>
                    <a:p>
                      <a:pPr marL="457200" lvl="0" indent="-304800" algn="l" rtl="0">
                        <a:spcBef>
                          <a:spcPts val="0"/>
                        </a:spcBef>
                        <a:spcAft>
                          <a:spcPts val="0"/>
                        </a:spcAft>
                        <a:buSzPts val="1200"/>
                        <a:buChar char="●"/>
                      </a:pPr>
                      <a:r>
                        <a:rPr lang="ja" sz="1200">
                          <a:latin typeface="メイリオ" panose="020B0604030504040204" pitchFamily="50" charset="-128"/>
                          <a:ea typeface="メイリオ" panose="020B0604030504040204" pitchFamily="50" charset="-128"/>
                        </a:rPr>
                        <a:t>市内の宿泊施設数、収容人数</a:t>
                      </a:r>
                      <a:endParaRPr sz="1200">
                        <a:latin typeface="メイリオ" panose="020B0604030504040204" pitchFamily="50" charset="-128"/>
                        <a:ea typeface="メイリオ" panose="020B0604030504040204" pitchFamily="50" charset="-128"/>
                      </a:endParaRPr>
                    </a:p>
                    <a:p>
                      <a:pPr marL="457200" lvl="0" indent="-304800" algn="l" rtl="0">
                        <a:spcBef>
                          <a:spcPts val="0"/>
                        </a:spcBef>
                        <a:spcAft>
                          <a:spcPts val="0"/>
                        </a:spcAft>
                        <a:buSzPts val="1200"/>
                        <a:buChar char="●"/>
                      </a:pPr>
                      <a:r>
                        <a:rPr lang="ja" sz="1200">
                          <a:solidFill>
                            <a:schemeClr val="dk1"/>
                          </a:solidFill>
                          <a:latin typeface="メイリオ" panose="020B0604030504040204" pitchFamily="50" charset="-128"/>
                          <a:ea typeface="メイリオ" panose="020B0604030504040204" pitchFamily="50" charset="-128"/>
                        </a:rPr>
                        <a:t>路線バスの発着本数（主要な観光地へ向かうもの）</a:t>
                      </a:r>
                      <a:endParaRPr sz="1200">
                        <a:solidFill>
                          <a:schemeClr val="dk1"/>
                        </a:solidFill>
                        <a:latin typeface="メイリオ" panose="020B0604030504040204" pitchFamily="50" charset="-128"/>
                        <a:ea typeface="メイリオ" panose="020B0604030504040204" pitchFamily="50" charset="-128"/>
                      </a:endParaRPr>
                    </a:p>
                    <a:p>
                      <a:pPr marL="457200" lvl="0" indent="-304800" algn="l" rtl="0">
                        <a:spcBef>
                          <a:spcPts val="0"/>
                        </a:spcBef>
                        <a:spcAft>
                          <a:spcPts val="0"/>
                        </a:spcAft>
                        <a:buClr>
                          <a:schemeClr val="dk1"/>
                        </a:buClr>
                        <a:buSzPts val="1200"/>
                        <a:buChar char="●"/>
                      </a:pPr>
                      <a:r>
                        <a:rPr lang="ja" sz="1200">
                          <a:solidFill>
                            <a:schemeClr val="dk1"/>
                          </a:solidFill>
                          <a:latin typeface="メイリオ" panose="020B0604030504040204" pitchFamily="50" charset="-128"/>
                          <a:ea typeface="メイリオ" panose="020B0604030504040204" pitchFamily="50" charset="-128"/>
                        </a:rPr>
                        <a:t>タクシー会社の数</a:t>
                      </a:r>
                      <a:endParaRPr sz="1200">
                        <a:solidFill>
                          <a:schemeClr val="dk1"/>
                        </a:solidFill>
                        <a:latin typeface="メイリオ" panose="020B0604030504040204" pitchFamily="50" charset="-128"/>
                        <a:ea typeface="メイリオ" panose="020B0604030504040204" pitchFamily="50" charset="-128"/>
                      </a:endParaRPr>
                    </a:p>
                    <a:p>
                      <a:pPr marL="457200" lvl="0" indent="-304800" algn="l" rtl="0">
                        <a:spcBef>
                          <a:spcPts val="0"/>
                        </a:spcBef>
                        <a:spcAft>
                          <a:spcPts val="0"/>
                        </a:spcAft>
                        <a:buClr>
                          <a:schemeClr val="dk1"/>
                        </a:buClr>
                        <a:buSzPts val="1200"/>
                        <a:buChar char="●"/>
                      </a:pPr>
                      <a:r>
                        <a:rPr lang="ja" sz="1200">
                          <a:solidFill>
                            <a:schemeClr val="dk1"/>
                          </a:solidFill>
                          <a:latin typeface="メイリオ" panose="020B0604030504040204" pitchFamily="50" charset="-128"/>
                          <a:ea typeface="メイリオ" panose="020B0604030504040204" pitchFamily="50" charset="-128"/>
                        </a:rPr>
                        <a:t>レンタサイクルの数、利用状況</a:t>
                      </a:r>
                      <a:endParaRPr sz="1200">
                        <a:solidFill>
                          <a:schemeClr val="dk1"/>
                        </a:solidFill>
                        <a:latin typeface="メイリオ" panose="020B0604030504040204" pitchFamily="50" charset="-128"/>
                        <a:ea typeface="メイリオ" panose="020B0604030504040204" pitchFamily="50" charset="-128"/>
                      </a:endParaRPr>
                    </a:p>
                    <a:p>
                      <a:pPr marL="457200" lvl="0" indent="-304800" algn="l" rtl="0">
                        <a:spcBef>
                          <a:spcPts val="0"/>
                        </a:spcBef>
                        <a:spcAft>
                          <a:spcPts val="0"/>
                        </a:spcAft>
                        <a:buClr>
                          <a:schemeClr val="dk1"/>
                        </a:buClr>
                        <a:buSzPts val="1200"/>
                        <a:buChar char="●"/>
                      </a:pPr>
                      <a:r>
                        <a:rPr lang="ja" sz="1200">
                          <a:solidFill>
                            <a:schemeClr val="dk1"/>
                          </a:solidFill>
                          <a:latin typeface="メイリオ" panose="020B0604030504040204" pitchFamily="50" charset="-128"/>
                          <a:ea typeface="メイリオ" panose="020B0604030504040204" pitchFamily="50" charset="-128"/>
                        </a:rPr>
                        <a:t>レンタカー会社の数</a:t>
                      </a:r>
                      <a:endParaRPr sz="1200">
                        <a:solidFill>
                          <a:schemeClr val="dk1"/>
                        </a:solidFill>
                        <a:latin typeface="メイリオ" panose="020B0604030504040204" pitchFamily="50" charset="-128"/>
                        <a:ea typeface="メイリオ" panose="020B0604030504040204" pitchFamily="50" charset="-128"/>
                      </a:endParaRPr>
                    </a:p>
                    <a:p>
                      <a:pPr marL="0" lvl="0" indent="0" algn="l" rtl="0">
                        <a:spcBef>
                          <a:spcPts val="0"/>
                        </a:spcBef>
                        <a:spcAft>
                          <a:spcPts val="0"/>
                        </a:spcAft>
                        <a:buNone/>
                      </a:pPr>
                      <a:r>
                        <a:rPr lang="ja" sz="1200">
                          <a:solidFill>
                            <a:schemeClr val="dk1"/>
                          </a:solidFill>
                          <a:latin typeface="メイリオ" panose="020B0604030504040204" pitchFamily="50" charset="-128"/>
                          <a:ea typeface="メイリオ" panose="020B0604030504040204" pitchFamily="50" charset="-128"/>
                        </a:rPr>
                        <a:t>　※　全て南魚沼市との比較を行いたい。</a:t>
                      </a:r>
                      <a:endParaRPr sz="1200">
                        <a:solidFill>
                          <a:schemeClr val="dk1"/>
                        </a:solidFill>
                        <a:latin typeface="メイリオ" panose="020B0604030504040204" pitchFamily="50" charset="-128"/>
                        <a:ea typeface="メイリオ" panose="020B0604030504040204" pitchFamily="50" charset="-128"/>
                      </a:endParaRPr>
                    </a:p>
                  </a:txBody>
                  <a:tcPr marL="91425" marR="91425" marT="91425" marB="91425"/>
                </a:tc>
                <a:tc vMerge="1">
                  <a:txBody>
                    <a:bodyPr/>
                    <a:lstStyle/>
                    <a:p>
                      <a:endParaRPr lang="ja-JP"/>
                    </a:p>
                  </a:txBody>
                  <a:tcPr/>
                </a:tc>
                <a:extLst>
                  <a:ext uri="{0D108BD9-81ED-4DB2-BD59-A6C34878D82A}">
                    <a16:rowId xmlns:a16="http://schemas.microsoft.com/office/drawing/2014/main" val="10005"/>
                  </a:ext>
                </a:extLst>
              </a:tr>
              <a:tr h="381000">
                <a:tc>
                  <a:txBody>
                    <a:bodyPr/>
                    <a:lstStyle/>
                    <a:p>
                      <a:pPr marL="0" lvl="0" indent="0" algn="l" rtl="0">
                        <a:spcBef>
                          <a:spcPts val="0"/>
                        </a:spcBef>
                        <a:spcAft>
                          <a:spcPts val="0"/>
                        </a:spcAft>
                        <a:buNone/>
                      </a:pPr>
                      <a:r>
                        <a:rPr lang="ja" sz="1600" dirty="0">
                          <a:latin typeface="メイリオ" panose="020B0604030504040204" pitchFamily="50" charset="-128"/>
                          <a:ea typeface="メイリオ" panose="020B0604030504040204" pitchFamily="50" charset="-128"/>
                        </a:rPr>
                        <a:t>ターゲット</a:t>
                      </a:r>
                      <a:endParaRPr sz="1600" dirty="0">
                        <a:latin typeface="メイリオ" panose="020B0604030504040204" pitchFamily="50" charset="-128"/>
                        <a:ea typeface="メイリオ" panose="020B0604030504040204" pitchFamily="50" charset="-128"/>
                      </a:endParaRPr>
                    </a:p>
                  </a:txBody>
                  <a:tcPr marL="91425" marR="91425" marT="91425" marB="91425"/>
                </a:tc>
                <a:tc>
                  <a:txBody>
                    <a:bodyPr/>
                    <a:lstStyle/>
                    <a:p>
                      <a:pPr marL="457200" lvl="0" indent="-304800" algn="l" rtl="0">
                        <a:spcBef>
                          <a:spcPts val="0"/>
                        </a:spcBef>
                        <a:spcAft>
                          <a:spcPts val="0"/>
                        </a:spcAft>
                        <a:buSzPts val="1200"/>
                        <a:buChar char="●"/>
                      </a:pPr>
                      <a:r>
                        <a:rPr lang="ja" sz="1200">
                          <a:latin typeface="メイリオ" panose="020B0604030504040204" pitchFamily="50" charset="-128"/>
                          <a:ea typeface="メイリオ" panose="020B0604030504040204" pitchFamily="50" charset="-128"/>
                        </a:rPr>
                        <a:t>観光客の属性（居住地）※観光客全体</a:t>
                      </a:r>
                      <a:endParaRPr sz="1200">
                        <a:latin typeface="メイリオ" panose="020B0604030504040204" pitchFamily="50" charset="-128"/>
                        <a:ea typeface="メイリオ" panose="020B0604030504040204" pitchFamily="50" charset="-128"/>
                      </a:endParaRPr>
                    </a:p>
                    <a:p>
                      <a:pPr marL="457200" lvl="0" indent="-304800" algn="l" rtl="0">
                        <a:spcBef>
                          <a:spcPts val="0"/>
                        </a:spcBef>
                        <a:spcAft>
                          <a:spcPts val="0"/>
                        </a:spcAft>
                        <a:buSzPts val="1200"/>
                        <a:buChar char="●"/>
                      </a:pPr>
                      <a:r>
                        <a:rPr lang="ja" sz="1200">
                          <a:latin typeface="メイリオ" panose="020B0604030504040204" pitchFamily="50" charset="-128"/>
                          <a:ea typeface="メイリオ" panose="020B0604030504040204" pitchFamily="50" charset="-128"/>
                        </a:rPr>
                        <a:t>観光客の属性（性別、年代）※大地の芸術祭、または観光案内所各種サービス利用者のみ</a:t>
                      </a:r>
                      <a:endParaRPr sz="1200">
                        <a:latin typeface="メイリオ" panose="020B0604030504040204" pitchFamily="50" charset="-128"/>
                        <a:ea typeface="メイリオ" panose="020B0604030504040204" pitchFamily="50" charset="-128"/>
                      </a:endParaRPr>
                    </a:p>
                    <a:p>
                      <a:pPr marL="457200" lvl="0" indent="-304800" algn="l" rtl="0">
                        <a:spcBef>
                          <a:spcPts val="0"/>
                        </a:spcBef>
                        <a:spcAft>
                          <a:spcPts val="0"/>
                        </a:spcAft>
                        <a:buSzPts val="1200"/>
                        <a:buChar char="●"/>
                      </a:pPr>
                      <a:r>
                        <a:rPr lang="ja" sz="1200">
                          <a:latin typeface="メイリオ" panose="020B0604030504040204" pitchFamily="50" charset="-128"/>
                          <a:ea typeface="メイリオ" panose="020B0604030504040204" pitchFamily="50" charset="-128"/>
                        </a:rPr>
                        <a:t>観光消費額　※新潟県単位、または雪国観光圏単位</a:t>
                      </a:r>
                      <a:endParaRPr sz="1200">
                        <a:latin typeface="メイリオ" panose="020B0604030504040204" pitchFamily="50" charset="-128"/>
                        <a:ea typeface="メイリオ" panose="020B0604030504040204" pitchFamily="50" charset="-128"/>
                      </a:endParaRPr>
                    </a:p>
                    <a:p>
                      <a:pPr marL="457200" lvl="0" indent="-304800" algn="l" rtl="0">
                        <a:spcBef>
                          <a:spcPts val="0"/>
                        </a:spcBef>
                        <a:spcAft>
                          <a:spcPts val="0"/>
                        </a:spcAft>
                        <a:buSzPts val="1200"/>
                        <a:buChar char="●"/>
                      </a:pPr>
                      <a:r>
                        <a:rPr lang="ja" sz="1200">
                          <a:latin typeface="メイリオ" panose="020B0604030504040204" pitchFamily="50" charset="-128"/>
                          <a:ea typeface="メイリオ" panose="020B0604030504040204" pitchFamily="50" charset="-128"/>
                        </a:rPr>
                        <a:t>新潟県からの流出人口の数、居場所</a:t>
                      </a:r>
                      <a:endParaRPr sz="1200">
                        <a:latin typeface="メイリオ" panose="020B0604030504040204" pitchFamily="50" charset="-128"/>
                        <a:ea typeface="メイリオ" panose="020B0604030504040204" pitchFamily="50" charset="-128"/>
                      </a:endParaRPr>
                    </a:p>
                    <a:p>
                      <a:pPr marL="457200" lvl="0" indent="-304800" algn="l" rtl="0">
                        <a:spcBef>
                          <a:spcPts val="0"/>
                        </a:spcBef>
                        <a:spcAft>
                          <a:spcPts val="0"/>
                        </a:spcAft>
                        <a:buSzPts val="1200"/>
                        <a:buChar char="●"/>
                      </a:pPr>
                      <a:r>
                        <a:rPr lang="ja" sz="1200">
                          <a:latin typeface="メイリオ" panose="020B0604030504040204" pitchFamily="50" charset="-128"/>
                          <a:ea typeface="メイリオ" panose="020B0604030504040204" pitchFamily="50" charset="-128"/>
                        </a:rPr>
                        <a:t>ふるさと納税の人数、金額</a:t>
                      </a:r>
                      <a:endParaRPr sz="1200">
                        <a:latin typeface="メイリオ" panose="020B0604030504040204" pitchFamily="50" charset="-128"/>
                        <a:ea typeface="メイリオ" panose="020B0604030504040204" pitchFamily="50" charset="-128"/>
                      </a:endParaRPr>
                    </a:p>
                    <a:p>
                      <a:pPr marL="457200" lvl="0" indent="-304800" algn="l" rtl="0">
                        <a:spcBef>
                          <a:spcPts val="0"/>
                        </a:spcBef>
                        <a:spcAft>
                          <a:spcPts val="0"/>
                        </a:spcAft>
                        <a:buSzPts val="1200"/>
                        <a:buChar char="●"/>
                      </a:pPr>
                      <a:r>
                        <a:rPr lang="ja" sz="1200">
                          <a:latin typeface="メイリオ" panose="020B0604030504040204" pitchFamily="50" charset="-128"/>
                          <a:ea typeface="メイリオ" panose="020B0604030504040204" pitchFamily="50" charset="-128"/>
                        </a:rPr>
                        <a:t>棚田バンクの人数、金額</a:t>
                      </a:r>
                      <a:endParaRPr sz="1200">
                        <a:latin typeface="メイリオ" panose="020B0604030504040204" pitchFamily="50" charset="-128"/>
                        <a:ea typeface="メイリオ" panose="020B0604030504040204" pitchFamily="50" charset="-128"/>
                      </a:endParaRPr>
                    </a:p>
                  </a:txBody>
                  <a:tcPr marL="91425" marR="91425" marT="91425" marB="91425"/>
                </a:tc>
                <a:tc>
                  <a:txBody>
                    <a:bodyPr/>
                    <a:lstStyle/>
                    <a:p>
                      <a:pPr marL="457200" lvl="0" indent="-228600" algn="l" rtl="0">
                        <a:spcBef>
                          <a:spcPts val="0"/>
                        </a:spcBef>
                        <a:spcAft>
                          <a:spcPts val="0"/>
                        </a:spcAft>
                        <a:buNone/>
                      </a:pPr>
                      <a:r>
                        <a:rPr lang="ja" sz="1600" dirty="0">
                          <a:latin typeface="メイリオ" panose="020B0604030504040204" pitchFamily="50" charset="-128"/>
                          <a:ea typeface="メイリオ" panose="020B0604030504040204" pitchFamily="50" charset="-128"/>
                        </a:rPr>
                        <a:t>宮澤さん</a:t>
                      </a:r>
                      <a:endParaRPr sz="1600" dirty="0">
                        <a:latin typeface="メイリオ" panose="020B0604030504040204" pitchFamily="50" charset="-128"/>
                        <a:ea typeface="メイリオ" panose="020B0604030504040204" pitchFamily="50" charset="-128"/>
                      </a:endParaRPr>
                    </a:p>
                  </a:txBody>
                  <a:tcPr marL="91425" marR="91425" marT="91425" marB="91425" anchor="ctr"/>
                </a:tc>
                <a:extLst>
                  <a:ext uri="{0D108BD9-81ED-4DB2-BD59-A6C34878D82A}">
                    <a16:rowId xmlns:a16="http://schemas.microsoft.com/office/drawing/2014/main" val="10006"/>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73"/>
          <p:cNvSpPr txBox="1"/>
          <p:nvPr/>
        </p:nvSpPr>
        <p:spPr>
          <a:xfrm>
            <a:off x="457200" y="3954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 sz="3000" b="1">
                <a:solidFill>
                  <a:srgbClr val="434343"/>
                </a:solidFill>
              </a:rPr>
              <a:t>担い手：生産年齢人口（成果物イメージ）</a:t>
            </a:r>
            <a:endParaRPr sz="3000" b="1">
              <a:solidFill>
                <a:srgbClr val="434343"/>
              </a:solidFill>
            </a:endParaRPr>
          </a:p>
        </p:txBody>
      </p:sp>
      <p:pic>
        <p:nvPicPr>
          <p:cNvPr id="424" name="Google Shape;424;p73"/>
          <p:cNvPicPr preferRelativeResize="0"/>
          <p:nvPr/>
        </p:nvPicPr>
        <p:blipFill>
          <a:blip r:embed="rId3">
            <a:alphaModFix/>
          </a:blip>
          <a:stretch>
            <a:fillRect/>
          </a:stretch>
        </p:blipFill>
        <p:spPr>
          <a:xfrm>
            <a:off x="1331463" y="1283522"/>
            <a:ext cx="6633485" cy="5027106"/>
          </a:xfrm>
          <a:prstGeom prst="rect">
            <a:avLst/>
          </a:prstGeom>
          <a:noFill/>
          <a:ln>
            <a:noFill/>
          </a:ln>
        </p:spPr>
      </p:pic>
      <p:sp>
        <p:nvSpPr>
          <p:cNvPr id="425" name="Google Shape;425;p73"/>
          <p:cNvSpPr txBox="1"/>
          <p:nvPr/>
        </p:nvSpPr>
        <p:spPr>
          <a:xfrm>
            <a:off x="6141825" y="884900"/>
            <a:ext cx="3018000" cy="5610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ja" b="1">
                <a:solidFill>
                  <a:srgbClr val="666666"/>
                </a:solidFill>
              </a:rPr>
              <a:t>（出典）http://www.hogehoge~</a:t>
            </a:r>
            <a:endParaRPr>
              <a:solidFill>
                <a:srgbClr val="666666"/>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74"/>
          <p:cNvSpPr txBox="1"/>
          <p:nvPr/>
        </p:nvSpPr>
        <p:spPr>
          <a:xfrm>
            <a:off x="457200" y="3954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 sz="3000" b="1">
                <a:solidFill>
                  <a:srgbClr val="434343"/>
                </a:solidFill>
              </a:rPr>
              <a:t>ターゲット：ふるさと納税（H３０）</a:t>
            </a:r>
            <a:endParaRPr sz="3000" b="1">
              <a:solidFill>
                <a:srgbClr val="434343"/>
              </a:solidFill>
            </a:endParaRPr>
          </a:p>
        </p:txBody>
      </p:sp>
      <p:sp>
        <p:nvSpPr>
          <p:cNvPr id="431" name="Google Shape;431;p74"/>
          <p:cNvSpPr txBox="1"/>
          <p:nvPr/>
        </p:nvSpPr>
        <p:spPr>
          <a:xfrm>
            <a:off x="3443800" y="884900"/>
            <a:ext cx="5715900" cy="5610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ja" b="1">
                <a:solidFill>
                  <a:srgbClr val="666666"/>
                </a:solidFill>
              </a:rPr>
              <a:t>（出典）</a:t>
            </a:r>
            <a:r>
              <a:rPr lang="ja" sz="1100" u="sng">
                <a:solidFill>
                  <a:schemeClr val="hlink"/>
                </a:solidFill>
                <a:hlinkClick r:id="rId3"/>
              </a:rPr>
              <a:t>https://www.soumu.go.jp/main_sosiki/jichi_zeisei/czaisei/czaisei_seido/furusato/archive/</a:t>
            </a:r>
            <a:endParaRPr>
              <a:solidFill>
                <a:srgbClr val="666666"/>
              </a:solidFill>
            </a:endParaRPr>
          </a:p>
        </p:txBody>
      </p:sp>
      <p:graphicFrame>
        <p:nvGraphicFramePr>
          <p:cNvPr id="432" name="Google Shape;432;p74"/>
          <p:cNvGraphicFramePr/>
          <p:nvPr>
            <p:extLst>
              <p:ext uri="{D42A27DB-BD31-4B8C-83A1-F6EECF244321}">
                <p14:modId xmlns:p14="http://schemas.microsoft.com/office/powerpoint/2010/main" val="2113425409"/>
              </p:ext>
            </p:extLst>
          </p:nvPr>
        </p:nvGraphicFramePr>
        <p:xfrm>
          <a:off x="1030800" y="1622950"/>
          <a:ext cx="7239000" cy="2537280"/>
        </p:xfrm>
        <a:graphic>
          <a:graphicData uri="http://schemas.openxmlformats.org/drawingml/2006/table">
            <a:tbl>
              <a:tblPr>
                <a:noFill/>
                <a:tableStyleId>{19EB08CF-F05A-473E-BC74-A0DA79190AFF}</a:tableStyleId>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381000">
                <a:tc>
                  <a:txBody>
                    <a:bodyPr/>
                    <a:lstStyle/>
                    <a:p>
                      <a:pPr marL="0" lvl="0" indent="0" algn="ctr" rtl="0">
                        <a:spcBef>
                          <a:spcPts val="0"/>
                        </a:spcBef>
                        <a:spcAft>
                          <a:spcPts val="0"/>
                        </a:spcAft>
                        <a:buNone/>
                      </a:pPr>
                      <a:r>
                        <a:rPr lang="ja">
                          <a:latin typeface="メイリオ" panose="020B0604030504040204" pitchFamily="50" charset="-128"/>
                          <a:ea typeface="メイリオ" panose="020B0604030504040204" pitchFamily="50" charset="-128"/>
                        </a:rPr>
                        <a:t>自治体</a:t>
                      </a:r>
                      <a:endParaRPr>
                        <a:latin typeface="メイリオ" panose="020B0604030504040204" pitchFamily="50" charset="-128"/>
                        <a:ea typeface="メイリオ" panose="020B0604030504040204" pitchFamily="50" charset="-128"/>
                      </a:endParaRPr>
                    </a:p>
                  </a:txBody>
                  <a:tcPr marL="91425" marR="91425" marT="91425" marB="91425"/>
                </a:tc>
                <a:tc>
                  <a:txBody>
                    <a:bodyPr/>
                    <a:lstStyle/>
                    <a:p>
                      <a:pPr marL="0" lvl="0" indent="0" algn="ctr" rtl="0">
                        <a:spcBef>
                          <a:spcPts val="0"/>
                        </a:spcBef>
                        <a:spcAft>
                          <a:spcPts val="0"/>
                        </a:spcAft>
                        <a:buNone/>
                      </a:pPr>
                      <a:r>
                        <a:rPr lang="ja">
                          <a:latin typeface="メイリオ" panose="020B0604030504040204" pitchFamily="50" charset="-128"/>
                          <a:ea typeface="メイリオ" panose="020B0604030504040204" pitchFamily="50" charset="-128"/>
                        </a:rPr>
                        <a:t>金額（千円）</a:t>
                      </a:r>
                      <a:endParaRPr>
                        <a:latin typeface="メイリオ" panose="020B0604030504040204" pitchFamily="50" charset="-128"/>
                        <a:ea typeface="メイリオ" panose="020B0604030504040204" pitchFamily="50" charset="-128"/>
                      </a:endParaRPr>
                    </a:p>
                  </a:txBody>
                  <a:tcPr marL="91425" marR="91425" marT="91425" marB="91425"/>
                </a:tc>
                <a:tc>
                  <a:txBody>
                    <a:bodyPr/>
                    <a:lstStyle/>
                    <a:p>
                      <a:pPr marL="0" lvl="0" indent="0" algn="ctr" rtl="0">
                        <a:spcBef>
                          <a:spcPts val="0"/>
                        </a:spcBef>
                        <a:spcAft>
                          <a:spcPts val="0"/>
                        </a:spcAft>
                        <a:buNone/>
                      </a:pPr>
                      <a:r>
                        <a:rPr lang="ja">
                          <a:latin typeface="メイリオ" panose="020B0604030504040204" pitchFamily="50" charset="-128"/>
                          <a:ea typeface="メイリオ" panose="020B0604030504040204" pitchFamily="50" charset="-128"/>
                        </a:rPr>
                        <a:t>件数</a:t>
                      </a:r>
                      <a:endParaRPr>
                        <a:latin typeface="メイリオ" panose="020B0604030504040204" pitchFamily="50" charset="-128"/>
                        <a:ea typeface="メイリオ" panose="020B0604030504040204" pitchFamily="50" charset="-128"/>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ja">
                          <a:latin typeface="メイリオ" panose="020B0604030504040204" pitchFamily="50" charset="-128"/>
                          <a:ea typeface="メイリオ" panose="020B0604030504040204" pitchFamily="50" charset="-128"/>
                        </a:rPr>
                        <a:t>十日町市</a:t>
                      </a:r>
                      <a:endParaRPr>
                        <a:latin typeface="メイリオ" panose="020B0604030504040204" pitchFamily="50" charset="-128"/>
                        <a:ea typeface="メイリオ" panose="020B0604030504040204" pitchFamily="50" charset="-128"/>
                      </a:endParaRPr>
                    </a:p>
                  </a:txBody>
                  <a:tcPr marL="91425" marR="91425" marT="91425" marB="91425"/>
                </a:tc>
                <a:tc>
                  <a:txBody>
                    <a:bodyPr/>
                    <a:lstStyle/>
                    <a:p>
                      <a:pPr marL="0" lvl="0" indent="0" algn="r" rtl="0">
                        <a:lnSpc>
                          <a:spcPct val="115000"/>
                        </a:lnSpc>
                        <a:spcBef>
                          <a:spcPts val="0"/>
                        </a:spcBef>
                        <a:spcAft>
                          <a:spcPts val="0"/>
                        </a:spcAft>
                        <a:buNone/>
                      </a:pPr>
                      <a:r>
                        <a:rPr lang="ja">
                          <a:latin typeface="メイリオ" panose="020B0604030504040204" pitchFamily="50" charset="-128"/>
                          <a:ea typeface="メイリオ" panose="020B0604030504040204" pitchFamily="50" charset="-128"/>
                        </a:rPr>
                        <a:t>138,106</a:t>
                      </a:r>
                      <a:endParaRPr>
                        <a:latin typeface="メイリオ" panose="020B0604030504040204" pitchFamily="50" charset="-128"/>
                        <a:ea typeface="メイリオ" panose="020B0604030504040204" pitchFamily="50" charset="-128"/>
                      </a:endParaRPr>
                    </a:p>
                  </a:txBody>
                  <a:tcPr marL="91425" marR="91425" marT="91425" marB="91425"/>
                </a:tc>
                <a:tc>
                  <a:txBody>
                    <a:bodyPr/>
                    <a:lstStyle/>
                    <a:p>
                      <a:pPr marL="0" lvl="0" indent="0" algn="r" rtl="0">
                        <a:lnSpc>
                          <a:spcPct val="115000"/>
                        </a:lnSpc>
                        <a:spcBef>
                          <a:spcPts val="0"/>
                        </a:spcBef>
                        <a:spcAft>
                          <a:spcPts val="0"/>
                        </a:spcAft>
                        <a:buNone/>
                      </a:pPr>
                      <a:r>
                        <a:rPr lang="ja">
                          <a:latin typeface="メイリオ" panose="020B0604030504040204" pitchFamily="50" charset="-128"/>
                          <a:ea typeface="メイリオ" panose="020B0604030504040204" pitchFamily="50" charset="-128"/>
                        </a:rPr>
                        <a:t>2,948</a:t>
                      </a:r>
                      <a:endParaRPr>
                        <a:latin typeface="メイリオ" panose="020B0604030504040204" pitchFamily="50" charset="-128"/>
                        <a:ea typeface="メイリオ" panose="020B0604030504040204" pitchFamily="50" charset="-128"/>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ja">
                          <a:latin typeface="メイリオ" panose="020B0604030504040204" pitchFamily="50" charset="-128"/>
                          <a:ea typeface="メイリオ" panose="020B0604030504040204" pitchFamily="50" charset="-128"/>
                        </a:rPr>
                        <a:t>南魚沼市</a:t>
                      </a:r>
                      <a:endParaRPr>
                        <a:latin typeface="メイリオ" panose="020B0604030504040204" pitchFamily="50" charset="-128"/>
                        <a:ea typeface="メイリオ" panose="020B0604030504040204" pitchFamily="50" charset="-128"/>
                      </a:endParaRPr>
                    </a:p>
                  </a:txBody>
                  <a:tcPr marL="91425" marR="91425" marT="91425" marB="91425"/>
                </a:tc>
                <a:tc>
                  <a:txBody>
                    <a:bodyPr/>
                    <a:lstStyle/>
                    <a:p>
                      <a:pPr marL="0" lvl="0" indent="0" algn="r" rtl="0">
                        <a:lnSpc>
                          <a:spcPct val="115000"/>
                        </a:lnSpc>
                        <a:spcBef>
                          <a:spcPts val="0"/>
                        </a:spcBef>
                        <a:spcAft>
                          <a:spcPts val="0"/>
                        </a:spcAft>
                        <a:buNone/>
                      </a:pPr>
                      <a:r>
                        <a:rPr lang="ja">
                          <a:latin typeface="メイリオ" panose="020B0604030504040204" pitchFamily="50" charset="-128"/>
                          <a:ea typeface="メイリオ" panose="020B0604030504040204" pitchFamily="50" charset="-128"/>
                        </a:rPr>
                        <a:t>1,173,007</a:t>
                      </a:r>
                      <a:endParaRPr>
                        <a:latin typeface="メイリオ" panose="020B0604030504040204" pitchFamily="50" charset="-128"/>
                        <a:ea typeface="メイリオ" panose="020B0604030504040204" pitchFamily="50" charset="-128"/>
                      </a:endParaRPr>
                    </a:p>
                  </a:txBody>
                  <a:tcPr marL="91425" marR="91425" marT="91425" marB="91425"/>
                </a:tc>
                <a:tc>
                  <a:txBody>
                    <a:bodyPr/>
                    <a:lstStyle/>
                    <a:p>
                      <a:pPr marL="0" lvl="0" indent="0" algn="r" rtl="0">
                        <a:lnSpc>
                          <a:spcPct val="115000"/>
                        </a:lnSpc>
                        <a:spcBef>
                          <a:spcPts val="0"/>
                        </a:spcBef>
                        <a:spcAft>
                          <a:spcPts val="0"/>
                        </a:spcAft>
                        <a:buNone/>
                      </a:pPr>
                      <a:r>
                        <a:rPr lang="ja">
                          <a:latin typeface="メイリオ" panose="020B0604030504040204" pitchFamily="50" charset="-128"/>
                          <a:ea typeface="メイリオ" panose="020B0604030504040204" pitchFamily="50" charset="-128"/>
                        </a:rPr>
                        <a:t>35,467</a:t>
                      </a:r>
                      <a:endParaRPr>
                        <a:latin typeface="メイリオ" panose="020B0604030504040204" pitchFamily="50" charset="-128"/>
                        <a:ea typeface="メイリオ" panose="020B0604030504040204" pitchFamily="50" charset="-128"/>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ja">
                          <a:latin typeface="メイリオ" panose="020B0604030504040204" pitchFamily="50" charset="-128"/>
                          <a:ea typeface="メイリオ" panose="020B0604030504040204" pitchFamily="50" charset="-128"/>
                        </a:rPr>
                        <a:t>直島町</a:t>
                      </a:r>
                      <a:endParaRPr>
                        <a:latin typeface="メイリオ" panose="020B0604030504040204" pitchFamily="50" charset="-128"/>
                        <a:ea typeface="メイリオ" panose="020B0604030504040204" pitchFamily="50" charset="-128"/>
                      </a:endParaRPr>
                    </a:p>
                  </a:txBody>
                  <a:tcPr marL="91425" marR="91425" marT="91425" marB="91425"/>
                </a:tc>
                <a:tc>
                  <a:txBody>
                    <a:bodyPr/>
                    <a:lstStyle/>
                    <a:p>
                      <a:pPr marL="0" lvl="0" indent="0" algn="r" rtl="0">
                        <a:lnSpc>
                          <a:spcPct val="115000"/>
                        </a:lnSpc>
                        <a:spcBef>
                          <a:spcPts val="0"/>
                        </a:spcBef>
                        <a:spcAft>
                          <a:spcPts val="0"/>
                        </a:spcAft>
                        <a:buNone/>
                      </a:pPr>
                      <a:r>
                        <a:rPr lang="ja">
                          <a:latin typeface="メイリオ" panose="020B0604030504040204" pitchFamily="50" charset="-128"/>
                          <a:ea typeface="メイリオ" panose="020B0604030504040204" pitchFamily="50" charset="-128"/>
                        </a:rPr>
                        <a:t>89,680</a:t>
                      </a:r>
                      <a:endParaRPr>
                        <a:latin typeface="メイリオ" panose="020B0604030504040204" pitchFamily="50" charset="-128"/>
                        <a:ea typeface="メイリオ" panose="020B0604030504040204" pitchFamily="50" charset="-128"/>
                      </a:endParaRPr>
                    </a:p>
                  </a:txBody>
                  <a:tcPr marL="91425" marR="91425" marT="91425" marB="91425"/>
                </a:tc>
                <a:tc>
                  <a:txBody>
                    <a:bodyPr/>
                    <a:lstStyle/>
                    <a:p>
                      <a:pPr marL="0" lvl="0" indent="0" algn="r" rtl="0">
                        <a:lnSpc>
                          <a:spcPct val="115000"/>
                        </a:lnSpc>
                        <a:spcBef>
                          <a:spcPts val="0"/>
                        </a:spcBef>
                        <a:spcAft>
                          <a:spcPts val="0"/>
                        </a:spcAft>
                        <a:buNone/>
                      </a:pPr>
                      <a:r>
                        <a:rPr lang="ja">
                          <a:latin typeface="メイリオ" panose="020B0604030504040204" pitchFamily="50" charset="-128"/>
                          <a:ea typeface="メイリオ" panose="020B0604030504040204" pitchFamily="50" charset="-128"/>
                        </a:rPr>
                        <a:t>2,801   </a:t>
                      </a:r>
                      <a:endParaRPr>
                        <a:latin typeface="メイリオ" panose="020B0604030504040204" pitchFamily="50" charset="-128"/>
                        <a:ea typeface="メイリオ" panose="020B0604030504040204" pitchFamily="50" charset="-128"/>
                      </a:endParaRPr>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ja">
                          <a:latin typeface="メイリオ" panose="020B0604030504040204" pitchFamily="50" charset="-128"/>
                          <a:ea typeface="メイリオ" panose="020B0604030504040204" pitchFamily="50" charset="-128"/>
                        </a:rPr>
                        <a:t>大町（H29年度）</a:t>
                      </a:r>
                      <a:endParaRPr>
                        <a:latin typeface="メイリオ" panose="020B0604030504040204" pitchFamily="50" charset="-128"/>
                        <a:ea typeface="メイリオ" panose="020B0604030504040204" pitchFamily="50" charset="-128"/>
                      </a:endParaRPr>
                    </a:p>
                  </a:txBody>
                  <a:tcPr marL="91425" marR="91425" marT="91425" marB="91425"/>
                </a:tc>
                <a:tc>
                  <a:txBody>
                    <a:bodyPr/>
                    <a:lstStyle/>
                    <a:p>
                      <a:pPr marL="0" lvl="0" indent="0" algn="r" rtl="0">
                        <a:lnSpc>
                          <a:spcPct val="115000"/>
                        </a:lnSpc>
                        <a:spcBef>
                          <a:spcPts val="0"/>
                        </a:spcBef>
                        <a:spcAft>
                          <a:spcPts val="0"/>
                        </a:spcAft>
                        <a:buNone/>
                      </a:pPr>
                      <a:r>
                        <a:rPr lang="ja">
                          <a:latin typeface="メイリオ" panose="020B0604030504040204" pitchFamily="50" charset="-128"/>
                          <a:ea typeface="メイリオ" panose="020B0604030504040204" pitchFamily="50" charset="-128"/>
                        </a:rPr>
                        <a:t>694,208</a:t>
                      </a:r>
                      <a:endParaRPr>
                        <a:latin typeface="メイリオ" panose="020B0604030504040204" pitchFamily="50" charset="-128"/>
                        <a:ea typeface="メイリオ" panose="020B0604030504040204" pitchFamily="50" charset="-128"/>
                      </a:endParaRPr>
                    </a:p>
                  </a:txBody>
                  <a:tcPr marL="91425" marR="91425" marT="91425" marB="91425"/>
                </a:tc>
                <a:tc>
                  <a:txBody>
                    <a:bodyPr/>
                    <a:lstStyle/>
                    <a:p>
                      <a:pPr marL="0" lvl="0" indent="0" algn="r" rtl="0">
                        <a:lnSpc>
                          <a:spcPct val="115000"/>
                        </a:lnSpc>
                        <a:spcBef>
                          <a:spcPts val="0"/>
                        </a:spcBef>
                        <a:spcAft>
                          <a:spcPts val="0"/>
                        </a:spcAft>
                        <a:buNone/>
                      </a:pPr>
                      <a:r>
                        <a:rPr lang="ja">
                          <a:latin typeface="メイリオ" panose="020B0604030504040204" pitchFamily="50" charset="-128"/>
                          <a:ea typeface="メイリオ" panose="020B0604030504040204" pitchFamily="50" charset="-128"/>
                        </a:rPr>
                        <a:t>10,280   </a:t>
                      </a:r>
                      <a:endParaRPr>
                        <a:latin typeface="メイリオ" panose="020B0604030504040204" pitchFamily="50" charset="-128"/>
                        <a:ea typeface="メイリオ" panose="020B0604030504040204" pitchFamily="50" charset="-128"/>
                      </a:endParaRPr>
                    </a:p>
                  </a:txBody>
                  <a:tcPr marL="91425" marR="91425" marT="91425" marB="91425"/>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ja">
                          <a:latin typeface="メイリオ" panose="020B0604030504040204" pitchFamily="50" charset="-128"/>
                          <a:ea typeface="メイリオ" panose="020B0604030504040204" pitchFamily="50" charset="-128"/>
                        </a:rPr>
                        <a:t>大町（H30年度）</a:t>
                      </a:r>
                      <a:endParaRPr>
                        <a:latin typeface="メイリオ" panose="020B0604030504040204" pitchFamily="50" charset="-128"/>
                        <a:ea typeface="メイリオ" panose="020B0604030504040204" pitchFamily="50" charset="-128"/>
                      </a:endParaRPr>
                    </a:p>
                  </a:txBody>
                  <a:tcPr marL="91425" marR="91425" marT="91425" marB="91425"/>
                </a:tc>
                <a:tc>
                  <a:txBody>
                    <a:bodyPr/>
                    <a:lstStyle/>
                    <a:p>
                      <a:pPr marL="0" lvl="0" indent="0" algn="r" rtl="0">
                        <a:lnSpc>
                          <a:spcPct val="115000"/>
                        </a:lnSpc>
                        <a:spcBef>
                          <a:spcPts val="0"/>
                        </a:spcBef>
                        <a:spcAft>
                          <a:spcPts val="0"/>
                        </a:spcAft>
                        <a:buNone/>
                      </a:pPr>
                      <a:r>
                        <a:rPr lang="ja">
                          <a:latin typeface="メイリオ" panose="020B0604030504040204" pitchFamily="50" charset="-128"/>
                          <a:ea typeface="メイリオ" panose="020B0604030504040204" pitchFamily="50" charset="-128"/>
                        </a:rPr>
                        <a:t>30,140</a:t>
                      </a:r>
                      <a:endParaRPr>
                        <a:latin typeface="メイリオ" panose="020B0604030504040204" pitchFamily="50" charset="-128"/>
                        <a:ea typeface="メイリオ" panose="020B0604030504040204" pitchFamily="50" charset="-128"/>
                      </a:endParaRPr>
                    </a:p>
                  </a:txBody>
                  <a:tcPr marL="91425" marR="91425" marT="91425" marB="91425"/>
                </a:tc>
                <a:tc>
                  <a:txBody>
                    <a:bodyPr/>
                    <a:lstStyle/>
                    <a:p>
                      <a:pPr marL="0" lvl="0" indent="0" algn="r" rtl="0">
                        <a:lnSpc>
                          <a:spcPct val="115000"/>
                        </a:lnSpc>
                        <a:spcBef>
                          <a:spcPts val="0"/>
                        </a:spcBef>
                        <a:spcAft>
                          <a:spcPts val="0"/>
                        </a:spcAft>
                        <a:buNone/>
                      </a:pPr>
                      <a:r>
                        <a:rPr lang="ja" dirty="0">
                          <a:latin typeface="メイリオ" panose="020B0604030504040204" pitchFamily="50" charset="-128"/>
                          <a:ea typeface="メイリオ" panose="020B0604030504040204" pitchFamily="50" charset="-128"/>
                        </a:rPr>
                        <a:t>1,040   </a:t>
                      </a:r>
                      <a:endParaRPr dirty="0">
                        <a:latin typeface="メイリオ" panose="020B0604030504040204" pitchFamily="50" charset="-128"/>
                        <a:ea typeface="メイリオ" panose="020B0604030504040204" pitchFamily="50" charset="-128"/>
                      </a:endParaRPr>
                    </a:p>
                  </a:txBody>
                  <a:tcPr marL="91425" marR="91425" marT="91425" marB="91425"/>
                </a:tc>
                <a:extLst>
                  <a:ext uri="{0D108BD9-81ED-4DB2-BD59-A6C34878D82A}">
                    <a16:rowId xmlns:a16="http://schemas.microsoft.com/office/drawing/2014/main" val="10005"/>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pic>
        <p:nvPicPr>
          <p:cNvPr id="437" name="Google Shape;437;p75"/>
          <p:cNvPicPr preferRelativeResize="0"/>
          <p:nvPr/>
        </p:nvPicPr>
        <p:blipFill rotWithShape="1">
          <a:blip r:embed="rId3">
            <a:clrChange>
              <a:clrFrom>
                <a:srgbClr val="DDDDDD"/>
              </a:clrFrom>
              <a:clrTo>
                <a:srgbClr val="DDDDDD">
                  <a:alpha val="0"/>
                </a:srgbClr>
              </a:clrTo>
            </a:clrChange>
            <a:alphaModFix/>
          </a:blip>
          <a:srcRect l="27982" t="24351" r="28277" b="29534"/>
          <a:stretch/>
        </p:blipFill>
        <p:spPr>
          <a:xfrm>
            <a:off x="3182645" y="2022632"/>
            <a:ext cx="2778710" cy="2812735"/>
          </a:xfrm>
          <a:prstGeom prst="rect">
            <a:avLst/>
          </a:prstGeom>
          <a:noFill/>
          <a:ln>
            <a:noFill/>
          </a:ln>
        </p:spPr>
      </p:pic>
      <p:sp>
        <p:nvSpPr>
          <p:cNvPr id="438" name="Google Shape;438;p75"/>
          <p:cNvSpPr txBox="1"/>
          <p:nvPr/>
        </p:nvSpPr>
        <p:spPr>
          <a:xfrm>
            <a:off x="457200" y="3954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ja" sz="3000" b="1">
                <a:solidFill>
                  <a:srgbClr val="434343"/>
                </a:solidFill>
              </a:rPr>
              <a:t>アンケート</a:t>
            </a:r>
            <a:endParaRPr sz="3000" b="1">
              <a:solidFill>
                <a:srgbClr val="434343"/>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76"/>
          <p:cNvSpPr txBox="1"/>
          <p:nvPr/>
        </p:nvSpPr>
        <p:spPr>
          <a:xfrm>
            <a:off x="457200" y="395400"/>
            <a:ext cx="8386200" cy="44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ja" sz="3000" b="1">
                <a:solidFill>
                  <a:srgbClr val="666666"/>
                </a:solidFill>
              </a:rPr>
              <a:t>WS②における市役所職員の役割等について</a:t>
            </a:r>
            <a:endParaRPr sz="3000" b="1">
              <a:solidFill>
                <a:srgbClr val="434343"/>
              </a:solidFill>
            </a:endParaRPr>
          </a:p>
        </p:txBody>
      </p:sp>
      <p:sp>
        <p:nvSpPr>
          <p:cNvPr id="444" name="Google Shape;444;p76"/>
          <p:cNvSpPr/>
          <p:nvPr/>
        </p:nvSpPr>
        <p:spPr>
          <a:xfrm>
            <a:off x="2726290" y="1203902"/>
            <a:ext cx="1837200" cy="210300"/>
          </a:xfrm>
          <a:prstGeom prst="rect">
            <a:avLst/>
          </a:prstGeom>
          <a:noFill/>
          <a:ln>
            <a:noFill/>
          </a:ln>
        </p:spPr>
        <p:txBody>
          <a:bodyPr spcFirstLastPara="1" wrap="square" lIns="91425" tIns="45700" rIns="91425" bIns="45700" anchor="t" anchorCtr="0">
            <a:noAutofit/>
          </a:bodyPr>
          <a:lstStyle/>
          <a:p>
            <a:pPr marL="139700" marR="0" lvl="0" indent="0" algn="l" rtl="0">
              <a:lnSpc>
                <a:spcPct val="198095"/>
              </a:lnSpc>
              <a:spcBef>
                <a:spcPts val="0"/>
              </a:spcBef>
              <a:spcAft>
                <a:spcPts val="0"/>
              </a:spcAft>
              <a:buNone/>
            </a:pPr>
            <a:r>
              <a:rPr lang="ja" sz="1050" b="0" i="0" u="none" strike="noStrike" cap="none" dirty="0">
                <a:solidFill>
                  <a:srgbClr val="666666"/>
                </a:solidFill>
                <a:latin typeface="メイリオ" panose="020B0604030504040204" pitchFamily="50" charset="-128"/>
                <a:ea typeface="メイリオ" panose="020B0604030504040204" pitchFamily="50" charset="-128"/>
                <a:cs typeface="Meiryo"/>
                <a:sym typeface="Meiryo"/>
              </a:rPr>
              <a:t>十日町市役所職員</a:t>
            </a:r>
            <a:r>
              <a:rPr lang="ja" sz="1050" dirty="0">
                <a:solidFill>
                  <a:srgbClr val="666666"/>
                </a:solidFill>
                <a:latin typeface="メイリオ" panose="020B0604030504040204" pitchFamily="50" charset="-128"/>
                <a:ea typeface="メイリオ" panose="020B0604030504040204" pitchFamily="50" charset="-128"/>
                <a:cs typeface="Meiryo"/>
                <a:sym typeface="Meiryo"/>
              </a:rPr>
              <a:t>①</a:t>
            </a:r>
            <a:endParaRPr dirty="0">
              <a:latin typeface="メイリオ" panose="020B0604030504040204" pitchFamily="50" charset="-128"/>
              <a:ea typeface="メイリオ" panose="020B0604030504040204" pitchFamily="50" charset="-128"/>
            </a:endParaRPr>
          </a:p>
        </p:txBody>
      </p:sp>
      <p:sp>
        <p:nvSpPr>
          <p:cNvPr id="445" name="Google Shape;445;p76"/>
          <p:cNvSpPr/>
          <p:nvPr/>
        </p:nvSpPr>
        <p:spPr>
          <a:xfrm>
            <a:off x="314545" y="1894549"/>
            <a:ext cx="2294400" cy="1441200"/>
          </a:xfrm>
          <a:prstGeom prst="rect">
            <a:avLst/>
          </a:prstGeom>
          <a:no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メイリオ" panose="020B0604030504040204" pitchFamily="50" charset="-128"/>
              <a:ea typeface="メイリオ" panose="020B0604030504040204" pitchFamily="50" charset="-128"/>
              <a:sym typeface="Arial"/>
            </a:endParaRPr>
          </a:p>
        </p:txBody>
      </p:sp>
      <p:sp>
        <p:nvSpPr>
          <p:cNvPr id="446" name="Google Shape;446;p76"/>
          <p:cNvSpPr/>
          <p:nvPr/>
        </p:nvSpPr>
        <p:spPr>
          <a:xfrm>
            <a:off x="2735825" y="1685623"/>
            <a:ext cx="1837200" cy="276900"/>
          </a:xfrm>
          <a:prstGeom prst="rect">
            <a:avLst/>
          </a:prstGeom>
          <a:noFill/>
          <a:ln>
            <a:noFill/>
          </a:ln>
        </p:spPr>
        <p:txBody>
          <a:bodyPr spcFirstLastPara="1" wrap="square" lIns="91425" tIns="45700" rIns="91425" bIns="45700" anchor="t" anchorCtr="0">
            <a:noAutofit/>
          </a:bodyPr>
          <a:lstStyle/>
          <a:p>
            <a:pPr marL="139700" marR="0" lvl="0" indent="0" algn="l" rtl="0">
              <a:lnSpc>
                <a:spcPct val="198095"/>
              </a:lnSpc>
              <a:spcBef>
                <a:spcPts val="0"/>
              </a:spcBef>
              <a:spcAft>
                <a:spcPts val="0"/>
              </a:spcAft>
              <a:buNone/>
            </a:pPr>
            <a:r>
              <a:rPr lang="ja" sz="1050" b="0" i="0" u="none" strike="noStrike" cap="none" dirty="0">
                <a:solidFill>
                  <a:srgbClr val="666666"/>
                </a:solidFill>
                <a:latin typeface="メイリオ" panose="020B0604030504040204" pitchFamily="50" charset="-128"/>
                <a:ea typeface="メイリオ" panose="020B0604030504040204" pitchFamily="50" charset="-128"/>
                <a:cs typeface="Meiryo"/>
                <a:sym typeface="Meiryo"/>
              </a:rPr>
              <a:t>民間コアメンバー</a:t>
            </a:r>
            <a:endParaRPr dirty="0">
              <a:latin typeface="メイリオ" panose="020B0604030504040204" pitchFamily="50" charset="-128"/>
              <a:ea typeface="メイリオ" panose="020B0604030504040204" pitchFamily="50" charset="-128"/>
            </a:endParaRPr>
          </a:p>
        </p:txBody>
      </p:sp>
      <p:sp>
        <p:nvSpPr>
          <p:cNvPr id="447" name="Google Shape;447;p76"/>
          <p:cNvSpPr/>
          <p:nvPr/>
        </p:nvSpPr>
        <p:spPr>
          <a:xfrm>
            <a:off x="315013" y="4771322"/>
            <a:ext cx="2292300" cy="1437600"/>
          </a:xfrm>
          <a:prstGeom prst="rect">
            <a:avLst/>
          </a:prstGeom>
          <a:no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メイリオ" panose="020B0604030504040204" pitchFamily="50" charset="-128"/>
              <a:ea typeface="メイリオ" panose="020B0604030504040204" pitchFamily="50" charset="-128"/>
              <a:sym typeface="Arial"/>
            </a:endParaRPr>
          </a:p>
        </p:txBody>
      </p:sp>
      <p:sp>
        <p:nvSpPr>
          <p:cNvPr id="448" name="Google Shape;448;p76"/>
          <p:cNvSpPr/>
          <p:nvPr/>
        </p:nvSpPr>
        <p:spPr>
          <a:xfrm>
            <a:off x="2445659" y="2085725"/>
            <a:ext cx="305700" cy="1089000"/>
          </a:xfrm>
          <a:prstGeom prst="rect">
            <a:avLst/>
          </a:prstGeom>
          <a:solidFill>
            <a:srgbClr val="FFFFFF"/>
          </a:solidFill>
          <a:ln w="25400" cap="flat" cmpd="sng">
            <a:solidFill>
              <a:srgbClr val="00B0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ja" sz="1200" b="0" i="0" u="none" strike="noStrike" cap="none">
                <a:solidFill>
                  <a:srgbClr val="666666"/>
                </a:solidFill>
                <a:latin typeface="メイリオ" panose="020B0604030504040204" pitchFamily="50" charset="-128"/>
                <a:ea typeface="メイリオ" panose="020B0604030504040204" pitchFamily="50" charset="-128"/>
                <a:sym typeface="Arial"/>
              </a:rPr>
              <a:t>窓</a:t>
            </a:r>
            <a:endParaRPr sz="1200">
              <a:latin typeface="メイリオ" panose="020B0604030504040204" pitchFamily="50" charset="-128"/>
              <a:ea typeface="メイリオ" panose="020B0604030504040204" pitchFamily="50" charset="-128"/>
            </a:endParaRPr>
          </a:p>
        </p:txBody>
      </p:sp>
      <p:sp>
        <p:nvSpPr>
          <p:cNvPr id="449" name="Google Shape;449;p76"/>
          <p:cNvSpPr/>
          <p:nvPr/>
        </p:nvSpPr>
        <p:spPr>
          <a:xfrm>
            <a:off x="197475" y="2791375"/>
            <a:ext cx="305700" cy="407400"/>
          </a:xfrm>
          <a:prstGeom prst="rect">
            <a:avLst/>
          </a:prstGeom>
          <a:solidFill>
            <a:srgbClr val="FFFFFF"/>
          </a:solidFill>
          <a:ln w="25400" cap="flat" cmpd="sng">
            <a:solidFill>
              <a:srgbClr val="00B0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ja" sz="1200" b="0" i="0" u="none" strike="noStrike" cap="none">
                <a:solidFill>
                  <a:srgbClr val="666666"/>
                </a:solidFill>
                <a:latin typeface="メイリオ" panose="020B0604030504040204" pitchFamily="50" charset="-128"/>
                <a:ea typeface="メイリオ" panose="020B0604030504040204" pitchFamily="50" charset="-128"/>
                <a:sym typeface="Arial"/>
              </a:rPr>
              <a:t>入口</a:t>
            </a:r>
            <a:endParaRPr>
              <a:latin typeface="メイリオ" panose="020B0604030504040204" pitchFamily="50" charset="-128"/>
              <a:ea typeface="メイリオ" panose="020B0604030504040204" pitchFamily="50" charset="-128"/>
            </a:endParaRPr>
          </a:p>
        </p:txBody>
      </p:sp>
      <p:grpSp>
        <p:nvGrpSpPr>
          <p:cNvPr id="450" name="Google Shape;450;p76"/>
          <p:cNvGrpSpPr/>
          <p:nvPr/>
        </p:nvGrpSpPr>
        <p:grpSpPr>
          <a:xfrm>
            <a:off x="314545" y="3266099"/>
            <a:ext cx="2294400" cy="1576013"/>
            <a:chOff x="5827222" y="3150489"/>
            <a:chExt cx="2294400" cy="1576013"/>
          </a:xfrm>
        </p:grpSpPr>
        <p:sp>
          <p:nvSpPr>
            <p:cNvPr id="451" name="Google Shape;451;p76"/>
            <p:cNvSpPr/>
            <p:nvPr/>
          </p:nvSpPr>
          <p:spPr>
            <a:xfrm>
              <a:off x="5827222" y="3215434"/>
              <a:ext cx="2294400" cy="1441200"/>
            </a:xfrm>
            <a:prstGeom prst="rect">
              <a:avLst/>
            </a:prstGeom>
            <a:no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メイリオ" panose="020B0604030504040204" pitchFamily="50" charset="-128"/>
                <a:ea typeface="メイリオ" panose="020B0604030504040204" pitchFamily="50" charset="-128"/>
                <a:sym typeface="Arial"/>
              </a:endParaRPr>
            </a:p>
          </p:txBody>
        </p:sp>
        <p:sp>
          <p:nvSpPr>
            <p:cNvPr id="452" name="Google Shape;452;p76"/>
            <p:cNvSpPr/>
            <p:nvPr/>
          </p:nvSpPr>
          <p:spPr>
            <a:xfrm>
              <a:off x="5839297" y="3150489"/>
              <a:ext cx="2267400" cy="1413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メイリオ" panose="020B0604030504040204" pitchFamily="50" charset="-128"/>
                <a:ea typeface="メイリオ" panose="020B0604030504040204" pitchFamily="50" charset="-128"/>
                <a:sym typeface="Arial"/>
              </a:endParaRPr>
            </a:p>
          </p:txBody>
        </p:sp>
        <p:sp>
          <p:nvSpPr>
            <p:cNvPr id="453" name="Google Shape;453;p76"/>
            <p:cNvSpPr/>
            <p:nvPr/>
          </p:nvSpPr>
          <p:spPr>
            <a:xfrm>
              <a:off x="5843407" y="4587602"/>
              <a:ext cx="2263800" cy="1389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メイリオ" panose="020B0604030504040204" pitchFamily="50" charset="-128"/>
                <a:ea typeface="メイリオ" panose="020B0604030504040204" pitchFamily="50" charset="-128"/>
                <a:sym typeface="Arial"/>
              </a:endParaRPr>
            </a:p>
          </p:txBody>
        </p:sp>
      </p:grpSp>
      <p:sp>
        <p:nvSpPr>
          <p:cNvPr id="454" name="Google Shape;454;p76"/>
          <p:cNvSpPr/>
          <p:nvPr/>
        </p:nvSpPr>
        <p:spPr>
          <a:xfrm>
            <a:off x="979561" y="2218743"/>
            <a:ext cx="864600" cy="981000"/>
          </a:xfrm>
          <a:prstGeom prst="rect">
            <a:avLst/>
          </a:prstGeom>
          <a:solidFill>
            <a:srgbClr val="FFDDB2"/>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800" b="0" i="0" u="none" strike="noStrike" cap="none">
              <a:solidFill>
                <a:srgbClr val="666666"/>
              </a:solidFill>
              <a:latin typeface="メイリオ" panose="020B0604030504040204" pitchFamily="50" charset="-128"/>
              <a:ea typeface="メイリオ" panose="020B0604030504040204" pitchFamily="50" charset="-128"/>
              <a:sym typeface="Arial"/>
            </a:endParaRPr>
          </a:p>
        </p:txBody>
      </p:sp>
      <p:sp>
        <p:nvSpPr>
          <p:cNvPr id="455" name="Google Shape;455;p76"/>
          <p:cNvSpPr/>
          <p:nvPr/>
        </p:nvSpPr>
        <p:spPr>
          <a:xfrm>
            <a:off x="987874" y="3654606"/>
            <a:ext cx="864600" cy="981000"/>
          </a:xfrm>
          <a:prstGeom prst="rect">
            <a:avLst/>
          </a:prstGeom>
          <a:solidFill>
            <a:srgbClr val="FFDDB2"/>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800" b="0" i="0" u="none" strike="noStrike" cap="none">
              <a:solidFill>
                <a:srgbClr val="666666"/>
              </a:solidFill>
              <a:latin typeface="メイリオ" panose="020B0604030504040204" pitchFamily="50" charset="-128"/>
              <a:ea typeface="メイリオ" panose="020B0604030504040204" pitchFamily="50" charset="-128"/>
              <a:sym typeface="Arial"/>
            </a:endParaRPr>
          </a:p>
        </p:txBody>
      </p:sp>
      <p:sp>
        <p:nvSpPr>
          <p:cNvPr id="456" name="Google Shape;456;p76"/>
          <p:cNvSpPr/>
          <p:nvPr/>
        </p:nvSpPr>
        <p:spPr>
          <a:xfrm>
            <a:off x="1006973" y="5106314"/>
            <a:ext cx="864600" cy="981000"/>
          </a:xfrm>
          <a:prstGeom prst="rect">
            <a:avLst/>
          </a:prstGeom>
          <a:solidFill>
            <a:srgbClr val="FFDDB2"/>
          </a:solidFill>
          <a:ln w="25400"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800" b="0" i="0" u="none" strike="noStrike" cap="none">
              <a:solidFill>
                <a:srgbClr val="666666"/>
              </a:solidFill>
              <a:latin typeface="メイリオ" panose="020B0604030504040204" pitchFamily="50" charset="-128"/>
              <a:ea typeface="メイリオ" panose="020B0604030504040204" pitchFamily="50" charset="-128"/>
              <a:sym typeface="Arial"/>
            </a:endParaRPr>
          </a:p>
        </p:txBody>
      </p:sp>
      <p:sp>
        <p:nvSpPr>
          <p:cNvPr id="457" name="Google Shape;457;p76"/>
          <p:cNvSpPr/>
          <p:nvPr/>
        </p:nvSpPr>
        <p:spPr>
          <a:xfrm>
            <a:off x="1311674" y="2038463"/>
            <a:ext cx="132900" cy="125400"/>
          </a:xfrm>
          <a:prstGeom prst="ellipse">
            <a:avLst/>
          </a:prstGeom>
          <a:solidFill>
            <a:srgbClr val="6666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メイリオ" panose="020B0604030504040204" pitchFamily="50" charset="-128"/>
              <a:ea typeface="メイリオ" panose="020B0604030504040204" pitchFamily="50" charset="-128"/>
              <a:sym typeface="Arial"/>
            </a:endParaRPr>
          </a:p>
        </p:txBody>
      </p:sp>
      <p:sp>
        <p:nvSpPr>
          <p:cNvPr id="458" name="Google Shape;458;p76"/>
          <p:cNvSpPr/>
          <p:nvPr/>
        </p:nvSpPr>
        <p:spPr>
          <a:xfrm>
            <a:off x="1875890" y="2305811"/>
            <a:ext cx="132900" cy="125400"/>
          </a:xfrm>
          <a:prstGeom prst="ellipse">
            <a:avLst/>
          </a:prstGeom>
          <a:solidFill>
            <a:srgbClr val="6666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メイリオ" panose="020B0604030504040204" pitchFamily="50" charset="-128"/>
              <a:ea typeface="メイリオ" panose="020B0604030504040204" pitchFamily="50" charset="-128"/>
              <a:sym typeface="Arial"/>
            </a:endParaRPr>
          </a:p>
        </p:txBody>
      </p:sp>
      <p:sp>
        <p:nvSpPr>
          <p:cNvPr id="459" name="Google Shape;459;p76"/>
          <p:cNvSpPr/>
          <p:nvPr/>
        </p:nvSpPr>
        <p:spPr>
          <a:xfrm>
            <a:off x="1875890" y="2983679"/>
            <a:ext cx="132900" cy="125400"/>
          </a:xfrm>
          <a:prstGeom prst="ellipse">
            <a:avLst/>
          </a:prstGeom>
          <a:solidFill>
            <a:srgbClr val="0000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メイリオ" panose="020B0604030504040204" pitchFamily="50" charset="-128"/>
              <a:ea typeface="メイリオ" panose="020B0604030504040204" pitchFamily="50" charset="-128"/>
              <a:sym typeface="Arial"/>
            </a:endParaRPr>
          </a:p>
        </p:txBody>
      </p:sp>
      <p:sp>
        <p:nvSpPr>
          <p:cNvPr id="460" name="Google Shape;460;p76"/>
          <p:cNvSpPr/>
          <p:nvPr/>
        </p:nvSpPr>
        <p:spPr>
          <a:xfrm>
            <a:off x="804995" y="3018092"/>
            <a:ext cx="132900" cy="125400"/>
          </a:xfrm>
          <a:prstGeom prst="ellipse">
            <a:avLst/>
          </a:prstGeom>
          <a:solidFill>
            <a:srgbClr val="6666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メイリオ" panose="020B0604030504040204" pitchFamily="50" charset="-128"/>
              <a:ea typeface="メイリオ" panose="020B0604030504040204" pitchFamily="50" charset="-128"/>
              <a:sym typeface="Arial"/>
            </a:endParaRPr>
          </a:p>
        </p:txBody>
      </p:sp>
      <p:sp>
        <p:nvSpPr>
          <p:cNvPr id="461" name="Google Shape;461;p76"/>
          <p:cNvSpPr/>
          <p:nvPr/>
        </p:nvSpPr>
        <p:spPr>
          <a:xfrm>
            <a:off x="816077" y="3726113"/>
            <a:ext cx="132900" cy="125400"/>
          </a:xfrm>
          <a:prstGeom prst="ellipse">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メイリオ" panose="020B0604030504040204" pitchFamily="50" charset="-128"/>
              <a:ea typeface="メイリオ" panose="020B0604030504040204" pitchFamily="50" charset="-128"/>
              <a:sym typeface="Arial"/>
            </a:endParaRPr>
          </a:p>
        </p:txBody>
      </p:sp>
      <p:sp>
        <p:nvSpPr>
          <p:cNvPr id="462" name="Google Shape;462;p76"/>
          <p:cNvSpPr/>
          <p:nvPr/>
        </p:nvSpPr>
        <p:spPr>
          <a:xfrm>
            <a:off x="1877872" y="3692566"/>
            <a:ext cx="132900" cy="125400"/>
          </a:xfrm>
          <a:prstGeom prst="ellipse">
            <a:avLst/>
          </a:prstGeom>
          <a:solidFill>
            <a:srgbClr val="6666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メイリオ" panose="020B0604030504040204" pitchFamily="50" charset="-128"/>
              <a:ea typeface="メイリオ" panose="020B0604030504040204" pitchFamily="50" charset="-128"/>
              <a:sym typeface="Arial"/>
            </a:endParaRPr>
          </a:p>
        </p:txBody>
      </p:sp>
      <p:sp>
        <p:nvSpPr>
          <p:cNvPr id="463" name="Google Shape;463;p76"/>
          <p:cNvSpPr/>
          <p:nvPr/>
        </p:nvSpPr>
        <p:spPr>
          <a:xfrm>
            <a:off x="1875407" y="4452743"/>
            <a:ext cx="132900" cy="125400"/>
          </a:xfrm>
          <a:prstGeom prst="ellipse">
            <a:avLst/>
          </a:prstGeom>
          <a:solidFill>
            <a:srgbClr val="0000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メイリオ" panose="020B0604030504040204" pitchFamily="50" charset="-128"/>
              <a:ea typeface="メイリオ" panose="020B0604030504040204" pitchFamily="50" charset="-128"/>
              <a:sym typeface="Arial"/>
            </a:endParaRPr>
          </a:p>
        </p:txBody>
      </p:sp>
      <p:sp>
        <p:nvSpPr>
          <p:cNvPr id="464" name="Google Shape;464;p76"/>
          <p:cNvSpPr/>
          <p:nvPr/>
        </p:nvSpPr>
        <p:spPr>
          <a:xfrm>
            <a:off x="827642" y="4461970"/>
            <a:ext cx="132900" cy="125400"/>
          </a:xfrm>
          <a:prstGeom prst="ellipse">
            <a:avLst/>
          </a:prstGeom>
          <a:solidFill>
            <a:srgbClr val="6666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メイリオ" panose="020B0604030504040204" pitchFamily="50" charset="-128"/>
              <a:ea typeface="メイリオ" panose="020B0604030504040204" pitchFamily="50" charset="-128"/>
              <a:sym typeface="Arial"/>
            </a:endParaRPr>
          </a:p>
        </p:txBody>
      </p:sp>
      <p:sp>
        <p:nvSpPr>
          <p:cNvPr id="465" name="Google Shape;465;p76"/>
          <p:cNvSpPr/>
          <p:nvPr/>
        </p:nvSpPr>
        <p:spPr>
          <a:xfrm>
            <a:off x="821222" y="5931914"/>
            <a:ext cx="132900" cy="125400"/>
          </a:xfrm>
          <a:prstGeom prst="ellipse">
            <a:avLst/>
          </a:prstGeom>
          <a:solidFill>
            <a:srgbClr val="6666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メイリオ" panose="020B0604030504040204" pitchFamily="50" charset="-128"/>
              <a:ea typeface="メイリオ" panose="020B0604030504040204" pitchFamily="50" charset="-128"/>
              <a:sym typeface="Arial"/>
            </a:endParaRPr>
          </a:p>
        </p:txBody>
      </p:sp>
      <p:sp>
        <p:nvSpPr>
          <p:cNvPr id="466" name="Google Shape;466;p76"/>
          <p:cNvSpPr/>
          <p:nvPr/>
        </p:nvSpPr>
        <p:spPr>
          <a:xfrm>
            <a:off x="821226" y="5176448"/>
            <a:ext cx="132900" cy="125400"/>
          </a:xfrm>
          <a:prstGeom prst="ellipse">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メイリオ" panose="020B0604030504040204" pitchFamily="50" charset="-128"/>
              <a:ea typeface="メイリオ" panose="020B0604030504040204" pitchFamily="50" charset="-128"/>
              <a:sym typeface="Arial"/>
            </a:endParaRPr>
          </a:p>
        </p:txBody>
      </p:sp>
      <p:sp>
        <p:nvSpPr>
          <p:cNvPr id="467" name="Google Shape;467;p76"/>
          <p:cNvSpPr/>
          <p:nvPr/>
        </p:nvSpPr>
        <p:spPr>
          <a:xfrm>
            <a:off x="1924437" y="5141020"/>
            <a:ext cx="132900" cy="125400"/>
          </a:xfrm>
          <a:prstGeom prst="ellipse">
            <a:avLst/>
          </a:prstGeom>
          <a:solidFill>
            <a:srgbClr val="6666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メイリオ" panose="020B0604030504040204" pitchFamily="50" charset="-128"/>
              <a:ea typeface="メイリオ" panose="020B0604030504040204" pitchFamily="50" charset="-128"/>
              <a:sym typeface="Arial"/>
            </a:endParaRPr>
          </a:p>
        </p:txBody>
      </p:sp>
      <p:sp>
        <p:nvSpPr>
          <p:cNvPr id="468" name="Google Shape;468;p76"/>
          <p:cNvSpPr/>
          <p:nvPr/>
        </p:nvSpPr>
        <p:spPr>
          <a:xfrm>
            <a:off x="1924437" y="5920364"/>
            <a:ext cx="132900" cy="125400"/>
          </a:xfrm>
          <a:prstGeom prst="ellipse">
            <a:avLst/>
          </a:prstGeom>
          <a:solidFill>
            <a:srgbClr val="6666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メイリオ" panose="020B0604030504040204" pitchFamily="50" charset="-128"/>
              <a:ea typeface="メイリオ" panose="020B0604030504040204" pitchFamily="50" charset="-128"/>
              <a:sym typeface="Arial"/>
            </a:endParaRPr>
          </a:p>
        </p:txBody>
      </p:sp>
      <p:sp>
        <p:nvSpPr>
          <p:cNvPr id="469" name="Google Shape;469;p76"/>
          <p:cNvSpPr/>
          <p:nvPr/>
        </p:nvSpPr>
        <p:spPr>
          <a:xfrm>
            <a:off x="803352" y="2311513"/>
            <a:ext cx="132900" cy="125400"/>
          </a:xfrm>
          <a:prstGeom prst="ellipse">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メイリオ" panose="020B0604030504040204" pitchFamily="50" charset="-128"/>
              <a:ea typeface="メイリオ" panose="020B0604030504040204" pitchFamily="50" charset="-128"/>
              <a:sym typeface="Arial"/>
            </a:endParaRPr>
          </a:p>
        </p:txBody>
      </p:sp>
      <p:sp>
        <p:nvSpPr>
          <p:cNvPr id="470" name="Google Shape;470;p76"/>
          <p:cNvSpPr txBox="1"/>
          <p:nvPr/>
        </p:nvSpPr>
        <p:spPr>
          <a:xfrm>
            <a:off x="503014" y="1527040"/>
            <a:ext cx="1872300" cy="276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ja" sz="1200" b="0" i="0" u="none" strike="noStrike" cap="none">
                <a:solidFill>
                  <a:srgbClr val="666666"/>
                </a:solidFill>
                <a:latin typeface="メイリオ" panose="020B0604030504040204" pitchFamily="50" charset="-128"/>
                <a:ea typeface="メイリオ" panose="020B0604030504040204" pitchFamily="50" charset="-128"/>
                <a:cs typeface="Meiryo"/>
                <a:sym typeface="Meiryo"/>
              </a:rPr>
              <a:t>（レイアウトイメージ）</a:t>
            </a:r>
            <a:endParaRPr>
              <a:latin typeface="メイリオ" panose="020B0604030504040204" pitchFamily="50" charset="-128"/>
              <a:ea typeface="メイリオ" panose="020B0604030504040204" pitchFamily="50" charset="-128"/>
            </a:endParaRPr>
          </a:p>
        </p:txBody>
      </p:sp>
      <p:sp>
        <p:nvSpPr>
          <p:cNvPr id="471" name="Google Shape;471;p76"/>
          <p:cNvSpPr/>
          <p:nvPr/>
        </p:nvSpPr>
        <p:spPr>
          <a:xfrm>
            <a:off x="1129141" y="2505800"/>
            <a:ext cx="519600" cy="340500"/>
          </a:xfrm>
          <a:prstGeom prst="rect">
            <a:avLst/>
          </a:prstGeom>
          <a:noFill/>
          <a:ln>
            <a:noFill/>
          </a:ln>
        </p:spPr>
        <p:txBody>
          <a:bodyPr spcFirstLastPara="1" wrap="square" lIns="91425" tIns="45700" rIns="91425" bIns="45700" anchor="t" anchorCtr="0">
            <a:noAutofit/>
          </a:bodyPr>
          <a:lstStyle/>
          <a:p>
            <a:pPr marL="139700" marR="0" lvl="0" indent="0" algn="l" rtl="0">
              <a:lnSpc>
                <a:spcPct val="173333"/>
              </a:lnSpc>
              <a:spcBef>
                <a:spcPts val="0"/>
              </a:spcBef>
              <a:spcAft>
                <a:spcPts val="0"/>
              </a:spcAft>
              <a:buNone/>
            </a:pPr>
            <a:r>
              <a:rPr lang="ja" sz="1200" b="1" i="0" u="none" strike="noStrike" cap="none">
                <a:solidFill>
                  <a:srgbClr val="666666"/>
                </a:solidFill>
                <a:latin typeface="メイリオ" panose="020B0604030504040204" pitchFamily="50" charset="-128"/>
                <a:ea typeface="メイリオ" panose="020B0604030504040204" pitchFamily="50" charset="-128"/>
                <a:cs typeface="Meiryo"/>
                <a:sym typeface="Meiryo"/>
              </a:rPr>
              <a:t>A</a:t>
            </a:r>
            <a:endParaRPr sz="1200" b="1" i="0" u="none" strike="noStrike" cap="none">
              <a:solidFill>
                <a:srgbClr val="666666"/>
              </a:solidFill>
              <a:latin typeface="メイリオ" panose="020B0604030504040204" pitchFamily="50" charset="-128"/>
              <a:ea typeface="メイリオ" panose="020B0604030504040204" pitchFamily="50" charset="-128"/>
              <a:cs typeface="Meiryo"/>
              <a:sym typeface="Meiryo"/>
            </a:endParaRPr>
          </a:p>
        </p:txBody>
      </p:sp>
      <p:sp>
        <p:nvSpPr>
          <p:cNvPr id="472" name="Google Shape;472;p76"/>
          <p:cNvSpPr/>
          <p:nvPr/>
        </p:nvSpPr>
        <p:spPr>
          <a:xfrm>
            <a:off x="1126336" y="3958859"/>
            <a:ext cx="472500" cy="340500"/>
          </a:xfrm>
          <a:prstGeom prst="rect">
            <a:avLst/>
          </a:prstGeom>
          <a:noFill/>
          <a:ln>
            <a:noFill/>
          </a:ln>
        </p:spPr>
        <p:txBody>
          <a:bodyPr spcFirstLastPara="1" wrap="square" lIns="91425" tIns="45700" rIns="91425" bIns="45700" anchor="t" anchorCtr="0">
            <a:noAutofit/>
          </a:bodyPr>
          <a:lstStyle/>
          <a:p>
            <a:pPr marL="139700" marR="0" lvl="0" indent="0" algn="l" rtl="0">
              <a:lnSpc>
                <a:spcPct val="173333"/>
              </a:lnSpc>
              <a:spcBef>
                <a:spcPts val="0"/>
              </a:spcBef>
              <a:spcAft>
                <a:spcPts val="0"/>
              </a:spcAft>
              <a:buNone/>
            </a:pPr>
            <a:r>
              <a:rPr lang="ja" sz="1200" b="1" i="0" u="none" strike="noStrike" cap="none">
                <a:solidFill>
                  <a:srgbClr val="666666"/>
                </a:solidFill>
                <a:latin typeface="メイリオ" panose="020B0604030504040204" pitchFamily="50" charset="-128"/>
                <a:ea typeface="メイリオ" panose="020B0604030504040204" pitchFamily="50" charset="-128"/>
                <a:cs typeface="Meiryo"/>
                <a:sym typeface="Meiryo"/>
              </a:rPr>
              <a:t>B</a:t>
            </a:r>
            <a:endParaRPr sz="1200" b="1" i="0" u="none" strike="noStrike" cap="none">
              <a:solidFill>
                <a:srgbClr val="666666"/>
              </a:solidFill>
              <a:latin typeface="メイリオ" panose="020B0604030504040204" pitchFamily="50" charset="-128"/>
              <a:ea typeface="メイリオ" panose="020B0604030504040204" pitchFamily="50" charset="-128"/>
              <a:cs typeface="Meiryo"/>
              <a:sym typeface="Meiryo"/>
            </a:endParaRPr>
          </a:p>
        </p:txBody>
      </p:sp>
      <p:sp>
        <p:nvSpPr>
          <p:cNvPr id="473" name="Google Shape;473;p76"/>
          <p:cNvSpPr/>
          <p:nvPr/>
        </p:nvSpPr>
        <p:spPr>
          <a:xfrm>
            <a:off x="1126336" y="5469339"/>
            <a:ext cx="472500" cy="340500"/>
          </a:xfrm>
          <a:prstGeom prst="rect">
            <a:avLst/>
          </a:prstGeom>
          <a:noFill/>
          <a:ln>
            <a:noFill/>
          </a:ln>
        </p:spPr>
        <p:txBody>
          <a:bodyPr spcFirstLastPara="1" wrap="square" lIns="91425" tIns="45700" rIns="91425" bIns="45700" anchor="t" anchorCtr="0">
            <a:noAutofit/>
          </a:bodyPr>
          <a:lstStyle/>
          <a:p>
            <a:pPr marL="139700" marR="0" lvl="0" indent="0" algn="l" rtl="0">
              <a:lnSpc>
                <a:spcPct val="173333"/>
              </a:lnSpc>
              <a:spcBef>
                <a:spcPts val="0"/>
              </a:spcBef>
              <a:spcAft>
                <a:spcPts val="0"/>
              </a:spcAft>
              <a:buNone/>
            </a:pPr>
            <a:r>
              <a:rPr lang="ja" sz="1200" b="1" i="0" u="none" strike="noStrike" cap="none">
                <a:solidFill>
                  <a:srgbClr val="666666"/>
                </a:solidFill>
                <a:latin typeface="メイリオ" panose="020B0604030504040204" pitchFamily="50" charset="-128"/>
                <a:ea typeface="メイリオ" panose="020B0604030504040204" pitchFamily="50" charset="-128"/>
                <a:cs typeface="Meiryo"/>
                <a:sym typeface="Meiryo"/>
              </a:rPr>
              <a:t>C</a:t>
            </a:r>
            <a:endParaRPr sz="1200" b="1" i="0" u="none" strike="noStrike" cap="none">
              <a:solidFill>
                <a:srgbClr val="666666"/>
              </a:solidFill>
              <a:latin typeface="メイリオ" panose="020B0604030504040204" pitchFamily="50" charset="-128"/>
              <a:ea typeface="メイリオ" panose="020B0604030504040204" pitchFamily="50" charset="-128"/>
              <a:cs typeface="Meiryo"/>
              <a:sym typeface="Meiryo"/>
            </a:endParaRPr>
          </a:p>
        </p:txBody>
      </p:sp>
      <p:sp>
        <p:nvSpPr>
          <p:cNvPr id="474" name="Google Shape;474;p76"/>
          <p:cNvSpPr/>
          <p:nvPr/>
        </p:nvSpPr>
        <p:spPr>
          <a:xfrm>
            <a:off x="2789434" y="1388374"/>
            <a:ext cx="132900" cy="125400"/>
          </a:xfrm>
          <a:prstGeom prst="ellipse">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メイリオ" panose="020B0604030504040204" pitchFamily="50" charset="-128"/>
              <a:ea typeface="メイリオ" panose="020B0604030504040204" pitchFamily="50" charset="-128"/>
              <a:sym typeface="Arial"/>
            </a:endParaRPr>
          </a:p>
        </p:txBody>
      </p:sp>
      <p:sp>
        <p:nvSpPr>
          <p:cNvPr id="475" name="Google Shape;475;p76"/>
          <p:cNvSpPr/>
          <p:nvPr/>
        </p:nvSpPr>
        <p:spPr>
          <a:xfrm>
            <a:off x="2777868" y="1873177"/>
            <a:ext cx="132900" cy="125400"/>
          </a:xfrm>
          <a:prstGeom prst="ellipse">
            <a:avLst/>
          </a:prstGeom>
          <a:solidFill>
            <a:srgbClr val="6666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メイリオ" panose="020B0604030504040204" pitchFamily="50" charset="-128"/>
              <a:ea typeface="メイリオ" panose="020B0604030504040204" pitchFamily="50" charset="-128"/>
              <a:sym typeface="Arial"/>
            </a:endParaRPr>
          </a:p>
        </p:txBody>
      </p:sp>
      <p:sp>
        <p:nvSpPr>
          <p:cNvPr id="476" name="Google Shape;476;p76"/>
          <p:cNvSpPr/>
          <p:nvPr/>
        </p:nvSpPr>
        <p:spPr>
          <a:xfrm>
            <a:off x="158925" y="4303350"/>
            <a:ext cx="305700" cy="407400"/>
          </a:xfrm>
          <a:prstGeom prst="rect">
            <a:avLst/>
          </a:prstGeom>
          <a:solidFill>
            <a:srgbClr val="FFFFFF"/>
          </a:solidFill>
          <a:ln w="25400" cap="flat" cmpd="sng">
            <a:solidFill>
              <a:srgbClr val="00B0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ja" sz="1200" b="0" i="0" u="none" strike="noStrike" cap="none">
                <a:solidFill>
                  <a:srgbClr val="666666"/>
                </a:solidFill>
                <a:latin typeface="メイリオ" panose="020B0604030504040204" pitchFamily="50" charset="-128"/>
                <a:ea typeface="メイリオ" panose="020B0604030504040204" pitchFamily="50" charset="-128"/>
                <a:sym typeface="Arial"/>
              </a:rPr>
              <a:t>入口</a:t>
            </a:r>
            <a:endParaRPr>
              <a:latin typeface="メイリオ" panose="020B0604030504040204" pitchFamily="50" charset="-128"/>
              <a:ea typeface="メイリオ" panose="020B0604030504040204" pitchFamily="50" charset="-128"/>
            </a:endParaRPr>
          </a:p>
        </p:txBody>
      </p:sp>
      <p:sp>
        <p:nvSpPr>
          <p:cNvPr id="477" name="Google Shape;477;p76"/>
          <p:cNvSpPr/>
          <p:nvPr/>
        </p:nvSpPr>
        <p:spPr>
          <a:xfrm>
            <a:off x="158925" y="5678350"/>
            <a:ext cx="305700" cy="407400"/>
          </a:xfrm>
          <a:prstGeom prst="rect">
            <a:avLst/>
          </a:prstGeom>
          <a:solidFill>
            <a:srgbClr val="FFFFFF"/>
          </a:solidFill>
          <a:ln w="25400" cap="flat" cmpd="sng">
            <a:solidFill>
              <a:srgbClr val="00B0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ja" sz="1200" b="0" i="0" u="none" strike="noStrike" cap="none">
                <a:solidFill>
                  <a:srgbClr val="666666"/>
                </a:solidFill>
                <a:latin typeface="メイリオ" panose="020B0604030504040204" pitchFamily="50" charset="-128"/>
                <a:ea typeface="メイリオ" panose="020B0604030504040204" pitchFamily="50" charset="-128"/>
                <a:sym typeface="Arial"/>
              </a:rPr>
              <a:t>入口</a:t>
            </a:r>
            <a:endParaRPr>
              <a:latin typeface="メイリオ" panose="020B0604030504040204" pitchFamily="50" charset="-128"/>
              <a:ea typeface="メイリオ" panose="020B0604030504040204" pitchFamily="50" charset="-128"/>
            </a:endParaRPr>
          </a:p>
        </p:txBody>
      </p:sp>
      <p:sp>
        <p:nvSpPr>
          <p:cNvPr id="478" name="Google Shape;478;p76"/>
          <p:cNvSpPr/>
          <p:nvPr/>
        </p:nvSpPr>
        <p:spPr>
          <a:xfrm>
            <a:off x="2445659" y="3603325"/>
            <a:ext cx="305700" cy="1089000"/>
          </a:xfrm>
          <a:prstGeom prst="rect">
            <a:avLst/>
          </a:prstGeom>
          <a:solidFill>
            <a:srgbClr val="FFFFFF"/>
          </a:solidFill>
          <a:ln w="25400" cap="flat" cmpd="sng">
            <a:solidFill>
              <a:srgbClr val="00B0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ja" sz="1200" b="0" i="0" u="none" strike="noStrike" cap="none">
                <a:solidFill>
                  <a:srgbClr val="666666"/>
                </a:solidFill>
                <a:latin typeface="メイリオ" panose="020B0604030504040204" pitchFamily="50" charset="-128"/>
                <a:ea typeface="メイリオ" panose="020B0604030504040204" pitchFamily="50" charset="-128"/>
                <a:sym typeface="Arial"/>
              </a:rPr>
              <a:t>窓</a:t>
            </a:r>
            <a:endParaRPr sz="1200">
              <a:latin typeface="メイリオ" panose="020B0604030504040204" pitchFamily="50" charset="-128"/>
              <a:ea typeface="メイリオ" panose="020B0604030504040204" pitchFamily="50" charset="-128"/>
            </a:endParaRPr>
          </a:p>
        </p:txBody>
      </p:sp>
      <p:sp>
        <p:nvSpPr>
          <p:cNvPr id="479" name="Google Shape;479;p76"/>
          <p:cNvSpPr/>
          <p:nvPr/>
        </p:nvSpPr>
        <p:spPr>
          <a:xfrm>
            <a:off x="2413934" y="5052325"/>
            <a:ext cx="305700" cy="1089000"/>
          </a:xfrm>
          <a:prstGeom prst="rect">
            <a:avLst/>
          </a:prstGeom>
          <a:solidFill>
            <a:srgbClr val="FFFFFF"/>
          </a:solidFill>
          <a:ln w="25400" cap="flat" cmpd="sng">
            <a:solidFill>
              <a:srgbClr val="00B0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ja" sz="1200" b="0" i="0" u="none" strike="noStrike" cap="none">
                <a:solidFill>
                  <a:srgbClr val="666666"/>
                </a:solidFill>
                <a:latin typeface="メイリオ" panose="020B0604030504040204" pitchFamily="50" charset="-128"/>
                <a:ea typeface="メイリオ" panose="020B0604030504040204" pitchFamily="50" charset="-128"/>
                <a:sym typeface="Arial"/>
              </a:rPr>
              <a:t>窓</a:t>
            </a:r>
            <a:endParaRPr sz="1200">
              <a:latin typeface="メイリオ" panose="020B0604030504040204" pitchFamily="50" charset="-128"/>
              <a:ea typeface="メイリオ" panose="020B0604030504040204" pitchFamily="50" charset="-128"/>
            </a:endParaRPr>
          </a:p>
        </p:txBody>
      </p:sp>
      <p:sp>
        <p:nvSpPr>
          <p:cNvPr id="480" name="Google Shape;480;p76"/>
          <p:cNvSpPr/>
          <p:nvPr/>
        </p:nvSpPr>
        <p:spPr>
          <a:xfrm>
            <a:off x="2737850" y="1437438"/>
            <a:ext cx="1837200" cy="276900"/>
          </a:xfrm>
          <a:prstGeom prst="rect">
            <a:avLst/>
          </a:prstGeom>
          <a:noFill/>
          <a:ln>
            <a:noFill/>
          </a:ln>
        </p:spPr>
        <p:txBody>
          <a:bodyPr spcFirstLastPara="1" wrap="square" lIns="91425" tIns="45700" rIns="91425" bIns="45700" anchor="t" anchorCtr="0">
            <a:noAutofit/>
          </a:bodyPr>
          <a:lstStyle/>
          <a:p>
            <a:pPr marL="139700" marR="0" lvl="0" indent="0" algn="l" rtl="0">
              <a:lnSpc>
                <a:spcPct val="198095"/>
              </a:lnSpc>
              <a:spcBef>
                <a:spcPts val="0"/>
              </a:spcBef>
              <a:spcAft>
                <a:spcPts val="0"/>
              </a:spcAft>
              <a:buNone/>
            </a:pPr>
            <a:r>
              <a:rPr lang="ja" sz="1050" dirty="0">
                <a:solidFill>
                  <a:srgbClr val="666666"/>
                </a:solidFill>
                <a:latin typeface="メイリオ" panose="020B0604030504040204" pitchFamily="50" charset="-128"/>
                <a:ea typeface="メイリオ" panose="020B0604030504040204" pitchFamily="50" charset="-128"/>
              </a:rPr>
              <a:t>十日町市役所職員②</a:t>
            </a:r>
            <a:endParaRPr sz="1050" dirty="0">
              <a:solidFill>
                <a:srgbClr val="666666"/>
              </a:solidFill>
              <a:latin typeface="メイリオ" panose="020B0604030504040204" pitchFamily="50" charset="-128"/>
              <a:ea typeface="メイリオ" panose="020B0604030504040204" pitchFamily="50" charset="-128"/>
            </a:endParaRPr>
          </a:p>
        </p:txBody>
      </p:sp>
      <p:sp>
        <p:nvSpPr>
          <p:cNvPr id="481" name="Google Shape;481;p76"/>
          <p:cNvSpPr/>
          <p:nvPr/>
        </p:nvSpPr>
        <p:spPr>
          <a:xfrm>
            <a:off x="2779898" y="1624992"/>
            <a:ext cx="132900" cy="125400"/>
          </a:xfrm>
          <a:prstGeom prst="ellipse">
            <a:avLst/>
          </a:prstGeom>
          <a:solidFill>
            <a:srgbClr val="0000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メイリオ" panose="020B0604030504040204" pitchFamily="50" charset="-128"/>
              <a:ea typeface="メイリオ" panose="020B0604030504040204" pitchFamily="50" charset="-128"/>
              <a:sym typeface="Arial"/>
            </a:endParaRPr>
          </a:p>
        </p:txBody>
      </p:sp>
      <p:sp>
        <p:nvSpPr>
          <p:cNvPr id="482" name="Google Shape;482;p76"/>
          <p:cNvSpPr txBox="1"/>
          <p:nvPr/>
        </p:nvSpPr>
        <p:spPr>
          <a:xfrm>
            <a:off x="4575050" y="1576825"/>
            <a:ext cx="4275900" cy="43569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ja" b="1">
                <a:solidFill>
                  <a:srgbClr val="666666"/>
                </a:solidFill>
                <a:latin typeface="メイリオ" panose="020B0604030504040204" pitchFamily="50" charset="-128"/>
                <a:ea typeface="メイリオ" panose="020B0604030504040204" pitchFamily="50" charset="-128"/>
              </a:rPr>
              <a:t>＜十日町市役所職員①について＞</a:t>
            </a:r>
            <a:endParaRPr b="1">
              <a:solidFill>
                <a:srgbClr val="666666"/>
              </a:solidFill>
              <a:latin typeface="メイリオ" panose="020B0604030504040204" pitchFamily="50" charset="-128"/>
              <a:ea typeface="メイリオ" panose="020B0604030504040204" pitchFamily="50" charset="-128"/>
            </a:endParaRPr>
          </a:p>
          <a:p>
            <a:pPr marL="0" lvl="0" indent="0" algn="l" rtl="0">
              <a:lnSpc>
                <a:spcPct val="150000"/>
              </a:lnSpc>
              <a:spcBef>
                <a:spcPts val="0"/>
              </a:spcBef>
              <a:spcAft>
                <a:spcPts val="0"/>
              </a:spcAft>
              <a:buNone/>
            </a:pPr>
            <a:r>
              <a:rPr lang="ja">
                <a:solidFill>
                  <a:srgbClr val="666666"/>
                </a:solidFill>
                <a:latin typeface="メイリオ" panose="020B0604030504040204" pitchFamily="50" charset="-128"/>
                <a:ea typeface="メイリオ" panose="020B0604030504040204" pitchFamily="50" charset="-128"/>
              </a:rPr>
              <a:t>ー　班（A~C）における書記、議事の可視化</a:t>
            </a:r>
            <a:endParaRPr>
              <a:solidFill>
                <a:srgbClr val="666666"/>
              </a:solidFill>
              <a:latin typeface="メイリオ" panose="020B0604030504040204" pitchFamily="50" charset="-128"/>
              <a:ea typeface="メイリオ" panose="020B0604030504040204" pitchFamily="50" charset="-128"/>
            </a:endParaRPr>
          </a:p>
          <a:p>
            <a:pPr marL="0" lvl="0" indent="0" algn="l" rtl="0">
              <a:lnSpc>
                <a:spcPct val="150000"/>
              </a:lnSpc>
              <a:spcBef>
                <a:spcPts val="0"/>
              </a:spcBef>
              <a:spcAft>
                <a:spcPts val="0"/>
              </a:spcAft>
              <a:buNone/>
            </a:pPr>
            <a:r>
              <a:rPr lang="ja">
                <a:solidFill>
                  <a:srgbClr val="666666"/>
                </a:solidFill>
                <a:latin typeface="メイリオ" panose="020B0604030504040204" pitchFamily="50" charset="-128"/>
                <a:ea typeface="メイリオ" panose="020B0604030504040204" pitchFamily="50" charset="-128"/>
              </a:rPr>
              <a:t>ー　対話が滞った場合の呼びかけ、基本的な対話</a:t>
            </a:r>
            <a:endParaRPr>
              <a:solidFill>
                <a:srgbClr val="666666"/>
              </a:solidFill>
              <a:latin typeface="メイリオ" panose="020B0604030504040204" pitchFamily="50" charset="-128"/>
              <a:ea typeface="メイリオ" panose="020B0604030504040204" pitchFamily="50" charset="-128"/>
            </a:endParaRPr>
          </a:p>
          <a:p>
            <a:pPr marL="0" lvl="0" indent="0" algn="l" rtl="0">
              <a:lnSpc>
                <a:spcPct val="150000"/>
              </a:lnSpc>
              <a:spcBef>
                <a:spcPts val="0"/>
              </a:spcBef>
              <a:spcAft>
                <a:spcPts val="0"/>
              </a:spcAft>
              <a:buNone/>
            </a:pPr>
            <a:r>
              <a:rPr lang="ja">
                <a:solidFill>
                  <a:srgbClr val="666666"/>
                </a:solidFill>
                <a:latin typeface="メイリオ" panose="020B0604030504040204" pitchFamily="50" charset="-128"/>
                <a:ea typeface="メイリオ" panose="020B0604030504040204" pitchFamily="50" charset="-128"/>
              </a:rPr>
              <a:t>　　ルール（人格・立場に対する批判等、非建設的</a:t>
            </a:r>
            <a:endParaRPr>
              <a:solidFill>
                <a:srgbClr val="666666"/>
              </a:solidFill>
              <a:latin typeface="メイリオ" panose="020B0604030504040204" pitchFamily="50" charset="-128"/>
              <a:ea typeface="メイリオ" panose="020B0604030504040204" pitchFamily="50" charset="-128"/>
            </a:endParaRPr>
          </a:p>
          <a:p>
            <a:pPr marL="0" lvl="0" indent="0" algn="l" rtl="0">
              <a:lnSpc>
                <a:spcPct val="150000"/>
              </a:lnSpc>
              <a:spcBef>
                <a:spcPts val="0"/>
              </a:spcBef>
              <a:spcAft>
                <a:spcPts val="0"/>
              </a:spcAft>
              <a:buNone/>
            </a:pPr>
            <a:r>
              <a:rPr lang="ja">
                <a:solidFill>
                  <a:srgbClr val="666666"/>
                </a:solidFill>
                <a:latin typeface="メイリオ" panose="020B0604030504040204" pitchFamily="50" charset="-128"/>
                <a:ea typeface="メイリオ" panose="020B0604030504040204" pitchFamily="50" charset="-128"/>
              </a:rPr>
              <a:t>　　な議論を避ける）の履行確認</a:t>
            </a:r>
            <a:endParaRPr>
              <a:solidFill>
                <a:srgbClr val="666666"/>
              </a:solidFill>
              <a:latin typeface="メイリオ" panose="020B0604030504040204" pitchFamily="50" charset="-128"/>
              <a:ea typeface="メイリオ" panose="020B0604030504040204" pitchFamily="50" charset="-128"/>
            </a:endParaRPr>
          </a:p>
          <a:p>
            <a:pPr marL="0" lvl="0" indent="0" algn="l" rtl="0">
              <a:lnSpc>
                <a:spcPct val="150000"/>
              </a:lnSpc>
              <a:spcBef>
                <a:spcPts val="0"/>
              </a:spcBef>
              <a:spcAft>
                <a:spcPts val="0"/>
              </a:spcAft>
              <a:buNone/>
            </a:pPr>
            <a:r>
              <a:rPr lang="ja">
                <a:solidFill>
                  <a:srgbClr val="666666"/>
                </a:solidFill>
                <a:latin typeface="メイリオ" panose="020B0604030504040204" pitchFamily="50" charset="-128"/>
                <a:ea typeface="メイリオ" panose="020B0604030504040204" pitchFamily="50" charset="-128"/>
              </a:rPr>
              <a:t>ー　基礎データ集（仮）の内容に関する説明（参加</a:t>
            </a:r>
            <a:endParaRPr>
              <a:solidFill>
                <a:srgbClr val="666666"/>
              </a:solidFill>
              <a:latin typeface="メイリオ" panose="020B0604030504040204" pitchFamily="50" charset="-128"/>
              <a:ea typeface="メイリオ" panose="020B0604030504040204" pitchFamily="50" charset="-128"/>
            </a:endParaRPr>
          </a:p>
          <a:p>
            <a:pPr marL="0" lvl="0" indent="0" algn="l" rtl="0">
              <a:lnSpc>
                <a:spcPct val="150000"/>
              </a:lnSpc>
              <a:spcBef>
                <a:spcPts val="0"/>
              </a:spcBef>
              <a:spcAft>
                <a:spcPts val="0"/>
              </a:spcAft>
              <a:buNone/>
            </a:pPr>
            <a:r>
              <a:rPr lang="ja">
                <a:solidFill>
                  <a:srgbClr val="666666"/>
                </a:solidFill>
                <a:latin typeface="メイリオ" panose="020B0604030504040204" pitchFamily="50" charset="-128"/>
                <a:ea typeface="メイリオ" panose="020B0604030504040204" pitchFamily="50" charset="-128"/>
              </a:rPr>
              <a:t>　　者から質問があった場合等）</a:t>
            </a:r>
            <a:endParaRPr>
              <a:solidFill>
                <a:srgbClr val="666666"/>
              </a:solidFill>
              <a:latin typeface="メイリオ" panose="020B0604030504040204" pitchFamily="50" charset="-128"/>
              <a:ea typeface="メイリオ" panose="020B0604030504040204" pitchFamily="50" charset="-128"/>
            </a:endParaRPr>
          </a:p>
          <a:p>
            <a:pPr marL="0" lvl="0" indent="0" algn="l" rtl="0">
              <a:lnSpc>
                <a:spcPct val="150000"/>
              </a:lnSpc>
              <a:spcBef>
                <a:spcPts val="0"/>
              </a:spcBef>
              <a:spcAft>
                <a:spcPts val="0"/>
              </a:spcAft>
              <a:buNone/>
            </a:pPr>
            <a:r>
              <a:rPr lang="ja">
                <a:solidFill>
                  <a:srgbClr val="666666"/>
                </a:solidFill>
                <a:latin typeface="メイリオ" panose="020B0604030504040204" pitchFamily="50" charset="-128"/>
                <a:ea typeface="メイリオ" panose="020B0604030504040204" pitchFamily="50" charset="-128"/>
              </a:rPr>
              <a:t>※その他、アイデア出しのフェーズでは一般参加者</a:t>
            </a:r>
            <a:endParaRPr>
              <a:solidFill>
                <a:srgbClr val="666666"/>
              </a:solidFill>
              <a:latin typeface="メイリオ" panose="020B0604030504040204" pitchFamily="50" charset="-128"/>
              <a:ea typeface="メイリオ" panose="020B0604030504040204" pitchFamily="50" charset="-128"/>
            </a:endParaRPr>
          </a:p>
          <a:p>
            <a:pPr marL="0" lvl="0" indent="0" algn="l" rtl="0">
              <a:lnSpc>
                <a:spcPct val="150000"/>
              </a:lnSpc>
              <a:spcBef>
                <a:spcPts val="0"/>
              </a:spcBef>
              <a:spcAft>
                <a:spcPts val="0"/>
              </a:spcAft>
              <a:buNone/>
            </a:pPr>
            <a:r>
              <a:rPr lang="ja">
                <a:solidFill>
                  <a:srgbClr val="666666"/>
                </a:solidFill>
                <a:latin typeface="メイリオ" panose="020B0604030504040204" pitchFamily="50" charset="-128"/>
                <a:ea typeface="メイリオ" panose="020B0604030504040204" pitchFamily="50" charset="-128"/>
              </a:rPr>
              <a:t>　と同様、発言等行う。</a:t>
            </a:r>
            <a:endParaRPr>
              <a:solidFill>
                <a:srgbClr val="666666"/>
              </a:solidFill>
              <a:latin typeface="メイリオ" panose="020B0604030504040204" pitchFamily="50" charset="-128"/>
              <a:ea typeface="メイリオ" panose="020B0604030504040204" pitchFamily="50" charset="-128"/>
            </a:endParaRPr>
          </a:p>
          <a:p>
            <a:pPr marL="0" lvl="0" indent="0" algn="l" rtl="0">
              <a:lnSpc>
                <a:spcPct val="150000"/>
              </a:lnSpc>
              <a:spcBef>
                <a:spcPts val="0"/>
              </a:spcBef>
              <a:spcAft>
                <a:spcPts val="0"/>
              </a:spcAft>
              <a:buNone/>
            </a:pPr>
            <a:endParaRPr>
              <a:solidFill>
                <a:srgbClr val="666666"/>
              </a:solidFill>
              <a:latin typeface="メイリオ" panose="020B0604030504040204" pitchFamily="50" charset="-128"/>
              <a:ea typeface="メイリオ" panose="020B0604030504040204" pitchFamily="50" charset="-128"/>
            </a:endParaRPr>
          </a:p>
          <a:p>
            <a:pPr marL="0" lvl="0" indent="0" algn="l" rtl="0">
              <a:lnSpc>
                <a:spcPct val="150000"/>
              </a:lnSpc>
              <a:spcBef>
                <a:spcPts val="0"/>
              </a:spcBef>
              <a:spcAft>
                <a:spcPts val="0"/>
              </a:spcAft>
              <a:buNone/>
            </a:pPr>
            <a:r>
              <a:rPr lang="ja" b="1">
                <a:solidFill>
                  <a:srgbClr val="666666"/>
                </a:solidFill>
                <a:latin typeface="メイリオ" panose="020B0604030504040204" pitchFamily="50" charset="-128"/>
                <a:ea typeface="メイリオ" panose="020B0604030504040204" pitchFamily="50" charset="-128"/>
              </a:rPr>
              <a:t>＜十日町市役所職員②について＞</a:t>
            </a:r>
            <a:endParaRPr b="1">
              <a:solidFill>
                <a:srgbClr val="666666"/>
              </a:solidFill>
              <a:latin typeface="メイリオ" panose="020B0604030504040204" pitchFamily="50" charset="-128"/>
              <a:ea typeface="メイリオ" panose="020B0604030504040204" pitchFamily="50" charset="-128"/>
            </a:endParaRPr>
          </a:p>
          <a:p>
            <a:pPr marL="0" lvl="0" indent="0" algn="l" rtl="0">
              <a:lnSpc>
                <a:spcPct val="150000"/>
              </a:lnSpc>
              <a:spcBef>
                <a:spcPts val="0"/>
              </a:spcBef>
              <a:spcAft>
                <a:spcPts val="0"/>
              </a:spcAft>
              <a:buNone/>
            </a:pPr>
            <a:r>
              <a:rPr lang="ja">
                <a:solidFill>
                  <a:srgbClr val="666666"/>
                </a:solidFill>
                <a:latin typeface="メイリオ" panose="020B0604030504040204" pitchFamily="50" charset="-128"/>
                <a:ea typeface="メイリオ" panose="020B0604030504040204" pitchFamily="50" charset="-128"/>
              </a:rPr>
              <a:t>・一般参加者と同様の立場にて参加</a:t>
            </a:r>
            <a:endParaRPr>
              <a:solidFill>
                <a:srgbClr val="666666"/>
              </a:solidFill>
              <a:latin typeface="メイリオ" panose="020B0604030504040204" pitchFamily="50" charset="-128"/>
              <a:ea typeface="メイリオ" panose="020B0604030504040204" pitchFamily="50" charset="-128"/>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1969</Words>
  <Application>Microsoft Office PowerPoint</Application>
  <PresentationFormat>画面に合わせる (4:3)</PresentationFormat>
  <Paragraphs>376</Paragraphs>
  <Slides>37</Slides>
  <Notes>37</Notes>
  <HiddenSlides>0</HiddenSlides>
  <MMClips>0</MMClips>
  <ScaleCrop>false</ScaleCrop>
  <HeadingPairs>
    <vt:vector size="6" baseType="variant">
      <vt:variant>
        <vt:lpstr>使用されているフォント</vt:lpstr>
      </vt:variant>
      <vt:variant>
        <vt:i4>5</vt:i4>
      </vt:variant>
      <vt:variant>
        <vt:lpstr>テーマ</vt:lpstr>
      </vt:variant>
      <vt:variant>
        <vt:i4>4</vt:i4>
      </vt:variant>
      <vt:variant>
        <vt:lpstr>スライド タイトル</vt:lpstr>
      </vt:variant>
      <vt:variant>
        <vt:i4>37</vt:i4>
      </vt:variant>
    </vt:vector>
  </HeadingPairs>
  <TitlesOfParts>
    <vt:vector size="46" baseType="lpstr">
      <vt:lpstr>ＭＳ Ｐゴシック</vt:lpstr>
      <vt:lpstr>Meiryo</vt:lpstr>
      <vt:lpstr>Meiryo</vt:lpstr>
      <vt:lpstr>Arial</vt:lpstr>
      <vt:lpstr>Calibri</vt:lpstr>
      <vt:lpstr>Simple Light</vt:lpstr>
      <vt:lpstr>Simple Light</vt:lpstr>
      <vt:lpstr>Office テーマ</vt:lpstr>
      <vt:lpstr>Simple Light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人口推移</vt:lpstr>
      <vt:lpstr>産業構造</vt:lpstr>
      <vt:lpstr>産業構造</vt:lpstr>
      <vt:lpstr>産業構造</vt:lpstr>
      <vt:lpstr>産業構造</vt:lpstr>
      <vt:lpstr>産業構造（農業）</vt:lpstr>
      <vt:lpstr>産業構造（農業）</vt:lpstr>
      <vt:lpstr>産業構造（農業）</vt:lpstr>
      <vt:lpstr>産業構造（農業）</vt:lpstr>
      <vt:lpstr>産業構造（農業）</vt:lpstr>
      <vt:lpstr>地域経済循環</vt:lpstr>
      <vt:lpstr>観光（国内）</vt:lpstr>
      <vt:lpstr>観光（国内）</vt:lpstr>
      <vt:lpstr>観光（インバウンド）</vt:lpstr>
      <vt:lpstr>観光（インバウンド）</vt:lpstr>
      <vt:lpstr>観光</vt:lpstr>
      <vt:lpstr>まちづくり</vt:lpstr>
      <vt:lpstr>まちづくり</vt:lpstr>
      <vt:lpstr>参加者等からの提供データ（予定）</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revision>1</cp:revision>
  <dcterms:modified xsi:type="dcterms:W3CDTF">2020-11-04T06:30:35Z</dcterms:modified>
</cp:coreProperties>
</file>