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70" r:id="rId1"/>
    <p:sldMasterId id="2147483671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5443">
          <p15:clr>
            <a:srgbClr val="9AA0A6"/>
          </p15:clr>
        </p15:guide>
        <p15:guide id="4" pos="317">
          <p15:clr>
            <a:srgbClr val="9AA0A6"/>
          </p15:clr>
        </p15:guide>
        <p15:guide id="5" orient="horz" pos="3917">
          <p15:clr>
            <a:srgbClr val="9AA0A6"/>
          </p15:clr>
        </p15:guide>
        <p15:guide id="6" orient="horz" pos="75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D3A8"/>
    <a:srgbClr val="2E9051"/>
    <a:srgbClr val="2D9151"/>
    <a:srgbClr val="F3CDCB"/>
    <a:srgbClr val="D8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03FBD92-D8A3-4E0C-8835-1228816B166B}">
  <a:tblStyle styleId="{103FBD92-D8A3-4E0C-8835-1228816B166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AD73CF8-1759-4DFB-8F11-079694A6070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8"/>
    <p:restoredTop sz="94648"/>
  </p:normalViewPr>
  <p:slideViewPr>
    <p:cSldViewPr snapToGrid="0">
      <p:cViewPr varScale="1">
        <p:scale>
          <a:sx n="83" d="100"/>
          <a:sy n="83" d="100"/>
        </p:scale>
        <p:origin x="1531" y="62"/>
      </p:cViewPr>
      <p:guideLst>
        <p:guide orient="horz" pos="2160"/>
        <p:guide pos="2880"/>
        <p:guide pos="5443"/>
        <p:guide pos="317"/>
        <p:guide orient="horz" pos="3917"/>
        <p:guide orient="horz" pos="7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d8ca06da1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d8ca06da1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8d1d0895ce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8d1d0895ce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8d8ca06da1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8d8ca06da1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d8ca06da1_0_5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8d8ca06da1_0_5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8d1d0895ce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8d1d0895ce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8ed3bac453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8ed3bac453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8ed3bac453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8ed3bac453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ed3bac453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ed3bac453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8ed3bac453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8ed3bac453_1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8ed3bac453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8ed3bac453_1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8d1d0895ce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8d1d0895ce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8ed3bac453_1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8ed3bac453_1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8ed3bac453_1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8ed3bac453_1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8ed3bac453_1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8ed3bac453_1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8ed3bac453_1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8ed3bac453_1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8ed3bac453_1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8ed3bac453_1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8d8ca06da1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8d8ca06da1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8ed3bac453_1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8ed3bac453_1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8ed3bac453_1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8ed3bac453_1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457200" y="3954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666666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5" name="Google Shape;123;p28">
            <a:extLst>
              <a:ext uri="{FF2B5EF4-FFF2-40B4-BE49-F238E27FC236}">
                <a16:creationId xmlns:a16="http://schemas.microsoft.com/office/drawing/2014/main" id="{CF38020C-6041-BA45-9C7B-A143E48605F8}"/>
              </a:ext>
            </a:extLst>
          </p:cNvPr>
          <p:cNvSpPr/>
          <p:nvPr userDrawn="1"/>
        </p:nvSpPr>
        <p:spPr>
          <a:xfrm>
            <a:off x="-11150" y="503251"/>
            <a:ext cx="457200" cy="676620"/>
          </a:xfrm>
          <a:prstGeom prst="rect">
            <a:avLst/>
          </a:prstGeom>
          <a:solidFill>
            <a:srgbClr val="2E9051"/>
          </a:solidFill>
          <a:ln>
            <a:solidFill>
              <a:srgbClr val="2E905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pic>
        <p:nvPicPr>
          <p:cNvPr id="12" name="Google Shape;10;p1">
            <a:extLst>
              <a:ext uri="{FF2B5EF4-FFF2-40B4-BE49-F238E27FC236}">
                <a16:creationId xmlns:a16="http://schemas.microsoft.com/office/drawing/2014/main" id="{D0B3AD09-F2EA-2442-A37D-11113E9C908F}"/>
              </a:ext>
            </a:extLst>
          </p:cNvPr>
          <p:cNvPicPr preferRelativeResize="0"/>
          <p:nvPr userDrawn="1"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30411" y="77566"/>
            <a:ext cx="1514475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グラフィックス 12">
            <a:extLst>
              <a:ext uri="{FF2B5EF4-FFF2-40B4-BE49-F238E27FC236}">
                <a16:creationId xmlns:a16="http://schemas.microsoft.com/office/drawing/2014/main" id="{9B8DCB0C-7B93-8747-BFF8-3345B304FE7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8439015" y="31828"/>
            <a:ext cx="645994" cy="392185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pic>
        <p:nvPicPr>
          <p:cNvPr id="7" name="Google Shape;10;p1">
            <a:extLst>
              <a:ext uri="{FF2B5EF4-FFF2-40B4-BE49-F238E27FC236}">
                <a16:creationId xmlns:a16="http://schemas.microsoft.com/office/drawing/2014/main" id="{FEF5EBD2-5F2F-6A4D-BFD8-032523A77FCC}"/>
              </a:ext>
            </a:extLst>
          </p:cNvPr>
          <p:cNvPicPr preferRelativeResize="0"/>
          <p:nvPr userDrawn="1"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30411" y="77566"/>
            <a:ext cx="1514475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グラフィックス 7">
            <a:extLst>
              <a:ext uri="{FF2B5EF4-FFF2-40B4-BE49-F238E27FC236}">
                <a16:creationId xmlns:a16="http://schemas.microsoft.com/office/drawing/2014/main" id="{6AC0CAB3-9399-974D-A200-672C0BC7C3A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8439015" y="31828"/>
            <a:ext cx="645994" cy="392185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z="1000">
                <a:solidFill>
                  <a:schemeClr val="dk2"/>
                </a:solidFill>
              </a:rPr>
              <a:t>1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105" name="Google Shape;105;p25"/>
          <p:cNvSpPr txBox="1"/>
          <p:nvPr/>
        </p:nvSpPr>
        <p:spPr>
          <a:xfrm>
            <a:off x="0" y="1677325"/>
            <a:ext cx="9144000" cy="29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3400" b="1">
                <a:solidFill>
                  <a:srgbClr val="666666"/>
                </a:solidFill>
              </a:rPr>
              <a:t>十日町市の「観光」を考える</a:t>
            </a:r>
            <a:endParaRPr sz="3400" b="1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3400" b="1">
                <a:solidFill>
                  <a:srgbClr val="666666"/>
                </a:solidFill>
              </a:rPr>
              <a:t>ワークショップ（第２回）</a:t>
            </a:r>
            <a:endParaRPr sz="3400" b="1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3400" b="1">
                <a:solidFill>
                  <a:srgbClr val="666666"/>
                </a:solidFill>
              </a:rPr>
              <a:t>2020年7月31日（金）9:00-12:00</a:t>
            </a:r>
            <a:endParaRPr sz="3400" b="1">
              <a:solidFill>
                <a:srgbClr val="666666"/>
              </a:solidFill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1198200" y="3982110"/>
            <a:ext cx="6677700" cy="195900"/>
          </a:xfrm>
          <a:prstGeom prst="rect">
            <a:avLst/>
          </a:prstGeom>
          <a:solidFill>
            <a:srgbClr val="2D9151">
              <a:alpha val="1647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07;p26">
            <a:extLst>
              <a:ext uri="{FF2B5EF4-FFF2-40B4-BE49-F238E27FC236}">
                <a16:creationId xmlns:a16="http://schemas.microsoft.com/office/drawing/2014/main" id="{01C3C653-A797-AF4D-A2AF-D00BE9481466}"/>
              </a:ext>
            </a:extLst>
          </p:cNvPr>
          <p:cNvSpPr/>
          <p:nvPr/>
        </p:nvSpPr>
        <p:spPr>
          <a:xfrm>
            <a:off x="8686800" y="2657475"/>
            <a:ext cx="457200" cy="1143000"/>
          </a:xfrm>
          <a:prstGeom prst="rect">
            <a:avLst/>
          </a:prstGeom>
          <a:solidFill>
            <a:srgbClr val="2E9051"/>
          </a:solidFill>
          <a:ln w="9525" cap="flat" cmpd="sng">
            <a:solidFill>
              <a:srgbClr val="2E90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08;p26">
            <a:extLst>
              <a:ext uri="{FF2B5EF4-FFF2-40B4-BE49-F238E27FC236}">
                <a16:creationId xmlns:a16="http://schemas.microsoft.com/office/drawing/2014/main" id="{CC0E89F9-4847-0844-B997-29CB085735CB}"/>
              </a:ext>
            </a:extLst>
          </p:cNvPr>
          <p:cNvSpPr/>
          <p:nvPr/>
        </p:nvSpPr>
        <p:spPr>
          <a:xfrm>
            <a:off x="0" y="2657475"/>
            <a:ext cx="457200" cy="1143000"/>
          </a:xfrm>
          <a:prstGeom prst="rect">
            <a:avLst/>
          </a:prstGeom>
          <a:solidFill>
            <a:srgbClr val="2E9051"/>
          </a:solidFill>
          <a:ln w="9525" cap="flat" cmpd="sng">
            <a:solidFill>
              <a:srgbClr val="2E90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スタッフ紹介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114" name="Google Shape;114;p26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2</a:t>
            </a:fld>
            <a:endParaRPr/>
          </a:p>
        </p:txBody>
      </p:sp>
      <p:pic>
        <p:nvPicPr>
          <p:cNvPr id="115" name="Google Shape;11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525" y="1211475"/>
            <a:ext cx="1269958" cy="1781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2516" y="3135564"/>
            <a:ext cx="1269958" cy="1781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71400" y="3758914"/>
            <a:ext cx="3617585" cy="113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71400" y="1776906"/>
            <a:ext cx="4045151" cy="113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7497" y="5124475"/>
            <a:ext cx="1269951" cy="169326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6"/>
          <p:cNvSpPr txBox="1"/>
          <p:nvPr/>
        </p:nvSpPr>
        <p:spPr>
          <a:xfrm>
            <a:off x="1912150" y="1051722"/>
            <a:ext cx="6644634" cy="12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 b="1" dirty="0">
                <a:solidFill>
                  <a:srgbClr val="666666"/>
                </a:solidFill>
              </a:rPr>
              <a:t>梅原　慎吾（メインファシリテーター）</a:t>
            </a:r>
            <a:endParaRPr sz="2700" b="1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 dirty="0">
              <a:solidFill>
                <a:srgbClr val="666666"/>
              </a:solidFill>
            </a:endParaRPr>
          </a:p>
        </p:txBody>
      </p:sp>
      <p:sp>
        <p:nvSpPr>
          <p:cNvPr id="121" name="Google Shape;121;p26"/>
          <p:cNvSpPr txBox="1"/>
          <p:nvPr/>
        </p:nvSpPr>
        <p:spPr>
          <a:xfrm>
            <a:off x="1970786" y="3009964"/>
            <a:ext cx="6356400" cy="12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 b="1">
                <a:solidFill>
                  <a:srgbClr val="666666"/>
                </a:solidFill>
              </a:rPr>
              <a:t>井上　朝雄（ファシリテーター）</a:t>
            </a:r>
            <a:endParaRPr sz="2700" b="1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666666"/>
              </a:solidFill>
            </a:endParaRPr>
          </a:p>
        </p:txBody>
      </p:sp>
      <p:sp>
        <p:nvSpPr>
          <p:cNvPr id="122" name="Google Shape;122;p26"/>
          <p:cNvSpPr txBox="1"/>
          <p:nvPr/>
        </p:nvSpPr>
        <p:spPr>
          <a:xfrm>
            <a:off x="1970786" y="5057502"/>
            <a:ext cx="6356400" cy="12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 b="1">
                <a:solidFill>
                  <a:srgbClr val="666666"/>
                </a:solidFill>
              </a:rPr>
              <a:t>堀内　まほろ（運営スタッフ）</a:t>
            </a:r>
            <a:endParaRPr sz="2700" b="1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今回のワークショップで目指すもの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128" name="Google Shape;128;p27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3</a:t>
            </a:fld>
            <a:endParaRPr/>
          </a:p>
        </p:txBody>
      </p:sp>
      <p:sp>
        <p:nvSpPr>
          <p:cNvPr id="129" name="Google Shape;129;p27"/>
          <p:cNvSpPr txBox="1"/>
          <p:nvPr/>
        </p:nvSpPr>
        <p:spPr>
          <a:xfrm>
            <a:off x="361850" y="1418525"/>
            <a:ext cx="8126400" cy="7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●"/>
            </a:pPr>
            <a:r>
              <a:rPr lang="ja" sz="2600">
                <a:solidFill>
                  <a:srgbClr val="666666"/>
                </a:solidFill>
              </a:rPr>
              <a:t>十日町市の「観光」をめぐる、</a:t>
            </a:r>
            <a:endParaRPr sz="26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666666"/>
              </a:solidFill>
            </a:endParaRPr>
          </a:p>
        </p:txBody>
      </p:sp>
      <p:sp>
        <p:nvSpPr>
          <p:cNvPr id="130" name="Google Shape;130;p27"/>
          <p:cNvSpPr/>
          <p:nvPr/>
        </p:nvSpPr>
        <p:spPr>
          <a:xfrm>
            <a:off x="1531350" y="2254171"/>
            <a:ext cx="2402400" cy="1178100"/>
          </a:xfrm>
          <a:prstGeom prst="rect">
            <a:avLst/>
          </a:prstGeom>
          <a:solidFill>
            <a:srgbClr val="2D9151"/>
          </a:solidFill>
          <a:ln>
            <a:solidFill>
              <a:srgbClr val="2E905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25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現　状</a:t>
            </a:r>
            <a:endParaRPr sz="25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7"/>
          <p:cNvSpPr/>
          <p:nvPr/>
        </p:nvSpPr>
        <p:spPr>
          <a:xfrm>
            <a:off x="4138825" y="2377300"/>
            <a:ext cx="729300" cy="877200"/>
          </a:xfrm>
          <a:prstGeom prst="mathMultiply">
            <a:avLst>
              <a:gd name="adj1" fmla="val 23520"/>
            </a:avLst>
          </a:prstGeom>
          <a:solidFill>
            <a:srgbClr val="66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sp>
        <p:nvSpPr>
          <p:cNvPr id="132" name="Google Shape;132;p27"/>
          <p:cNvSpPr/>
          <p:nvPr/>
        </p:nvSpPr>
        <p:spPr>
          <a:xfrm>
            <a:off x="5033275" y="2254171"/>
            <a:ext cx="2519100" cy="1178100"/>
          </a:xfrm>
          <a:prstGeom prst="rect">
            <a:avLst/>
          </a:prstGeom>
          <a:solidFill>
            <a:srgbClr val="2D9151"/>
          </a:solidFill>
          <a:ln>
            <a:solidFill>
              <a:srgbClr val="2E905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25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必要な取組</a:t>
            </a:r>
            <a:endParaRPr sz="25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7"/>
          <p:cNvSpPr txBox="1"/>
          <p:nvPr/>
        </p:nvSpPr>
        <p:spPr>
          <a:xfrm>
            <a:off x="304800" y="3676400"/>
            <a:ext cx="8796900" cy="24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●"/>
            </a:pPr>
            <a:r>
              <a:rPr lang="ja" sz="2600" dirty="0">
                <a:solidFill>
                  <a:srgbClr val="666666"/>
                </a:solidFill>
              </a:rPr>
              <a:t>これらについて</a:t>
            </a:r>
            <a:endParaRPr sz="26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rgbClr val="666666"/>
                </a:solidFill>
              </a:rPr>
              <a:t>　「</a:t>
            </a:r>
            <a:r>
              <a:rPr lang="ja" sz="2600" b="1" u="sng" dirty="0">
                <a:solidFill>
                  <a:srgbClr val="666666"/>
                </a:solidFill>
              </a:rPr>
              <a:t>客観的なデータ</a:t>
            </a:r>
            <a:r>
              <a:rPr lang="ja" sz="2600" b="1" dirty="0">
                <a:solidFill>
                  <a:srgbClr val="666666"/>
                </a:solidFill>
              </a:rPr>
              <a:t>」</a:t>
            </a:r>
            <a:endParaRPr sz="2600"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rgbClr val="666666"/>
                </a:solidFill>
              </a:rPr>
              <a:t>　「</a:t>
            </a:r>
            <a:r>
              <a:rPr lang="ja" sz="2600" b="1" u="sng" dirty="0">
                <a:solidFill>
                  <a:srgbClr val="666666"/>
                </a:solidFill>
              </a:rPr>
              <a:t>参加者の皆さんの実体験・実感」</a:t>
            </a:r>
            <a:endParaRPr sz="2600" b="1" u="sng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dirty="0">
                <a:solidFill>
                  <a:srgbClr val="666666"/>
                </a:solidFill>
              </a:rPr>
              <a:t>　　をもとに、仮説を作りあげてい</a:t>
            </a:r>
            <a:r>
              <a:rPr lang="ja" altLang="en-US" sz="2600" dirty="0">
                <a:solidFill>
                  <a:srgbClr val="666666"/>
                </a:solidFill>
              </a:rPr>
              <a:t>きます</a:t>
            </a:r>
            <a:r>
              <a:rPr lang="ja" sz="2600" dirty="0">
                <a:solidFill>
                  <a:srgbClr val="666666"/>
                </a:solidFill>
              </a:rPr>
              <a:t>。</a:t>
            </a:r>
            <a:endParaRPr sz="260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３つのグランドルール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139" name="Google Shape;139;p28"/>
          <p:cNvSpPr txBox="1"/>
          <p:nvPr/>
        </p:nvSpPr>
        <p:spPr>
          <a:xfrm>
            <a:off x="514250" y="1342325"/>
            <a:ext cx="8126400" cy="50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525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</a:pPr>
            <a:r>
              <a:rPr lang="ja" altLang="en-US" sz="2100" b="1" dirty="0">
                <a:solidFill>
                  <a:srgbClr val="434343"/>
                </a:solidFill>
              </a:rPr>
              <a:t>１．</a:t>
            </a:r>
            <a:r>
              <a:rPr lang="ja" sz="2100" b="1" dirty="0">
                <a:solidFill>
                  <a:srgbClr val="434343"/>
                </a:solidFill>
              </a:rPr>
              <a:t>対話をする（≒お互いの意見を尊重する）</a:t>
            </a:r>
            <a:endParaRPr sz="2100" b="1" dirty="0">
              <a:solidFill>
                <a:srgbClr val="434343"/>
              </a:solidFill>
            </a:endParaRPr>
          </a:p>
          <a:p>
            <a:pPr marL="9144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2100" b="1" dirty="0">
              <a:solidFill>
                <a:srgbClr val="434343"/>
              </a:solidFill>
            </a:endParaRPr>
          </a:p>
          <a:p>
            <a:pPr marL="9144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2100" b="1" dirty="0">
              <a:solidFill>
                <a:srgbClr val="434343"/>
              </a:solidFill>
            </a:endParaRPr>
          </a:p>
          <a:p>
            <a:pPr marL="9144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2100" b="1" dirty="0">
              <a:solidFill>
                <a:srgbClr val="434343"/>
              </a:solidFill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2100" b="1" dirty="0">
              <a:solidFill>
                <a:srgbClr val="434343"/>
              </a:solidFill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2100" b="1" dirty="0">
              <a:solidFill>
                <a:srgbClr val="434343"/>
              </a:solidFill>
            </a:endParaRPr>
          </a:p>
          <a:p>
            <a:pPr marL="9525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</a:pPr>
            <a:r>
              <a:rPr lang="ja" altLang="en-US" sz="2100" b="1" dirty="0">
                <a:solidFill>
                  <a:srgbClr val="434343"/>
                </a:solidFill>
              </a:rPr>
              <a:t>２．</a:t>
            </a:r>
            <a:r>
              <a:rPr lang="ja" sz="2100" b="1" dirty="0">
                <a:solidFill>
                  <a:srgbClr val="434343"/>
                </a:solidFill>
              </a:rPr>
              <a:t>守秘義務</a:t>
            </a:r>
            <a:endParaRPr lang="en-US" altLang="ja" sz="2100" b="1" dirty="0">
              <a:solidFill>
                <a:srgbClr val="434343"/>
              </a:solidFill>
            </a:endParaRPr>
          </a:p>
          <a:p>
            <a:pPr marL="457200" lvl="0">
              <a:lnSpc>
                <a:spcPct val="150000"/>
              </a:lnSpc>
            </a:pPr>
            <a:r>
              <a:rPr lang="ja-JP" altLang="en-US" sz="2100">
                <a:solidFill>
                  <a:srgbClr val="434343"/>
                </a:solidFill>
              </a:rPr>
              <a:t>他の参加者からこの場で聞いた、言った話はこの場かぎり！</a:t>
            </a:r>
          </a:p>
          <a:p>
            <a:pPr marL="457200" lvl="0">
              <a:lnSpc>
                <a:spcPct val="150000"/>
              </a:lnSpc>
            </a:pPr>
            <a:r>
              <a:rPr lang="en-US" altLang="ja-JP" sz="2100" dirty="0">
                <a:solidFill>
                  <a:srgbClr val="434343"/>
                </a:solidFill>
              </a:rPr>
              <a:t>※</a:t>
            </a:r>
            <a:r>
              <a:rPr lang="ja-JP" altLang="en-US" sz="2100">
                <a:solidFill>
                  <a:srgbClr val="434343"/>
                </a:solidFill>
              </a:rPr>
              <a:t>データの内容等は除く</a:t>
            </a:r>
            <a:endParaRPr lang="en-US" altLang="ja" sz="2100" b="1" dirty="0">
              <a:solidFill>
                <a:srgbClr val="434343"/>
              </a:solidFill>
            </a:endParaRPr>
          </a:p>
          <a:p>
            <a:pPr marL="95250">
              <a:lnSpc>
                <a:spcPct val="150000"/>
              </a:lnSpc>
              <a:buClr>
                <a:srgbClr val="434343"/>
              </a:buClr>
              <a:buSzPts val="2100"/>
            </a:pPr>
            <a:r>
              <a:rPr lang="ja-JP" altLang="en-US" sz="2100" b="1">
                <a:solidFill>
                  <a:srgbClr val="434343"/>
                </a:solidFill>
              </a:rPr>
              <a:t>３．「質より量」を楽しむ</a:t>
            </a:r>
            <a:endParaRPr lang="en-US" altLang="ja-JP" sz="2100" b="1" dirty="0">
              <a:solidFill>
                <a:srgbClr val="434343"/>
              </a:solidFill>
            </a:endParaRPr>
          </a:p>
          <a:p>
            <a:pPr marL="552450" indent="-457200">
              <a:lnSpc>
                <a:spcPct val="150000"/>
              </a:lnSpc>
              <a:buClr>
                <a:srgbClr val="434343"/>
              </a:buClr>
              <a:buSzPts val="2100"/>
              <a:buFont typeface="+mj-lt"/>
              <a:buAutoNum type="arabicPeriod"/>
            </a:pPr>
            <a:endParaRPr lang="ja-JP" altLang="en-US" sz="2100" b="1">
              <a:solidFill>
                <a:srgbClr val="434343"/>
              </a:solidFill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AutoNum type="arabicPeriod"/>
            </a:pPr>
            <a:endParaRPr sz="2100" b="1" dirty="0">
              <a:solidFill>
                <a:srgbClr val="434343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ja-JP" altLang="en-US" sz="2100">
              <a:solidFill>
                <a:srgbClr val="434343"/>
              </a:solidFill>
            </a:endParaRPr>
          </a:p>
        </p:txBody>
      </p:sp>
      <p:sp>
        <p:nvSpPr>
          <p:cNvPr id="140" name="Google Shape;140;p28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4</a:t>
            </a:fld>
            <a:endParaRPr/>
          </a:p>
        </p:txBody>
      </p:sp>
      <p:pic>
        <p:nvPicPr>
          <p:cNvPr id="141" name="Google Shape;14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4966" y="1963459"/>
            <a:ext cx="4680698" cy="21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8"/>
          <p:cNvSpPr/>
          <p:nvPr/>
        </p:nvSpPr>
        <p:spPr>
          <a:xfrm>
            <a:off x="1045800" y="1686277"/>
            <a:ext cx="4968300" cy="174055"/>
          </a:xfrm>
          <a:prstGeom prst="rect">
            <a:avLst/>
          </a:prstGeom>
          <a:solidFill>
            <a:srgbClr val="FF624F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8"/>
          <p:cNvSpPr txBox="1"/>
          <p:nvPr/>
        </p:nvSpPr>
        <p:spPr>
          <a:xfrm>
            <a:off x="5269117" y="3679506"/>
            <a:ext cx="3584700" cy="6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434343"/>
                </a:solidFill>
              </a:rPr>
              <a:t>(C)Future sessions</a:t>
            </a:r>
            <a:endParaRPr sz="800"/>
          </a:p>
        </p:txBody>
      </p:sp>
      <p:sp>
        <p:nvSpPr>
          <p:cNvPr id="10" name="Google Shape;142;p28">
            <a:extLst>
              <a:ext uri="{FF2B5EF4-FFF2-40B4-BE49-F238E27FC236}">
                <a16:creationId xmlns:a16="http://schemas.microsoft.com/office/drawing/2014/main" id="{2F5EEB6A-C641-9A4B-9AFF-D07321D37643}"/>
              </a:ext>
            </a:extLst>
          </p:cNvPr>
          <p:cNvSpPr/>
          <p:nvPr/>
        </p:nvSpPr>
        <p:spPr>
          <a:xfrm>
            <a:off x="1045800" y="4572000"/>
            <a:ext cx="1140352" cy="158286"/>
          </a:xfrm>
          <a:prstGeom prst="rect">
            <a:avLst/>
          </a:prstGeom>
          <a:solidFill>
            <a:srgbClr val="FF624F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42;p28">
            <a:extLst>
              <a:ext uri="{FF2B5EF4-FFF2-40B4-BE49-F238E27FC236}">
                <a16:creationId xmlns:a16="http://schemas.microsoft.com/office/drawing/2014/main" id="{6E044CDD-C99F-4241-B1B3-DB38A8EA1C46}"/>
              </a:ext>
            </a:extLst>
          </p:cNvPr>
          <p:cNvSpPr/>
          <p:nvPr/>
        </p:nvSpPr>
        <p:spPr>
          <a:xfrm>
            <a:off x="1371207" y="6035799"/>
            <a:ext cx="2553993" cy="140927"/>
          </a:xfrm>
          <a:prstGeom prst="rect">
            <a:avLst/>
          </a:prstGeom>
          <a:solidFill>
            <a:srgbClr val="FF624F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本日の流れ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151" name="Google Shape;151;p29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5</a:t>
            </a:fld>
            <a:endParaRPr/>
          </a:p>
        </p:txBody>
      </p:sp>
      <p:graphicFrame>
        <p:nvGraphicFramePr>
          <p:cNvPr id="152" name="Google Shape;152;p29"/>
          <p:cNvGraphicFramePr/>
          <p:nvPr>
            <p:extLst>
              <p:ext uri="{D42A27DB-BD31-4B8C-83A1-F6EECF244321}">
                <p14:modId xmlns:p14="http://schemas.microsoft.com/office/powerpoint/2010/main" val="3224487624"/>
              </p:ext>
            </p:extLst>
          </p:nvPr>
        </p:nvGraphicFramePr>
        <p:xfrm>
          <a:off x="503425" y="1358975"/>
          <a:ext cx="7976350" cy="5253406"/>
        </p:xfrm>
        <a:graphic>
          <a:graphicData uri="http://schemas.openxmlformats.org/drawingml/2006/table">
            <a:tbl>
              <a:tblPr>
                <a:noFill/>
                <a:tableStyleId>{103FBD92-D8A3-4E0C-8835-1228816B166B}</a:tableStyleId>
              </a:tblPr>
              <a:tblGrid>
                <a:gridCol w="92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26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7650"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b="1" dirty="0">
                          <a:solidFill>
                            <a:srgbClr val="666666"/>
                          </a:solidFill>
                        </a:rPr>
                        <a:t>開始時刻</a:t>
                      </a:r>
                      <a:endParaRPr sz="1600" b="1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3A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b="1" dirty="0">
                          <a:solidFill>
                            <a:srgbClr val="666666"/>
                          </a:solidFill>
                        </a:rPr>
                        <a:t>終了時刻</a:t>
                      </a:r>
                      <a:endParaRPr sz="1600" b="1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3A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b="1" dirty="0">
                          <a:solidFill>
                            <a:srgbClr val="666666"/>
                          </a:solidFill>
                        </a:rPr>
                        <a:t>所要時間</a:t>
                      </a:r>
                      <a:endParaRPr sz="1600" b="1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3A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b="1" dirty="0">
                          <a:solidFill>
                            <a:srgbClr val="666666"/>
                          </a:solidFill>
                        </a:rPr>
                        <a:t>概要</a:t>
                      </a:r>
                      <a:endParaRPr sz="1600" b="1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3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000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9:00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9:10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0:10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イントロダクション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9:10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9:25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0:15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自己紹介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9:25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9:30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0:05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データから見る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十日町市と「観光」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9:30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9:45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0:15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チェックイン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「自分と観光との関わり」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9:45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9:55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0:10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論点データ集の読み合わせ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9:55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10:25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0:30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ディスカッション①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「データから得た気づきの共有」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10:25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10:30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dirty="0">
                          <a:solidFill>
                            <a:srgbClr val="666666"/>
                          </a:solidFill>
                        </a:rPr>
                        <a:t>0:</a:t>
                      </a:r>
                      <a:r>
                        <a:rPr lang="en-US" altLang="ja" sz="1600" dirty="0">
                          <a:solidFill>
                            <a:srgbClr val="666666"/>
                          </a:solidFill>
                        </a:rPr>
                        <a:t>10</a:t>
                      </a:r>
                      <a:endParaRPr sz="1600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小休憩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dirty="0">
                          <a:solidFill>
                            <a:srgbClr val="666666"/>
                          </a:solidFill>
                        </a:rPr>
                        <a:t>10:3</a:t>
                      </a:r>
                      <a:r>
                        <a:rPr lang="en-US" altLang="ja" sz="1600" dirty="0">
                          <a:solidFill>
                            <a:srgbClr val="666666"/>
                          </a:solidFill>
                        </a:rPr>
                        <a:t>5</a:t>
                      </a:r>
                      <a:endParaRPr sz="1600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dirty="0">
                          <a:solidFill>
                            <a:srgbClr val="666666"/>
                          </a:solidFill>
                        </a:rPr>
                        <a:t>10:5</a:t>
                      </a:r>
                      <a:r>
                        <a:rPr lang="en-US" altLang="ja" sz="1600" dirty="0">
                          <a:solidFill>
                            <a:srgbClr val="666666"/>
                          </a:solidFill>
                        </a:rPr>
                        <a:t>5</a:t>
                      </a:r>
                      <a:endParaRPr sz="1600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0:20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ディスカッション②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「十日町の強み・弱みとは？」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dirty="0">
                          <a:solidFill>
                            <a:srgbClr val="666666"/>
                          </a:solidFill>
                        </a:rPr>
                        <a:t>10:5</a:t>
                      </a:r>
                      <a:r>
                        <a:rPr lang="en-US" altLang="ja" sz="1600" dirty="0">
                          <a:solidFill>
                            <a:srgbClr val="666666"/>
                          </a:solidFill>
                        </a:rPr>
                        <a:t>5</a:t>
                      </a:r>
                      <a:endParaRPr sz="1600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dirty="0">
                          <a:solidFill>
                            <a:srgbClr val="666666"/>
                          </a:solidFill>
                        </a:rPr>
                        <a:t>11:1</a:t>
                      </a:r>
                      <a:r>
                        <a:rPr lang="en-US" altLang="ja" sz="1600" dirty="0">
                          <a:solidFill>
                            <a:srgbClr val="666666"/>
                          </a:solidFill>
                        </a:rPr>
                        <a:t>5</a:t>
                      </a:r>
                      <a:endParaRPr sz="1600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0:20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ディスカッション③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「これからどんな取組が必要か？」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dirty="0">
                          <a:solidFill>
                            <a:srgbClr val="666666"/>
                          </a:solidFill>
                        </a:rPr>
                        <a:t>11:1</a:t>
                      </a:r>
                      <a:r>
                        <a:rPr lang="en-US" altLang="ja" sz="1600" dirty="0">
                          <a:solidFill>
                            <a:srgbClr val="666666"/>
                          </a:solidFill>
                        </a:rPr>
                        <a:t>5</a:t>
                      </a:r>
                      <a:endParaRPr sz="1600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dirty="0">
                          <a:solidFill>
                            <a:srgbClr val="666666"/>
                          </a:solidFill>
                        </a:rPr>
                        <a:t>11:4</a:t>
                      </a:r>
                      <a:r>
                        <a:rPr lang="en-US" altLang="ja" sz="1600" dirty="0">
                          <a:solidFill>
                            <a:srgbClr val="666666"/>
                          </a:solidFill>
                        </a:rPr>
                        <a:t>5</a:t>
                      </a:r>
                      <a:endParaRPr sz="1600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0:30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>
                          <a:solidFill>
                            <a:srgbClr val="666666"/>
                          </a:solidFill>
                        </a:rPr>
                        <a:t>発表</a:t>
                      </a:r>
                      <a:endParaRPr sz="160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dirty="0">
                          <a:solidFill>
                            <a:srgbClr val="666666"/>
                          </a:solidFill>
                        </a:rPr>
                        <a:t>11:4</a:t>
                      </a:r>
                      <a:r>
                        <a:rPr lang="en-US" altLang="ja" sz="1600" dirty="0">
                          <a:solidFill>
                            <a:srgbClr val="666666"/>
                          </a:solidFill>
                        </a:rPr>
                        <a:t>5</a:t>
                      </a:r>
                      <a:endParaRPr sz="1600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dirty="0">
                          <a:solidFill>
                            <a:srgbClr val="666666"/>
                          </a:solidFill>
                        </a:rPr>
                        <a:t>12</a:t>
                      </a:r>
                      <a:r>
                        <a:rPr lang="en-US" altLang="ja" sz="1600" dirty="0">
                          <a:solidFill>
                            <a:srgbClr val="666666"/>
                          </a:solidFill>
                        </a:rPr>
                        <a:t>:</a:t>
                      </a:r>
                      <a:r>
                        <a:rPr lang="ja" sz="1600" dirty="0">
                          <a:solidFill>
                            <a:srgbClr val="666666"/>
                          </a:solidFill>
                        </a:rPr>
                        <a:t>00</a:t>
                      </a:r>
                      <a:endParaRPr sz="1600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dirty="0">
                          <a:solidFill>
                            <a:srgbClr val="666666"/>
                          </a:solidFill>
                        </a:rPr>
                        <a:t>0:</a:t>
                      </a:r>
                      <a:r>
                        <a:rPr lang="en-US" altLang="ja" sz="1600" dirty="0">
                          <a:solidFill>
                            <a:srgbClr val="666666"/>
                          </a:solidFill>
                        </a:rPr>
                        <a:t>15</a:t>
                      </a:r>
                      <a:endParaRPr sz="1600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600" dirty="0">
                          <a:solidFill>
                            <a:srgbClr val="666666"/>
                          </a:solidFill>
                        </a:rPr>
                        <a:t>クロージング</a:t>
                      </a:r>
                      <a:endParaRPr sz="1600" dirty="0">
                        <a:solidFill>
                          <a:srgbClr val="666666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 dirty="0">
                <a:solidFill>
                  <a:srgbClr val="666666"/>
                </a:solidFill>
              </a:rPr>
              <a:t>自己紹介（15分間）</a:t>
            </a:r>
            <a:endParaRPr sz="3000" b="1" dirty="0">
              <a:solidFill>
                <a:srgbClr val="666666"/>
              </a:solidFill>
            </a:endParaRPr>
          </a:p>
        </p:txBody>
      </p:sp>
      <p:sp>
        <p:nvSpPr>
          <p:cNvPr id="159" name="Google Shape;159;p30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6</a:t>
            </a:fld>
            <a:endParaRPr/>
          </a:p>
        </p:txBody>
      </p:sp>
      <p:sp>
        <p:nvSpPr>
          <p:cNvPr id="160" name="Google Shape;160;p30"/>
          <p:cNvSpPr txBox="1"/>
          <p:nvPr/>
        </p:nvSpPr>
        <p:spPr>
          <a:xfrm>
            <a:off x="514250" y="1189925"/>
            <a:ext cx="8126400" cy="50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rgbClr val="666666"/>
                </a:solidFill>
              </a:rPr>
              <a:t>お一人１分ずつで、自己紹介をお願いします！</a:t>
            </a:r>
            <a:endParaRPr sz="2600" b="1" dirty="0">
              <a:solidFill>
                <a:srgbClr val="666666"/>
              </a:solidFill>
            </a:endParaRPr>
          </a:p>
          <a:p>
            <a:pPr marL="9144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●"/>
            </a:pPr>
            <a:r>
              <a:rPr lang="ja" sz="2600" dirty="0">
                <a:solidFill>
                  <a:srgbClr val="666666"/>
                </a:solidFill>
              </a:rPr>
              <a:t>お名前</a:t>
            </a:r>
            <a:endParaRPr sz="2600" dirty="0">
              <a:solidFill>
                <a:srgbClr val="666666"/>
              </a:solidFill>
            </a:endParaRPr>
          </a:p>
          <a:p>
            <a:pPr marL="9144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●"/>
            </a:pPr>
            <a:r>
              <a:rPr lang="ja" sz="2600" dirty="0">
                <a:solidFill>
                  <a:srgbClr val="666666"/>
                </a:solidFill>
              </a:rPr>
              <a:t>普段のお仕事、活動</a:t>
            </a:r>
            <a:endParaRPr sz="2600" dirty="0">
              <a:solidFill>
                <a:srgbClr val="666666"/>
              </a:solidFill>
            </a:endParaRPr>
          </a:p>
          <a:p>
            <a:pPr marL="9144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●"/>
            </a:pPr>
            <a:r>
              <a:rPr lang="ja" sz="2600" dirty="0">
                <a:solidFill>
                  <a:srgbClr val="666666"/>
                </a:solidFill>
              </a:rPr>
              <a:t>この場に期待すること</a:t>
            </a:r>
            <a:endParaRPr sz="2600" dirty="0">
              <a:solidFill>
                <a:srgbClr val="666666"/>
              </a:solidFill>
            </a:endParaRPr>
          </a:p>
        </p:txBody>
      </p:sp>
      <p:sp>
        <p:nvSpPr>
          <p:cNvPr id="161" name="Google Shape;161;p30"/>
          <p:cNvSpPr/>
          <p:nvPr/>
        </p:nvSpPr>
        <p:spPr>
          <a:xfrm>
            <a:off x="1108600" y="2869322"/>
            <a:ext cx="6995100" cy="129423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30"/>
          <p:cNvSpPr/>
          <p:nvPr/>
        </p:nvSpPr>
        <p:spPr>
          <a:xfrm rot="-5400000">
            <a:off x="292756" y="-132895"/>
            <a:ext cx="296724" cy="744473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30"/>
          <p:cNvSpPr/>
          <p:nvPr/>
        </p:nvSpPr>
        <p:spPr>
          <a:xfrm rot="-5400000">
            <a:off x="1046062" y="-139056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30"/>
          <p:cNvSpPr/>
          <p:nvPr/>
        </p:nvSpPr>
        <p:spPr>
          <a:xfrm rot="-5400000">
            <a:off x="1822513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30"/>
          <p:cNvSpPr/>
          <p:nvPr/>
        </p:nvSpPr>
        <p:spPr>
          <a:xfrm rot="-5400000">
            <a:off x="2599457" y="-124714"/>
            <a:ext cx="296724" cy="744473"/>
          </a:xfrm>
          <a:prstGeom prst="flowChartOffpageConnector">
            <a:avLst/>
          </a:prstGeom>
          <a:solidFill>
            <a:srgbClr val="D8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n>
                <a:solidFill>
                  <a:srgbClr val="D8D9D9"/>
                </a:solidFill>
              </a:ln>
            </a:endParaRPr>
          </a:p>
        </p:txBody>
      </p:sp>
      <p:sp>
        <p:nvSpPr>
          <p:cNvPr id="166" name="Google Shape;166;p30"/>
          <p:cNvSpPr/>
          <p:nvPr/>
        </p:nvSpPr>
        <p:spPr>
          <a:xfrm rot="-5400000">
            <a:off x="3361095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30"/>
          <p:cNvSpPr txBox="1"/>
          <p:nvPr/>
        </p:nvSpPr>
        <p:spPr>
          <a:xfrm>
            <a:off x="54259" y="1894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自己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紹介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168" name="Google Shape;168;p30"/>
          <p:cNvSpPr txBox="1"/>
          <p:nvPr/>
        </p:nvSpPr>
        <p:spPr>
          <a:xfrm>
            <a:off x="756266" y="-1211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十日町市と観光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169" name="Google Shape;169;p30"/>
          <p:cNvSpPr txBox="1"/>
          <p:nvPr/>
        </p:nvSpPr>
        <p:spPr>
          <a:xfrm>
            <a:off x="1593036" y="8053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チェックイン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170" name="Google Shape;170;p30"/>
          <p:cNvSpPr txBox="1"/>
          <p:nvPr/>
        </p:nvSpPr>
        <p:spPr>
          <a:xfrm>
            <a:off x="2266319" y="5281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データを見てみよう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171" name="Google Shape;171;p30"/>
          <p:cNvSpPr txBox="1"/>
          <p:nvPr/>
        </p:nvSpPr>
        <p:spPr>
          <a:xfrm>
            <a:off x="3061041" y="17314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ディスカッション①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172" name="Google Shape;172;p30"/>
          <p:cNvSpPr/>
          <p:nvPr/>
        </p:nvSpPr>
        <p:spPr>
          <a:xfrm rot="-5400000">
            <a:off x="4085765" y="-1464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30"/>
          <p:cNvSpPr txBox="1"/>
          <p:nvPr/>
        </p:nvSpPr>
        <p:spPr>
          <a:xfrm>
            <a:off x="3758929" y="3764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ディスカッション②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174" name="Google Shape;174;p30"/>
          <p:cNvSpPr/>
          <p:nvPr/>
        </p:nvSpPr>
        <p:spPr>
          <a:xfrm rot="-5400000">
            <a:off x="4861806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0"/>
          <p:cNvSpPr txBox="1"/>
          <p:nvPr/>
        </p:nvSpPr>
        <p:spPr>
          <a:xfrm>
            <a:off x="4557571" y="-9636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ディスカッション③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176" name="Google Shape;176;p30"/>
          <p:cNvSpPr/>
          <p:nvPr/>
        </p:nvSpPr>
        <p:spPr>
          <a:xfrm rot="-5400000">
            <a:off x="5627493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30"/>
          <p:cNvSpPr txBox="1"/>
          <p:nvPr/>
        </p:nvSpPr>
        <p:spPr>
          <a:xfrm>
            <a:off x="5403640" y="-9636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クロー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ジング</a:t>
            </a:r>
            <a:endParaRPr sz="10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1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 dirty="0">
                <a:solidFill>
                  <a:srgbClr val="666666"/>
                </a:solidFill>
              </a:rPr>
              <a:t>データから見る十日町市と「観光」（5分）</a:t>
            </a:r>
            <a:endParaRPr sz="3000" b="1" dirty="0">
              <a:solidFill>
                <a:srgbClr val="666666"/>
              </a:solidFill>
            </a:endParaRPr>
          </a:p>
        </p:txBody>
      </p:sp>
      <p:sp>
        <p:nvSpPr>
          <p:cNvPr id="183" name="Google Shape;183;p31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7</a:t>
            </a:fld>
            <a:endParaRPr/>
          </a:p>
        </p:txBody>
      </p:sp>
      <p:sp>
        <p:nvSpPr>
          <p:cNvPr id="184" name="Google Shape;184;p31"/>
          <p:cNvSpPr txBox="1"/>
          <p:nvPr/>
        </p:nvSpPr>
        <p:spPr>
          <a:xfrm>
            <a:off x="514250" y="1189925"/>
            <a:ext cx="8126400" cy="50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>
                <a:solidFill>
                  <a:srgbClr val="666666"/>
                </a:solidFill>
              </a:rPr>
              <a:t>お手元の、</a:t>
            </a:r>
            <a:endParaRPr sz="2600" b="1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>
                <a:solidFill>
                  <a:srgbClr val="666666"/>
                </a:solidFill>
              </a:rPr>
              <a:t>十日町市の「観光」を考える論点データ集、</a:t>
            </a:r>
            <a:endParaRPr sz="2600" b="1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>
                <a:solidFill>
                  <a:srgbClr val="666666"/>
                </a:solidFill>
              </a:rPr>
              <a:t>またはスクリーン投影をご覧ください。</a:t>
            </a:r>
            <a:endParaRPr sz="2600" b="1">
              <a:solidFill>
                <a:srgbClr val="666666"/>
              </a:solidFill>
            </a:endParaRPr>
          </a:p>
        </p:txBody>
      </p:sp>
      <p:sp>
        <p:nvSpPr>
          <p:cNvPr id="185" name="Google Shape;185;p31"/>
          <p:cNvSpPr/>
          <p:nvPr/>
        </p:nvSpPr>
        <p:spPr>
          <a:xfrm>
            <a:off x="1250725" y="3773211"/>
            <a:ext cx="6397500" cy="121824"/>
          </a:xfrm>
          <a:prstGeom prst="rect">
            <a:avLst/>
          </a:prstGeom>
          <a:solidFill>
            <a:srgbClr val="FF624F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1"/>
          <p:cNvSpPr/>
          <p:nvPr/>
        </p:nvSpPr>
        <p:spPr>
          <a:xfrm rot="-5400000">
            <a:off x="292756" y="-132895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1"/>
          <p:cNvSpPr/>
          <p:nvPr/>
        </p:nvSpPr>
        <p:spPr>
          <a:xfrm rot="-5400000">
            <a:off x="1046062" y="-139056"/>
            <a:ext cx="296724" cy="744473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31"/>
          <p:cNvSpPr/>
          <p:nvPr/>
        </p:nvSpPr>
        <p:spPr>
          <a:xfrm rot="-5400000">
            <a:off x="1822513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31"/>
          <p:cNvSpPr/>
          <p:nvPr/>
        </p:nvSpPr>
        <p:spPr>
          <a:xfrm rot="-5400000">
            <a:off x="2577489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31"/>
          <p:cNvSpPr/>
          <p:nvPr/>
        </p:nvSpPr>
        <p:spPr>
          <a:xfrm rot="-5400000">
            <a:off x="3361095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1"/>
          <p:cNvSpPr txBox="1"/>
          <p:nvPr/>
        </p:nvSpPr>
        <p:spPr>
          <a:xfrm>
            <a:off x="66291" y="1894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自己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紹介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756266" y="-14605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十日町市と観光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1593036" y="-18736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チェックイン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2266319" y="3920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データを見てみよう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3061041" y="3920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ディスカッション①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 rot="-5400000">
            <a:off x="4085765" y="-1464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31"/>
          <p:cNvSpPr txBox="1"/>
          <p:nvPr/>
        </p:nvSpPr>
        <p:spPr>
          <a:xfrm>
            <a:off x="3758929" y="3764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ディスカッション②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 rot="-5400000">
            <a:off x="4861806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1"/>
          <p:cNvSpPr txBox="1"/>
          <p:nvPr/>
        </p:nvSpPr>
        <p:spPr>
          <a:xfrm>
            <a:off x="4557571" y="-36425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ディスカッション③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00" name="Google Shape;200;p31"/>
          <p:cNvSpPr/>
          <p:nvPr/>
        </p:nvSpPr>
        <p:spPr>
          <a:xfrm rot="-5400000">
            <a:off x="5627493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31"/>
          <p:cNvSpPr txBox="1"/>
          <p:nvPr/>
        </p:nvSpPr>
        <p:spPr>
          <a:xfrm>
            <a:off x="5403640" y="-9636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クロー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ジング</a:t>
            </a:r>
            <a:endParaRPr sz="10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チェックイン（15分間）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207" name="Google Shape;207;p32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8</a:t>
            </a:fld>
            <a:endParaRPr/>
          </a:p>
        </p:txBody>
      </p:sp>
      <p:sp>
        <p:nvSpPr>
          <p:cNvPr id="208" name="Google Shape;208;p32"/>
          <p:cNvSpPr txBox="1"/>
          <p:nvPr/>
        </p:nvSpPr>
        <p:spPr>
          <a:xfrm>
            <a:off x="514250" y="961325"/>
            <a:ext cx="8126400" cy="14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>
                <a:solidFill>
                  <a:srgbClr val="666666"/>
                </a:solidFill>
              </a:rPr>
              <a:t>テーマ：「自分と観光との関わり」</a:t>
            </a:r>
            <a:endParaRPr sz="2600" b="1">
              <a:solidFill>
                <a:srgbClr val="666666"/>
              </a:solidFill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651850" y="4485195"/>
            <a:ext cx="7783200" cy="2193264"/>
          </a:xfrm>
          <a:prstGeom prst="rect">
            <a:avLst/>
          </a:prstGeom>
          <a:solidFill>
            <a:srgbClr val="2E9051"/>
          </a:solidFill>
          <a:ln>
            <a:solidFill>
              <a:srgbClr val="2E905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 b="1" dirty="0">
                <a:solidFill>
                  <a:srgbClr val="FFFFFF"/>
                </a:solidFill>
              </a:rPr>
              <a:t>例）</a:t>
            </a:r>
            <a:endParaRPr sz="22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 b="1" dirty="0">
                <a:solidFill>
                  <a:srgbClr val="FFFFFF"/>
                </a:solidFill>
              </a:rPr>
              <a:t>✓ 仕事・活動の中で観光振興のために取り組んでいること</a:t>
            </a:r>
            <a:endParaRPr sz="22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 b="1" dirty="0">
                <a:solidFill>
                  <a:srgbClr val="FFFFFF"/>
                </a:solidFill>
              </a:rPr>
              <a:t>✓ 十日町市にくる観光客や、地域のイベント等、十日町市</a:t>
            </a:r>
            <a:endParaRPr sz="22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 b="1" dirty="0">
                <a:solidFill>
                  <a:srgbClr val="FFFFFF"/>
                </a:solidFill>
              </a:rPr>
              <a:t>　 の状況について普段思っていること</a:t>
            </a:r>
            <a:endParaRPr sz="2200" b="1" dirty="0">
              <a:solidFill>
                <a:srgbClr val="FFFFFF"/>
              </a:solidFill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511750" y="2062750"/>
            <a:ext cx="8331600" cy="19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●"/>
            </a:pPr>
            <a:r>
              <a:rPr lang="ja" sz="2600" dirty="0">
                <a:solidFill>
                  <a:srgbClr val="666666"/>
                </a:solidFill>
              </a:rPr>
              <a:t>ここからは、各グループ内で話を深めていきます。</a:t>
            </a:r>
            <a:endParaRPr lang="en-US" altLang="ja" sz="2600" dirty="0">
              <a:solidFill>
                <a:srgbClr val="666666"/>
              </a:solidFill>
            </a:endParaRPr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●"/>
            </a:pPr>
            <a:r>
              <a:rPr lang="ja" altLang="en-US" sz="2600" dirty="0">
                <a:solidFill>
                  <a:srgbClr val="666666"/>
                </a:solidFill>
              </a:rPr>
              <a:t>まずは、相互理解！</a:t>
            </a:r>
            <a:endParaRPr sz="2600" dirty="0">
              <a:solidFill>
                <a:srgbClr val="666666"/>
              </a:solidFill>
            </a:endParaRPr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●"/>
            </a:pPr>
            <a:r>
              <a:rPr lang="ja" sz="2600" dirty="0">
                <a:solidFill>
                  <a:srgbClr val="666666"/>
                </a:solidFill>
              </a:rPr>
              <a:t>「今日一番朝早くに起きた人」から話し始めて</a:t>
            </a:r>
            <a:endParaRPr sz="2600" dirty="0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dirty="0">
                <a:solidFill>
                  <a:srgbClr val="666666"/>
                </a:solidFill>
              </a:rPr>
              <a:t>みてください！</a:t>
            </a:r>
            <a:endParaRPr sz="2600" dirty="0">
              <a:solidFill>
                <a:srgbClr val="666666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2089500" y="1755228"/>
            <a:ext cx="3620700" cy="153601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1261235" y="3679592"/>
            <a:ext cx="4227600" cy="122081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32"/>
          <p:cNvSpPr/>
          <p:nvPr/>
        </p:nvSpPr>
        <p:spPr>
          <a:xfrm rot="-5400000">
            <a:off x="292756" y="-132895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32"/>
          <p:cNvSpPr/>
          <p:nvPr/>
        </p:nvSpPr>
        <p:spPr>
          <a:xfrm rot="-5400000">
            <a:off x="1046062" y="-139056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32"/>
          <p:cNvSpPr/>
          <p:nvPr/>
        </p:nvSpPr>
        <p:spPr>
          <a:xfrm rot="-5400000">
            <a:off x="1822513" y="-132903"/>
            <a:ext cx="296724" cy="744473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32"/>
          <p:cNvSpPr/>
          <p:nvPr/>
        </p:nvSpPr>
        <p:spPr>
          <a:xfrm rot="-5400000">
            <a:off x="2577489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32"/>
          <p:cNvSpPr/>
          <p:nvPr/>
        </p:nvSpPr>
        <p:spPr>
          <a:xfrm rot="-5400000">
            <a:off x="3361095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32"/>
          <p:cNvSpPr txBox="1"/>
          <p:nvPr/>
        </p:nvSpPr>
        <p:spPr>
          <a:xfrm>
            <a:off x="66291" y="1894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自己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紹介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19" name="Google Shape;219;p32"/>
          <p:cNvSpPr txBox="1"/>
          <p:nvPr/>
        </p:nvSpPr>
        <p:spPr>
          <a:xfrm>
            <a:off x="756266" y="-1211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十日町市と観光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20" name="Google Shape;220;p32"/>
          <p:cNvSpPr txBox="1"/>
          <p:nvPr/>
        </p:nvSpPr>
        <p:spPr>
          <a:xfrm>
            <a:off x="1593036" y="-18735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チェックイン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221" name="Google Shape;221;p32"/>
          <p:cNvSpPr txBox="1"/>
          <p:nvPr/>
        </p:nvSpPr>
        <p:spPr>
          <a:xfrm>
            <a:off x="2266319" y="3920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データを見てみよう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22" name="Google Shape;222;p32"/>
          <p:cNvSpPr txBox="1"/>
          <p:nvPr/>
        </p:nvSpPr>
        <p:spPr>
          <a:xfrm>
            <a:off x="3061041" y="3920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ディスカッション①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23" name="Google Shape;223;p32"/>
          <p:cNvSpPr/>
          <p:nvPr/>
        </p:nvSpPr>
        <p:spPr>
          <a:xfrm rot="-5400000">
            <a:off x="4085765" y="-1464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32"/>
          <p:cNvSpPr txBox="1"/>
          <p:nvPr/>
        </p:nvSpPr>
        <p:spPr>
          <a:xfrm>
            <a:off x="3758929" y="3764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ディスカッション②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25" name="Google Shape;225;p32"/>
          <p:cNvSpPr/>
          <p:nvPr/>
        </p:nvSpPr>
        <p:spPr>
          <a:xfrm rot="-5400000">
            <a:off x="4861806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32"/>
          <p:cNvSpPr txBox="1"/>
          <p:nvPr/>
        </p:nvSpPr>
        <p:spPr>
          <a:xfrm>
            <a:off x="4557571" y="-36425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ディスカッション③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27" name="Google Shape;227;p32"/>
          <p:cNvSpPr/>
          <p:nvPr/>
        </p:nvSpPr>
        <p:spPr>
          <a:xfrm rot="-5400000">
            <a:off x="5627493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32"/>
          <p:cNvSpPr txBox="1"/>
          <p:nvPr/>
        </p:nvSpPr>
        <p:spPr>
          <a:xfrm>
            <a:off x="5403640" y="-9636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クロー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ジング</a:t>
            </a:r>
            <a:endParaRPr sz="10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十日町市のデータを見てみよう（10分）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234" name="Google Shape;234;p33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9</a:t>
            </a:fld>
            <a:endParaRPr/>
          </a:p>
        </p:txBody>
      </p:sp>
      <p:sp>
        <p:nvSpPr>
          <p:cNvPr id="235" name="Google Shape;235;p33"/>
          <p:cNvSpPr txBox="1"/>
          <p:nvPr/>
        </p:nvSpPr>
        <p:spPr>
          <a:xfrm>
            <a:off x="514250" y="1564750"/>
            <a:ext cx="8386200" cy="49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 b="1" dirty="0">
                <a:solidFill>
                  <a:srgbClr val="666666"/>
                </a:solidFill>
              </a:rPr>
              <a:t>十日町市の「観光」を考える論点データ集</a:t>
            </a:r>
            <a:r>
              <a:rPr lang="ja" sz="2100" dirty="0">
                <a:solidFill>
                  <a:srgbClr val="666666"/>
                </a:solidFill>
              </a:rPr>
              <a:t>の</a:t>
            </a:r>
            <a:endParaRPr sz="21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dirty="0">
                <a:solidFill>
                  <a:srgbClr val="666666"/>
                </a:solidFill>
              </a:rPr>
              <a:t>　  </a:t>
            </a:r>
            <a:r>
              <a:rPr lang="ja" sz="2100" b="1" dirty="0">
                <a:solidFill>
                  <a:srgbClr val="666666"/>
                </a:solidFill>
              </a:rPr>
              <a:t>２．十日町市の観光を巡る現状</a:t>
            </a:r>
            <a:r>
              <a:rPr lang="ja" sz="2100" dirty="0">
                <a:solidFill>
                  <a:srgbClr val="666666"/>
                </a:solidFill>
              </a:rPr>
              <a:t>　について、</a:t>
            </a:r>
            <a:endParaRPr sz="21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dirty="0">
                <a:solidFill>
                  <a:srgbClr val="666666"/>
                </a:solidFill>
              </a:rPr>
              <a:t>    「へぇ〜」「やっぱり」「このデータってこういうこと？」</a:t>
            </a:r>
            <a:endParaRPr sz="21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dirty="0">
                <a:solidFill>
                  <a:srgbClr val="666666"/>
                </a:solidFill>
              </a:rPr>
              <a:t>      等、何か気づきがあったところに、</a:t>
            </a:r>
            <a:r>
              <a:rPr lang="ja" sz="2100" b="1" dirty="0">
                <a:solidFill>
                  <a:srgbClr val="666666"/>
                </a:solidFill>
              </a:rPr>
              <a:t>マーカー</a:t>
            </a:r>
            <a:r>
              <a:rPr lang="ja" sz="2100" dirty="0">
                <a:solidFill>
                  <a:srgbClr val="666666"/>
                </a:solidFill>
              </a:rPr>
              <a:t>を引いてください。</a:t>
            </a:r>
            <a:endParaRPr sz="21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dirty="0">
                <a:solidFill>
                  <a:srgbClr val="666666"/>
                </a:solidFill>
              </a:rPr>
              <a:t>    （１人</a:t>
            </a:r>
            <a:r>
              <a:rPr lang="ja" sz="2100" b="1" dirty="0">
                <a:solidFill>
                  <a:srgbClr val="666666"/>
                </a:solidFill>
              </a:rPr>
              <a:t>５件</a:t>
            </a:r>
            <a:r>
              <a:rPr lang="ja" sz="2100" dirty="0">
                <a:solidFill>
                  <a:srgbClr val="666666"/>
                </a:solidFill>
              </a:rPr>
              <a:t>以上目標！）</a:t>
            </a:r>
            <a:endParaRPr sz="21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666666"/>
              </a:solidFill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 dirty="0">
                <a:solidFill>
                  <a:srgbClr val="666666"/>
                </a:solidFill>
              </a:rPr>
              <a:t>ポジティブな気づき（例：こんな魅力あったんだ！）は</a:t>
            </a:r>
            <a:r>
              <a:rPr lang="ja" sz="2100" b="1" dirty="0">
                <a:solidFill>
                  <a:srgbClr val="FF0000"/>
                </a:solidFill>
              </a:rPr>
              <a:t>赤色</a:t>
            </a:r>
            <a:r>
              <a:rPr lang="ja" sz="2100" dirty="0">
                <a:solidFill>
                  <a:srgbClr val="666666"/>
                </a:solidFill>
              </a:rPr>
              <a:t>、</a:t>
            </a:r>
            <a:endParaRPr sz="2100" dirty="0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dirty="0">
                <a:solidFill>
                  <a:srgbClr val="666666"/>
                </a:solidFill>
              </a:rPr>
              <a:t>ネガティブな気付き（例：こんなことになってたんだ・・・）は</a:t>
            </a:r>
            <a:r>
              <a:rPr lang="ja" sz="2100" b="1" dirty="0">
                <a:solidFill>
                  <a:srgbClr val="F1C232"/>
                </a:solidFill>
              </a:rPr>
              <a:t>黄色</a:t>
            </a:r>
            <a:r>
              <a:rPr lang="ja" sz="2100" dirty="0">
                <a:solidFill>
                  <a:srgbClr val="666666"/>
                </a:solidFill>
              </a:rPr>
              <a:t>でお願いします！</a:t>
            </a:r>
            <a:endParaRPr sz="2100"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rgbClr val="666666"/>
              </a:solidFill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985700" y="2427888"/>
            <a:ext cx="3867600" cy="89462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1578200" y="3348958"/>
            <a:ext cx="6978600" cy="124190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1125875" y="3846784"/>
            <a:ext cx="2565900" cy="126432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3"/>
          <p:cNvSpPr/>
          <p:nvPr/>
        </p:nvSpPr>
        <p:spPr>
          <a:xfrm rot="-5400000">
            <a:off x="292756" y="-132895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33"/>
          <p:cNvSpPr/>
          <p:nvPr/>
        </p:nvSpPr>
        <p:spPr>
          <a:xfrm rot="-5400000">
            <a:off x="1046062" y="-139056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33"/>
          <p:cNvSpPr/>
          <p:nvPr/>
        </p:nvSpPr>
        <p:spPr>
          <a:xfrm rot="-5400000">
            <a:off x="1822513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3"/>
          <p:cNvSpPr/>
          <p:nvPr/>
        </p:nvSpPr>
        <p:spPr>
          <a:xfrm rot="-5400000">
            <a:off x="2577489" y="-132903"/>
            <a:ext cx="296724" cy="744473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33"/>
          <p:cNvSpPr/>
          <p:nvPr/>
        </p:nvSpPr>
        <p:spPr>
          <a:xfrm rot="-5400000">
            <a:off x="3361095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33"/>
          <p:cNvSpPr txBox="1"/>
          <p:nvPr/>
        </p:nvSpPr>
        <p:spPr>
          <a:xfrm>
            <a:off x="66291" y="1894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自己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紹介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45" name="Google Shape;245;p33"/>
          <p:cNvSpPr txBox="1"/>
          <p:nvPr/>
        </p:nvSpPr>
        <p:spPr>
          <a:xfrm>
            <a:off x="756266" y="-1211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十日町市と観光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46" name="Google Shape;246;p33"/>
          <p:cNvSpPr txBox="1"/>
          <p:nvPr/>
        </p:nvSpPr>
        <p:spPr>
          <a:xfrm>
            <a:off x="1593036" y="8053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チェックイン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47" name="Google Shape;247;p33"/>
          <p:cNvSpPr txBox="1"/>
          <p:nvPr/>
        </p:nvSpPr>
        <p:spPr>
          <a:xfrm>
            <a:off x="2266319" y="17314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データを見てみよう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248" name="Google Shape;248;p33"/>
          <p:cNvSpPr txBox="1"/>
          <p:nvPr/>
        </p:nvSpPr>
        <p:spPr>
          <a:xfrm>
            <a:off x="3061041" y="17314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ディスカッション①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49" name="Google Shape;249;p33"/>
          <p:cNvSpPr/>
          <p:nvPr/>
        </p:nvSpPr>
        <p:spPr>
          <a:xfrm rot="-5400000">
            <a:off x="4085765" y="-1464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33"/>
          <p:cNvSpPr txBox="1"/>
          <p:nvPr/>
        </p:nvSpPr>
        <p:spPr>
          <a:xfrm>
            <a:off x="3758929" y="3764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ディスカッション②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1" name="Google Shape;251;p33"/>
          <p:cNvSpPr/>
          <p:nvPr/>
        </p:nvSpPr>
        <p:spPr>
          <a:xfrm rot="-5400000">
            <a:off x="4861806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3"/>
          <p:cNvSpPr txBox="1"/>
          <p:nvPr/>
        </p:nvSpPr>
        <p:spPr>
          <a:xfrm>
            <a:off x="4557571" y="-9636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ディスカッション③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3" name="Google Shape;253;p33"/>
          <p:cNvSpPr/>
          <p:nvPr/>
        </p:nvSpPr>
        <p:spPr>
          <a:xfrm rot="-5400000">
            <a:off x="5627493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33"/>
          <p:cNvSpPr txBox="1"/>
          <p:nvPr/>
        </p:nvSpPr>
        <p:spPr>
          <a:xfrm>
            <a:off x="5403640" y="-9636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クロー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ジング</a:t>
            </a:r>
            <a:endParaRPr sz="10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4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ディスカッション①（30分）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260" name="Google Shape;260;p34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10</a:t>
            </a:fld>
            <a:endParaRPr/>
          </a:p>
        </p:txBody>
      </p:sp>
      <p:sp>
        <p:nvSpPr>
          <p:cNvPr id="261" name="Google Shape;261;p34"/>
          <p:cNvSpPr txBox="1"/>
          <p:nvPr/>
        </p:nvSpPr>
        <p:spPr>
          <a:xfrm>
            <a:off x="514250" y="1266125"/>
            <a:ext cx="8126400" cy="6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>
                <a:solidFill>
                  <a:srgbClr val="666666"/>
                </a:solidFill>
              </a:rPr>
              <a:t>テーマ：「データから得た気づきを共有しよう」</a:t>
            </a:r>
            <a:endParaRPr sz="2600" b="1">
              <a:solidFill>
                <a:srgbClr val="666666"/>
              </a:solidFill>
            </a:endParaRPr>
          </a:p>
        </p:txBody>
      </p:sp>
      <p:sp>
        <p:nvSpPr>
          <p:cNvPr id="262" name="Google Shape;262;p34"/>
          <p:cNvSpPr/>
          <p:nvPr/>
        </p:nvSpPr>
        <p:spPr>
          <a:xfrm>
            <a:off x="2047202" y="1668138"/>
            <a:ext cx="5654400" cy="161700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4"/>
          <p:cNvSpPr/>
          <p:nvPr/>
        </p:nvSpPr>
        <p:spPr>
          <a:xfrm rot="-5400000">
            <a:off x="292756" y="-132895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34"/>
          <p:cNvSpPr/>
          <p:nvPr/>
        </p:nvSpPr>
        <p:spPr>
          <a:xfrm rot="-5400000">
            <a:off x="1046062" y="-139056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4"/>
          <p:cNvSpPr/>
          <p:nvPr/>
        </p:nvSpPr>
        <p:spPr>
          <a:xfrm rot="-5400000">
            <a:off x="1822513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4"/>
          <p:cNvSpPr/>
          <p:nvPr/>
        </p:nvSpPr>
        <p:spPr>
          <a:xfrm rot="-5400000">
            <a:off x="2577489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4"/>
          <p:cNvSpPr/>
          <p:nvPr/>
        </p:nvSpPr>
        <p:spPr>
          <a:xfrm rot="-5400000">
            <a:off x="3361095" y="-132903"/>
            <a:ext cx="296724" cy="744473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4"/>
          <p:cNvSpPr txBox="1"/>
          <p:nvPr/>
        </p:nvSpPr>
        <p:spPr>
          <a:xfrm>
            <a:off x="66291" y="1894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自己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紹介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69" name="Google Shape;269;p34"/>
          <p:cNvSpPr txBox="1"/>
          <p:nvPr/>
        </p:nvSpPr>
        <p:spPr>
          <a:xfrm>
            <a:off x="756266" y="-1211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十日町市と観光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0" name="Google Shape;270;p34"/>
          <p:cNvSpPr txBox="1"/>
          <p:nvPr/>
        </p:nvSpPr>
        <p:spPr>
          <a:xfrm>
            <a:off x="1593036" y="8053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チェックイン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1" name="Google Shape;271;p34"/>
          <p:cNvSpPr txBox="1"/>
          <p:nvPr/>
        </p:nvSpPr>
        <p:spPr>
          <a:xfrm>
            <a:off x="2266319" y="3920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データを見てみよう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2" name="Google Shape;272;p34"/>
          <p:cNvSpPr txBox="1"/>
          <p:nvPr/>
        </p:nvSpPr>
        <p:spPr>
          <a:xfrm>
            <a:off x="3061041" y="3919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ディスカッション①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273" name="Google Shape;273;p34"/>
          <p:cNvSpPr/>
          <p:nvPr/>
        </p:nvSpPr>
        <p:spPr>
          <a:xfrm rot="-5400000">
            <a:off x="4085765" y="-1464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4"/>
          <p:cNvSpPr txBox="1"/>
          <p:nvPr/>
        </p:nvSpPr>
        <p:spPr>
          <a:xfrm>
            <a:off x="3758929" y="3764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ディスカッション②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5" name="Google Shape;275;p34"/>
          <p:cNvSpPr/>
          <p:nvPr/>
        </p:nvSpPr>
        <p:spPr>
          <a:xfrm rot="-5400000">
            <a:off x="4861806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4"/>
          <p:cNvSpPr txBox="1"/>
          <p:nvPr/>
        </p:nvSpPr>
        <p:spPr>
          <a:xfrm>
            <a:off x="4557571" y="-9636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ディスカッション③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7" name="Google Shape;277;p34"/>
          <p:cNvSpPr/>
          <p:nvPr/>
        </p:nvSpPr>
        <p:spPr>
          <a:xfrm rot="-5400000">
            <a:off x="5627493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4"/>
          <p:cNvSpPr txBox="1"/>
          <p:nvPr/>
        </p:nvSpPr>
        <p:spPr>
          <a:xfrm>
            <a:off x="5403640" y="-9636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クロー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ジング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9" name="Google Shape;279;p34"/>
          <p:cNvSpPr txBox="1"/>
          <p:nvPr/>
        </p:nvSpPr>
        <p:spPr>
          <a:xfrm>
            <a:off x="487325" y="1921300"/>
            <a:ext cx="8386200" cy="44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 dirty="0">
                <a:solidFill>
                  <a:srgbClr val="666666"/>
                </a:solidFill>
              </a:rPr>
              <a:t>グループ内で、自分がマーカーを引いた箇所＝ポジティブ／ネガティブな気づきがあった箇所を共有していきます。</a:t>
            </a:r>
            <a:endParaRPr sz="2100" dirty="0">
              <a:solidFill>
                <a:srgbClr val="666666"/>
              </a:solidFill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 dirty="0">
                <a:solidFill>
                  <a:srgbClr val="666666"/>
                </a:solidFill>
              </a:rPr>
              <a:t>発言の際ははじめに、次の</a:t>
            </a:r>
            <a:r>
              <a:rPr lang="ja" sz="2100" b="1" dirty="0">
                <a:solidFill>
                  <a:srgbClr val="666666"/>
                </a:solidFill>
              </a:rPr>
              <a:t>2点</a:t>
            </a:r>
            <a:r>
              <a:rPr lang="ja" sz="2100" dirty="0">
                <a:solidFill>
                  <a:srgbClr val="666666"/>
                </a:solidFill>
              </a:rPr>
              <a:t>を伝えます。</a:t>
            </a:r>
            <a:endParaRPr sz="2100" dirty="0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dirty="0">
                <a:solidFill>
                  <a:srgbClr val="666666"/>
                </a:solidFill>
              </a:rPr>
              <a:t>①「担い手」「推進体制」「コンテンツ」「受入体制」「ター </a:t>
            </a:r>
            <a:endParaRPr sz="2100" dirty="0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dirty="0">
                <a:solidFill>
                  <a:srgbClr val="666666"/>
                </a:solidFill>
              </a:rPr>
              <a:t>     ゲット」「その他」のどれに該当する気づきなのか</a:t>
            </a:r>
            <a:endParaRPr sz="2100" dirty="0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dirty="0">
                <a:solidFill>
                  <a:srgbClr val="666666"/>
                </a:solidFill>
              </a:rPr>
              <a:t>②ポジティブかネガティブか</a:t>
            </a:r>
            <a:endParaRPr sz="2100" dirty="0">
              <a:solidFill>
                <a:srgbClr val="666666"/>
              </a:solidFill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 dirty="0">
                <a:solidFill>
                  <a:srgbClr val="666666"/>
                </a:solidFill>
              </a:rPr>
              <a:t>記録担当の方は、各参加者の発言を付箋に書き、イーゼルパッドに貼り付けていってください。ポジティブな気づきは</a:t>
            </a:r>
            <a:r>
              <a:rPr lang="ja" sz="2100" b="1" dirty="0">
                <a:solidFill>
                  <a:srgbClr val="FF0000"/>
                </a:solidFill>
              </a:rPr>
              <a:t>赤</a:t>
            </a:r>
            <a:r>
              <a:rPr lang="ja" sz="2100" dirty="0">
                <a:solidFill>
                  <a:srgbClr val="666666"/>
                </a:solidFill>
              </a:rPr>
              <a:t>付箋、ネガティブな気付きは</a:t>
            </a:r>
            <a:r>
              <a:rPr lang="ja" sz="2100" b="1" dirty="0">
                <a:solidFill>
                  <a:srgbClr val="F1C232"/>
                </a:solidFill>
              </a:rPr>
              <a:t>黄色</a:t>
            </a:r>
            <a:r>
              <a:rPr lang="ja" sz="2100" dirty="0">
                <a:solidFill>
                  <a:srgbClr val="666666"/>
                </a:solidFill>
              </a:rPr>
              <a:t>付箋を使ってください。</a:t>
            </a:r>
            <a:endParaRPr sz="2600" b="1" dirty="0">
              <a:solidFill>
                <a:srgbClr val="666666"/>
              </a:solidFill>
            </a:endParaRPr>
          </a:p>
        </p:txBody>
      </p:sp>
      <p:sp>
        <p:nvSpPr>
          <p:cNvPr id="280" name="Google Shape;280;p34"/>
          <p:cNvSpPr/>
          <p:nvPr/>
        </p:nvSpPr>
        <p:spPr>
          <a:xfrm>
            <a:off x="2907500" y="2273890"/>
            <a:ext cx="5852400" cy="128299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4"/>
          <p:cNvSpPr/>
          <p:nvPr/>
        </p:nvSpPr>
        <p:spPr>
          <a:xfrm>
            <a:off x="1037325" y="2766919"/>
            <a:ext cx="4266900" cy="103237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5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ディスカッション①（30分）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287" name="Google Shape;287;p35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11</a:t>
            </a:fld>
            <a:endParaRPr/>
          </a:p>
        </p:txBody>
      </p:sp>
      <p:sp>
        <p:nvSpPr>
          <p:cNvPr id="288" name="Google Shape;288;p35"/>
          <p:cNvSpPr txBox="1"/>
          <p:nvPr/>
        </p:nvSpPr>
        <p:spPr>
          <a:xfrm>
            <a:off x="514250" y="1189925"/>
            <a:ext cx="8126400" cy="52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>
                <a:solidFill>
                  <a:srgbClr val="666666"/>
                </a:solidFill>
              </a:rPr>
              <a:t>＜イーゼルパッドのイメージ＞</a:t>
            </a:r>
            <a:endParaRPr sz="26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666666"/>
              </a:solidFill>
            </a:endParaRPr>
          </a:p>
        </p:txBody>
      </p:sp>
      <p:sp>
        <p:nvSpPr>
          <p:cNvPr id="289" name="Google Shape;289;p35"/>
          <p:cNvSpPr/>
          <p:nvPr/>
        </p:nvSpPr>
        <p:spPr>
          <a:xfrm>
            <a:off x="5567525" y="2943919"/>
            <a:ext cx="2230500" cy="357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66666"/>
              </a:solidFill>
            </a:endParaRPr>
          </a:p>
        </p:txBody>
      </p:sp>
      <p:sp>
        <p:nvSpPr>
          <p:cNvPr id="290" name="Google Shape;290;p35"/>
          <p:cNvSpPr/>
          <p:nvPr/>
        </p:nvSpPr>
        <p:spPr>
          <a:xfrm>
            <a:off x="3241630" y="4791454"/>
            <a:ext cx="2230500" cy="1727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66666"/>
              </a:solidFill>
            </a:endParaRPr>
          </a:p>
        </p:txBody>
      </p:sp>
      <p:sp>
        <p:nvSpPr>
          <p:cNvPr id="291" name="Google Shape;291;p35"/>
          <p:cNvSpPr/>
          <p:nvPr/>
        </p:nvSpPr>
        <p:spPr>
          <a:xfrm>
            <a:off x="875400" y="4791454"/>
            <a:ext cx="2230500" cy="1727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66666"/>
              </a:solidFill>
            </a:endParaRPr>
          </a:p>
        </p:txBody>
      </p:sp>
      <p:sp>
        <p:nvSpPr>
          <p:cNvPr id="292" name="Google Shape;292;p35"/>
          <p:cNvSpPr/>
          <p:nvPr/>
        </p:nvSpPr>
        <p:spPr>
          <a:xfrm>
            <a:off x="3225085" y="2427732"/>
            <a:ext cx="2230500" cy="1727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66666"/>
              </a:solidFill>
            </a:endParaRPr>
          </a:p>
        </p:txBody>
      </p:sp>
      <p:sp>
        <p:nvSpPr>
          <p:cNvPr id="293" name="Google Shape;293;p35"/>
          <p:cNvSpPr/>
          <p:nvPr/>
        </p:nvSpPr>
        <p:spPr>
          <a:xfrm>
            <a:off x="875400" y="2421650"/>
            <a:ext cx="2230500" cy="1727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66666"/>
              </a:solidFill>
            </a:endParaRPr>
          </a:p>
        </p:txBody>
      </p:sp>
      <p:sp>
        <p:nvSpPr>
          <p:cNvPr id="294" name="Google Shape;294;p35"/>
          <p:cNvSpPr/>
          <p:nvPr/>
        </p:nvSpPr>
        <p:spPr>
          <a:xfrm rot="-5400000">
            <a:off x="1485272" y="1304617"/>
            <a:ext cx="1010716" cy="2230461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5"/>
          <p:cNvSpPr txBox="1"/>
          <p:nvPr/>
        </p:nvSpPr>
        <p:spPr>
          <a:xfrm>
            <a:off x="983119" y="2117730"/>
            <a:ext cx="1652100" cy="6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担い手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296" name="Google Shape;296;p35"/>
          <p:cNvSpPr/>
          <p:nvPr/>
        </p:nvSpPr>
        <p:spPr>
          <a:xfrm rot="-5400000">
            <a:off x="1485272" y="3851404"/>
            <a:ext cx="1010716" cy="2230461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35"/>
          <p:cNvSpPr txBox="1"/>
          <p:nvPr/>
        </p:nvSpPr>
        <p:spPr>
          <a:xfrm>
            <a:off x="983119" y="4633117"/>
            <a:ext cx="1652100" cy="6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推進体制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298" name="Google Shape;298;p35"/>
          <p:cNvSpPr/>
          <p:nvPr/>
        </p:nvSpPr>
        <p:spPr>
          <a:xfrm rot="-5400000">
            <a:off x="5624489" y="1907072"/>
            <a:ext cx="2141541" cy="2230461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5"/>
          <p:cNvSpPr txBox="1"/>
          <p:nvPr/>
        </p:nvSpPr>
        <p:spPr>
          <a:xfrm>
            <a:off x="5669455" y="2667043"/>
            <a:ext cx="1928100" cy="6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ターゲット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300" name="Google Shape;300;p35"/>
          <p:cNvSpPr/>
          <p:nvPr/>
        </p:nvSpPr>
        <p:spPr>
          <a:xfrm rot="-5400000">
            <a:off x="3833010" y="1276172"/>
            <a:ext cx="1010716" cy="2230461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5"/>
          <p:cNvSpPr txBox="1"/>
          <p:nvPr/>
        </p:nvSpPr>
        <p:spPr>
          <a:xfrm>
            <a:off x="3257177" y="2089291"/>
            <a:ext cx="1928100" cy="6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コンテンツ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302" name="Google Shape;302;p35"/>
          <p:cNvSpPr/>
          <p:nvPr/>
        </p:nvSpPr>
        <p:spPr>
          <a:xfrm rot="-5400000">
            <a:off x="3833010" y="3822959"/>
            <a:ext cx="1010716" cy="2230461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35"/>
          <p:cNvSpPr txBox="1"/>
          <p:nvPr/>
        </p:nvSpPr>
        <p:spPr>
          <a:xfrm>
            <a:off x="3330857" y="4604671"/>
            <a:ext cx="1652100" cy="6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受入体制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304" name="Google Shape;304;p35"/>
          <p:cNvSpPr/>
          <p:nvPr/>
        </p:nvSpPr>
        <p:spPr>
          <a:xfrm>
            <a:off x="3528269" y="3139390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5"/>
          <p:cNvSpPr/>
          <p:nvPr/>
        </p:nvSpPr>
        <p:spPr>
          <a:xfrm>
            <a:off x="4719975" y="3054512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5"/>
          <p:cNvSpPr/>
          <p:nvPr/>
        </p:nvSpPr>
        <p:spPr>
          <a:xfrm>
            <a:off x="4124127" y="3412495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5"/>
          <p:cNvSpPr/>
          <p:nvPr/>
        </p:nvSpPr>
        <p:spPr>
          <a:xfrm>
            <a:off x="5804994" y="4307315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5"/>
          <p:cNvSpPr/>
          <p:nvPr/>
        </p:nvSpPr>
        <p:spPr>
          <a:xfrm>
            <a:off x="6996700" y="4222437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35"/>
          <p:cNvSpPr/>
          <p:nvPr/>
        </p:nvSpPr>
        <p:spPr>
          <a:xfrm>
            <a:off x="6400852" y="4580420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5"/>
          <p:cNvSpPr/>
          <p:nvPr/>
        </p:nvSpPr>
        <p:spPr>
          <a:xfrm>
            <a:off x="5804994" y="5240240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5"/>
          <p:cNvSpPr/>
          <p:nvPr/>
        </p:nvSpPr>
        <p:spPr>
          <a:xfrm>
            <a:off x="6996700" y="5155362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5"/>
          <p:cNvSpPr/>
          <p:nvPr/>
        </p:nvSpPr>
        <p:spPr>
          <a:xfrm>
            <a:off x="6400852" y="5513345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35"/>
          <p:cNvSpPr/>
          <p:nvPr/>
        </p:nvSpPr>
        <p:spPr>
          <a:xfrm>
            <a:off x="3508206" y="5592315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35"/>
          <p:cNvSpPr/>
          <p:nvPr/>
        </p:nvSpPr>
        <p:spPr>
          <a:xfrm>
            <a:off x="4699913" y="5507437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35"/>
          <p:cNvSpPr/>
          <p:nvPr/>
        </p:nvSpPr>
        <p:spPr>
          <a:xfrm>
            <a:off x="4104065" y="5865420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35"/>
          <p:cNvSpPr/>
          <p:nvPr/>
        </p:nvSpPr>
        <p:spPr>
          <a:xfrm>
            <a:off x="1124756" y="5671540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5"/>
          <p:cNvSpPr/>
          <p:nvPr/>
        </p:nvSpPr>
        <p:spPr>
          <a:xfrm>
            <a:off x="2316463" y="5586662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5"/>
          <p:cNvSpPr/>
          <p:nvPr/>
        </p:nvSpPr>
        <p:spPr>
          <a:xfrm>
            <a:off x="1720615" y="5944645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5"/>
          <p:cNvSpPr/>
          <p:nvPr/>
        </p:nvSpPr>
        <p:spPr>
          <a:xfrm>
            <a:off x="1124769" y="3186065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35"/>
          <p:cNvSpPr/>
          <p:nvPr/>
        </p:nvSpPr>
        <p:spPr>
          <a:xfrm>
            <a:off x="2316475" y="3101187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5"/>
          <p:cNvSpPr/>
          <p:nvPr/>
        </p:nvSpPr>
        <p:spPr>
          <a:xfrm>
            <a:off x="1720627" y="3459170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35"/>
          <p:cNvSpPr/>
          <p:nvPr/>
        </p:nvSpPr>
        <p:spPr>
          <a:xfrm rot="-5400000">
            <a:off x="292756" y="-132895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5"/>
          <p:cNvSpPr/>
          <p:nvPr/>
        </p:nvSpPr>
        <p:spPr>
          <a:xfrm rot="-5400000">
            <a:off x="1046062" y="-139056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5"/>
          <p:cNvSpPr/>
          <p:nvPr/>
        </p:nvSpPr>
        <p:spPr>
          <a:xfrm rot="-5400000">
            <a:off x="1822513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5"/>
          <p:cNvSpPr/>
          <p:nvPr/>
        </p:nvSpPr>
        <p:spPr>
          <a:xfrm rot="-5400000">
            <a:off x="2577489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5"/>
          <p:cNvSpPr/>
          <p:nvPr/>
        </p:nvSpPr>
        <p:spPr>
          <a:xfrm rot="-5400000">
            <a:off x="3361095" y="-132903"/>
            <a:ext cx="296724" cy="744473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7" name="Google Shape;327;p35"/>
          <p:cNvSpPr txBox="1"/>
          <p:nvPr/>
        </p:nvSpPr>
        <p:spPr>
          <a:xfrm>
            <a:off x="66291" y="1894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自己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紹介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28" name="Google Shape;328;p35"/>
          <p:cNvSpPr txBox="1"/>
          <p:nvPr/>
        </p:nvSpPr>
        <p:spPr>
          <a:xfrm>
            <a:off x="756266" y="-1211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十日町市と観光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29" name="Google Shape;329;p35"/>
          <p:cNvSpPr txBox="1"/>
          <p:nvPr/>
        </p:nvSpPr>
        <p:spPr>
          <a:xfrm>
            <a:off x="1593036" y="8053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チェックイン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30" name="Google Shape;330;p35"/>
          <p:cNvSpPr txBox="1"/>
          <p:nvPr/>
        </p:nvSpPr>
        <p:spPr>
          <a:xfrm>
            <a:off x="2266319" y="3920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データを見てみよう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31" name="Google Shape;331;p35"/>
          <p:cNvSpPr txBox="1"/>
          <p:nvPr/>
        </p:nvSpPr>
        <p:spPr>
          <a:xfrm>
            <a:off x="3061041" y="24939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ディスカッション①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332" name="Google Shape;332;p35"/>
          <p:cNvSpPr/>
          <p:nvPr/>
        </p:nvSpPr>
        <p:spPr>
          <a:xfrm rot="-5400000">
            <a:off x="4085765" y="-1464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5"/>
          <p:cNvSpPr txBox="1"/>
          <p:nvPr/>
        </p:nvSpPr>
        <p:spPr>
          <a:xfrm>
            <a:off x="3758929" y="3764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ディスカッション②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34" name="Google Shape;334;p35"/>
          <p:cNvSpPr/>
          <p:nvPr/>
        </p:nvSpPr>
        <p:spPr>
          <a:xfrm rot="-5400000">
            <a:off x="4861806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35"/>
          <p:cNvSpPr txBox="1"/>
          <p:nvPr/>
        </p:nvSpPr>
        <p:spPr>
          <a:xfrm>
            <a:off x="4557571" y="-9636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ディスカッション③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36" name="Google Shape;336;p35"/>
          <p:cNvSpPr/>
          <p:nvPr/>
        </p:nvSpPr>
        <p:spPr>
          <a:xfrm rot="-5400000">
            <a:off x="5627493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35"/>
          <p:cNvSpPr txBox="1"/>
          <p:nvPr/>
        </p:nvSpPr>
        <p:spPr>
          <a:xfrm>
            <a:off x="5403640" y="-9636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クロー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ジング</a:t>
            </a:r>
            <a:endParaRPr sz="10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6"/>
          <p:cNvSpPr/>
          <p:nvPr/>
        </p:nvSpPr>
        <p:spPr>
          <a:xfrm>
            <a:off x="1373100" y="2777550"/>
            <a:ext cx="6397800" cy="1302900"/>
          </a:xfrm>
          <a:prstGeom prst="rect">
            <a:avLst/>
          </a:prstGeom>
          <a:solidFill>
            <a:srgbClr val="2E9051"/>
          </a:solidFill>
          <a:ln>
            <a:solidFill>
              <a:srgbClr val="2E905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700" b="1" dirty="0">
                <a:solidFill>
                  <a:srgbClr val="FFFFFF"/>
                </a:solidFill>
              </a:rPr>
              <a:t>休憩（1</a:t>
            </a:r>
            <a:r>
              <a:rPr lang="en-US" altLang="ja" sz="3700" b="1" dirty="0">
                <a:solidFill>
                  <a:srgbClr val="FFFFFF"/>
                </a:solidFill>
              </a:rPr>
              <a:t>0</a:t>
            </a:r>
            <a:r>
              <a:rPr lang="ja" sz="3700" b="1" dirty="0">
                <a:solidFill>
                  <a:srgbClr val="FFFFFF"/>
                </a:solidFill>
              </a:rPr>
              <a:t>分）</a:t>
            </a:r>
            <a:endParaRPr sz="3700" b="1" dirty="0">
              <a:solidFill>
                <a:srgbClr val="FFFFFF"/>
              </a:solidFill>
            </a:endParaRPr>
          </a:p>
        </p:txBody>
      </p:sp>
      <p:sp>
        <p:nvSpPr>
          <p:cNvPr id="343" name="Google Shape;343;p3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7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ディスカッション②（20分）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349" name="Google Shape;349;p37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13</a:t>
            </a:fld>
            <a:endParaRPr/>
          </a:p>
        </p:txBody>
      </p:sp>
      <p:sp>
        <p:nvSpPr>
          <p:cNvPr id="350" name="Google Shape;350;p37"/>
          <p:cNvSpPr txBox="1"/>
          <p:nvPr/>
        </p:nvSpPr>
        <p:spPr>
          <a:xfrm>
            <a:off x="514250" y="1342325"/>
            <a:ext cx="81264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rgbClr val="666666"/>
                </a:solidFill>
              </a:rPr>
              <a:t>テーマ：「十日町市の強み・弱み</a:t>
            </a:r>
            <a:r>
              <a:rPr lang="ja" altLang="en-US" sz="2600" b="1" dirty="0">
                <a:solidFill>
                  <a:srgbClr val="666666"/>
                </a:solidFill>
              </a:rPr>
              <a:t>（課題）</a:t>
            </a:r>
            <a:r>
              <a:rPr lang="ja" sz="2600" b="1" dirty="0">
                <a:solidFill>
                  <a:srgbClr val="666666"/>
                </a:solidFill>
              </a:rPr>
              <a:t>とは？」</a:t>
            </a:r>
            <a:endParaRPr sz="2600" b="1" dirty="0">
              <a:solidFill>
                <a:srgbClr val="666666"/>
              </a:solidFill>
            </a:endParaRPr>
          </a:p>
        </p:txBody>
      </p:sp>
      <p:sp>
        <p:nvSpPr>
          <p:cNvPr id="351" name="Google Shape;351;p37"/>
          <p:cNvSpPr/>
          <p:nvPr/>
        </p:nvSpPr>
        <p:spPr>
          <a:xfrm>
            <a:off x="2108325" y="1797268"/>
            <a:ext cx="4688400" cy="120995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37"/>
          <p:cNvSpPr/>
          <p:nvPr/>
        </p:nvSpPr>
        <p:spPr>
          <a:xfrm rot="-5400000">
            <a:off x="292756" y="-132895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7"/>
          <p:cNvSpPr/>
          <p:nvPr/>
        </p:nvSpPr>
        <p:spPr>
          <a:xfrm rot="-5400000">
            <a:off x="1046062" y="-139056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37"/>
          <p:cNvSpPr/>
          <p:nvPr/>
        </p:nvSpPr>
        <p:spPr>
          <a:xfrm rot="-5400000">
            <a:off x="1822513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37"/>
          <p:cNvSpPr/>
          <p:nvPr/>
        </p:nvSpPr>
        <p:spPr>
          <a:xfrm rot="-5400000">
            <a:off x="2577489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37"/>
          <p:cNvSpPr/>
          <p:nvPr/>
        </p:nvSpPr>
        <p:spPr>
          <a:xfrm rot="-5400000">
            <a:off x="3361095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37"/>
          <p:cNvSpPr txBox="1"/>
          <p:nvPr/>
        </p:nvSpPr>
        <p:spPr>
          <a:xfrm>
            <a:off x="66291" y="1894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自己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紹介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58" name="Google Shape;358;p37"/>
          <p:cNvSpPr txBox="1"/>
          <p:nvPr/>
        </p:nvSpPr>
        <p:spPr>
          <a:xfrm>
            <a:off x="756266" y="-1211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十日町市と観光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59" name="Google Shape;359;p37"/>
          <p:cNvSpPr txBox="1"/>
          <p:nvPr/>
        </p:nvSpPr>
        <p:spPr>
          <a:xfrm>
            <a:off x="1593036" y="8053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チェックイン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60" name="Google Shape;360;p37"/>
          <p:cNvSpPr txBox="1"/>
          <p:nvPr/>
        </p:nvSpPr>
        <p:spPr>
          <a:xfrm>
            <a:off x="2266319" y="3920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データを見てみよう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61" name="Google Shape;361;p37"/>
          <p:cNvSpPr txBox="1"/>
          <p:nvPr/>
        </p:nvSpPr>
        <p:spPr>
          <a:xfrm>
            <a:off x="3061041" y="3920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ディスカッション①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62" name="Google Shape;362;p37"/>
          <p:cNvSpPr/>
          <p:nvPr/>
        </p:nvSpPr>
        <p:spPr>
          <a:xfrm rot="-5400000">
            <a:off x="4085765" y="-146458"/>
            <a:ext cx="296724" cy="744473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37"/>
          <p:cNvSpPr txBox="1"/>
          <p:nvPr/>
        </p:nvSpPr>
        <p:spPr>
          <a:xfrm>
            <a:off x="3758929" y="-6746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ディスカッション②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364" name="Google Shape;364;p37"/>
          <p:cNvSpPr/>
          <p:nvPr/>
        </p:nvSpPr>
        <p:spPr>
          <a:xfrm rot="-5400000">
            <a:off x="4861806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37"/>
          <p:cNvSpPr txBox="1"/>
          <p:nvPr/>
        </p:nvSpPr>
        <p:spPr>
          <a:xfrm>
            <a:off x="4557571" y="-9636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ディスカッション③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66" name="Google Shape;366;p37"/>
          <p:cNvSpPr/>
          <p:nvPr/>
        </p:nvSpPr>
        <p:spPr>
          <a:xfrm rot="-5400000">
            <a:off x="5627493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37"/>
          <p:cNvSpPr txBox="1"/>
          <p:nvPr/>
        </p:nvSpPr>
        <p:spPr>
          <a:xfrm>
            <a:off x="5403640" y="-9636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クロー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ジング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68" name="Google Shape;368;p37"/>
          <p:cNvSpPr txBox="1"/>
          <p:nvPr/>
        </p:nvSpPr>
        <p:spPr>
          <a:xfrm>
            <a:off x="457200" y="1981200"/>
            <a:ext cx="8183400" cy="48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1800" dirty="0">
                <a:solidFill>
                  <a:srgbClr val="666666"/>
                </a:solidFill>
              </a:rPr>
              <a:t>データからの気付きや、自身の実体験・実感等から十日町市の強み・弱みを整理していきます。</a:t>
            </a:r>
            <a:endParaRPr sz="1800" dirty="0">
              <a:solidFill>
                <a:srgbClr val="666666"/>
              </a:solidFill>
            </a:endParaRPr>
          </a:p>
          <a:p>
            <a:pPr marL="457200" indent="-361950">
              <a:lnSpc>
                <a:spcPct val="150000"/>
              </a:lnSpc>
              <a:buClr>
                <a:srgbClr val="666666"/>
              </a:buClr>
              <a:buSzPts val="2100"/>
              <a:buFont typeface="Arial"/>
              <a:buChar char="●"/>
            </a:pPr>
            <a:r>
              <a:rPr lang="ja" sz="1800" dirty="0">
                <a:solidFill>
                  <a:srgbClr val="666666"/>
                </a:solidFill>
              </a:rPr>
              <a:t>まずは、ディスカッション①の付箋を色別に</a:t>
            </a:r>
            <a:r>
              <a:rPr lang="ja" altLang="en-US" sz="1800" dirty="0">
                <a:solidFill>
                  <a:srgbClr val="666666"/>
                </a:solidFill>
              </a:rPr>
              <a:t>並び替え</a:t>
            </a:r>
            <a:r>
              <a:rPr lang="ja" sz="1800" dirty="0">
                <a:solidFill>
                  <a:srgbClr val="666666"/>
                </a:solidFill>
              </a:rPr>
              <a:t>ましょう！</a:t>
            </a:r>
            <a:r>
              <a:rPr lang="ja-JP" altLang="en-US" sz="1800">
                <a:solidFill>
                  <a:srgbClr val="666666"/>
                </a:solidFill>
              </a:rPr>
              <a:t>次に、</a:t>
            </a:r>
            <a:r>
              <a:rPr lang="ja-JP" altLang="en-US" sz="1800" b="1">
                <a:solidFill>
                  <a:srgbClr val="666666"/>
                </a:solidFill>
              </a:rPr>
              <a:t>個人ワーク５分（付箋記入）</a:t>
            </a:r>
            <a:r>
              <a:rPr lang="ja-JP" altLang="en-US" sz="1800">
                <a:solidFill>
                  <a:srgbClr val="666666"/>
                </a:solidFill>
              </a:rPr>
              <a:t>、その後グループ内で共有してください。</a:t>
            </a:r>
            <a:endParaRPr sz="1800" dirty="0">
              <a:solidFill>
                <a:srgbClr val="666666"/>
              </a:solidFill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1800" dirty="0">
                <a:solidFill>
                  <a:srgbClr val="666666"/>
                </a:solidFill>
              </a:rPr>
              <a:t>並べ替えた付箋を見て、「</a:t>
            </a:r>
            <a:r>
              <a:rPr lang="ja" altLang="en-US" sz="1800" dirty="0">
                <a:solidFill>
                  <a:srgbClr val="666666"/>
                </a:solidFill>
              </a:rPr>
              <a:t>関連しそうなもの」</a:t>
            </a:r>
            <a:r>
              <a:rPr lang="ja" sz="1800" dirty="0">
                <a:solidFill>
                  <a:srgbClr val="666666"/>
                </a:solidFill>
              </a:rPr>
              <a:t>のグループを探してみてください。</a:t>
            </a:r>
            <a:endParaRPr sz="1800" dirty="0">
              <a:solidFill>
                <a:srgbClr val="666666"/>
              </a:solidFill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1800" dirty="0">
                <a:solidFill>
                  <a:srgbClr val="666666"/>
                </a:solidFill>
              </a:rPr>
              <a:t>もちろん、新しい発見や意見があれば追加も大歓迎です。</a:t>
            </a:r>
            <a:endParaRPr lang="en-US" altLang="ja" sz="1800" dirty="0">
              <a:solidFill>
                <a:srgbClr val="666666"/>
              </a:solidFill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1800" dirty="0">
                <a:solidFill>
                  <a:srgbClr val="666666"/>
                </a:solidFill>
              </a:rPr>
              <a:t>記録担当の方は、グループをペンで囲い、</a:t>
            </a:r>
            <a:r>
              <a:rPr lang="ja" sz="1800" b="1" dirty="0">
                <a:solidFill>
                  <a:srgbClr val="4A86E8"/>
                </a:solidFill>
              </a:rPr>
              <a:t>青</a:t>
            </a:r>
            <a:r>
              <a:rPr lang="ja" sz="1800" dirty="0">
                <a:solidFill>
                  <a:srgbClr val="666666"/>
                </a:solidFill>
              </a:rPr>
              <a:t>の付箋で名前をつけていってください。また、新しい発見や意見があれば付箋で追加していってください。</a:t>
            </a:r>
            <a:endParaRPr sz="18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666666"/>
              </a:solidFill>
            </a:endParaRPr>
          </a:p>
        </p:txBody>
      </p:sp>
      <p:sp>
        <p:nvSpPr>
          <p:cNvPr id="369" name="Google Shape;369;p37"/>
          <p:cNvSpPr/>
          <p:nvPr/>
        </p:nvSpPr>
        <p:spPr>
          <a:xfrm>
            <a:off x="3747041" y="3939895"/>
            <a:ext cx="1854973" cy="117097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7"/>
          <p:cNvSpPr/>
          <p:nvPr/>
        </p:nvSpPr>
        <p:spPr>
          <a:xfrm>
            <a:off x="2121889" y="4782207"/>
            <a:ext cx="3274080" cy="117789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8"/>
          <p:cNvSpPr txBox="1"/>
          <p:nvPr/>
        </p:nvSpPr>
        <p:spPr>
          <a:xfrm>
            <a:off x="514250" y="1189925"/>
            <a:ext cx="8126400" cy="52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rgbClr val="666666"/>
                </a:solidFill>
              </a:rPr>
              <a:t>＜イーゼルパッドのイメージ＞</a:t>
            </a:r>
            <a:endParaRPr sz="2600"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rgbClr val="666666"/>
              </a:solidFill>
            </a:endParaRPr>
          </a:p>
        </p:txBody>
      </p:sp>
      <p:sp>
        <p:nvSpPr>
          <p:cNvPr id="379" name="Google Shape;379;p38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ディスカッション②（20分）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380" name="Google Shape;380;p38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14</a:t>
            </a:fld>
            <a:endParaRPr/>
          </a:p>
        </p:txBody>
      </p:sp>
      <p:sp>
        <p:nvSpPr>
          <p:cNvPr id="393" name="Google Shape;393;p38"/>
          <p:cNvSpPr/>
          <p:nvPr/>
        </p:nvSpPr>
        <p:spPr>
          <a:xfrm rot="-5400000">
            <a:off x="292756" y="-132895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38"/>
          <p:cNvSpPr/>
          <p:nvPr/>
        </p:nvSpPr>
        <p:spPr>
          <a:xfrm rot="-5400000">
            <a:off x="1046062" y="-139056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38"/>
          <p:cNvSpPr/>
          <p:nvPr/>
        </p:nvSpPr>
        <p:spPr>
          <a:xfrm rot="-5400000">
            <a:off x="1822513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8"/>
          <p:cNvSpPr/>
          <p:nvPr/>
        </p:nvSpPr>
        <p:spPr>
          <a:xfrm rot="-5400000">
            <a:off x="2577489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38"/>
          <p:cNvSpPr/>
          <p:nvPr/>
        </p:nvSpPr>
        <p:spPr>
          <a:xfrm rot="-5400000">
            <a:off x="3361095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38"/>
          <p:cNvSpPr txBox="1"/>
          <p:nvPr/>
        </p:nvSpPr>
        <p:spPr>
          <a:xfrm>
            <a:off x="66291" y="1894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自己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紹介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99" name="Google Shape;399;p38"/>
          <p:cNvSpPr txBox="1"/>
          <p:nvPr/>
        </p:nvSpPr>
        <p:spPr>
          <a:xfrm>
            <a:off x="756266" y="-1211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十日町市と観光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00" name="Google Shape;400;p38"/>
          <p:cNvSpPr txBox="1"/>
          <p:nvPr/>
        </p:nvSpPr>
        <p:spPr>
          <a:xfrm>
            <a:off x="1593036" y="8053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チェックイン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01" name="Google Shape;401;p38"/>
          <p:cNvSpPr txBox="1"/>
          <p:nvPr/>
        </p:nvSpPr>
        <p:spPr>
          <a:xfrm>
            <a:off x="2266319" y="3920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データを見てみよう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02" name="Google Shape;402;p38"/>
          <p:cNvSpPr txBox="1"/>
          <p:nvPr/>
        </p:nvSpPr>
        <p:spPr>
          <a:xfrm>
            <a:off x="3061041" y="3920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ディスカッション①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03" name="Google Shape;403;p38"/>
          <p:cNvSpPr/>
          <p:nvPr/>
        </p:nvSpPr>
        <p:spPr>
          <a:xfrm rot="-5400000">
            <a:off x="4085765" y="-146458"/>
            <a:ext cx="296724" cy="744473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8"/>
          <p:cNvSpPr txBox="1"/>
          <p:nvPr/>
        </p:nvSpPr>
        <p:spPr>
          <a:xfrm>
            <a:off x="3758929" y="3763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ディスカッション②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405" name="Google Shape;405;p38"/>
          <p:cNvSpPr/>
          <p:nvPr/>
        </p:nvSpPr>
        <p:spPr>
          <a:xfrm rot="-5400000">
            <a:off x="4861806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38"/>
          <p:cNvSpPr txBox="1"/>
          <p:nvPr/>
        </p:nvSpPr>
        <p:spPr>
          <a:xfrm>
            <a:off x="4557571" y="-9636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ディスカッション③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07" name="Google Shape;407;p38"/>
          <p:cNvSpPr/>
          <p:nvPr/>
        </p:nvSpPr>
        <p:spPr>
          <a:xfrm rot="-5400000">
            <a:off x="5627493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38"/>
          <p:cNvSpPr txBox="1"/>
          <p:nvPr/>
        </p:nvSpPr>
        <p:spPr>
          <a:xfrm>
            <a:off x="5403640" y="-9636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クロー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ジング</a:t>
            </a:r>
            <a:endParaRPr sz="1000">
              <a:solidFill>
                <a:srgbClr val="666666"/>
              </a:solidFill>
            </a:endParaRPr>
          </a:p>
        </p:txBody>
      </p:sp>
      <p:graphicFrame>
        <p:nvGraphicFramePr>
          <p:cNvPr id="35" name="Google Shape;444;p40">
            <a:extLst>
              <a:ext uri="{FF2B5EF4-FFF2-40B4-BE49-F238E27FC236}">
                <a16:creationId xmlns:a16="http://schemas.microsoft.com/office/drawing/2014/main" id="{212297C2-A4A4-B34C-A4BC-38FD06DA18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6044383"/>
              </p:ext>
            </p:extLst>
          </p:nvPr>
        </p:nvGraphicFramePr>
        <p:xfrm>
          <a:off x="775250" y="1829600"/>
          <a:ext cx="7520150" cy="4930850"/>
        </p:xfrm>
        <a:graphic>
          <a:graphicData uri="http://schemas.openxmlformats.org/drawingml/2006/table">
            <a:tbl>
              <a:tblPr>
                <a:noFill/>
                <a:tableStyleId>{8AD73CF8-1759-4DFB-8F11-079694A60705}</a:tableStyleId>
              </a:tblPr>
              <a:tblGrid>
                <a:gridCol w="188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38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600" dirty="0">
                          <a:solidFill>
                            <a:srgbClr val="666666"/>
                          </a:solidFill>
                        </a:rPr>
                        <a:t>強み</a:t>
                      </a:r>
                      <a:endParaRPr sz="26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600">
                          <a:solidFill>
                            <a:srgbClr val="666666"/>
                          </a:solidFill>
                        </a:rPr>
                        <a:t>弱み</a:t>
                      </a:r>
                      <a:endParaRPr sz="26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6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600">
                          <a:solidFill>
                            <a:srgbClr val="666666"/>
                          </a:solidFill>
                        </a:rPr>
                        <a:t>取組</a:t>
                      </a:r>
                      <a:endParaRPr sz="26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6" name="Google Shape;445;p40">
            <a:extLst>
              <a:ext uri="{FF2B5EF4-FFF2-40B4-BE49-F238E27FC236}">
                <a16:creationId xmlns:a16="http://schemas.microsoft.com/office/drawing/2014/main" id="{85E0E6AC-4708-1742-8BF5-A6B966228268}"/>
              </a:ext>
            </a:extLst>
          </p:cNvPr>
          <p:cNvSpPr/>
          <p:nvPr/>
        </p:nvSpPr>
        <p:spPr>
          <a:xfrm>
            <a:off x="2890825" y="2210150"/>
            <a:ext cx="1772400" cy="12714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446;p40">
            <a:extLst>
              <a:ext uri="{FF2B5EF4-FFF2-40B4-BE49-F238E27FC236}">
                <a16:creationId xmlns:a16="http://schemas.microsoft.com/office/drawing/2014/main" id="{3D628CA5-ACAD-B944-8AAB-4B0D763C664A}"/>
              </a:ext>
            </a:extLst>
          </p:cNvPr>
          <p:cNvSpPr/>
          <p:nvPr/>
        </p:nvSpPr>
        <p:spPr>
          <a:xfrm>
            <a:off x="3187069" y="2459040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447;p40">
            <a:extLst>
              <a:ext uri="{FF2B5EF4-FFF2-40B4-BE49-F238E27FC236}">
                <a16:creationId xmlns:a16="http://schemas.microsoft.com/office/drawing/2014/main" id="{878C6E80-82A4-7B45-8251-90E3C4CEC231}"/>
              </a:ext>
            </a:extLst>
          </p:cNvPr>
          <p:cNvSpPr/>
          <p:nvPr/>
        </p:nvSpPr>
        <p:spPr>
          <a:xfrm>
            <a:off x="4085375" y="2459062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448;p40">
            <a:extLst>
              <a:ext uri="{FF2B5EF4-FFF2-40B4-BE49-F238E27FC236}">
                <a16:creationId xmlns:a16="http://schemas.microsoft.com/office/drawing/2014/main" id="{5118A6AA-E1B8-C64E-B17C-B116A90B3CAF}"/>
              </a:ext>
            </a:extLst>
          </p:cNvPr>
          <p:cNvSpPr/>
          <p:nvPr/>
        </p:nvSpPr>
        <p:spPr>
          <a:xfrm>
            <a:off x="4711077" y="4086295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49;p40">
            <a:extLst>
              <a:ext uri="{FF2B5EF4-FFF2-40B4-BE49-F238E27FC236}">
                <a16:creationId xmlns:a16="http://schemas.microsoft.com/office/drawing/2014/main" id="{DEB7FACB-18A0-2946-A4B9-7ED54BAE1012}"/>
              </a:ext>
            </a:extLst>
          </p:cNvPr>
          <p:cNvSpPr/>
          <p:nvPr/>
        </p:nvSpPr>
        <p:spPr>
          <a:xfrm>
            <a:off x="3647175" y="2748362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50;p40">
            <a:extLst>
              <a:ext uri="{FF2B5EF4-FFF2-40B4-BE49-F238E27FC236}">
                <a16:creationId xmlns:a16="http://schemas.microsoft.com/office/drawing/2014/main" id="{2E8D62DF-E833-554C-8910-437ED1A23224}"/>
              </a:ext>
            </a:extLst>
          </p:cNvPr>
          <p:cNvSpPr/>
          <p:nvPr/>
        </p:nvSpPr>
        <p:spPr>
          <a:xfrm>
            <a:off x="7026550" y="2719562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51;p40">
            <a:extLst>
              <a:ext uri="{FF2B5EF4-FFF2-40B4-BE49-F238E27FC236}">
                <a16:creationId xmlns:a16="http://schemas.microsoft.com/office/drawing/2014/main" id="{4C1B5653-2834-7847-A07B-F3E59F2C3B84}"/>
              </a:ext>
            </a:extLst>
          </p:cNvPr>
          <p:cNvSpPr/>
          <p:nvPr/>
        </p:nvSpPr>
        <p:spPr>
          <a:xfrm>
            <a:off x="5176377" y="4590895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52;p40">
            <a:extLst>
              <a:ext uri="{FF2B5EF4-FFF2-40B4-BE49-F238E27FC236}">
                <a16:creationId xmlns:a16="http://schemas.microsoft.com/office/drawing/2014/main" id="{95E76BAB-E282-0B4F-BFAF-EB294BC3CEA4}"/>
              </a:ext>
            </a:extLst>
          </p:cNvPr>
          <p:cNvSpPr/>
          <p:nvPr/>
        </p:nvSpPr>
        <p:spPr>
          <a:xfrm>
            <a:off x="4302275" y="3768450"/>
            <a:ext cx="1772400" cy="14751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53;p40">
            <a:extLst>
              <a:ext uri="{FF2B5EF4-FFF2-40B4-BE49-F238E27FC236}">
                <a16:creationId xmlns:a16="http://schemas.microsoft.com/office/drawing/2014/main" id="{6B94D706-37F7-6040-96D0-A3267BB1E68B}"/>
              </a:ext>
            </a:extLst>
          </p:cNvPr>
          <p:cNvSpPr/>
          <p:nvPr/>
        </p:nvSpPr>
        <p:spPr>
          <a:xfrm>
            <a:off x="7148652" y="3728745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4;p40">
            <a:extLst>
              <a:ext uri="{FF2B5EF4-FFF2-40B4-BE49-F238E27FC236}">
                <a16:creationId xmlns:a16="http://schemas.microsoft.com/office/drawing/2014/main" id="{4F5395B6-2545-E549-851D-E531154D3E38}"/>
              </a:ext>
            </a:extLst>
          </p:cNvPr>
          <p:cNvSpPr/>
          <p:nvPr/>
        </p:nvSpPr>
        <p:spPr>
          <a:xfrm>
            <a:off x="6449200" y="2361450"/>
            <a:ext cx="1772400" cy="21858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56;p40">
            <a:extLst>
              <a:ext uri="{FF2B5EF4-FFF2-40B4-BE49-F238E27FC236}">
                <a16:creationId xmlns:a16="http://schemas.microsoft.com/office/drawing/2014/main" id="{8DB74A58-C087-D447-8A52-8CAB25EE74C5}"/>
              </a:ext>
            </a:extLst>
          </p:cNvPr>
          <p:cNvSpPr/>
          <p:nvPr/>
        </p:nvSpPr>
        <p:spPr>
          <a:xfrm>
            <a:off x="5068075" y="3617538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57;p40">
            <a:extLst>
              <a:ext uri="{FF2B5EF4-FFF2-40B4-BE49-F238E27FC236}">
                <a16:creationId xmlns:a16="http://schemas.microsoft.com/office/drawing/2014/main" id="{8613C526-756A-1547-B776-CD0AE9EE8C49}"/>
              </a:ext>
            </a:extLst>
          </p:cNvPr>
          <p:cNvSpPr/>
          <p:nvPr/>
        </p:nvSpPr>
        <p:spPr>
          <a:xfrm>
            <a:off x="7026550" y="2085812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5BF3975-0D94-8E48-AE0A-1C47A86CCDCE}"/>
              </a:ext>
            </a:extLst>
          </p:cNvPr>
          <p:cNvSpPr/>
          <p:nvPr/>
        </p:nvSpPr>
        <p:spPr>
          <a:xfrm>
            <a:off x="4033317" y="5874174"/>
            <a:ext cx="2735044" cy="378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ja-JP" altLang="en-US" b="1">
                <a:solidFill>
                  <a:srgbClr val="666666"/>
                </a:solidFill>
              </a:rPr>
              <a:t>（ディスカッション</a:t>
            </a:r>
            <a:r>
              <a:rPr lang="en-US" altLang="ja-JP" b="1" dirty="0">
                <a:solidFill>
                  <a:srgbClr val="666666"/>
                </a:solidFill>
              </a:rPr>
              <a:t>③</a:t>
            </a:r>
            <a:r>
              <a:rPr lang="ja-JP" altLang="en-US" b="1">
                <a:solidFill>
                  <a:srgbClr val="666666"/>
                </a:solidFill>
              </a:rPr>
              <a:t>で検討）</a:t>
            </a:r>
            <a:endParaRPr lang="ja-JP" altLang="en-US" b="1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9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ディスカッション③（30分）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414" name="Google Shape;414;p39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15</a:t>
            </a:fld>
            <a:endParaRPr/>
          </a:p>
        </p:txBody>
      </p:sp>
      <p:sp>
        <p:nvSpPr>
          <p:cNvPr id="415" name="Google Shape;415;p39"/>
          <p:cNvSpPr txBox="1"/>
          <p:nvPr/>
        </p:nvSpPr>
        <p:spPr>
          <a:xfrm>
            <a:off x="514250" y="1342325"/>
            <a:ext cx="81264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>
                <a:solidFill>
                  <a:srgbClr val="666666"/>
                </a:solidFill>
              </a:rPr>
              <a:t>テーマ：「これからどんな取組が必要か？」</a:t>
            </a:r>
            <a:endParaRPr sz="26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666666"/>
              </a:solidFill>
            </a:endParaRPr>
          </a:p>
        </p:txBody>
      </p:sp>
      <p:sp>
        <p:nvSpPr>
          <p:cNvPr id="416" name="Google Shape;416;p39"/>
          <p:cNvSpPr/>
          <p:nvPr/>
        </p:nvSpPr>
        <p:spPr>
          <a:xfrm>
            <a:off x="2196750" y="1762172"/>
            <a:ext cx="4688400" cy="103537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39"/>
          <p:cNvSpPr/>
          <p:nvPr/>
        </p:nvSpPr>
        <p:spPr>
          <a:xfrm rot="-5400000">
            <a:off x="292756" y="-132895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39"/>
          <p:cNvSpPr/>
          <p:nvPr/>
        </p:nvSpPr>
        <p:spPr>
          <a:xfrm rot="-5400000">
            <a:off x="1046062" y="-139056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9"/>
          <p:cNvSpPr/>
          <p:nvPr/>
        </p:nvSpPr>
        <p:spPr>
          <a:xfrm rot="-5400000">
            <a:off x="1822513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39"/>
          <p:cNvSpPr/>
          <p:nvPr/>
        </p:nvSpPr>
        <p:spPr>
          <a:xfrm rot="-5400000">
            <a:off x="2577489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39"/>
          <p:cNvSpPr/>
          <p:nvPr/>
        </p:nvSpPr>
        <p:spPr>
          <a:xfrm rot="-5400000">
            <a:off x="3361095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39"/>
          <p:cNvSpPr txBox="1"/>
          <p:nvPr/>
        </p:nvSpPr>
        <p:spPr>
          <a:xfrm>
            <a:off x="66291" y="1894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自己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紹介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23" name="Google Shape;423;p39"/>
          <p:cNvSpPr txBox="1"/>
          <p:nvPr/>
        </p:nvSpPr>
        <p:spPr>
          <a:xfrm>
            <a:off x="756266" y="-1211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十日町市と観光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24" name="Google Shape;424;p39"/>
          <p:cNvSpPr txBox="1"/>
          <p:nvPr/>
        </p:nvSpPr>
        <p:spPr>
          <a:xfrm>
            <a:off x="1593036" y="8053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チェックイン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25" name="Google Shape;425;p39"/>
          <p:cNvSpPr txBox="1"/>
          <p:nvPr/>
        </p:nvSpPr>
        <p:spPr>
          <a:xfrm>
            <a:off x="2266319" y="3920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データを見てみよう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26" name="Google Shape;426;p39"/>
          <p:cNvSpPr txBox="1"/>
          <p:nvPr/>
        </p:nvSpPr>
        <p:spPr>
          <a:xfrm>
            <a:off x="3061041" y="3920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ディスカッション①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27" name="Google Shape;427;p39"/>
          <p:cNvSpPr/>
          <p:nvPr/>
        </p:nvSpPr>
        <p:spPr>
          <a:xfrm rot="-5400000">
            <a:off x="4085765" y="-1464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39"/>
          <p:cNvSpPr txBox="1"/>
          <p:nvPr/>
        </p:nvSpPr>
        <p:spPr>
          <a:xfrm>
            <a:off x="3758929" y="3764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ディスカッション②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29" name="Google Shape;429;p39"/>
          <p:cNvSpPr/>
          <p:nvPr/>
        </p:nvSpPr>
        <p:spPr>
          <a:xfrm rot="-5400000">
            <a:off x="4861806" y="-159858"/>
            <a:ext cx="296724" cy="744473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39"/>
          <p:cNvSpPr txBox="1"/>
          <p:nvPr/>
        </p:nvSpPr>
        <p:spPr>
          <a:xfrm>
            <a:off x="4557571" y="-20148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ディスカッション③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431" name="Google Shape;431;p39"/>
          <p:cNvSpPr/>
          <p:nvPr/>
        </p:nvSpPr>
        <p:spPr>
          <a:xfrm rot="-5400000">
            <a:off x="5627493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39"/>
          <p:cNvSpPr txBox="1"/>
          <p:nvPr/>
        </p:nvSpPr>
        <p:spPr>
          <a:xfrm>
            <a:off x="5403640" y="-9636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クロー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ジング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33" name="Google Shape;433;p39"/>
          <p:cNvSpPr txBox="1"/>
          <p:nvPr/>
        </p:nvSpPr>
        <p:spPr>
          <a:xfrm>
            <a:off x="457200" y="1847840"/>
            <a:ext cx="8068200" cy="6491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 dirty="0">
                <a:solidFill>
                  <a:srgbClr val="666666"/>
                </a:solidFill>
              </a:rPr>
              <a:t>ディスカッション②</a:t>
            </a:r>
            <a:r>
              <a:rPr lang="ja" altLang="en-US" sz="2100" dirty="0">
                <a:solidFill>
                  <a:srgbClr val="666666"/>
                </a:solidFill>
              </a:rPr>
              <a:t>の</a:t>
            </a:r>
            <a:r>
              <a:rPr lang="ja" sz="2100" dirty="0">
                <a:solidFill>
                  <a:srgbClr val="666666"/>
                </a:solidFill>
              </a:rPr>
              <a:t>「十日町市の強み・弱み</a:t>
            </a:r>
            <a:r>
              <a:rPr lang="ja" altLang="en-US" sz="2100" dirty="0">
                <a:solidFill>
                  <a:srgbClr val="666666"/>
                </a:solidFill>
              </a:rPr>
              <a:t>（課題）</a:t>
            </a:r>
            <a:r>
              <a:rPr lang="ja" sz="2100" dirty="0">
                <a:solidFill>
                  <a:srgbClr val="666666"/>
                </a:solidFill>
              </a:rPr>
              <a:t>」に</a:t>
            </a:r>
            <a:r>
              <a:rPr lang="ja-JP" altLang="en-US" sz="2100">
                <a:solidFill>
                  <a:srgbClr val="666666"/>
                </a:solidFill>
              </a:rPr>
              <a:t>対し、どんな取組が必要か？　アイデアを出していきます。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 dirty="0">
                <a:solidFill>
                  <a:srgbClr val="666666"/>
                </a:solidFill>
              </a:rPr>
              <a:t>このディスカッションでは、「十日町市にこんな取組があったら良いな」という</a:t>
            </a:r>
            <a:r>
              <a:rPr lang="ja" sz="2100" b="1" dirty="0">
                <a:solidFill>
                  <a:srgbClr val="666666"/>
                </a:solidFill>
              </a:rPr>
              <a:t>理想状態</a:t>
            </a:r>
            <a:r>
              <a:rPr lang="ja" sz="2100" dirty="0">
                <a:solidFill>
                  <a:srgbClr val="666666"/>
                </a:solidFill>
              </a:rPr>
              <a:t>を考えます。</a:t>
            </a:r>
            <a:endParaRPr sz="2100" dirty="0">
              <a:solidFill>
                <a:srgbClr val="666666"/>
              </a:solidFill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 dirty="0">
                <a:solidFill>
                  <a:srgbClr val="666666"/>
                </a:solidFill>
              </a:rPr>
              <a:t>「主語」は無し！「自分の仕事では出来ない／関係ない」も無視！　ここでは口だけ番長でOKです。</a:t>
            </a:r>
            <a:endParaRPr lang="en-US" altLang="ja" sz="2100" dirty="0">
              <a:solidFill>
                <a:srgbClr val="666666"/>
              </a:solidFill>
            </a:endParaRPr>
          </a:p>
          <a:p>
            <a:pPr marL="457200" lvl="0" indent="-361950">
              <a:lnSpc>
                <a:spcPct val="150000"/>
              </a:lnSpc>
              <a:buClr>
                <a:srgbClr val="666666"/>
              </a:buClr>
              <a:buSzPts val="2100"/>
              <a:buChar char="●"/>
            </a:pPr>
            <a:r>
              <a:rPr lang="ja-JP" altLang="en-US" sz="2100">
                <a:solidFill>
                  <a:srgbClr val="666666"/>
                </a:solidFill>
              </a:rPr>
              <a:t>まずは個人ワーク７分（付箋記入）、その後グループ内で</a:t>
            </a:r>
          </a:p>
          <a:p>
            <a:pPr marL="95250" lvl="0">
              <a:lnSpc>
                <a:spcPct val="150000"/>
              </a:lnSpc>
              <a:buClr>
                <a:srgbClr val="666666"/>
              </a:buClr>
              <a:buSzPts val="2100"/>
            </a:pPr>
            <a:r>
              <a:rPr lang="ja-JP" altLang="en-US" sz="2100">
                <a:solidFill>
                  <a:srgbClr val="666666"/>
                </a:solidFill>
              </a:rPr>
              <a:t>　共有してください。</a:t>
            </a:r>
            <a:r>
              <a:rPr lang="ja" sz="2100" dirty="0">
                <a:solidFill>
                  <a:srgbClr val="666666"/>
                </a:solidFill>
              </a:rPr>
              <a:t>　</a:t>
            </a:r>
            <a:endParaRPr sz="2100" dirty="0">
              <a:solidFill>
                <a:srgbClr val="666666"/>
              </a:solidFill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 dirty="0">
                <a:solidFill>
                  <a:srgbClr val="666666"/>
                </a:solidFill>
              </a:rPr>
              <a:t>記録担当の方は、取組のアイデアを</a:t>
            </a:r>
            <a:r>
              <a:rPr lang="ja" sz="2100" b="1" dirty="0">
                <a:solidFill>
                  <a:srgbClr val="00FF00"/>
                </a:solidFill>
              </a:rPr>
              <a:t>緑</a:t>
            </a:r>
            <a:r>
              <a:rPr lang="ja" sz="2100" dirty="0">
                <a:solidFill>
                  <a:srgbClr val="666666"/>
                </a:solidFill>
              </a:rPr>
              <a:t>の付箋に書き、イーゼルパッドに貼り付けていってください。</a:t>
            </a:r>
            <a:endParaRPr lang="en-US" altLang="ja" sz="21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rgbClr val="666666"/>
              </a:solidFill>
            </a:endParaRPr>
          </a:p>
        </p:txBody>
      </p:sp>
      <p:sp>
        <p:nvSpPr>
          <p:cNvPr id="434" name="Google Shape;434;p39"/>
          <p:cNvSpPr/>
          <p:nvPr/>
        </p:nvSpPr>
        <p:spPr>
          <a:xfrm>
            <a:off x="2080200" y="4630355"/>
            <a:ext cx="3750900" cy="103537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9"/>
          <p:cNvSpPr/>
          <p:nvPr/>
        </p:nvSpPr>
        <p:spPr>
          <a:xfrm>
            <a:off x="1034600" y="3219816"/>
            <a:ext cx="7131300" cy="103537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39"/>
          <p:cNvSpPr/>
          <p:nvPr/>
        </p:nvSpPr>
        <p:spPr>
          <a:xfrm>
            <a:off x="1006350" y="3642330"/>
            <a:ext cx="4262400" cy="103537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0"/>
          <p:cNvSpPr txBox="1"/>
          <p:nvPr/>
        </p:nvSpPr>
        <p:spPr>
          <a:xfrm>
            <a:off x="514250" y="1189925"/>
            <a:ext cx="81264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>
                <a:solidFill>
                  <a:srgbClr val="666666"/>
                </a:solidFill>
              </a:rPr>
              <a:t>＜イーゼルパッドのイメージ＞</a:t>
            </a:r>
            <a:endParaRPr sz="26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666666"/>
              </a:solidFill>
            </a:endParaRPr>
          </a:p>
        </p:txBody>
      </p:sp>
      <p:sp>
        <p:nvSpPr>
          <p:cNvPr id="442" name="Google Shape;442;p40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ディスカッション③（30分）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443" name="Google Shape;443;p40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16</a:t>
            </a:fld>
            <a:endParaRPr/>
          </a:p>
        </p:txBody>
      </p:sp>
      <p:graphicFrame>
        <p:nvGraphicFramePr>
          <p:cNvPr id="444" name="Google Shape;444;p40"/>
          <p:cNvGraphicFramePr/>
          <p:nvPr>
            <p:extLst>
              <p:ext uri="{D42A27DB-BD31-4B8C-83A1-F6EECF244321}">
                <p14:modId xmlns:p14="http://schemas.microsoft.com/office/powerpoint/2010/main" val="3721941863"/>
              </p:ext>
            </p:extLst>
          </p:nvPr>
        </p:nvGraphicFramePr>
        <p:xfrm>
          <a:off x="775250" y="1829600"/>
          <a:ext cx="7520150" cy="4930850"/>
        </p:xfrm>
        <a:graphic>
          <a:graphicData uri="http://schemas.openxmlformats.org/drawingml/2006/table">
            <a:tbl>
              <a:tblPr>
                <a:noFill/>
                <a:tableStyleId>{8AD73CF8-1759-4DFB-8F11-079694A60705}</a:tableStyleId>
              </a:tblPr>
              <a:tblGrid>
                <a:gridCol w="188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38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600" dirty="0">
                          <a:solidFill>
                            <a:srgbClr val="666666"/>
                          </a:solidFill>
                        </a:rPr>
                        <a:t>強み</a:t>
                      </a:r>
                      <a:endParaRPr sz="26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600">
                          <a:solidFill>
                            <a:srgbClr val="666666"/>
                          </a:solidFill>
                        </a:rPr>
                        <a:t>弱み</a:t>
                      </a:r>
                      <a:endParaRPr sz="26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6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600">
                          <a:solidFill>
                            <a:srgbClr val="666666"/>
                          </a:solidFill>
                        </a:rPr>
                        <a:t>取組</a:t>
                      </a:r>
                      <a:endParaRPr sz="26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45" name="Google Shape;445;p40"/>
          <p:cNvSpPr/>
          <p:nvPr/>
        </p:nvSpPr>
        <p:spPr>
          <a:xfrm>
            <a:off x="2890825" y="2210150"/>
            <a:ext cx="1772400" cy="12714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40"/>
          <p:cNvSpPr/>
          <p:nvPr/>
        </p:nvSpPr>
        <p:spPr>
          <a:xfrm>
            <a:off x="3187069" y="2459040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40"/>
          <p:cNvSpPr/>
          <p:nvPr/>
        </p:nvSpPr>
        <p:spPr>
          <a:xfrm>
            <a:off x="4085375" y="2459062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40"/>
          <p:cNvSpPr/>
          <p:nvPr/>
        </p:nvSpPr>
        <p:spPr>
          <a:xfrm>
            <a:off x="4711077" y="4086295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40"/>
          <p:cNvSpPr/>
          <p:nvPr/>
        </p:nvSpPr>
        <p:spPr>
          <a:xfrm>
            <a:off x="3647175" y="2748362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40"/>
          <p:cNvSpPr/>
          <p:nvPr/>
        </p:nvSpPr>
        <p:spPr>
          <a:xfrm>
            <a:off x="7026550" y="2719562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62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40"/>
          <p:cNvSpPr/>
          <p:nvPr/>
        </p:nvSpPr>
        <p:spPr>
          <a:xfrm>
            <a:off x="5176377" y="4590895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40"/>
          <p:cNvSpPr/>
          <p:nvPr/>
        </p:nvSpPr>
        <p:spPr>
          <a:xfrm>
            <a:off x="4302275" y="3768450"/>
            <a:ext cx="1772400" cy="14751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40"/>
          <p:cNvSpPr/>
          <p:nvPr/>
        </p:nvSpPr>
        <p:spPr>
          <a:xfrm>
            <a:off x="7148652" y="3728745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40"/>
          <p:cNvSpPr/>
          <p:nvPr/>
        </p:nvSpPr>
        <p:spPr>
          <a:xfrm>
            <a:off x="6449200" y="2361450"/>
            <a:ext cx="1772400" cy="21858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40"/>
          <p:cNvSpPr/>
          <p:nvPr/>
        </p:nvSpPr>
        <p:spPr>
          <a:xfrm>
            <a:off x="3570975" y="1902437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40"/>
          <p:cNvSpPr/>
          <p:nvPr/>
        </p:nvSpPr>
        <p:spPr>
          <a:xfrm>
            <a:off x="5068075" y="3617538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40"/>
          <p:cNvSpPr/>
          <p:nvPr/>
        </p:nvSpPr>
        <p:spPr>
          <a:xfrm>
            <a:off x="7026550" y="2085812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58" name="Google Shape;458;p40"/>
          <p:cNvCxnSpPr>
            <a:stCxn id="445" idx="4"/>
          </p:cNvCxnSpPr>
          <p:nvPr/>
        </p:nvCxnSpPr>
        <p:spPr>
          <a:xfrm>
            <a:off x="3777025" y="3481550"/>
            <a:ext cx="0" cy="2218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59" name="Google Shape;459;p40"/>
          <p:cNvSpPr/>
          <p:nvPr/>
        </p:nvSpPr>
        <p:spPr>
          <a:xfrm>
            <a:off x="3187075" y="5465512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40"/>
          <p:cNvSpPr/>
          <p:nvPr/>
        </p:nvSpPr>
        <p:spPr>
          <a:xfrm>
            <a:off x="3703675" y="5928962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61" name="Google Shape;461;p40"/>
          <p:cNvCxnSpPr/>
          <p:nvPr/>
        </p:nvCxnSpPr>
        <p:spPr>
          <a:xfrm>
            <a:off x="5237450" y="5186475"/>
            <a:ext cx="0" cy="868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62" name="Google Shape;462;p40"/>
          <p:cNvSpPr/>
          <p:nvPr/>
        </p:nvSpPr>
        <p:spPr>
          <a:xfrm>
            <a:off x="4697525" y="5697237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40"/>
          <p:cNvSpPr/>
          <p:nvPr/>
        </p:nvSpPr>
        <p:spPr>
          <a:xfrm>
            <a:off x="5214125" y="6160687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40"/>
          <p:cNvSpPr/>
          <p:nvPr/>
        </p:nvSpPr>
        <p:spPr>
          <a:xfrm>
            <a:off x="5366525" y="5449825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65" name="Google Shape;465;p40"/>
          <p:cNvCxnSpPr/>
          <p:nvPr/>
        </p:nvCxnSpPr>
        <p:spPr>
          <a:xfrm>
            <a:off x="7372150" y="4551374"/>
            <a:ext cx="0" cy="868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66" name="Google Shape;466;p40"/>
          <p:cNvSpPr/>
          <p:nvPr/>
        </p:nvSpPr>
        <p:spPr>
          <a:xfrm>
            <a:off x="6822526" y="5525586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40"/>
          <p:cNvSpPr/>
          <p:nvPr/>
        </p:nvSpPr>
        <p:spPr>
          <a:xfrm>
            <a:off x="7348826" y="5525586"/>
            <a:ext cx="465300" cy="504600"/>
          </a:xfrm>
          <a:prstGeom prst="foldedCorner">
            <a:avLst>
              <a:gd name="adj" fmla="val 16667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40"/>
          <p:cNvSpPr/>
          <p:nvPr/>
        </p:nvSpPr>
        <p:spPr>
          <a:xfrm rot="-5400000">
            <a:off x="292756" y="-132895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40"/>
          <p:cNvSpPr/>
          <p:nvPr/>
        </p:nvSpPr>
        <p:spPr>
          <a:xfrm rot="-5400000">
            <a:off x="1046062" y="-139056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40"/>
          <p:cNvSpPr/>
          <p:nvPr/>
        </p:nvSpPr>
        <p:spPr>
          <a:xfrm rot="-5400000">
            <a:off x="1822513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40"/>
          <p:cNvSpPr/>
          <p:nvPr/>
        </p:nvSpPr>
        <p:spPr>
          <a:xfrm rot="-5400000">
            <a:off x="2577489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40"/>
          <p:cNvSpPr/>
          <p:nvPr/>
        </p:nvSpPr>
        <p:spPr>
          <a:xfrm rot="-5400000">
            <a:off x="3361095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40"/>
          <p:cNvSpPr txBox="1"/>
          <p:nvPr/>
        </p:nvSpPr>
        <p:spPr>
          <a:xfrm>
            <a:off x="66291" y="1894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自己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紹介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74" name="Google Shape;474;p40"/>
          <p:cNvSpPr txBox="1"/>
          <p:nvPr/>
        </p:nvSpPr>
        <p:spPr>
          <a:xfrm>
            <a:off x="756266" y="-1211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十日町市と観光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75" name="Google Shape;475;p40"/>
          <p:cNvSpPr txBox="1"/>
          <p:nvPr/>
        </p:nvSpPr>
        <p:spPr>
          <a:xfrm>
            <a:off x="1593036" y="8053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チェックイン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76" name="Google Shape;476;p40"/>
          <p:cNvSpPr txBox="1"/>
          <p:nvPr/>
        </p:nvSpPr>
        <p:spPr>
          <a:xfrm>
            <a:off x="2266319" y="3920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データを見てみよう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77" name="Google Shape;477;p40"/>
          <p:cNvSpPr txBox="1"/>
          <p:nvPr/>
        </p:nvSpPr>
        <p:spPr>
          <a:xfrm>
            <a:off x="3061041" y="3920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ディスカッション①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78" name="Google Shape;478;p40"/>
          <p:cNvSpPr/>
          <p:nvPr/>
        </p:nvSpPr>
        <p:spPr>
          <a:xfrm rot="-5400000">
            <a:off x="4085765" y="-1464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40"/>
          <p:cNvSpPr txBox="1"/>
          <p:nvPr/>
        </p:nvSpPr>
        <p:spPr>
          <a:xfrm>
            <a:off x="3758929" y="3764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ディスカッション②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80" name="Google Shape;480;p40"/>
          <p:cNvSpPr/>
          <p:nvPr/>
        </p:nvSpPr>
        <p:spPr>
          <a:xfrm rot="-5400000">
            <a:off x="4861806" y="-159858"/>
            <a:ext cx="296724" cy="744473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40"/>
          <p:cNvSpPr txBox="1"/>
          <p:nvPr/>
        </p:nvSpPr>
        <p:spPr>
          <a:xfrm>
            <a:off x="4557571" y="-20146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ディスカッション③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482" name="Google Shape;482;p40"/>
          <p:cNvSpPr/>
          <p:nvPr/>
        </p:nvSpPr>
        <p:spPr>
          <a:xfrm rot="-5400000">
            <a:off x="5627493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40"/>
          <p:cNvSpPr txBox="1"/>
          <p:nvPr/>
        </p:nvSpPr>
        <p:spPr>
          <a:xfrm>
            <a:off x="5403640" y="-9636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クロー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ジング</a:t>
            </a:r>
            <a:endParaRPr sz="10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1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発表（30分）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489" name="Google Shape;489;p41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17</a:t>
            </a:fld>
            <a:endParaRPr/>
          </a:p>
        </p:txBody>
      </p:sp>
      <p:sp>
        <p:nvSpPr>
          <p:cNvPr id="490" name="Google Shape;490;p41"/>
          <p:cNvSpPr txBox="1"/>
          <p:nvPr/>
        </p:nvSpPr>
        <p:spPr>
          <a:xfrm>
            <a:off x="514250" y="1570925"/>
            <a:ext cx="8126400" cy="42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>
                <a:solidFill>
                  <a:srgbClr val="666666"/>
                </a:solidFill>
              </a:rPr>
              <a:t>グループ内で、発表者を</a:t>
            </a:r>
            <a:r>
              <a:rPr lang="ja" sz="2100" b="1">
                <a:solidFill>
                  <a:srgbClr val="666666"/>
                </a:solidFill>
              </a:rPr>
              <a:t>１名</a:t>
            </a:r>
            <a:r>
              <a:rPr lang="ja" sz="2100">
                <a:solidFill>
                  <a:srgbClr val="666666"/>
                </a:solidFill>
              </a:rPr>
              <a:t>決めてください。</a:t>
            </a:r>
            <a:endParaRPr sz="2100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666666"/>
              </a:solidFill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>
                <a:solidFill>
                  <a:srgbClr val="666666"/>
                </a:solidFill>
              </a:rPr>
              <a:t>各グループ8分ずつ。</a:t>
            </a:r>
            <a:endParaRPr sz="2100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>
                <a:solidFill>
                  <a:srgbClr val="666666"/>
                </a:solidFill>
              </a:rPr>
              <a:t>①データから得られた気づき</a:t>
            </a:r>
            <a:endParaRPr sz="2100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>
                <a:solidFill>
                  <a:srgbClr val="666666"/>
                </a:solidFill>
              </a:rPr>
              <a:t>②そこから見えた十日町市の強み弱み</a:t>
            </a:r>
            <a:endParaRPr sz="2100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>
                <a:solidFill>
                  <a:srgbClr val="666666"/>
                </a:solidFill>
              </a:rPr>
              <a:t>③それを踏まえ必要な取組</a:t>
            </a:r>
            <a:endParaRPr sz="2100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>
                <a:solidFill>
                  <a:srgbClr val="666666"/>
                </a:solidFill>
              </a:rPr>
              <a:t>について、対話の結果を教えてください！</a:t>
            </a:r>
            <a:endParaRPr sz="21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666666"/>
              </a:solidFill>
            </a:endParaRPr>
          </a:p>
        </p:txBody>
      </p:sp>
      <p:sp>
        <p:nvSpPr>
          <p:cNvPr id="491" name="Google Shape;491;p41"/>
          <p:cNvSpPr/>
          <p:nvPr/>
        </p:nvSpPr>
        <p:spPr>
          <a:xfrm rot="-5400000">
            <a:off x="292756" y="-132895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41"/>
          <p:cNvSpPr/>
          <p:nvPr/>
        </p:nvSpPr>
        <p:spPr>
          <a:xfrm rot="-5400000">
            <a:off x="1046062" y="-139056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41"/>
          <p:cNvSpPr/>
          <p:nvPr/>
        </p:nvSpPr>
        <p:spPr>
          <a:xfrm rot="-5400000">
            <a:off x="1822513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41"/>
          <p:cNvSpPr/>
          <p:nvPr/>
        </p:nvSpPr>
        <p:spPr>
          <a:xfrm rot="-5400000">
            <a:off x="2577489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41"/>
          <p:cNvSpPr/>
          <p:nvPr/>
        </p:nvSpPr>
        <p:spPr>
          <a:xfrm rot="-5400000">
            <a:off x="3361095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41"/>
          <p:cNvSpPr txBox="1"/>
          <p:nvPr/>
        </p:nvSpPr>
        <p:spPr>
          <a:xfrm>
            <a:off x="66291" y="1894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自己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紹介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97" name="Google Shape;497;p41"/>
          <p:cNvSpPr txBox="1"/>
          <p:nvPr/>
        </p:nvSpPr>
        <p:spPr>
          <a:xfrm>
            <a:off x="756266" y="-1211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十日町市と観光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98" name="Google Shape;498;p41"/>
          <p:cNvSpPr txBox="1"/>
          <p:nvPr/>
        </p:nvSpPr>
        <p:spPr>
          <a:xfrm>
            <a:off x="1593036" y="8053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チェックイン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99" name="Google Shape;499;p41"/>
          <p:cNvSpPr txBox="1"/>
          <p:nvPr/>
        </p:nvSpPr>
        <p:spPr>
          <a:xfrm>
            <a:off x="2266319" y="3920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データを見てみよう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00" name="Google Shape;500;p41"/>
          <p:cNvSpPr txBox="1"/>
          <p:nvPr/>
        </p:nvSpPr>
        <p:spPr>
          <a:xfrm>
            <a:off x="3061041" y="3920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ディスカッション①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01" name="Google Shape;501;p41"/>
          <p:cNvSpPr/>
          <p:nvPr/>
        </p:nvSpPr>
        <p:spPr>
          <a:xfrm rot="-5400000">
            <a:off x="4085765" y="-1464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41"/>
          <p:cNvSpPr txBox="1"/>
          <p:nvPr/>
        </p:nvSpPr>
        <p:spPr>
          <a:xfrm>
            <a:off x="3758929" y="3764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ディスカッション②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03" name="Google Shape;503;p41"/>
          <p:cNvSpPr/>
          <p:nvPr/>
        </p:nvSpPr>
        <p:spPr>
          <a:xfrm rot="-5400000">
            <a:off x="4861806" y="-159858"/>
            <a:ext cx="296724" cy="744473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41"/>
          <p:cNvSpPr txBox="1"/>
          <p:nvPr/>
        </p:nvSpPr>
        <p:spPr>
          <a:xfrm>
            <a:off x="4557571" y="-20146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ディスカッション③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505" name="Google Shape;505;p41"/>
          <p:cNvSpPr/>
          <p:nvPr/>
        </p:nvSpPr>
        <p:spPr>
          <a:xfrm rot="-5400000">
            <a:off x="5627493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41"/>
          <p:cNvSpPr txBox="1"/>
          <p:nvPr/>
        </p:nvSpPr>
        <p:spPr>
          <a:xfrm>
            <a:off x="5403640" y="-9636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クロー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ジング</a:t>
            </a:r>
            <a:endParaRPr sz="10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2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振り返りシートの記入（5分）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512" name="Google Shape;512;p42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18</a:t>
            </a:fld>
            <a:endParaRPr/>
          </a:p>
        </p:txBody>
      </p:sp>
      <p:sp>
        <p:nvSpPr>
          <p:cNvPr id="513" name="Google Shape;513;p42"/>
          <p:cNvSpPr txBox="1"/>
          <p:nvPr/>
        </p:nvSpPr>
        <p:spPr>
          <a:xfrm>
            <a:off x="514250" y="1684150"/>
            <a:ext cx="8126400" cy="47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>
                <a:solidFill>
                  <a:srgbClr val="666666"/>
                </a:solidFill>
              </a:rPr>
              <a:t>ディスカッション③で見えてきた「これからの理想の取組」の中から、「</a:t>
            </a:r>
            <a:r>
              <a:rPr lang="ja" sz="2100" b="1">
                <a:solidFill>
                  <a:srgbClr val="666666"/>
                </a:solidFill>
              </a:rPr>
              <a:t>自分が関われそうなこと</a:t>
            </a:r>
            <a:r>
              <a:rPr lang="ja" sz="2100">
                <a:solidFill>
                  <a:srgbClr val="666666"/>
                </a:solidFill>
              </a:rPr>
              <a:t>」を見つけ、どんな取組が出来るか、書いてみましょう。</a:t>
            </a:r>
            <a:endParaRPr sz="21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666666"/>
              </a:solidFill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>
                <a:solidFill>
                  <a:srgbClr val="666666"/>
                </a:solidFill>
              </a:rPr>
              <a:t>自分や、自分のグループが出したアイデア</a:t>
            </a:r>
            <a:r>
              <a:rPr lang="ja" sz="2100" b="1">
                <a:solidFill>
                  <a:srgbClr val="666666"/>
                </a:solidFill>
              </a:rPr>
              <a:t>以外</a:t>
            </a:r>
            <a:r>
              <a:rPr lang="ja" sz="2100">
                <a:solidFill>
                  <a:srgbClr val="666666"/>
                </a:solidFill>
              </a:rPr>
              <a:t>から選んでも、もちろんOKです！</a:t>
            </a:r>
            <a:endParaRPr sz="2100">
              <a:solidFill>
                <a:srgbClr val="666666"/>
              </a:solidFill>
            </a:endParaRPr>
          </a:p>
        </p:txBody>
      </p:sp>
      <p:sp>
        <p:nvSpPr>
          <p:cNvPr id="514" name="Google Shape;514;p42"/>
          <p:cNvSpPr/>
          <p:nvPr/>
        </p:nvSpPr>
        <p:spPr>
          <a:xfrm rot="-5400000">
            <a:off x="292756" y="-132895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42"/>
          <p:cNvSpPr/>
          <p:nvPr/>
        </p:nvSpPr>
        <p:spPr>
          <a:xfrm rot="-5400000">
            <a:off x="1046062" y="-139056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42"/>
          <p:cNvSpPr/>
          <p:nvPr/>
        </p:nvSpPr>
        <p:spPr>
          <a:xfrm rot="-5400000">
            <a:off x="1822513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42"/>
          <p:cNvSpPr/>
          <p:nvPr/>
        </p:nvSpPr>
        <p:spPr>
          <a:xfrm rot="-5400000">
            <a:off x="2577489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42"/>
          <p:cNvSpPr/>
          <p:nvPr/>
        </p:nvSpPr>
        <p:spPr>
          <a:xfrm rot="-5400000">
            <a:off x="3361095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42"/>
          <p:cNvSpPr txBox="1"/>
          <p:nvPr/>
        </p:nvSpPr>
        <p:spPr>
          <a:xfrm>
            <a:off x="66291" y="1894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自己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紹介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20" name="Google Shape;520;p42"/>
          <p:cNvSpPr txBox="1"/>
          <p:nvPr/>
        </p:nvSpPr>
        <p:spPr>
          <a:xfrm>
            <a:off x="756266" y="-1211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十日町市と観光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21" name="Google Shape;521;p42"/>
          <p:cNvSpPr txBox="1"/>
          <p:nvPr/>
        </p:nvSpPr>
        <p:spPr>
          <a:xfrm>
            <a:off x="1593036" y="8053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チェックイン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22" name="Google Shape;522;p42"/>
          <p:cNvSpPr txBox="1"/>
          <p:nvPr/>
        </p:nvSpPr>
        <p:spPr>
          <a:xfrm>
            <a:off x="2266319" y="3920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データを見てみよう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23" name="Google Shape;523;p42"/>
          <p:cNvSpPr txBox="1"/>
          <p:nvPr/>
        </p:nvSpPr>
        <p:spPr>
          <a:xfrm>
            <a:off x="3061041" y="3920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ディスカッション①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24" name="Google Shape;524;p42"/>
          <p:cNvSpPr/>
          <p:nvPr/>
        </p:nvSpPr>
        <p:spPr>
          <a:xfrm rot="-5400000">
            <a:off x="4085765" y="-1464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42"/>
          <p:cNvSpPr txBox="1"/>
          <p:nvPr/>
        </p:nvSpPr>
        <p:spPr>
          <a:xfrm>
            <a:off x="3758929" y="3764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ディスカッション②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26" name="Google Shape;526;p42"/>
          <p:cNvSpPr/>
          <p:nvPr/>
        </p:nvSpPr>
        <p:spPr>
          <a:xfrm rot="-5400000">
            <a:off x="4861806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42"/>
          <p:cNvSpPr txBox="1"/>
          <p:nvPr/>
        </p:nvSpPr>
        <p:spPr>
          <a:xfrm>
            <a:off x="4557571" y="-9636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ディスカッション③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28" name="Google Shape;528;p42"/>
          <p:cNvSpPr/>
          <p:nvPr/>
        </p:nvSpPr>
        <p:spPr>
          <a:xfrm rot="-5400000">
            <a:off x="5627493" y="-159858"/>
            <a:ext cx="296724" cy="744473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42"/>
          <p:cNvSpPr txBox="1"/>
          <p:nvPr/>
        </p:nvSpPr>
        <p:spPr>
          <a:xfrm>
            <a:off x="5403640" y="-41168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クロー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ジング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530" name="Google Shape;530;p42"/>
          <p:cNvSpPr/>
          <p:nvPr/>
        </p:nvSpPr>
        <p:spPr>
          <a:xfrm>
            <a:off x="2676619" y="2532991"/>
            <a:ext cx="3046200" cy="116804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43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（参考）今後の流れ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536" name="Google Shape;536;p43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19</a:t>
            </a:fld>
            <a:endParaRPr/>
          </a:p>
        </p:txBody>
      </p:sp>
      <p:sp>
        <p:nvSpPr>
          <p:cNvPr id="537" name="Google Shape;537;p43"/>
          <p:cNvSpPr txBox="1"/>
          <p:nvPr/>
        </p:nvSpPr>
        <p:spPr>
          <a:xfrm>
            <a:off x="514250" y="1418525"/>
            <a:ext cx="8126400" cy="33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 dirty="0">
                <a:solidFill>
                  <a:srgbClr val="666666"/>
                </a:solidFill>
              </a:rPr>
              <a:t>十日町市民の方々へのフィールドワークや、様々なデータ・他自治体の事例等の分析を行い、本日のワークショップの結果（現状・取組）について、さらに精緻化していきます。</a:t>
            </a:r>
            <a:endParaRPr sz="2100" dirty="0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666666"/>
              </a:solidFill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ja" sz="2100" dirty="0">
                <a:solidFill>
                  <a:srgbClr val="666666"/>
                </a:solidFill>
              </a:rPr>
              <a:t>上記の結果をもとに、8月下旬にワークショップ第3回、9月下旬に成果報告会を開催予定です。こちらにも是非ご参加ください。</a:t>
            </a:r>
            <a:endParaRPr sz="2600" b="1" dirty="0">
              <a:solidFill>
                <a:srgbClr val="666666"/>
              </a:solidFill>
            </a:endParaRPr>
          </a:p>
        </p:txBody>
      </p:sp>
      <p:sp>
        <p:nvSpPr>
          <p:cNvPr id="538" name="Google Shape;538;p43"/>
          <p:cNvSpPr/>
          <p:nvPr/>
        </p:nvSpPr>
        <p:spPr>
          <a:xfrm rot="-5400000">
            <a:off x="292756" y="-132895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43"/>
          <p:cNvSpPr/>
          <p:nvPr/>
        </p:nvSpPr>
        <p:spPr>
          <a:xfrm rot="-5400000">
            <a:off x="1046062" y="-139056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43"/>
          <p:cNvSpPr/>
          <p:nvPr/>
        </p:nvSpPr>
        <p:spPr>
          <a:xfrm rot="-5400000">
            <a:off x="1822513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43"/>
          <p:cNvSpPr/>
          <p:nvPr/>
        </p:nvSpPr>
        <p:spPr>
          <a:xfrm rot="-5400000">
            <a:off x="2577489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43"/>
          <p:cNvSpPr/>
          <p:nvPr/>
        </p:nvSpPr>
        <p:spPr>
          <a:xfrm rot="-5400000">
            <a:off x="3361095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43"/>
          <p:cNvSpPr txBox="1"/>
          <p:nvPr/>
        </p:nvSpPr>
        <p:spPr>
          <a:xfrm>
            <a:off x="66291" y="1894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自己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紹介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44" name="Google Shape;544;p43"/>
          <p:cNvSpPr txBox="1"/>
          <p:nvPr/>
        </p:nvSpPr>
        <p:spPr>
          <a:xfrm>
            <a:off x="756266" y="-1211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十日町市と観光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45" name="Google Shape;545;p43"/>
          <p:cNvSpPr txBox="1"/>
          <p:nvPr/>
        </p:nvSpPr>
        <p:spPr>
          <a:xfrm>
            <a:off x="1593036" y="8053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チェックイン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46" name="Google Shape;546;p43"/>
          <p:cNvSpPr txBox="1"/>
          <p:nvPr/>
        </p:nvSpPr>
        <p:spPr>
          <a:xfrm>
            <a:off x="2266319" y="3920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データを見てみよう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47" name="Google Shape;547;p43"/>
          <p:cNvSpPr txBox="1"/>
          <p:nvPr/>
        </p:nvSpPr>
        <p:spPr>
          <a:xfrm>
            <a:off x="3061041" y="3920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ディスカッション①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48" name="Google Shape;548;p43"/>
          <p:cNvSpPr/>
          <p:nvPr/>
        </p:nvSpPr>
        <p:spPr>
          <a:xfrm rot="-5400000">
            <a:off x="4085765" y="-1464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43"/>
          <p:cNvSpPr txBox="1"/>
          <p:nvPr/>
        </p:nvSpPr>
        <p:spPr>
          <a:xfrm>
            <a:off x="3758929" y="3764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ディスカッション②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50" name="Google Shape;550;p43"/>
          <p:cNvSpPr/>
          <p:nvPr/>
        </p:nvSpPr>
        <p:spPr>
          <a:xfrm rot="-5400000">
            <a:off x="4861806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43"/>
          <p:cNvSpPr txBox="1"/>
          <p:nvPr/>
        </p:nvSpPr>
        <p:spPr>
          <a:xfrm>
            <a:off x="4557571" y="-9636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ディスカッション③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52" name="Google Shape;552;p43"/>
          <p:cNvSpPr/>
          <p:nvPr/>
        </p:nvSpPr>
        <p:spPr>
          <a:xfrm rot="-5400000">
            <a:off x="5627493" y="-159858"/>
            <a:ext cx="296724" cy="744473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43"/>
          <p:cNvSpPr txBox="1"/>
          <p:nvPr/>
        </p:nvSpPr>
        <p:spPr>
          <a:xfrm>
            <a:off x="5403640" y="-30656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クロー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ジング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554" name="Google Shape;554;p43"/>
          <p:cNvSpPr/>
          <p:nvPr/>
        </p:nvSpPr>
        <p:spPr>
          <a:xfrm>
            <a:off x="3701600" y="3699638"/>
            <a:ext cx="4745700" cy="111481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43"/>
          <p:cNvSpPr/>
          <p:nvPr/>
        </p:nvSpPr>
        <p:spPr>
          <a:xfrm>
            <a:off x="1005675" y="4162095"/>
            <a:ext cx="1952700" cy="122680"/>
          </a:xfrm>
          <a:prstGeom prst="rect">
            <a:avLst/>
          </a:prstGeom>
          <a:solidFill>
            <a:srgbClr val="2E9051">
              <a:alpha val="157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44"/>
          <p:cNvSpPr txBox="1"/>
          <p:nvPr/>
        </p:nvSpPr>
        <p:spPr>
          <a:xfrm>
            <a:off x="457200" y="6240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>
                <a:solidFill>
                  <a:srgbClr val="666666"/>
                </a:solidFill>
              </a:rPr>
              <a:t>おわりに</a:t>
            </a:r>
            <a:endParaRPr sz="3000" b="1">
              <a:solidFill>
                <a:srgbClr val="666666"/>
              </a:solidFill>
            </a:endParaRPr>
          </a:p>
        </p:txBody>
      </p:sp>
      <p:sp>
        <p:nvSpPr>
          <p:cNvPr id="561" name="Google Shape;561;p44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20</a:t>
            </a:fld>
            <a:endParaRPr/>
          </a:p>
        </p:txBody>
      </p:sp>
      <p:sp>
        <p:nvSpPr>
          <p:cNvPr id="562" name="Google Shape;562;p44"/>
          <p:cNvSpPr txBox="1"/>
          <p:nvPr/>
        </p:nvSpPr>
        <p:spPr>
          <a:xfrm>
            <a:off x="514250" y="1189925"/>
            <a:ext cx="8126400" cy="52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 b="1">
                <a:solidFill>
                  <a:srgbClr val="666666"/>
                </a:solidFill>
              </a:rPr>
              <a:t>最後までご参加いただき、</a:t>
            </a:r>
            <a:endParaRPr sz="3100" b="1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 b="1">
                <a:solidFill>
                  <a:srgbClr val="666666"/>
                </a:solidFill>
              </a:rPr>
              <a:t>ありがとうございました！</a:t>
            </a:r>
            <a:endParaRPr sz="3100" b="1">
              <a:solidFill>
                <a:srgbClr val="666666"/>
              </a:solidFill>
            </a:endParaRPr>
          </a:p>
        </p:txBody>
      </p:sp>
      <p:sp>
        <p:nvSpPr>
          <p:cNvPr id="563" name="Google Shape;563;p44"/>
          <p:cNvSpPr/>
          <p:nvPr/>
        </p:nvSpPr>
        <p:spPr>
          <a:xfrm rot="-5400000">
            <a:off x="292756" y="-132895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44"/>
          <p:cNvSpPr/>
          <p:nvPr/>
        </p:nvSpPr>
        <p:spPr>
          <a:xfrm rot="-5400000">
            <a:off x="1046062" y="-139056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44"/>
          <p:cNvSpPr/>
          <p:nvPr/>
        </p:nvSpPr>
        <p:spPr>
          <a:xfrm rot="-5400000">
            <a:off x="1822513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44"/>
          <p:cNvSpPr/>
          <p:nvPr/>
        </p:nvSpPr>
        <p:spPr>
          <a:xfrm rot="-5400000">
            <a:off x="2577489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44"/>
          <p:cNvSpPr/>
          <p:nvPr/>
        </p:nvSpPr>
        <p:spPr>
          <a:xfrm rot="-5400000">
            <a:off x="3361095" y="-132903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44"/>
          <p:cNvSpPr txBox="1"/>
          <p:nvPr/>
        </p:nvSpPr>
        <p:spPr>
          <a:xfrm>
            <a:off x="66291" y="1894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自己</a:t>
            </a:r>
            <a:endParaRPr sz="10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紹介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69" name="Google Shape;569;p44"/>
          <p:cNvSpPr txBox="1"/>
          <p:nvPr/>
        </p:nvSpPr>
        <p:spPr>
          <a:xfrm>
            <a:off x="756266" y="-1211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十日町市と観光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70" name="Google Shape;570;p44"/>
          <p:cNvSpPr txBox="1"/>
          <p:nvPr/>
        </p:nvSpPr>
        <p:spPr>
          <a:xfrm>
            <a:off x="1593036" y="8053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チェックイン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71" name="Google Shape;571;p44"/>
          <p:cNvSpPr txBox="1"/>
          <p:nvPr/>
        </p:nvSpPr>
        <p:spPr>
          <a:xfrm>
            <a:off x="2266319" y="3920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データを見てみよう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72" name="Google Shape;572;p44"/>
          <p:cNvSpPr txBox="1"/>
          <p:nvPr/>
        </p:nvSpPr>
        <p:spPr>
          <a:xfrm>
            <a:off x="3061041" y="3920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ディスカッション①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73" name="Google Shape;573;p44"/>
          <p:cNvSpPr/>
          <p:nvPr/>
        </p:nvSpPr>
        <p:spPr>
          <a:xfrm rot="-5400000">
            <a:off x="4085765" y="-1464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44"/>
          <p:cNvSpPr txBox="1"/>
          <p:nvPr/>
        </p:nvSpPr>
        <p:spPr>
          <a:xfrm>
            <a:off x="3758929" y="3764"/>
            <a:ext cx="9567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ディスカッション②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75" name="Google Shape;575;p44"/>
          <p:cNvSpPr/>
          <p:nvPr/>
        </p:nvSpPr>
        <p:spPr>
          <a:xfrm rot="-5400000">
            <a:off x="4861806" y="-159858"/>
            <a:ext cx="296724" cy="744473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44"/>
          <p:cNvSpPr txBox="1"/>
          <p:nvPr/>
        </p:nvSpPr>
        <p:spPr>
          <a:xfrm>
            <a:off x="4557571" y="-9636"/>
            <a:ext cx="8553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ディスカッション③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77" name="Google Shape;577;p44"/>
          <p:cNvSpPr/>
          <p:nvPr/>
        </p:nvSpPr>
        <p:spPr>
          <a:xfrm rot="-5400000">
            <a:off x="5627493" y="-159858"/>
            <a:ext cx="296724" cy="744473"/>
          </a:xfrm>
          <a:prstGeom prst="flowChartOffpageConnector">
            <a:avLst/>
          </a:prstGeom>
          <a:solidFill>
            <a:srgbClr val="6ED3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44"/>
          <p:cNvSpPr txBox="1"/>
          <p:nvPr/>
        </p:nvSpPr>
        <p:spPr>
          <a:xfrm>
            <a:off x="5403640" y="-30657"/>
            <a:ext cx="6621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クロー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ジング</a:t>
            </a:r>
            <a:endParaRPr sz="100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1432</Words>
  <Application>Microsoft Office PowerPoint</Application>
  <PresentationFormat>画面に合わせる (4:3)</PresentationFormat>
  <Paragraphs>338</Paragraphs>
  <Slides>20</Slides>
  <Notes>20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20</vt:i4>
      </vt:variant>
    </vt:vector>
  </HeadingPairs>
  <TitlesOfParts>
    <vt:vector size="24" baseType="lpstr">
      <vt:lpstr>Arial</vt:lpstr>
      <vt:lpstr>Calibri</vt:lpstr>
      <vt:lpstr>Simple Light</vt:lpstr>
      <vt:lpstr>Simple Light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modified xsi:type="dcterms:W3CDTF">2020-11-04T01:55:01Z</dcterms:modified>
</cp:coreProperties>
</file>