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 autoCompressPictures="0">
  <p:sldMasterIdLst>
    <p:sldMasterId id="2147483659" r:id="rId1"/>
  </p:sldMasterIdLst>
  <p:notesMasterIdLst>
    <p:notesMasterId r:id="rId46"/>
  </p:notes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301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258" r:id="rId43"/>
    <p:sldId id="259" r:id="rId44"/>
    <p:sldId id="260" r:id="rId4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D2A8"/>
    <a:srgbClr val="2E9051"/>
    <a:srgbClr val="FB624F"/>
    <a:srgbClr val="DADADA"/>
    <a:srgbClr val="F4CCCC"/>
    <a:srgbClr val="EDBCEF"/>
    <a:srgbClr val="FEEFD9"/>
    <a:srgbClr val="C8CBF2"/>
    <a:srgbClr val="666666"/>
    <a:srgbClr val="FF6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FC694AF-D819-4A0A-8659-133B5D1911D6}">
  <a:tblStyle styleId="{7FC694AF-D819-4A0A-8659-133B5D1911D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CAE42A1-FB0D-4BA0-84F5-BE5AB9AECD1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8"/>
    <p:restoredTop sz="93699"/>
  </p:normalViewPr>
  <p:slideViewPr>
    <p:cSldViewPr snapToGrid="0">
      <p:cViewPr varScale="1">
        <p:scale>
          <a:sx n="82" d="100"/>
          <a:sy n="82" d="100"/>
        </p:scale>
        <p:origin x="171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8ceb5a00e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8ceb5a00e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771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e84f1a2eb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e84f1a2eb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930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e84f1a2eb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e84f1a2eb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7391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e84f1a2eb_1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e84f1a2eb_1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069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8e84f1a2eb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8e84f1a2eb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8948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8e84f1a2eb_1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8e84f1a2eb_1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692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8e84f1a2e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8e84f1a2e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0015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8e84f1a2eb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8e84f1a2eb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1201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e84f1a2eb_1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e84f1a2eb_1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3184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8e84f1a2eb_1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8e84f1a2eb_1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9311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e84f1a2eb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e84f1a2eb_1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7398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8e84f1a2eb_1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8e84f1a2eb_1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10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8e84f1a2eb_1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8e84f1a2eb_1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6453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8e9d0ffa6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8e9d0ffa6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8492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8e9d0ffa6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8e9d0ffa66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8878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8e9d0ffa6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8e9d0ffa6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82257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8e9d0ffa6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8e9d0ffa6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23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8e9d0ffa6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8e9d0ffa6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3681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8e84f1a2eb_1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8e84f1a2eb_1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6822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8e84f1a2eb_1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8e84f1a2eb_1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2647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8e9d0ffa66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8e9d0ffa66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e9d0ffa66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e9d0ffa66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8d18f5992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8d18f5992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d1c89f40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d1c89f40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8d1c89f40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8d1c89f40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8d1c89f407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8d1c89f407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8d1c89f40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8d1c89f40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8d1c89f40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8d1c89f40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8d18f5992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8d18f5992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8d0efc6be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8d0efc6be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8d0efc6be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8d0efc6be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8e9d0ffa6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8e9d0ffa6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8e84f1a2eb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8e84f1a2eb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8e84f1a2eb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8e84f1a2eb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25950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8d0efc6be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8d0efc6be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8e84f1a2eb_1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8e84f1a2eb_1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8e9d0ffa6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8e9d0ffa6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8e9d0ffa6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8e9d0ffa66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8e9d0ffa66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8e9d0ffa66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8e9d0ffa66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8e9d0ffa66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8e9d0ffa66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8e9d0ffa66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ceb5a00e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ceb5a00e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ceb5a00e5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ceb5a00e5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ceb5a00e5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ceb5a00e5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3" name="Google Shape;75;p14">
            <a:extLst>
              <a:ext uri="{FF2B5EF4-FFF2-40B4-BE49-F238E27FC236}">
                <a16:creationId xmlns:a16="http://schemas.microsoft.com/office/drawing/2014/main" id="{0FE5CC74-1F3C-E241-9B13-606A0BCFF14A}"/>
              </a:ext>
            </a:extLst>
          </p:cNvPr>
          <p:cNvSpPr/>
          <p:nvPr userDrawn="1"/>
        </p:nvSpPr>
        <p:spPr>
          <a:xfrm>
            <a:off x="0" y="503245"/>
            <a:ext cx="457200" cy="694200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10" name="Google Shape;10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411" y="77566"/>
            <a:ext cx="151447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6992112" y="653923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ja" sz="11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グラフィックス 14">
            <a:extLst>
              <a:ext uri="{FF2B5EF4-FFF2-40B4-BE49-F238E27FC236}">
                <a16:creationId xmlns:a16="http://schemas.microsoft.com/office/drawing/2014/main" id="{3544EB42-2598-9B48-84F1-36F75F0CC56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39015" y="31828"/>
            <a:ext cx="645994" cy="39218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0" y="2476803"/>
            <a:ext cx="9144000" cy="13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900" b="1" dirty="0">
                <a:solidFill>
                  <a:srgbClr val="666666"/>
                </a:solidFill>
              </a:rPr>
              <a:t>十日町市の「観光」を考える</a:t>
            </a:r>
            <a:endParaRPr sz="3900" b="1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900" b="1" dirty="0">
                <a:solidFill>
                  <a:srgbClr val="666666"/>
                </a:solidFill>
              </a:rPr>
              <a:t>論点データ集</a:t>
            </a:r>
            <a:r>
              <a:rPr lang="en-US" altLang="ja" sz="3900" b="1" dirty="0">
                <a:solidFill>
                  <a:srgbClr val="666666"/>
                </a:solidFill>
              </a:rPr>
              <a:t/>
            </a:r>
            <a:br>
              <a:rPr lang="en-US" altLang="ja" sz="3900" b="1" dirty="0">
                <a:solidFill>
                  <a:srgbClr val="666666"/>
                </a:solidFill>
              </a:rPr>
            </a:br>
            <a:r>
              <a:rPr lang="ja" altLang="en-US" sz="3900" b="1" dirty="0">
                <a:solidFill>
                  <a:srgbClr val="666666"/>
                </a:solidFill>
              </a:rPr>
              <a:t>（</a:t>
            </a:r>
            <a:r>
              <a:rPr lang="en-US" altLang="ja" sz="3900" b="1" dirty="0">
                <a:solidFill>
                  <a:srgbClr val="666666"/>
                </a:solidFill>
              </a:rPr>
              <a:t>2020</a:t>
            </a:r>
            <a:r>
              <a:rPr lang="ja" altLang="en-US" sz="3900" b="1" dirty="0">
                <a:solidFill>
                  <a:srgbClr val="666666"/>
                </a:solidFill>
              </a:rPr>
              <a:t>年</a:t>
            </a:r>
            <a:r>
              <a:rPr lang="en-US" altLang="ja" sz="3900" b="1" dirty="0">
                <a:solidFill>
                  <a:srgbClr val="666666"/>
                </a:solidFill>
              </a:rPr>
              <a:t>7</a:t>
            </a:r>
            <a:r>
              <a:rPr lang="ja" altLang="en-US" sz="3900" b="1" dirty="0">
                <a:solidFill>
                  <a:srgbClr val="666666"/>
                </a:solidFill>
              </a:rPr>
              <a:t>月</a:t>
            </a:r>
            <a:r>
              <a:rPr lang="en-US" altLang="ja" sz="3900" b="1" dirty="0">
                <a:solidFill>
                  <a:srgbClr val="666666"/>
                </a:solidFill>
              </a:rPr>
              <a:t>31</a:t>
            </a:r>
            <a:r>
              <a:rPr lang="ja" altLang="en-US" sz="3900" b="1" dirty="0">
                <a:solidFill>
                  <a:srgbClr val="666666"/>
                </a:solidFill>
              </a:rPr>
              <a:t>日）</a:t>
            </a: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0" y="2789245"/>
            <a:ext cx="457200" cy="694200"/>
          </a:xfrm>
          <a:prstGeom prst="rect">
            <a:avLst/>
          </a:prstGeom>
          <a:solidFill>
            <a:srgbClr val="2E90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8686800" y="2789245"/>
            <a:ext cx="457200" cy="694200"/>
          </a:xfrm>
          <a:prstGeom prst="rect">
            <a:avLst/>
          </a:prstGeom>
          <a:solidFill>
            <a:srgbClr val="2E90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94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447949" y="1164726"/>
            <a:ext cx="8168400" cy="3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b="1" dirty="0">
                <a:solidFill>
                  <a:srgbClr val="666666"/>
                </a:solidFill>
              </a:rPr>
              <a:t>背景</a:t>
            </a:r>
            <a:endParaRPr lang="ja-JP" altLang="en-US" sz="1800" b="1">
              <a:solidFill>
                <a:srgbClr val="666666"/>
              </a:solidFill>
            </a:endParaRPr>
          </a:p>
          <a:p>
            <a:pPr marL="914400" lvl="1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人口減少・少子高齢化の進展</a:t>
            </a:r>
          </a:p>
          <a:p>
            <a:pPr marL="914400" lvl="1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主要な産業の状況</a:t>
            </a:r>
          </a:p>
          <a:p>
            <a:pPr marL="1371600" lvl="2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繊維工業</a:t>
            </a:r>
          </a:p>
          <a:p>
            <a:pPr marL="1371600" lvl="2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農業</a:t>
            </a:r>
          </a:p>
          <a:p>
            <a:pPr marL="914400" lvl="1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歳入・歳出の状況</a:t>
            </a:r>
          </a:p>
          <a:p>
            <a:pPr marL="914400" lvl="1" indent="-342900">
              <a:lnSpc>
                <a:spcPct val="150000"/>
              </a:lnSpc>
              <a:buClr>
                <a:srgbClr val="666666"/>
              </a:buClr>
              <a:buSzPts val="1800"/>
              <a:buAutoNum type="arabicPeriod"/>
            </a:pPr>
            <a:r>
              <a:rPr lang="ja-JP" altLang="en-US" sz="1800">
                <a:solidFill>
                  <a:srgbClr val="666666"/>
                </a:solidFill>
              </a:rPr>
              <a:t>観光の効果</a:t>
            </a:r>
            <a:endParaRPr lang="en-US" altLang="ja" sz="1800" b="1" dirty="0">
              <a:solidFill>
                <a:srgbClr val="666666"/>
              </a:solidFill>
            </a:endParaRPr>
          </a:p>
          <a:p>
            <a:pPr marL="457200" indent="-342900">
              <a:lnSpc>
                <a:spcPct val="150000"/>
              </a:lnSpc>
              <a:buClr>
                <a:srgbClr val="666666"/>
              </a:buClr>
              <a:buSzPts val="1800"/>
              <a:buFont typeface="Arial"/>
              <a:buAutoNum type="arabicPeriod"/>
            </a:pPr>
            <a:r>
              <a:rPr lang="ja-JP" altLang="en-US" sz="1800" b="1">
                <a:solidFill>
                  <a:srgbClr val="666666"/>
                </a:solidFill>
              </a:rPr>
              <a:t>十日町市の観光を巡る現状</a:t>
            </a:r>
            <a:endParaRPr lang="ja-JP" altLang="en-US" sz="1800">
              <a:solidFill>
                <a:srgbClr val="666666"/>
              </a:solidFill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dirty="0">
                <a:solidFill>
                  <a:srgbClr val="666666"/>
                </a:solidFill>
              </a:rPr>
              <a:t>担い手</a:t>
            </a:r>
            <a:endParaRPr sz="1800" dirty="0">
              <a:solidFill>
                <a:srgbClr val="666666"/>
              </a:solidFill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dirty="0">
                <a:solidFill>
                  <a:srgbClr val="666666"/>
                </a:solidFill>
              </a:rPr>
              <a:t>推進体制</a:t>
            </a:r>
            <a:endParaRPr sz="1800" dirty="0">
              <a:solidFill>
                <a:srgbClr val="666666"/>
              </a:solidFill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dirty="0">
                <a:solidFill>
                  <a:srgbClr val="666666"/>
                </a:solidFill>
              </a:rPr>
              <a:t>コンテンツ</a:t>
            </a:r>
            <a:endParaRPr sz="1800" dirty="0">
              <a:solidFill>
                <a:srgbClr val="666666"/>
              </a:solidFill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dirty="0">
                <a:solidFill>
                  <a:srgbClr val="666666"/>
                </a:solidFill>
              </a:rPr>
              <a:t>受入体制</a:t>
            </a:r>
            <a:endParaRPr sz="1800" dirty="0">
              <a:solidFill>
                <a:srgbClr val="666666"/>
              </a:solidFill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AutoNum type="arabicPeriod"/>
            </a:pPr>
            <a:r>
              <a:rPr lang="ja" sz="1800" dirty="0">
                <a:solidFill>
                  <a:srgbClr val="666666"/>
                </a:solidFill>
              </a:rPr>
              <a:t>ターゲット</a:t>
            </a:r>
            <a:endParaRPr sz="1800" dirty="0">
              <a:solidFill>
                <a:srgbClr val="666666"/>
              </a:solidFill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684875" y="1677216"/>
            <a:ext cx="8047800" cy="2466900"/>
          </a:xfrm>
          <a:prstGeom prst="rect">
            <a:avLst/>
          </a:prstGeom>
          <a:noFill/>
          <a:ln w="9525" cap="flat" cmpd="sng">
            <a:solidFill>
              <a:srgbClr val="2E90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6161536" y="1699772"/>
            <a:ext cx="2073000" cy="4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（生活インフラへの悪影響）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684875" y="4586506"/>
            <a:ext cx="8047800" cy="2008739"/>
          </a:xfrm>
          <a:prstGeom prst="rect">
            <a:avLst/>
          </a:prstGeom>
          <a:noFill/>
          <a:ln w="9525" cap="flat" cmpd="sng">
            <a:solidFill>
              <a:srgbClr val="2E90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 rot="-5400000">
            <a:off x="4567440" y="4792073"/>
            <a:ext cx="580944" cy="1400675"/>
          </a:xfrm>
          <a:prstGeom prst="flowChartOffpageConnector">
            <a:avLst/>
          </a:prstGeom>
          <a:solidFill>
            <a:srgbClr val="6ED2A8"/>
          </a:solidFill>
          <a:ln>
            <a:solidFill>
              <a:srgbClr val="6ED2A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4225220" y="5318758"/>
            <a:ext cx="1037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担い手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70" name="Google Shape;70;p14"/>
          <p:cNvSpPr/>
          <p:nvPr/>
        </p:nvSpPr>
        <p:spPr>
          <a:xfrm rot="-5400000">
            <a:off x="4567440" y="5423753"/>
            <a:ext cx="580944" cy="1400675"/>
          </a:xfrm>
          <a:prstGeom prst="flowChartOffpageConnector">
            <a:avLst/>
          </a:prstGeom>
          <a:solidFill>
            <a:srgbClr val="6ED2A8"/>
          </a:solidFill>
          <a:ln>
            <a:solidFill>
              <a:srgbClr val="6ED2A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4225220" y="5932390"/>
            <a:ext cx="1037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推進体制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72" name="Google Shape;72;p14"/>
          <p:cNvSpPr/>
          <p:nvPr/>
        </p:nvSpPr>
        <p:spPr>
          <a:xfrm rot="-5400000">
            <a:off x="7112175" y="5098536"/>
            <a:ext cx="1230925" cy="1400675"/>
          </a:xfrm>
          <a:prstGeom prst="flowChartOffpageConnector">
            <a:avLst/>
          </a:prstGeom>
          <a:solidFill>
            <a:srgbClr val="6ED2A8"/>
          </a:solidFill>
          <a:ln>
            <a:solidFill>
              <a:srgbClr val="6ED2A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7083457" y="5594676"/>
            <a:ext cx="12108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ターゲット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57200" y="617662"/>
            <a:ext cx="86868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目次</a:t>
            </a:r>
            <a:endParaRPr sz="2100">
              <a:solidFill>
                <a:srgbClr val="666666"/>
              </a:solidFill>
            </a:endParaRPr>
          </a:p>
        </p:txBody>
      </p:sp>
      <p:sp>
        <p:nvSpPr>
          <p:cNvPr id="76" name="Google Shape;76;p14"/>
          <p:cNvSpPr/>
          <p:nvPr/>
        </p:nvSpPr>
        <p:spPr>
          <a:xfrm rot="-5400000">
            <a:off x="6006890" y="4775723"/>
            <a:ext cx="580944" cy="1400675"/>
          </a:xfrm>
          <a:prstGeom prst="flowChartOffpageConnector">
            <a:avLst/>
          </a:prstGeom>
          <a:solidFill>
            <a:srgbClr val="6ED2A8"/>
          </a:solidFill>
          <a:ln>
            <a:solidFill>
              <a:srgbClr val="6ED2A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5618401" y="5302411"/>
            <a:ext cx="12108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コンテンツ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78" name="Google Shape;78;p14"/>
          <p:cNvSpPr/>
          <p:nvPr/>
        </p:nvSpPr>
        <p:spPr>
          <a:xfrm rot="-5400000">
            <a:off x="6006890" y="5407403"/>
            <a:ext cx="580944" cy="1400675"/>
          </a:xfrm>
          <a:prstGeom prst="flowChartOffpageConnector">
            <a:avLst/>
          </a:prstGeom>
          <a:solidFill>
            <a:srgbClr val="6ED2A8"/>
          </a:solidFill>
          <a:ln>
            <a:solidFill>
              <a:srgbClr val="6ED2A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 txBox="1"/>
          <p:nvPr/>
        </p:nvSpPr>
        <p:spPr>
          <a:xfrm>
            <a:off x="5664670" y="5916040"/>
            <a:ext cx="1037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受入体制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4157575" y="4843907"/>
            <a:ext cx="4270500" cy="245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現状分析の構成</a:t>
            </a:r>
            <a:endParaRPr b="1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881245" y="2484411"/>
            <a:ext cx="985500" cy="46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人口減少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少子高齢化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5448854" y="2946157"/>
            <a:ext cx="6501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担い手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不足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6470400" y="2429824"/>
            <a:ext cx="1071300" cy="4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地域産業の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経営難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7764645" y="2465510"/>
            <a:ext cx="10374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生活利便性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の低下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5883520" y="3219635"/>
            <a:ext cx="10374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人口流出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（社会減）</a:t>
            </a:r>
            <a:endParaRPr sz="1200">
              <a:solidFill>
                <a:srgbClr val="666666"/>
              </a:solidFill>
            </a:endParaRPr>
          </a:p>
        </p:txBody>
      </p:sp>
      <p:cxnSp>
        <p:nvCxnSpPr>
          <p:cNvPr id="86" name="Google Shape;86;p14"/>
          <p:cNvCxnSpPr>
            <a:cxnSpLocks/>
            <a:endCxn id="82" idx="1"/>
          </p:cNvCxnSpPr>
          <p:nvPr/>
        </p:nvCxnSpPr>
        <p:spPr>
          <a:xfrm>
            <a:off x="4866745" y="2634860"/>
            <a:ext cx="582000" cy="487200"/>
          </a:xfrm>
          <a:prstGeom prst="curvedConnector3">
            <a:avLst>
              <a:gd name="adj1" fmla="val 50009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7" name="Google Shape;87;p14"/>
          <p:cNvCxnSpPr>
            <a:stCxn id="82" idx="3"/>
            <a:endCxn id="83" idx="1"/>
          </p:cNvCxnSpPr>
          <p:nvPr/>
        </p:nvCxnSpPr>
        <p:spPr>
          <a:xfrm rot="10800000" flipH="1">
            <a:off x="6098954" y="2640757"/>
            <a:ext cx="371400" cy="481200"/>
          </a:xfrm>
          <a:prstGeom prst="curvedConnector3">
            <a:avLst>
              <a:gd name="adj1" fmla="val 50006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8" name="Google Shape;88;p14"/>
          <p:cNvCxnSpPr>
            <a:stCxn id="83" idx="3"/>
            <a:endCxn id="84" idx="1"/>
          </p:cNvCxnSpPr>
          <p:nvPr/>
        </p:nvCxnSpPr>
        <p:spPr>
          <a:xfrm>
            <a:off x="7541700" y="2640874"/>
            <a:ext cx="222900" cy="600"/>
          </a:xfrm>
          <a:prstGeom prst="curvedConnector3">
            <a:avLst>
              <a:gd name="adj1" fmla="val 50010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9" name="Google Shape;89;p14"/>
          <p:cNvCxnSpPr>
            <a:stCxn id="84" idx="2"/>
            <a:endCxn id="85" idx="3"/>
          </p:cNvCxnSpPr>
          <p:nvPr/>
        </p:nvCxnSpPr>
        <p:spPr>
          <a:xfrm rot="5400000">
            <a:off x="7279095" y="2459060"/>
            <a:ext cx="646200" cy="13623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" name="Google Shape;90;p14"/>
          <p:cNvCxnSpPr>
            <a:cxnSpLocks/>
            <a:stCxn id="85" idx="1"/>
          </p:cNvCxnSpPr>
          <p:nvPr/>
        </p:nvCxnSpPr>
        <p:spPr>
          <a:xfrm rot="10800000">
            <a:off x="4373920" y="2876735"/>
            <a:ext cx="1509600" cy="5865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1" name="Google Shape;91;p14"/>
          <p:cNvSpPr txBox="1"/>
          <p:nvPr/>
        </p:nvSpPr>
        <p:spPr>
          <a:xfrm>
            <a:off x="5317145" y="2026710"/>
            <a:ext cx="9135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税収減少</a:t>
            </a:r>
            <a:endParaRPr sz="1200">
              <a:solidFill>
                <a:srgbClr val="666666"/>
              </a:solidFill>
            </a:endParaRPr>
          </a:p>
        </p:txBody>
      </p:sp>
      <p:cxnSp>
        <p:nvCxnSpPr>
          <p:cNvPr id="92" name="Google Shape;92;p14"/>
          <p:cNvCxnSpPr>
            <a:cxnSpLocks/>
            <a:stCxn id="81" idx="0"/>
            <a:endCxn id="91" idx="1"/>
          </p:cNvCxnSpPr>
          <p:nvPr/>
        </p:nvCxnSpPr>
        <p:spPr>
          <a:xfrm rot="5400000" flipH="1" flipV="1">
            <a:off x="4693895" y="1861161"/>
            <a:ext cx="303351" cy="94315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" name="Google Shape;93;p14"/>
          <p:cNvCxnSpPr>
            <a:stCxn id="83" idx="0"/>
            <a:endCxn id="91" idx="3"/>
          </p:cNvCxnSpPr>
          <p:nvPr/>
        </p:nvCxnSpPr>
        <p:spPr>
          <a:xfrm rot="5400000" flipH="1">
            <a:off x="6493950" y="1917724"/>
            <a:ext cx="248700" cy="7755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" name="Google Shape;94;p14"/>
          <p:cNvCxnSpPr>
            <a:stCxn id="91" idx="0"/>
            <a:endCxn id="84" idx="0"/>
          </p:cNvCxnSpPr>
          <p:nvPr/>
        </p:nvCxnSpPr>
        <p:spPr>
          <a:xfrm rot="-5400000" flipH="1">
            <a:off x="6809195" y="991410"/>
            <a:ext cx="438900" cy="2509500"/>
          </a:xfrm>
          <a:prstGeom prst="curvedConnector3">
            <a:avLst>
              <a:gd name="adj1" fmla="val -2007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5" name="Google Shape;95;p14"/>
          <p:cNvSpPr txBox="1"/>
          <p:nvPr/>
        </p:nvSpPr>
        <p:spPr>
          <a:xfrm>
            <a:off x="5338124" y="2443075"/>
            <a:ext cx="8130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市内の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市場縮小</a:t>
            </a:r>
            <a:endParaRPr sz="1200">
              <a:solidFill>
                <a:srgbClr val="666666"/>
              </a:solidFill>
            </a:endParaRPr>
          </a:p>
        </p:txBody>
      </p:sp>
      <p:cxnSp>
        <p:nvCxnSpPr>
          <p:cNvPr id="96" name="Google Shape;96;p14"/>
          <p:cNvCxnSpPr>
            <a:cxnSpLocks/>
            <a:endCxn id="95" idx="1"/>
          </p:cNvCxnSpPr>
          <p:nvPr/>
        </p:nvCxnSpPr>
        <p:spPr>
          <a:xfrm>
            <a:off x="4866745" y="2634860"/>
            <a:ext cx="471300" cy="6000"/>
          </a:xfrm>
          <a:prstGeom prst="curvedConnector3">
            <a:avLst>
              <a:gd name="adj1" fmla="val 50008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" name="Google Shape;97;p14"/>
          <p:cNvCxnSpPr>
            <a:stCxn id="95" idx="3"/>
            <a:endCxn id="83" idx="1"/>
          </p:cNvCxnSpPr>
          <p:nvPr/>
        </p:nvCxnSpPr>
        <p:spPr>
          <a:xfrm>
            <a:off x="6151124" y="2640775"/>
            <a:ext cx="319200" cy="600"/>
          </a:xfrm>
          <a:prstGeom prst="curvedConnector3">
            <a:avLst>
              <a:gd name="adj1" fmla="val 50012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" name="Google Shape;98;p14"/>
          <p:cNvSpPr txBox="1"/>
          <p:nvPr/>
        </p:nvSpPr>
        <p:spPr>
          <a:xfrm>
            <a:off x="4272122" y="3745604"/>
            <a:ext cx="650100" cy="308700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rgbClr val="FFFFFF"/>
                </a:solidFill>
              </a:rPr>
              <a:t>観光</a:t>
            </a:r>
            <a:endParaRPr sz="1200" b="1" dirty="0">
              <a:solidFill>
                <a:srgbClr val="FFFFFF"/>
              </a:solidFill>
            </a:endParaRPr>
          </a:p>
        </p:txBody>
      </p:sp>
      <p:cxnSp>
        <p:nvCxnSpPr>
          <p:cNvPr id="39" name="曲線コネクタ 38">
            <a:extLst>
              <a:ext uri="{FF2B5EF4-FFF2-40B4-BE49-F238E27FC236}">
                <a16:creationId xmlns:a16="http://schemas.microsoft.com/office/drawing/2014/main" id="{FF970167-B630-5840-BA46-706F4CC51575}"/>
              </a:ext>
            </a:extLst>
          </p:cNvPr>
          <p:cNvCxnSpPr>
            <a:cxnSpLocks/>
            <a:stCxn id="98" idx="3"/>
            <a:endCxn id="61" idx="2"/>
          </p:cNvCxnSpPr>
          <p:nvPr/>
        </p:nvCxnSpPr>
        <p:spPr>
          <a:xfrm flipV="1">
            <a:off x="4922222" y="3749505"/>
            <a:ext cx="224000" cy="150449"/>
          </a:xfrm>
          <a:prstGeom prst="curvedConnector2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Google Shape;213;p21">
            <a:extLst>
              <a:ext uri="{FF2B5EF4-FFF2-40B4-BE49-F238E27FC236}">
                <a16:creationId xmlns:a16="http://schemas.microsoft.com/office/drawing/2014/main" id="{E764B9AC-5F91-AD4C-A8DE-4B4C09EFBB1D}"/>
              </a:ext>
            </a:extLst>
          </p:cNvPr>
          <p:cNvSpPr txBox="1"/>
          <p:nvPr/>
        </p:nvSpPr>
        <p:spPr>
          <a:xfrm>
            <a:off x="4876908" y="3427674"/>
            <a:ext cx="538627" cy="32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rgbClr val="666666"/>
                </a:solidFill>
              </a:rPr>
              <a:t>？？</a:t>
            </a:r>
            <a:endParaRPr b="1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33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457200" y="617662"/>
            <a:ext cx="86868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十日町市では、5年間で4000人ずつ人口が減っていく</a:t>
            </a:r>
            <a:endParaRPr sz="2100">
              <a:solidFill>
                <a:srgbClr val="666666"/>
              </a:solidFill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2245475"/>
            <a:ext cx="7057701" cy="37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9675" y="2836556"/>
            <a:ext cx="2367150" cy="1078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>
            <a:off x="5598850" y="1480100"/>
            <a:ext cx="2788800" cy="1173000"/>
          </a:xfrm>
          <a:prstGeom prst="wedgeRectCallout">
            <a:avLst>
              <a:gd name="adj1" fmla="val 3314"/>
              <a:gd name="adj2" fmla="val 80904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>
                <a:solidFill>
                  <a:srgbClr val="666666"/>
                </a:solidFill>
              </a:rPr>
              <a:t>高齢化率41.75%は、全国1700以上の自治体のうちトップ500に入る数値</a:t>
            </a:r>
            <a:endParaRPr sz="12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仮に74歳までを現役と考えた場合でも、75歳以上の割合は25.4%に及ぶ。</a:t>
            </a:r>
            <a:endParaRPr sz="1200"/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7700" y="1969299"/>
            <a:ext cx="2311500" cy="107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18"/>
          <p:cNvCxnSpPr/>
          <p:nvPr/>
        </p:nvCxnSpPr>
        <p:spPr>
          <a:xfrm>
            <a:off x="4142575" y="2297425"/>
            <a:ext cx="1730700" cy="851400"/>
          </a:xfrm>
          <a:prstGeom prst="straightConnector1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9" name="Google Shape;149;p18"/>
          <p:cNvSpPr/>
          <p:nvPr/>
        </p:nvSpPr>
        <p:spPr>
          <a:xfrm>
            <a:off x="4816222" y="2836550"/>
            <a:ext cx="10167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FF624F"/>
                </a:solidFill>
              </a:rPr>
              <a:t>△3,809人</a:t>
            </a:r>
            <a:endParaRPr sz="1200">
              <a:solidFill>
                <a:srgbClr val="FF624F"/>
              </a:solidFill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533400" y="1368875"/>
            <a:ext cx="44598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十日町市の人口推移(2020年以降は推計値）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666666"/>
              </a:solidFill>
            </a:endParaRPr>
          </a:p>
        </p:txBody>
      </p:sp>
      <p:sp>
        <p:nvSpPr>
          <p:cNvPr id="22" name="Google Shape;142;p18">
            <a:extLst>
              <a:ext uri="{FF2B5EF4-FFF2-40B4-BE49-F238E27FC236}">
                <a16:creationId xmlns:a16="http://schemas.microsoft.com/office/drawing/2014/main" id="{22597DD1-CA01-EB49-9572-1F42D9954973}"/>
              </a:ext>
            </a:extLst>
          </p:cNvPr>
          <p:cNvSpPr txBox="1"/>
          <p:nvPr/>
        </p:nvSpPr>
        <p:spPr>
          <a:xfrm>
            <a:off x="-855900" y="675562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28" name="Google Shape;159;p19">
            <a:extLst>
              <a:ext uri="{FF2B5EF4-FFF2-40B4-BE49-F238E27FC236}">
                <a16:creationId xmlns:a16="http://schemas.microsoft.com/office/drawing/2014/main" id="{70AB1CA3-D41D-2448-A751-B03CC03766F0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160;p19">
            <a:extLst>
              <a:ext uri="{FF2B5EF4-FFF2-40B4-BE49-F238E27FC236}">
                <a16:creationId xmlns:a16="http://schemas.microsoft.com/office/drawing/2014/main" id="{12EC84DB-338D-FF4F-AFDB-F8C514C44300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161;p19">
            <a:extLst>
              <a:ext uri="{FF2B5EF4-FFF2-40B4-BE49-F238E27FC236}">
                <a16:creationId xmlns:a16="http://schemas.microsoft.com/office/drawing/2014/main" id="{2231147A-B992-484C-9D1A-6B8577AC51BE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162;p19">
            <a:extLst>
              <a:ext uri="{FF2B5EF4-FFF2-40B4-BE49-F238E27FC236}">
                <a16:creationId xmlns:a16="http://schemas.microsoft.com/office/drawing/2014/main" id="{CC0D2F7C-6C58-7A43-BD73-FCDE4BD19D0C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164;p19">
            <a:extLst>
              <a:ext uri="{FF2B5EF4-FFF2-40B4-BE49-F238E27FC236}">
                <a16:creationId xmlns:a16="http://schemas.microsoft.com/office/drawing/2014/main" id="{2E6F1D9D-1CF3-D44A-A95A-F74260E97FA7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33" name="Google Shape;165;p19">
            <a:extLst>
              <a:ext uri="{FF2B5EF4-FFF2-40B4-BE49-F238E27FC236}">
                <a16:creationId xmlns:a16="http://schemas.microsoft.com/office/drawing/2014/main" id="{9F333A10-F0B8-8C4E-BDFA-2A0A58BCB7F4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166;p19">
            <a:extLst>
              <a:ext uri="{FF2B5EF4-FFF2-40B4-BE49-F238E27FC236}">
                <a16:creationId xmlns:a16="http://schemas.microsoft.com/office/drawing/2014/main" id="{F77D719A-1170-6545-BA73-98C5133E3558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167;p19">
            <a:extLst>
              <a:ext uri="{FF2B5EF4-FFF2-40B4-BE49-F238E27FC236}">
                <a16:creationId xmlns:a16="http://schemas.microsoft.com/office/drawing/2014/main" id="{CAEDF263-FC07-FD48-8B67-FE169293894D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164;p19">
            <a:extLst>
              <a:ext uri="{FF2B5EF4-FFF2-40B4-BE49-F238E27FC236}">
                <a16:creationId xmlns:a16="http://schemas.microsoft.com/office/drawing/2014/main" id="{45B5FD4D-250C-C04E-BCFB-571E39EEAB29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197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59;p19">
            <a:extLst>
              <a:ext uri="{FF2B5EF4-FFF2-40B4-BE49-F238E27FC236}">
                <a16:creationId xmlns:a16="http://schemas.microsoft.com/office/drawing/2014/main" id="{B478E58C-8FCD-D84C-8ABF-05E4526B0268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年間850人の方が亡くなり、1300人の方が市外に転出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8350" y="1447479"/>
            <a:ext cx="6330274" cy="495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5413" y="1038292"/>
            <a:ext cx="13049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9"/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9"/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66" name="Google Shape;166;p19"/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7708403" y="1406755"/>
            <a:ext cx="962400" cy="175800"/>
          </a:xfrm>
          <a:prstGeom prst="rect">
            <a:avLst/>
          </a:prstGeom>
          <a:noFill/>
          <a:ln w="952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7708403" y="1781280"/>
            <a:ext cx="962400" cy="175800"/>
          </a:xfrm>
          <a:prstGeom prst="rect">
            <a:avLst/>
          </a:prstGeom>
          <a:noFill/>
          <a:ln w="952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64;p19">
            <a:extLst>
              <a:ext uri="{FF2B5EF4-FFF2-40B4-BE49-F238E27FC236}">
                <a16:creationId xmlns:a16="http://schemas.microsoft.com/office/drawing/2014/main" id="{93BEF527-05AC-344C-8D20-FDA71664D518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9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59;p19">
            <a:extLst>
              <a:ext uri="{FF2B5EF4-FFF2-40B4-BE49-F238E27FC236}">
                <a16:creationId xmlns:a16="http://schemas.microsoft.com/office/drawing/2014/main" id="{7FF9A8C4-5EEE-D44F-B273-7D189CC24692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人口減少・少子高齢化は、地域に様々な影響を及ぼす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199400" y="3505875"/>
            <a:ext cx="16182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人口減少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少子高齢化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2634551" y="4509539"/>
            <a:ext cx="1319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担い手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不足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4910313" y="3513279"/>
            <a:ext cx="16497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地域産業の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経営難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7380086" y="3416223"/>
            <a:ext cx="16182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生活利便性の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低下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3594425" y="5398000"/>
            <a:ext cx="16497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人口流出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（社会減）</a:t>
            </a:r>
            <a:endParaRPr sz="1800">
              <a:solidFill>
                <a:srgbClr val="666666"/>
              </a:solidFill>
            </a:endParaRPr>
          </a:p>
        </p:txBody>
      </p:sp>
      <p:cxnSp>
        <p:nvCxnSpPr>
          <p:cNvPr id="200" name="Google Shape;200;p21"/>
          <p:cNvCxnSpPr>
            <a:stCxn id="195" idx="3"/>
            <a:endCxn id="196" idx="1"/>
          </p:cNvCxnSpPr>
          <p:nvPr/>
        </p:nvCxnSpPr>
        <p:spPr>
          <a:xfrm>
            <a:off x="1817600" y="3825225"/>
            <a:ext cx="816900" cy="951900"/>
          </a:xfrm>
          <a:prstGeom prst="curvedConnector3">
            <a:avLst>
              <a:gd name="adj1" fmla="val 5000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1" name="Google Shape;201;p21"/>
          <p:cNvCxnSpPr>
            <a:stCxn id="196" idx="3"/>
            <a:endCxn id="197" idx="1"/>
          </p:cNvCxnSpPr>
          <p:nvPr/>
        </p:nvCxnSpPr>
        <p:spPr>
          <a:xfrm rot="10800000" flipH="1">
            <a:off x="3953951" y="3832589"/>
            <a:ext cx="956400" cy="9444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2" name="Google Shape;202;p21"/>
          <p:cNvCxnSpPr>
            <a:stCxn id="197" idx="3"/>
            <a:endCxn id="198" idx="1"/>
          </p:cNvCxnSpPr>
          <p:nvPr/>
        </p:nvCxnSpPr>
        <p:spPr>
          <a:xfrm rot="10800000" flipH="1">
            <a:off x="6560013" y="3822729"/>
            <a:ext cx="820200" cy="9900"/>
          </a:xfrm>
          <a:prstGeom prst="curvedConnector3">
            <a:avLst>
              <a:gd name="adj1" fmla="val 49992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3" name="Google Shape;203;p21"/>
          <p:cNvCxnSpPr>
            <a:stCxn id="198" idx="2"/>
            <a:endCxn id="199" idx="3"/>
          </p:cNvCxnSpPr>
          <p:nvPr/>
        </p:nvCxnSpPr>
        <p:spPr>
          <a:xfrm rot="5400000">
            <a:off x="5995436" y="3478173"/>
            <a:ext cx="1442400" cy="29451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4" name="Google Shape;204;p21"/>
          <p:cNvCxnSpPr>
            <a:stCxn id="199" idx="1"/>
            <a:endCxn id="195" idx="2"/>
          </p:cNvCxnSpPr>
          <p:nvPr/>
        </p:nvCxnSpPr>
        <p:spPr>
          <a:xfrm rot="10800000">
            <a:off x="1008425" y="4144600"/>
            <a:ext cx="2586000" cy="15273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5" name="Google Shape;205;p21"/>
          <p:cNvSpPr txBox="1"/>
          <p:nvPr/>
        </p:nvSpPr>
        <p:spPr>
          <a:xfrm>
            <a:off x="2890376" y="2521921"/>
            <a:ext cx="1115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税収減少</a:t>
            </a:r>
            <a:endParaRPr sz="1800">
              <a:solidFill>
                <a:srgbClr val="666666"/>
              </a:solidFill>
            </a:endParaRPr>
          </a:p>
        </p:txBody>
      </p:sp>
      <p:cxnSp>
        <p:nvCxnSpPr>
          <p:cNvPr id="206" name="Google Shape;206;p21"/>
          <p:cNvCxnSpPr>
            <a:stCxn id="195" idx="0"/>
            <a:endCxn id="205" idx="1"/>
          </p:cNvCxnSpPr>
          <p:nvPr/>
        </p:nvCxnSpPr>
        <p:spPr>
          <a:xfrm rot="-5400000">
            <a:off x="1594400" y="2209875"/>
            <a:ext cx="710100" cy="18819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7" name="Google Shape;207;p21"/>
          <p:cNvCxnSpPr>
            <a:stCxn id="197" idx="0"/>
            <a:endCxn id="205" idx="3"/>
          </p:cNvCxnSpPr>
          <p:nvPr/>
        </p:nvCxnSpPr>
        <p:spPr>
          <a:xfrm rot="5400000" flipH="1">
            <a:off x="4511463" y="2289579"/>
            <a:ext cx="717600" cy="17298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8" name="Google Shape;208;p21"/>
          <p:cNvCxnSpPr>
            <a:stCxn id="205" idx="0"/>
            <a:endCxn id="198" idx="0"/>
          </p:cNvCxnSpPr>
          <p:nvPr/>
        </p:nvCxnSpPr>
        <p:spPr>
          <a:xfrm rot="-5400000" flipH="1">
            <a:off x="5371376" y="598471"/>
            <a:ext cx="894300" cy="4741200"/>
          </a:xfrm>
          <a:prstGeom prst="curvedConnector3">
            <a:avLst>
              <a:gd name="adj1" fmla="val -26627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9" name="Google Shape;209;p21"/>
          <p:cNvSpPr txBox="1"/>
          <p:nvPr/>
        </p:nvSpPr>
        <p:spPr>
          <a:xfrm>
            <a:off x="5869350" y="1817025"/>
            <a:ext cx="24231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（生活インフラ等への悪影響）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2620901" y="3574876"/>
            <a:ext cx="1319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市内の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市場縮小</a:t>
            </a:r>
            <a:endParaRPr sz="1800">
              <a:solidFill>
                <a:srgbClr val="666666"/>
              </a:solidFill>
            </a:endParaRPr>
          </a:p>
        </p:txBody>
      </p:sp>
      <p:cxnSp>
        <p:nvCxnSpPr>
          <p:cNvPr id="211" name="Google Shape;211;p21"/>
          <p:cNvCxnSpPr>
            <a:stCxn id="195" idx="3"/>
            <a:endCxn id="210" idx="1"/>
          </p:cNvCxnSpPr>
          <p:nvPr/>
        </p:nvCxnSpPr>
        <p:spPr>
          <a:xfrm>
            <a:off x="1817600" y="3825225"/>
            <a:ext cx="803400" cy="17100"/>
          </a:xfrm>
          <a:prstGeom prst="curvedConnector3">
            <a:avLst>
              <a:gd name="adj1" fmla="val 49994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2" name="Google Shape;212;p21"/>
          <p:cNvCxnSpPr>
            <a:stCxn id="210" idx="3"/>
            <a:endCxn id="197" idx="1"/>
          </p:cNvCxnSpPr>
          <p:nvPr/>
        </p:nvCxnSpPr>
        <p:spPr>
          <a:xfrm rot="10800000" flipH="1">
            <a:off x="3940301" y="3832726"/>
            <a:ext cx="969900" cy="9600"/>
          </a:xfrm>
          <a:prstGeom prst="curvedConnector3">
            <a:avLst>
              <a:gd name="adj1" fmla="val 50006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3" name="Google Shape;213;p21"/>
          <p:cNvSpPr txBox="1"/>
          <p:nvPr/>
        </p:nvSpPr>
        <p:spPr>
          <a:xfrm>
            <a:off x="486675" y="1563100"/>
            <a:ext cx="50385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＜人口減少・少子高齢化が地域にもたらす影響の一例＞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39" name="Google Shape;160;p19">
            <a:extLst>
              <a:ext uri="{FF2B5EF4-FFF2-40B4-BE49-F238E27FC236}">
                <a16:creationId xmlns:a16="http://schemas.microsoft.com/office/drawing/2014/main" id="{E9060193-51C5-D340-B3A5-0852B7F2A42E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161;p19">
            <a:extLst>
              <a:ext uri="{FF2B5EF4-FFF2-40B4-BE49-F238E27FC236}">
                <a16:creationId xmlns:a16="http://schemas.microsoft.com/office/drawing/2014/main" id="{DF509586-F182-9B40-8734-BDACD5F06B31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62;p19">
            <a:extLst>
              <a:ext uri="{FF2B5EF4-FFF2-40B4-BE49-F238E27FC236}">
                <a16:creationId xmlns:a16="http://schemas.microsoft.com/office/drawing/2014/main" id="{0F4DB023-3300-C947-A2C1-46C33F1FC7A8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64;p19">
            <a:extLst>
              <a:ext uri="{FF2B5EF4-FFF2-40B4-BE49-F238E27FC236}">
                <a16:creationId xmlns:a16="http://schemas.microsoft.com/office/drawing/2014/main" id="{6373654E-6407-8642-8C32-2BF05A54AE80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43" name="Google Shape;165;p19">
            <a:extLst>
              <a:ext uri="{FF2B5EF4-FFF2-40B4-BE49-F238E27FC236}">
                <a16:creationId xmlns:a16="http://schemas.microsoft.com/office/drawing/2014/main" id="{4D1D6B10-44B5-D84E-9777-DB892B2DF09D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4" name="Google Shape;166;p19">
            <a:extLst>
              <a:ext uri="{FF2B5EF4-FFF2-40B4-BE49-F238E27FC236}">
                <a16:creationId xmlns:a16="http://schemas.microsoft.com/office/drawing/2014/main" id="{F2C8968D-2F8F-A548-B823-DCC551648746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5" name="Google Shape;167;p19">
            <a:extLst>
              <a:ext uri="{FF2B5EF4-FFF2-40B4-BE49-F238E27FC236}">
                <a16:creationId xmlns:a16="http://schemas.microsoft.com/office/drawing/2014/main" id="{55F83ADB-254A-4F49-B1DC-F4DB0AB19247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6" name="Google Shape;164;p19">
            <a:extLst>
              <a:ext uri="{FF2B5EF4-FFF2-40B4-BE49-F238E27FC236}">
                <a16:creationId xmlns:a16="http://schemas.microsoft.com/office/drawing/2014/main" id="{FB2E0D97-274F-184D-A087-704A083B8300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80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100" b="1" dirty="0">
                <a:solidFill>
                  <a:srgbClr val="666666"/>
                </a:solidFill>
              </a:rPr>
              <a:t>十日町市で特に大きな存在である</a:t>
            </a:r>
            <a:r>
              <a:rPr lang="ja" sz="2100" b="1" dirty="0">
                <a:solidFill>
                  <a:srgbClr val="666666"/>
                </a:solidFill>
              </a:rPr>
              <a:t>繊維工業も、出荷額はピーク時の1/4</a:t>
            </a: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457200" y="1150525"/>
            <a:ext cx="87672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pic>
        <p:nvPicPr>
          <p:cNvPr id="241" name="Google Shape;24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51" y="1263000"/>
            <a:ext cx="4823949" cy="352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6900" y="3703203"/>
            <a:ext cx="4765550" cy="303082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13;p21">
            <a:extLst>
              <a:ext uri="{FF2B5EF4-FFF2-40B4-BE49-F238E27FC236}">
                <a16:creationId xmlns:a16="http://schemas.microsoft.com/office/drawing/2014/main" id="{C8AC2EBF-44B0-5243-871F-254F8F51FF7B}"/>
              </a:ext>
            </a:extLst>
          </p:cNvPr>
          <p:cNvSpPr txBox="1"/>
          <p:nvPr/>
        </p:nvSpPr>
        <p:spPr>
          <a:xfrm>
            <a:off x="4354064" y="1297698"/>
            <a:ext cx="4800445" cy="104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200" dirty="0">
                <a:solidFill>
                  <a:srgbClr val="666666"/>
                </a:solidFill>
              </a:rPr>
              <a:t>※</a:t>
            </a:r>
            <a:r>
              <a:rPr lang="ja-JP" altLang="en-US" sz="1200">
                <a:solidFill>
                  <a:srgbClr val="666666"/>
                </a:solidFill>
              </a:rPr>
              <a:t>特化係数（付加価値額）・・・地域内の全産業が生む付加価値額に対し、特定の産業（ここでは繊維工業）が生む付加価値額がどれだけの割合を占めているか。その割合が全国平均と比べてどれだけ多い</a:t>
            </a:r>
            <a:r>
              <a:rPr lang="en-US" altLang="ja-JP" sz="1200" dirty="0">
                <a:solidFill>
                  <a:srgbClr val="666666"/>
                </a:solidFill>
              </a:rPr>
              <a:t>or</a:t>
            </a:r>
            <a:r>
              <a:rPr lang="ja-JP" altLang="en-US" sz="1200">
                <a:solidFill>
                  <a:srgbClr val="666666"/>
                </a:solidFill>
              </a:rPr>
              <a:t>少ないかを表したもの。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18" name="Google Shape;159;p19">
            <a:extLst>
              <a:ext uri="{FF2B5EF4-FFF2-40B4-BE49-F238E27FC236}">
                <a16:creationId xmlns:a16="http://schemas.microsoft.com/office/drawing/2014/main" id="{7541B92A-E522-2D4B-BC9F-DF6AFA31E4B0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60;p19">
            <a:extLst>
              <a:ext uri="{FF2B5EF4-FFF2-40B4-BE49-F238E27FC236}">
                <a16:creationId xmlns:a16="http://schemas.microsoft.com/office/drawing/2014/main" id="{5EA3A1B9-72CC-F64E-81D3-C5FA74BC7B2A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61;p19">
            <a:extLst>
              <a:ext uri="{FF2B5EF4-FFF2-40B4-BE49-F238E27FC236}">
                <a16:creationId xmlns:a16="http://schemas.microsoft.com/office/drawing/2014/main" id="{8C6071A3-CF61-7440-82F9-35160015C921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62;p19">
            <a:extLst>
              <a:ext uri="{FF2B5EF4-FFF2-40B4-BE49-F238E27FC236}">
                <a16:creationId xmlns:a16="http://schemas.microsoft.com/office/drawing/2014/main" id="{FEBB3514-F6D1-3D4A-B906-B6484643AD08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164;p19">
            <a:extLst>
              <a:ext uri="{FF2B5EF4-FFF2-40B4-BE49-F238E27FC236}">
                <a16:creationId xmlns:a16="http://schemas.microsoft.com/office/drawing/2014/main" id="{B9ECD99A-79CB-2C4A-AA71-75951F64B39C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23" name="Google Shape;165;p19">
            <a:extLst>
              <a:ext uri="{FF2B5EF4-FFF2-40B4-BE49-F238E27FC236}">
                <a16:creationId xmlns:a16="http://schemas.microsoft.com/office/drawing/2014/main" id="{3EEF3433-CB62-BE40-A043-E17B6E9C3881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166;p19">
            <a:extLst>
              <a:ext uri="{FF2B5EF4-FFF2-40B4-BE49-F238E27FC236}">
                <a16:creationId xmlns:a16="http://schemas.microsoft.com/office/drawing/2014/main" id="{BB58033A-E69F-CF43-9468-BB73A419C4CA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167;p19">
            <a:extLst>
              <a:ext uri="{FF2B5EF4-FFF2-40B4-BE49-F238E27FC236}">
                <a16:creationId xmlns:a16="http://schemas.microsoft.com/office/drawing/2014/main" id="{0264AE4D-2884-3E48-993B-241D500B0692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164;p19">
            <a:extLst>
              <a:ext uri="{FF2B5EF4-FFF2-40B4-BE49-F238E27FC236}">
                <a16:creationId xmlns:a16="http://schemas.microsoft.com/office/drawing/2014/main" id="{F39D9F65-643A-A14A-ABD7-C20EFC973275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3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825" y="3699875"/>
            <a:ext cx="3934501" cy="300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 txBox="1"/>
          <p:nvPr/>
        </p:nvSpPr>
        <p:spPr>
          <a:xfrm>
            <a:off x="457200" y="560056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農業産出額、従事者数とも30％を超える減少。耕作放棄地も増加。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3995030" y="1893625"/>
            <a:ext cx="1364400" cy="4776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平成30年度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2063100" y="1893625"/>
            <a:ext cx="1364400" cy="477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平成17年度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762000" y="2405400"/>
            <a:ext cx="20472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農業産出額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3" name="Google Shape;253;p23"/>
          <p:cNvSpPr/>
          <p:nvPr/>
        </p:nvSpPr>
        <p:spPr>
          <a:xfrm>
            <a:off x="750625" y="3227104"/>
            <a:ext cx="20472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農業従事者数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2139300" y="2405400"/>
            <a:ext cx="10887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104.6億円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2139300" y="3227104"/>
            <a:ext cx="10581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5,728人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56" name="Google Shape;256;p23"/>
          <p:cNvSpPr/>
          <p:nvPr/>
        </p:nvSpPr>
        <p:spPr>
          <a:xfrm>
            <a:off x="4286095" y="2396145"/>
            <a:ext cx="10596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68.3億円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57" name="Google Shape;257;p23"/>
          <p:cNvSpPr/>
          <p:nvPr/>
        </p:nvSpPr>
        <p:spPr>
          <a:xfrm>
            <a:off x="4286100" y="3227104"/>
            <a:ext cx="10596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3,848人</a:t>
            </a:r>
            <a:endParaRPr b="1">
              <a:solidFill>
                <a:srgbClr val="666666"/>
              </a:solidFill>
            </a:endParaRPr>
          </a:p>
        </p:txBody>
      </p:sp>
      <p:cxnSp>
        <p:nvCxnSpPr>
          <p:cNvPr id="258" name="Google Shape;258;p23"/>
          <p:cNvCxnSpPr>
            <a:stCxn id="255" idx="3"/>
            <a:endCxn id="257" idx="1"/>
          </p:cNvCxnSpPr>
          <p:nvPr/>
        </p:nvCxnSpPr>
        <p:spPr>
          <a:xfrm>
            <a:off x="3197400" y="3465904"/>
            <a:ext cx="108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9" name="Google Shape;259;p23"/>
          <p:cNvCxnSpPr>
            <a:stCxn id="254" idx="3"/>
            <a:endCxn id="256" idx="1"/>
          </p:cNvCxnSpPr>
          <p:nvPr/>
        </p:nvCxnSpPr>
        <p:spPr>
          <a:xfrm rot="10800000" flipH="1">
            <a:off x="3228000" y="2634900"/>
            <a:ext cx="10581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0" name="Google Shape;260;p23"/>
          <p:cNvSpPr/>
          <p:nvPr/>
        </p:nvSpPr>
        <p:spPr>
          <a:xfrm>
            <a:off x="3243429" y="3399904"/>
            <a:ext cx="14502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624F"/>
                </a:solidFill>
              </a:rPr>
              <a:t>△1,880人</a:t>
            </a:r>
            <a:endParaRPr>
              <a:solidFill>
                <a:srgbClr val="FF624F"/>
              </a:solidFill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3219665" y="2606355"/>
            <a:ext cx="14502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624F"/>
                </a:solidFill>
              </a:rPr>
              <a:t>△36.3億円</a:t>
            </a:r>
            <a:endParaRPr>
              <a:solidFill>
                <a:srgbClr val="FF624F"/>
              </a:solidFill>
            </a:endParaRPr>
          </a:p>
        </p:txBody>
      </p:sp>
      <p:pic>
        <p:nvPicPr>
          <p:cNvPr id="272" name="Google Shape;27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0724" y="3830397"/>
            <a:ext cx="1240825" cy="70610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 txBox="1"/>
          <p:nvPr/>
        </p:nvSpPr>
        <p:spPr>
          <a:xfrm>
            <a:off x="533400" y="1368875"/>
            <a:ext cx="44598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6666"/>
                </a:solidFill>
              </a:rPr>
              <a:t>十日町市の農業産出額・従事者数の推移</a:t>
            </a:r>
            <a:endParaRPr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6666"/>
              </a:solidFill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567300" y="1781777"/>
            <a:ext cx="5056200" cy="2095728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159;p19">
            <a:extLst>
              <a:ext uri="{FF2B5EF4-FFF2-40B4-BE49-F238E27FC236}">
                <a16:creationId xmlns:a16="http://schemas.microsoft.com/office/drawing/2014/main" id="{A8F2FD0F-8257-9642-8235-E92CF127424A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160;p19">
            <a:extLst>
              <a:ext uri="{FF2B5EF4-FFF2-40B4-BE49-F238E27FC236}">
                <a16:creationId xmlns:a16="http://schemas.microsoft.com/office/drawing/2014/main" id="{FB0D38F1-9156-D340-8C2F-10CDFC3BB1A0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61;p19">
            <a:extLst>
              <a:ext uri="{FF2B5EF4-FFF2-40B4-BE49-F238E27FC236}">
                <a16:creationId xmlns:a16="http://schemas.microsoft.com/office/drawing/2014/main" id="{61A66140-FCCE-FF42-9463-76C6E3D90ACF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62;p19">
            <a:extLst>
              <a:ext uri="{FF2B5EF4-FFF2-40B4-BE49-F238E27FC236}">
                <a16:creationId xmlns:a16="http://schemas.microsoft.com/office/drawing/2014/main" id="{86BDF746-DF04-C74A-A8A3-C189A444CB4D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64;p19">
            <a:extLst>
              <a:ext uri="{FF2B5EF4-FFF2-40B4-BE49-F238E27FC236}">
                <a16:creationId xmlns:a16="http://schemas.microsoft.com/office/drawing/2014/main" id="{7F3D866D-F076-734A-9720-86029FB3F75D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44" name="Google Shape;165;p19">
            <a:extLst>
              <a:ext uri="{FF2B5EF4-FFF2-40B4-BE49-F238E27FC236}">
                <a16:creationId xmlns:a16="http://schemas.microsoft.com/office/drawing/2014/main" id="{32CDBED6-08F2-8347-B28E-9C1387372C94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5" name="Google Shape;166;p19">
            <a:extLst>
              <a:ext uri="{FF2B5EF4-FFF2-40B4-BE49-F238E27FC236}">
                <a16:creationId xmlns:a16="http://schemas.microsoft.com/office/drawing/2014/main" id="{D2FDF886-03E3-F444-835E-A1FF6C5EF7BB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6" name="Google Shape;167;p19">
            <a:extLst>
              <a:ext uri="{FF2B5EF4-FFF2-40B4-BE49-F238E27FC236}">
                <a16:creationId xmlns:a16="http://schemas.microsoft.com/office/drawing/2014/main" id="{DEAF984D-8F64-224B-A272-8BFD7075DABB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" name="Google Shape;164;p19">
            <a:extLst>
              <a:ext uri="{FF2B5EF4-FFF2-40B4-BE49-F238E27FC236}">
                <a16:creationId xmlns:a16="http://schemas.microsoft.com/office/drawing/2014/main" id="{22899F95-994D-224D-8FF4-FFE7EB99316C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6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4"/>
          <p:cNvPicPr preferRelativeResize="0"/>
          <p:nvPr/>
        </p:nvPicPr>
        <p:blipFill rotWithShape="1">
          <a:blip r:embed="rId3">
            <a:alphaModFix/>
          </a:blip>
          <a:srcRect t="18870" r="19517"/>
          <a:stretch/>
        </p:blipFill>
        <p:spPr>
          <a:xfrm>
            <a:off x="4572000" y="3359575"/>
            <a:ext cx="4278175" cy="302545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4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農業従事者の40%は75歳以上。全国平均より10%以上高い。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282" name="Google Shape;282;p24"/>
          <p:cNvPicPr preferRelativeResize="0"/>
          <p:nvPr/>
        </p:nvPicPr>
        <p:blipFill rotWithShape="1">
          <a:blip r:embed="rId4">
            <a:alphaModFix/>
          </a:blip>
          <a:srcRect l="32308" r="30618" b="85808"/>
          <a:stretch/>
        </p:blipFill>
        <p:spPr>
          <a:xfrm>
            <a:off x="1067437" y="1334050"/>
            <a:ext cx="2297376" cy="78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600" y="2138774"/>
            <a:ext cx="3645202" cy="460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6850" y="1334050"/>
            <a:ext cx="1240825" cy="14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 rotWithShape="1">
          <a:blip r:embed="rId3">
            <a:alphaModFix/>
          </a:blip>
          <a:srcRect l="78826" t="21719" r="1651" b="60880"/>
          <a:stretch/>
        </p:blipFill>
        <p:spPr>
          <a:xfrm>
            <a:off x="7478075" y="1397527"/>
            <a:ext cx="1494925" cy="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 rotWithShape="1">
          <a:blip r:embed="rId3">
            <a:alphaModFix/>
          </a:blip>
          <a:srcRect l="31783" r="36179" b="81384"/>
          <a:stretch/>
        </p:blipFill>
        <p:spPr>
          <a:xfrm>
            <a:off x="6107725" y="2477200"/>
            <a:ext cx="1702949" cy="69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59;p19">
            <a:extLst>
              <a:ext uri="{FF2B5EF4-FFF2-40B4-BE49-F238E27FC236}">
                <a16:creationId xmlns:a16="http://schemas.microsoft.com/office/drawing/2014/main" id="{3F035CE7-22A0-594E-8269-C186D42119BD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160;p19">
            <a:extLst>
              <a:ext uri="{FF2B5EF4-FFF2-40B4-BE49-F238E27FC236}">
                <a16:creationId xmlns:a16="http://schemas.microsoft.com/office/drawing/2014/main" id="{07EB84B8-149C-0D4F-A867-4F43D2E33688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161;p19">
            <a:extLst>
              <a:ext uri="{FF2B5EF4-FFF2-40B4-BE49-F238E27FC236}">
                <a16:creationId xmlns:a16="http://schemas.microsoft.com/office/drawing/2014/main" id="{BF827B97-E26A-7542-ACD1-6A2E821D56BB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162;p19">
            <a:extLst>
              <a:ext uri="{FF2B5EF4-FFF2-40B4-BE49-F238E27FC236}">
                <a16:creationId xmlns:a16="http://schemas.microsoft.com/office/drawing/2014/main" id="{D879A66C-7F30-DA4E-ADE3-BFBD257BBD8C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164;p19">
            <a:extLst>
              <a:ext uri="{FF2B5EF4-FFF2-40B4-BE49-F238E27FC236}">
                <a16:creationId xmlns:a16="http://schemas.microsoft.com/office/drawing/2014/main" id="{25DE6DEC-8474-C84B-B420-6CA2380C9BF6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  <p:sp>
        <p:nvSpPr>
          <p:cNvPr id="34" name="Google Shape;165;p19">
            <a:extLst>
              <a:ext uri="{FF2B5EF4-FFF2-40B4-BE49-F238E27FC236}">
                <a16:creationId xmlns:a16="http://schemas.microsoft.com/office/drawing/2014/main" id="{9074CBC2-6B83-6D46-8D7F-4BBF9D71F7B6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166;p19">
            <a:extLst>
              <a:ext uri="{FF2B5EF4-FFF2-40B4-BE49-F238E27FC236}">
                <a16:creationId xmlns:a16="http://schemas.microsoft.com/office/drawing/2014/main" id="{69EE4662-7A17-EA49-BA2D-61E40B07A144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167;p19">
            <a:extLst>
              <a:ext uri="{FF2B5EF4-FFF2-40B4-BE49-F238E27FC236}">
                <a16:creationId xmlns:a16="http://schemas.microsoft.com/office/drawing/2014/main" id="{955FCB16-AEF5-C942-9372-77FECB361822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164;p19">
            <a:extLst>
              <a:ext uri="{FF2B5EF4-FFF2-40B4-BE49-F238E27FC236}">
                <a16:creationId xmlns:a16="http://schemas.microsoft.com/office/drawing/2014/main" id="{5BD7E30E-6B7D-8041-A547-D8B94155ED6B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5"/>
          <p:cNvSpPr txBox="1"/>
          <p:nvPr/>
        </p:nvSpPr>
        <p:spPr>
          <a:xfrm>
            <a:off x="0" y="693325"/>
            <a:ext cx="9224400" cy="3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302" name="Google Shape;302;p25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過去13年間で歳入は約65億円減少。全国平均2倍の「土木費」の負担。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305" name="Google Shape;3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00" y="2070575"/>
            <a:ext cx="4114800" cy="289529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5"/>
          <p:cNvSpPr/>
          <p:nvPr/>
        </p:nvSpPr>
        <p:spPr>
          <a:xfrm>
            <a:off x="4942650" y="5579175"/>
            <a:ext cx="4114800" cy="1173000"/>
          </a:xfrm>
          <a:prstGeom prst="wedgeRectCallout">
            <a:avLst>
              <a:gd name="adj1" fmla="val -17244"/>
              <a:gd name="adj2" fmla="val -6799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土木費への支出割合が全国平均と比べて約2倍。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歳入の減少が、生活インフラに影響を及ぼす恐れが高いといえる。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D09CB67-12D8-7D4E-B76F-9055FD8DB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097" y="2010119"/>
            <a:ext cx="4423479" cy="3337765"/>
          </a:xfrm>
          <a:prstGeom prst="rect">
            <a:avLst/>
          </a:prstGeom>
        </p:spPr>
      </p:pic>
      <p:pic>
        <p:nvPicPr>
          <p:cNvPr id="304" name="Google Shape;304;p25"/>
          <p:cNvPicPr preferRelativeResize="0"/>
          <p:nvPr/>
        </p:nvPicPr>
        <p:blipFill rotWithShape="1">
          <a:blip r:embed="rId5">
            <a:alphaModFix/>
          </a:blip>
          <a:srcRect t="-1" r="7037" b="88536"/>
          <a:stretch/>
        </p:blipFill>
        <p:spPr>
          <a:xfrm>
            <a:off x="4741679" y="1853497"/>
            <a:ext cx="4216974" cy="48678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60;p19">
            <a:extLst>
              <a:ext uri="{FF2B5EF4-FFF2-40B4-BE49-F238E27FC236}">
                <a16:creationId xmlns:a16="http://schemas.microsoft.com/office/drawing/2014/main" id="{6B203C64-F6CF-804C-8ACF-AA07E23D8BE4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161;p19">
            <a:extLst>
              <a:ext uri="{FF2B5EF4-FFF2-40B4-BE49-F238E27FC236}">
                <a16:creationId xmlns:a16="http://schemas.microsoft.com/office/drawing/2014/main" id="{D7A9BCC5-0353-6B43-9AFA-A5262324CD05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162;p19">
            <a:extLst>
              <a:ext uri="{FF2B5EF4-FFF2-40B4-BE49-F238E27FC236}">
                <a16:creationId xmlns:a16="http://schemas.microsoft.com/office/drawing/2014/main" id="{3125B9F4-462C-1443-B2BD-12E90F75A5F0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165;p19">
            <a:extLst>
              <a:ext uri="{FF2B5EF4-FFF2-40B4-BE49-F238E27FC236}">
                <a16:creationId xmlns:a16="http://schemas.microsoft.com/office/drawing/2014/main" id="{941F2BCC-7A7C-BE4C-8C6E-2AF3B22911A6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166;p19">
            <a:extLst>
              <a:ext uri="{FF2B5EF4-FFF2-40B4-BE49-F238E27FC236}">
                <a16:creationId xmlns:a16="http://schemas.microsoft.com/office/drawing/2014/main" id="{369DAE71-A86D-F846-BE8D-F02AE6246029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167;p19">
            <a:extLst>
              <a:ext uri="{FF2B5EF4-FFF2-40B4-BE49-F238E27FC236}">
                <a16:creationId xmlns:a16="http://schemas.microsoft.com/office/drawing/2014/main" id="{3FAD9DED-7F94-0447-8807-AD03833F1E0B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164;p19">
            <a:extLst>
              <a:ext uri="{FF2B5EF4-FFF2-40B4-BE49-F238E27FC236}">
                <a16:creationId xmlns:a16="http://schemas.microsoft.com/office/drawing/2014/main" id="{F8D3EDAD-C70F-B04F-B4C0-59D1308DE278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35" name="Google Shape;159;p19">
            <a:extLst>
              <a:ext uri="{FF2B5EF4-FFF2-40B4-BE49-F238E27FC236}">
                <a16:creationId xmlns:a16="http://schemas.microsoft.com/office/drawing/2014/main" id="{58441185-149D-4B4B-9C4B-93F7CA80430C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64;p19">
            <a:extLst>
              <a:ext uri="{FF2B5EF4-FFF2-40B4-BE49-F238E27FC236}">
                <a16:creationId xmlns:a16="http://schemas.microsoft.com/office/drawing/2014/main" id="{B10714CF-E406-B94E-A58C-A1D6FE8D7DE7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6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6"/>
          <p:cNvSpPr txBox="1"/>
          <p:nvPr/>
        </p:nvSpPr>
        <p:spPr>
          <a:xfrm>
            <a:off x="0" y="693325"/>
            <a:ext cx="9224400" cy="3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pic>
        <p:nvPicPr>
          <p:cNvPr id="325" name="Google Shape;3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799" y="4785015"/>
            <a:ext cx="8839201" cy="67926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6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「観光」産業の裾野は広い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217328A-42FF-194D-930E-E15CE5680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56" y="1443391"/>
            <a:ext cx="7670800" cy="3200400"/>
          </a:xfrm>
          <a:prstGeom prst="rect">
            <a:avLst/>
          </a:prstGeom>
        </p:spPr>
      </p:pic>
      <p:sp>
        <p:nvSpPr>
          <p:cNvPr id="21" name="Google Shape;462;p31">
            <a:extLst>
              <a:ext uri="{FF2B5EF4-FFF2-40B4-BE49-F238E27FC236}">
                <a16:creationId xmlns:a16="http://schemas.microsoft.com/office/drawing/2014/main" id="{EA9CD01A-2F6D-324B-9D5B-68481AC3C147}"/>
              </a:ext>
            </a:extLst>
          </p:cNvPr>
          <p:cNvSpPr txBox="1"/>
          <p:nvPr/>
        </p:nvSpPr>
        <p:spPr>
          <a:xfrm>
            <a:off x="3050171" y="6174654"/>
            <a:ext cx="6295002" cy="6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200" dirty="0">
                <a:solidFill>
                  <a:srgbClr val="666666"/>
                </a:solidFill>
              </a:rPr>
              <a:t>※</a:t>
            </a:r>
            <a:r>
              <a:rPr lang="ja-JP" altLang="en-US" sz="1200">
                <a:solidFill>
                  <a:srgbClr val="666666"/>
                </a:solidFill>
              </a:rPr>
              <a:t>公益財団法人日本交通公社</a:t>
            </a:r>
            <a:endParaRPr lang="en-US" altLang="ja-JP"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>
                <a:solidFill>
                  <a:srgbClr val="666666"/>
                </a:solidFill>
              </a:rPr>
              <a:t>　観光文化研究部　菅野正洋氏コラム「観光産業が持つ「裾野」とは」より引用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2" name="Google Shape;160;p19">
            <a:extLst>
              <a:ext uri="{FF2B5EF4-FFF2-40B4-BE49-F238E27FC236}">
                <a16:creationId xmlns:a16="http://schemas.microsoft.com/office/drawing/2014/main" id="{2EBAF929-1FFA-6844-8E22-0A911C8E2C3D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61;p19">
            <a:extLst>
              <a:ext uri="{FF2B5EF4-FFF2-40B4-BE49-F238E27FC236}">
                <a16:creationId xmlns:a16="http://schemas.microsoft.com/office/drawing/2014/main" id="{6D26E88C-88EB-0C43-BFC1-966F745DB436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62;p19">
            <a:extLst>
              <a:ext uri="{FF2B5EF4-FFF2-40B4-BE49-F238E27FC236}">
                <a16:creationId xmlns:a16="http://schemas.microsoft.com/office/drawing/2014/main" id="{D19E2EE2-C48E-EC49-9328-4D7B75AD6449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165;p19">
            <a:extLst>
              <a:ext uri="{FF2B5EF4-FFF2-40B4-BE49-F238E27FC236}">
                <a16:creationId xmlns:a16="http://schemas.microsoft.com/office/drawing/2014/main" id="{5F3CA874-9795-2A4B-A476-C5403FE2610A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166;p19">
            <a:extLst>
              <a:ext uri="{FF2B5EF4-FFF2-40B4-BE49-F238E27FC236}">
                <a16:creationId xmlns:a16="http://schemas.microsoft.com/office/drawing/2014/main" id="{7155F5BA-38F1-0149-AE5E-1C48576CA31D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167;p19">
            <a:extLst>
              <a:ext uri="{FF2B5EF4-FFF2-40B4-BE49-F238E27FC236}">
                <a16:creationId xmlns:a16="http://schemas.microsoft.com/office/drawing/2014/main" id="{04608445-0A08-AF44-9B74-BEC91780B331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164;p19">
            <a:extLst>
              <a:ext uri="{FF2B5EF4-FFF2-40B4-BE49-F238E27FC236}">
                <a16:creationId xmlns:a16="http://schemas.microsoft.com/office/drawing/2014/main" id="{E142ECFC-08C5-C840-943F-FBE3CB65779C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29" name="Google Shape;159;p19">
            <a:extLst>
              <a:ext uri="{FF2B5EF4-FFF2-40B4-BE49-F238E27FC236}">
                <a16:creationId xmlns:a16="http://schemas.microsoft.com/office/drawing/2014/main" id="{045F201D-7C38-E146-B23B-A48BF0FC4D55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8AEC2D51-64D8-7B46-919A-AFE5491E3028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94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7"/>
          <p:cNvSpPr txBox="1"/>
          <p:nvPr/>
        </p:nvSpPr>
        <p:spPr>
          <a:xfrm>
            <a:off x="0" y="693325"/>
            <a:ext cx="9224400" cy="3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345" name="Google Shape;345;p27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「観光」の経済波及効果は約２倍。オリンピックに匹敵。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73F481-3E21-974E-9E31-FBCEB48D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98" y="1631404"/>
            <a:ext cx="4045504" cy="2569071"/>
          </a:xfrm>
          <a:prstGeom prst="rect">
            <a:avLst/>
          </a:prstGeom>
        </p:spPr>
      </p:pic>
      <p:sp>
        <p:nvSpPr>
          <p:cNvPr id="21" name="Google Shape;392;p28">
            <a:extLst>
              <a:ext uri="{FF2B5EF4-FFF2-40B4-BE49-F238E27FC236}">
                <a16:creationId xmlns:a16="http://schemas.microsoft.com/office/drawing/2014/main" id="{D250FB0D-287E-B24C-90CE-430AB02E0200}"/>
              </a:ext>
            </a:extLst>
          </p:cNvPr>
          <p:cNvSpPr txBox="1"/>
          <p:nvPr/>
        </p:nvSpPr>
        <p:spPr>
          <a:xfrm>
            <a:off x="312708" y="1296365"/>
            <a:ext cx="50385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1" dirty="0">
                <a:solidFill>
                  <a:srgbClr val="666666"/>
                </a:solidFill>
              </a:rPr>
              <a:t>2018</a:t>
            </a:r>
            <a:r>
              <a:rPr lang="ja" altLang="en-US" b="1" dirty="0">
                <a:solidFill>
                  <a:srgbClr val="666666"/>
                </a:solidFill>
              </a:rPr>
              <a:t>年度の日本における「観光」の経済波及効果（観光庁）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22" name="Google Shape;619;p39">
            <a:extLst>
              <a:ext uri="{FF2B5EF4-FFF2-40B4-BE49-F238E27FC236}">
                <a16:creationId xmlns:a16="http://schemas.microsoft.com/office/drawing/2014/main" id="{E58696F1-8B70-7649-8B72-9FC620E8CBC4}"/>
              </a:ext>
            </a:extLst>
          </p:cNvPr>
          <p:cNvSpPr/>
          <p:nvPr/>
        </p:nvSpPr>
        <p:spPr>
          <a:xfrm>
            <a:off x="862323" y="3575707"/>
            <a:ext cx="1405423" cy="183289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1056;p57">
            <a:extLst>
              <a:ext uri="{FF2B5EF4-FFF2-40B4-BE49-F238E27FC236}">
                <a16:creationId xmlns:a16="http://schemas.microsoft.com/office/drawing/2014/main" id="{B6FF01ED-71CE-134F-97D2-A88B701BCE0F}"/>
              </a:ext>
            </a:extLst>
          </p:cNvPr>
          <p:cNvCxnSpPr>
            <a:cxnSpLocks/>
          </p:cNvCxnSpPr>
          <p:nvPr/>
        </p:nvCxnSpPr>
        <p:spPr>
          <a:xfrm flipH="1">
            <a:off x="1565330" y="1813302"/>
            <a:ext cx="702416" cy="1762405"/>
          </a:xfrm>
          <a:prstGeom prst="straightConnector1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78C14D74-F6D4-514B-99C5-BD4265050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965" y="2550818"/>
            <a:ext cx="4146172" cy="1352807"/>
          </a:xfrm>
          <a:prstGeom prst="rect">
            <a:avLst/>
          </a:prstGeom>
        </p:spPr>
      </p:pic>
      <p:sp>
        <p:nvSpPr>
          <p:cNvPr id="29" name="Google Shape;392;p28">
            <a:extLst>
              <a:ext uri="{FF2B5EF4-FFF2-40B4-BE49-F238E27FC236}">
                <a16:creationId xmlns:a16="http://schemas.microsoft.com/office/drawing/2014/main" id="{0C8D5328-D04A-694D-9BA7-D0C788AB6ACF}"/>
              </a:ext>
            </a:extLst>
          </p:cNvPr>
          <p:cNvSpPr txBox="1"/>
          <p:nvPr/>
        </p:nvSpPr>
        <p:spPr>
          <a:xfrm>
            <a:off x="4636583" y="2095872"/>
            <a:ext cx="4398287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rgbClr val="666666"/>
                </a:solidFill>
              </a:rPr>
              <a:t>第</a:t>
            </a:r>
            <a:r>
              <a:rPr lang="en-US" altLang="ja-JP" b="1" dirty="0">
                <a:solidFill>
                  <a:srgbClr val="666666"/>
                </a:solidFill>
              </a:rPr>
              <a:t>7</a:t>
            </a:r>
            <a:r>
              <a:rPr lang="ja-JP" altLang="en-US" b="1">
                <a:solidFill>
                  <a:srgbClr val="666666"/>
                </a:solidFill>
              </a:rPr>
              <a:t>回大地の芸術祭の新潟県内に対する経済波及効果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30" name="Google Shape;619;p39">
            <a:extLst>
              <a:ext uri="{FF2B5EF4-FFF2-40B4-BE49-F238E27FC236}">
                <a16:creationId xmlns:a16="http://schemas.microsoft.com/office/drawing/2014/main" id="{A6BD54EA-1B4F-4147-80AF-9876A0F28208}"/>
              </a:ext>
            </a:extLst>
          </p:cNvPr>
          <p:cNvSpPr/>
          <p:nvPr/>
        </p:nvSpPr>
        <p:spPr>
          <a:xfrm>
            <a:off x="5997428" y="2748552"/>
            <a:ext cx="651345" cy="180937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619;p39">
            <a:extLst>
              <a:ext uri="{FF2B5EF4-FFF2-40B4-BE49-F238E27FC236}">
                <a16:creationId xmlns:a16="http://schemas.microsoft.com/office/drawing/2014/main" id="{DB91E0CB-ACF4-4249-A798-27A39885C539}"/>
              </a:ext>
            </a:extLst>
          </p:cNvPr>
          <p:cNvSpPr/>
          <p:nvPr/>
        </p:nvSpPr>
        <p:spPr>
          <a:xfrm>
            <a:off x="8275040" y="2735002"/>
            <a:ext cx="651345" cy="180937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231F8FF-FCAB-CF4A-994A-0CF5C3A69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36" y="4820588"/>
            <a:ext cx="7526904" cy="1982085"/>
          </a:xfrm>
          <a:prstGeom prst="rect">
            <a:avLst/>
          </a:prstGeom>
        </p:spPr>
      </p:pic>
      <p:sp>
        <p:nvSpPr>
          <p:cNvPr id="34" name="Google Shape;363;p28">
            <a:extLst>
              <a:ext uri="{FF2B5EF4-FFF2-40B4-BE49-F238E27FC236}">
                <a16:creationId xmlns:a16="http://schemas.microsoft.com/office/drawing/2014/main" id="{7AD0016F-1F9C-9849-9E34-8677AACA074B}"/>
              </a:ext>
            </a:extLst>
          </p:cNvPr>
          <p:cNvSpPr/>
          <p:nvPr/>
        </p:nvSpPr>
        <p:spPr>
          <a:xfrm>
            <a:off x="748135" y="6036591"/>
            <a:ext cx="4459295" cy="92989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63;p28">
            <a:extLst>
              <a:ext uri="{FF2B5EF4-FFF2-40B4-BE49-F238E27FC236}">
                <a16:creationId xmlns:a16="http://schemas.microsoft.com/office/drawing/2014/main" id="{8CE24CC2-9135-8341-9D44-1306EF370CE1}"/>
              </a:ext>
            </a:extLst>
          </p:cNvPr>
          <p:cNvSpPr/>
          <p:nvPr/>
        </p:nvSpPr>
        <p:spPr>
          <a:xfrm>
            <a:off x="748137" y="5494149"/>
            <a:ext cx="7372976" cy="83870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3;p28">
            <a:extLst>
              <a:ext uri="{FF2B5EF4-FFF2-40B4-BE49-F238E27FC236}">
                <a16:creationId xmlns:a16="http://schemas.microsoft.com/office/drawing/2014/main" id="{7191BE42-F738-164F-A387-5D9FC0628311}"/>
              </a:ext>
            </a:extLst>
          </p:cNvPr>
          <p:cNvSpPr/>
          <p:nvPr/>
        </p:nvSpPr>
        <p:spPr>
          <a:xfrm>
            <a:off x="748135" y="5765369"/>
            <a:ext cx="7458218" cy="88938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92;p28">
            <a:extLst>
              <a:ext uri="{FF2B5EF4-FFF2-40B4-BE49-F238E27FC236}">
                <a16:creationId xmlns:a16="http://schemas.microsoft.com/office/drawing/2014/main" id="{D4E00F6A-8492-4B48-96D6-6C0612073420}"/>
              </a:ext>
            </a:extLst>
          </p:cNvPr>
          <p:cNvSpPr txBox="1"/>
          <p:nvPr/>
        </p:nvSpPr>
        <p:spPr>
          <a:xfrm>
            <a:off x="544501" y="4384989"/>
            <a:ext cx="50385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rgbClr val="666666"/>
                </a:solidFill>
              </a:rPr>
              <a:t>（参考）</a:t>
            </a:r>
            <a:r>
              <a:rPr lang="en-US" altLang="ja-JP" b="1" dirty="0">
                <a:solidFill>
                  <a:srgbClr val="666666"/>
                </a:solidFill>
              </a:rPr>
              <a:t>2012</a:t>
            </a:r>
            <a:r>
              <a:rPr lang="ja-JP" altLang="en-US" b="1">
                <a:solidFill>
                  <a:srgbClr val="666666"/>
                </a:solidFill>
              </a:rPr>
              <a:t>年ロンドンオリンピックの経済波及効果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39" name="Google Shape;363;p28">
            <a:extLst>
              <a:ext uri="{FF2B5EF4-FFF2-40B4-BE49-F238E27FC236}">
                <a16:creationId xmlns:a16="http://schemas.microsoft.com/office/drawing/2014/main" id="{E7CE1B6A-4A75-FD49-A314-656E3AEB3E64}"/>
              </a:ext>
            </a:extLst>
          </p:cNvPr>
          <p:cNvSpPr/>
          <p:nvPr/>
        </p:nvSpPr>
        <p:spPr>
          <a:xfrm>
            <a:off x="1975891" y="1758966"/>
            <a:ext cx="751811" cy="98920"/>
          </a:xfrm>
          <a:prstGeom prst="rect">
            <a:avLst/>
          </a:prstGeom>
          <a:solidFill>
            <a:srgbClr val="FF624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160;p19">
            <a:extLst>
              <a:ext uri="{FF2B5EF4-FFF2-40B4-BE49-F238E27FC236}">
                <a16:creationId xmlns:a16="http://schemas.microsoft.com/office/drawing/2014/main" id="{EEB45E65-C804-C44F-9A1C-F8D2F378C44C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161;p19">
            <a:extLst>
              <a:ext uri="{FF2B5EF4-FFF2-40B4-BE49-F238E27FC236}">
                <a16:creationId xmlns:a16="http://schemas.microsoft.com/office/drawing/2014/main" id="{AC7090CA-5FB6-B044-935F-8862C72D5B6A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162;p19">
            <a:extLst>
              <a:ext uri="{FF2B5EF4-FFF2-40B4-BE49-F238E27FC236}">
                <a16:creationId xmlns:a16="http://schemas.microsoft.com/office/drawing/2014/main" id="{BCB5FCA7-73D6-0C45-9D2F-94B49086FF3D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65;p19">
            <a:extLst>
              <a:ext uri="{FF2B5EF4-FFF2-40B4-BE49-F238E27FC236}">
                <a16:creationId xmlns:a16="http://schemas.microsoft.com/office/drawing/2014/main" id="{635F7BB5-C013-7842-960F-F97DC8433F38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4" name="Google Shape;166;p19">
            <a:extLst>
              <a:ext uri="{FF2B5EF4-FFF2-40B4-BE49-F238E27FC236}">
                <a16:creationId xmlns:a16="http://schemas.microsoft.com/office/drawing/2014/main" id="{3FF3B943-D785-9848-850B-FF39E97C1420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5" name="Google Shape;167;p19">
            <a:extLst>
              <a:ext uri="{FF2B5EF4-FFF2-40B4-BE49-F238E27FC236}">
                <a16:creationId xmlns:a16="http://schemas.microsoft.com/office/drawing/2014/main" id="{11E77A29-A517-EA46-96FA-278332FF1B76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56" name="Google Shape;164;p19">
            <a:extLst>
              <a:ext uri="{FF2B5EF4-FFF2-40B4-BE49-F238E27FC236}">
                <a16:creationId xmlns:a16="http://schemas.microsoft.com/office/drawing/2014/main" id="{F6266804-DB12-3344-885A-5DD7AD16ADB7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１．背景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57" name="Google Shape;159;p19">
            <a:extLst>
              <a:ext uri="{FF2B5EF4-FFF2-40B4-BE49-F238E27FC236}">
                <a16:creationId xmlns:a16="http://schemas.microsoft.com/office/drawing/2014/main" id="{8070D086-D0AC-B14C-A1B8-A1719D102754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64;p19">
            <a:extLst>
              <a:ext uri="{FF2B5EF4-FFF2-40B4-BE49-F238E27FC236}">
                <a16:creationId xmlns:a16="http://schemas.microsoft.com/office/drawing/2014/main" id="{3F915035-F6D4-5747-BA97-C10722CA091C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59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「観光振興」に取り組む意義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374" name="Google Shape;374;p28"/>
          <p:cNvSpPr txBox="1"/>
          <p:nvPr/>
        </p:nvSpPr>
        <p:spPr>
          <a:xfrm>
            <a:off x="199400" y="3277275"/>
            <a:ext cx="1618200" cy="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rgbClr val="666666"/>
                </a:solidFill>
              </a:rPr>
              <a:t>人口減少</a:t>
            </a:r>
            <a:endParaRPr sz="18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rgbClr val="666666"/>
                </a:solidFill>
              </a:rPr>
              <a:t>少子高齢化</a:t>
            </a:r>
            <a:endParaRPr sz="18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rgbClr val="666666"/>
                </a:solidFill>
              </a:rPr>
              <a:t>の緩和</a:t>
            </a:r>
            <a:endParaRPr sz="1800" dirty="0">
              <a:solidFill>
                <a:srgbClr val="666666"/>
              </a:solidFill>
            </a:endParaRPr>
          </a:p>
        </p:txBody>
      </p:sp>
      <p:sp>
        <p:nvSpPr>
          <p:cNvPr id="375" name="Google Shape;375;p28"/>
          <p:cNvSpPr txBox="1"/>
          <p:nvPr/>
        </p:nvSpPr>
        <p:spPr>
          <a:xfrm>
            <a:off x="2634551" y="4280939"/>
            <a:ext cx="1319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担い手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確保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376" name="Google Shape;376;p28"/>
          <p:cNvSpPr txBox="1"/>
          <p:nvPr/>
        </p:nvSpPr>
        <p:spPr>
          <a:xfrm>
            <a:off x="4910313" y="3414250"/>
            <a:ext cx="16497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地域産業の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維持・発展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377" name="Google Shape;377;p28"/>
          <p:cNvSpPr txBox="1"/>
          <p:nvPr/>
        </p:nvSpPr>
        <p:spPr>
          <a:xfrm>
            <a:off x="7380086" y="3317193"/>
            <a:ext cx="16182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生活利便性の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向上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378" name="Google Shape;378;p28"/>
          <p:cNvSpPr txBox="1"/>
          <p:nvPr/>
        </p:nvSpPr>
        <p:spPr>
          <a:xfrm>
            <a:off x="3924725" y="5169400"/>
            <a:ext cx="1649700" cy="715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rgbClr val="666666"/>
                </a:solidFill>
              </a:rPr>
              <a:t>人口流入</a:t>
            </a:r>
            <a:endParaRPr sz="18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rgbClr val="666666"/>
                </a:solidFill>
              </a:rPr>
              <a:t>（社会増）</a:t>
            </a:r>
            <a:endParaRPr sz="1800" dirty="0">
              <a:solidFill>
                <a:srgbClr val="666666"/>
              </a:solidFill>
            </a:endParaRPr>
          </a:p>
        </p:txBody>
      </p:sp>
      <p:cxnSp>
        <p:nvCxnSpPr>
          <p:cNvPr id="379" name="Google Shape;379;p28"/>
          <p:cNvCxnSpPr>
            <a:stCxn id="374" idx="3"/>
            <a:endCxn id="375" idx="1"/>
          </p:cNvCxnSpPr>
          <p:nvPr/>
        </p:nvCxnSpPr>
        <p:spPr>
          <a:xfrm>
            <a:off x="1817600" y="3726975"/>
            <a:ext cx="816900" cy="821400"/>
          </a:xfrm>
          <a:prstGeom prst="curvedConnector3">
            <a:avLst>
              <a:gd name="adj1" fmla="val 5000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0" name="Google Shape;380;p28"/>
          <p:cNvCxnSpPr>
            <a:stCxn id="375" idx="3"/>
            <a:endCxn id="376" idx="1"/>
          </p:cNvCxnSpPr>
          <p:nvPr/>
        </p:nvCxnSpPr>
        <p:spPr>
          <a:xfrm rot="10800000" flipH="1">
            <a:off x="3953951" y="3733589"/>
            <a:ext cx="956400" cy="8148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1" name="Google Shape;381;p28"/>
          <p:cNvCxnSpPr>
            <a:stCxn id="376" idx="3"/>
            <a:endCxn id="377" idx="1"/>
          </p:cNvCxnSpPr>
          <p:nvPr/>
        </p:nvCxnSpPr>
        <p:spPr>
          <a:xfrm rot="10800000" flipH="1">
            <a:off x="6560013" y="3723700"/>
            <a:ext cx="820200" cy="9900"/>
          </a:xfrm>
          <a:prstGeom prst="curvedConnector3">
            <a:avLst>
              <a:gd name="adj1" fmla="val 49992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2" name="Google Shape;382;p28"/>
          <p:cNvCxnSpPr>
            <a:cxnSpLocks/>
            <a:stCxn id="377" idx="2"/>
            <a:endCxn id="378" idx="3"/>
          </p:cNvCxnSpPr>
          <p:nvPr/>
        </p:nvCxnSpPr>
        <p:spPr>
          <a:xfrm rot="5400000">
            <a:off x="6183559" y="3521360"/>
            <a:ext cx="1396494" cy="2614761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3" name="Google Shape;383;p28"/>
          <p:cNvCxnSpPr>
            <a:cxnSpLocks/>
            <a:stCxn id="378" idx="1"/>
            <a:endCxn id="374" idx="2"/>
          </p:cNvCxnSpPr>
          <p:nvPr/>
        </p:nvCxnSpPr>
        <p:spPr>
          <a:xfrm rot="10800000">
            <a:off x="1008501" y="4176675"/>
            <a:ext cx="2916225" cy="1350312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4" name="Google Shape;384;p28"/>
          <p:cNvSpPr txBox="1"/>
          <p:nvPr/>
        </p:nvSpPr>
        <p:spPr>
          <a:xfrm>
            <a:off x="2890376" y="2293321"/>
            <a:ext cx="1115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税収維持</a:t>
            </a:r>
            <a:endParaRPr sz="1800">
              <a:solidFill>
                <a:srgbClr val="666666"/>
              </a:solidFill>
            </a:endParaRPr>
          </a:p>
        </p:txBody>
      </p:sp>
      <p:cxnSp>
        <p:nvCxnSpPr>
          <p:cNvPr id="385" name="Google Shape;385;p28"/>
          <p:cNvCxnSpPr>
            <a:stCxn id="374" idx="0"/>
            <a:endCxn id="384" idx="1"/>
          </p:cNvCxnSpPr>
          <p:nvPr/>
        </p:nvCxnSpPr>
        <p:spPr>
          <a:xfrm rot="-5400000">
            <a:off x="1594400" y="1981275"/>
            <a:ext cx="710100" cy="18819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6" name="Google Shape;386;p28"/>
          <p:cNvCxnSpPr>
            <a:stCxn id="376" idx="0"/>
            <a:endCxn id="384" idx="3"/>
          </p:cNvCxnSpPr>
          <p:nvPr/>
        </p:nvCxnSpPr>
        <p:spPr>
          <a:xfrm rot="5400000" flipH="1">
            <a:off x="4446813" y="2125900"/>
            <a:ext cx="846900" cy="17298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7" name="Google Shape;387;p28"/>
          <p:cNvCxnSpPr>
            <a:stCxn id="384" idx="0"/>
            <a:endCxn id="377" idx="0"/>
          </p:cNvCxnSpPr>
          <p:nvPr/>
        </p:nvCxnSpPr>
        <p:spPr>
          <a:xfrm rot="-5400000" flipH="1">
            <a:off x="5306576" y="434671"/>
            <a:ext cx="1023900" cy="4741200"/>
          </a:xfrm>
          <a:prstGeom prst="curvedConnector3">
            <a:avLst>
              <a:gd name="adj1" fmla="val -23257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8" name="Google Shape;388;p28"/>
          <p:cNvSpPr txBox="1"/>
          <p:nvPr/>
        </p:nvSpPr>
        <p:spPr>
          <a:xfrm>
            <a:off x="5869350" y="1588425"/>
            <a:ext cx="24231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（生活インフラ等への投資）</a:t>
            </a:r>
            <a:endParaRPr sz="12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</a:endParaRPr>
          </a:p>
        </p:txBody>
      </p:sp>
      <p:sp>
        <p:nvSpPr>
          <p:cNvPr id="389" name="Google Shape;389;p28"/>
          <p:cNvSpPr txBox="1"/>
          <p:nvPr/>
        </p:nvSpPr>
        <p:spPr>
          <a:xfrm>
            <a:off x="2620901" y="3461656"/>
            <a:ext cx="1319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市内の</a:t>
            </a:r>
            <a:endParaRPr sz="18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市場維持</a:t>
            </a:r>
            <a:endParaRPr sz="1800">
              <a:solidFill>
                <a:srgbClr val="666666"/>
              </a:solidFill>
            </a:endParaRPr>
          </a:p>
        </p:txBody>
      </p:sp>
      <p:cxnSp>
        <p:nvCxnSpPr>
          <p:cNvPr id="390" name="Google Shape;390;p28"/>
          <p:cNvCxnSpPr>
            <a:stCxn id="374" idx="3"/>
            <a:endCxn id="389" idx="1"/>
          </p:cNvCxnSpPr>
          <p:nvPr/>
        </p:nvCxnSpPr>
        <p:spPr>
          <a:xfrm>
            <a:off x="1817600" y="3726975"/>
            <a:ext cx="803400" cy="2100"/>
          </a:xfrm>
          <a:prstGeom prst="curvedConnector3">
            <a:avLst>
              <a:gd name="adj1" fmla="val 49994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1" name="Google Shape;391;p28"/>
          <p:cNvCxnSpPr>
            <a:stCxn id="389" idx="3"/>
            <a:endCxn id="376" idx="1"/>
          </p:cNvCxnSpPr>
          <p:nvPr/>
        </p:nvCxnSpPr>
        <p:spPr>
          <a:xfrm>
            <a:off x="3940301" y="3729106"/>
            <a:ext cx="969900" cy="4500"/>
          </a:xfrm>
          <a:prstGeom prst="curvedConnector3">
            <a:avLst>
              <a:gd name="adj1" fmla="val 50006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2" name="Google Shape;392;p28"/>
          <p:cNvSpPr txBox="1"/>
          <p:nvPr/>
        </p:nvSpPr>
        <p:spPr>
          <a:xfrm>
            <a:off x="486675" y="1563100"/>
            <a:ext cx="50385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＜観光振興が地域にもたらす影響の一例＞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393" name="Google Shape;393;p28"/>
          <p:cNvSpPr txBox="1"/>
          <p:nvPr/>
        </p:nvSpPr>
        <p:spPr>
          <a:xfrm>
            <a:off x="652607" y="5428250"/>
            <a:ext cx="1008300" cy="462600"/>
          </a:xfrm>
          <a:prstGeom prst="rect">
            <a:avLst/>
          </a:prstGeom>
          <a:solidFill>
            <a:srgbClr val="2E9051"/>
          </a:solidFill>
          <a:ln w="9525" cap="flat" cmpd="sng">
            <a:solidFill>
              <a:srgbClr val="2E90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FFFFFF"/>
                </a:solidFill>
              </a:rPr>
              <a:t>観光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395" name="Google Shape;395;p28"/>
          <p:cNvSpPr txBox="1"/>
          <p:nvPr/>
        </p:nvSpPr>
        <p:spPr>
          <a:xfrm>
            <a:off x="2220429" y="5983355"/>
            <a:ext cx="14481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2E9051"/>
                </a:solidFill>
              </a:rPr>
              <a:t>関係人口化</a:t>
            </a:r>
            <a:endParaRPr dirty="0">
              <a:solidFill>
                <a:srgbClr val="2E905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2E9051"/>
                </a:solidFill>
              </a:rPr>
              <a:t>移住・定住促進</a:t>
            </a:r>
            <a:endParaRPr dirty="0">
              <a:solidFill>
                <a:srgbClr val="2E9051"/>
              </a:solidFill>
            </a:endParaRPr>
          </a:p>
        </p:txBody>
      </p:sp>
      <p:sp>
        <p:nvSpPr>
          <p:cNvPr id="396" name="Google Shape;396;p28"/>
          <p:cNvSpPr txBox="1"/>
          <p:nvPr/>
        </p:nvSpPr>
        <p:spPr>
          <a:xfrm>
            <a:off x="-39891" y="4681378"/>
            <a:ext cx="14481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2E9051"/>
                </a:solidFill>
              </a:rPr>
              <a:t>地域外需要の</a:t>
            </a:r>
            <a:endParaRPr dirty="0">
              <a:solidFill>
                <a:srgbClr val="2E905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2E9051"/>
                </a:solidFill>
              </a:rPr>
              <a:t>獲得</a:t>
            </a:r>
            <a:endParaRPr dirty="0">
              <a:solidFill>
                <a:srgbClr val="2E9051"/>
              </a:solidFill>
            </a:endParaRPr>
          </a:p>
        </p:txBody>
      </p:sp>
      <p:cxnSp>
        <p:nvCxnSpPr>
          <p:cNvPr id="5" name="曲線コネクタ 4">
            <a:extLst>
              <a:ext uri="{FF2B5EF4-FFF2-40B4-BE49-F238E27FC236}">
                <a16:creationId xmlns:a16="http://schemas.microsoft.com/office/drawing/2014/main" id="{7DB1BFF1-F245-A946-81CE-0176A19DAFCD}"/>
              </a:ext>
            </a:extLst>
          </p:cNvPr>
          <p:cNvCxnSpPr>
            <a:cxnSpLocks/>
            <a:stCxn id="393" idx="0"/>
          </p:cNvCxnSpPr>
          <p:nvPr/>
        </p:nvCxnSpPr>
        <p:spPr>
          <a:xfrm rot="5400000" flipH="1" flipV="1">
            <a:off x="2323967" y="2712818"/>
            <a:ext cx="1548222" cy="3882643"/>
          </a:xfrm>
          <a:prstGeom prst="curvedConnector2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曲線コネクタ 47">
            <a:extLst>
              <a:ext uri="{FF2B5EF4-FFF2-40B4-BE49-F238E27FC236}">
                <a16:creationId xmlns:a16="http://schemas.microsoft.com/office/drawing/2014/main" id="{26A1709F-62F1-3643-929B-C005208B59C0}"/>
              </a:ext>
            </a:extLst>
          </p:cNvPr>
          <p:cNvCxnSpPr>
            <a:cxnSpLocks/>
            <a:stCxn id="393" idx="2"/>
            <a:endCxn id="378" idx="2"/>
          </p:cNvCxnSpPr>
          <p:nvPr/>
        </p:nvCxnSpPr>
        <p:spPr>
          <a:xfrm rot="5400000" flipH="1" flipV="1">
            <a:off x="2950028" y="4091303"/>
            <a:ext cx="6276" cy="3592818"/>
          </a:xfrm>
          <a:prstGeom prst="curvedConnector3">
            <a:avLst>
              <a:gd name="adj1" fmla="val -3642447"/>
            </a:avLst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363;p28">
            <a:extLst>
              <a:ext uri="{FF2B5EF4-FFF2-40B4-BE49-F238E27FC236}">
                <a16:creationId xmlns:a16="http://schemas.microsoft.com/office/drawing/2014/main" id="{F1C7D477-869E-3041-83BC-C232D1BBFA33}"/>
              </a:ext>
            </a:extLst>
          </p:cNvPr>
          <p:cNvSpPr/>
          <p:nvPr/>
        </p:nvSpPr>
        <p:spPr>
          <a:xfrm>
            <a:off x="3434532" y="2584089"/>
            <a:ext cx="467507" cy="128053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363;p28">
            <a:extLst>
              <a:ext uri="{FF2B5EF4-FFF2-40B4-BE49-F238E27FC236}">
                <a16:creationId xmlns:a16="http://schemas.microsoft.com/office/drawing/2014/main" id="{E577CAF9-121B-D942-B922-EAB8E6A46E2D}"/>
              </a:ext>
            </a:extLst>
          </p:cNvPr>
          <p:cNvSpPr/>
          <p:nvPr/>
        </p:nvSpPr>
        <p:spPr>
          <a:xfrm>
            <a:off x="5117717" y="3880028"/>
            <a:ext cx="1241133" cy="122230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363;p28">
            <a:extLst>
              <a:ext uri="{FF2B5EF4-FFF2-40B4-BE49-F238E27FC236}">
                <a16:creationId xmlns:a16="http://schemas.microsoft.com/office/drawing/2014/main" id="{D75BD999-67D0-3844-A14A-8D120EC3CDC1}"/>
              </a:ext>
            </a:extLst>
          </p:cNvPr>
          <p:cNvSpPr/>
          <p:nvPr/>
        </p:nvSpPr>
        <p:spPr>
          <a:xfrm>
            <a:off x="7898124" y="3880027"/>
            <a:ext cx="614110" cy="112177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363;p28">
            <a:extLst>
              <a:ext uri="{FF2B5EF4-FFF2-40B4-BE49-F238E27FC236}">
                <a16:creationId xmlns:a16="http://schemas.microsoft.com/office/drawing/2014/main" id="{6B3B553D-54AD-2F44-B6C7-50DB0F2A8713}"/>
              </a:ext>
            </a:extLst>
          </p:cNvPr>
          <p:cNvSpPr/>
          <p:nvPr/>
        </p:nvSpPr>
        <p:spPr>
          <a:xfrm>
            <a:off x="2987196" y="4697046"/>
            <a:ext cx="614110" cy="112177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363;p28">
            <a:extLst>
              <a:ext uri="{FF2B5EF4-FFF2-40B4-BE49-F238E27FC236}">
                <a16:creationId xmlns:a16="http://schemas.microsoft.com/office/drawing/2014/main" id="{508470F0-1889-DE40-B017-A34DE54E084F}"/>
              </a:ext>
            </a:extLst>
          </p:cNvPr>
          <p:cNvSpPr/>
          <p:nvPr/>
        </p:nvSpPr>
        <p:spPr>
          <a:xfrm>
            <a:off x="3288356" y="3880027"/>
            <a:ext cx="458228" cy="120645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363;p28">
            <a:extLst>
              <a:ext uri="{FF2B5EF4-FFF2-40B4-BE49-F238E27FC236}">
                <a16:creationId xmlns:a16="http://schemas.microsoft.com/office/drawing/2014/main" id="{8457D492-16F3-2945-808F-0F82ECE9835F}"/>
              </a:ext>
            </a:extLst>
          </p:cNvPr>
          <p:cNvSpPr/>
          <p:nvPr/>
        </p:nvSpPr>
        <p:spPr>
          <a:xfrm>
            <a:off x="4729428" y="5393275"/>
            <a:ext cx="458228" cy="120645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363;p28">
            <a:extLst>
              <a:ext uri="{FF2B5EF4-FFF2-40B4-BE49-F238E27FC236}">
                <a16:creationId xmlns:a16="http://schemas.microsoft.com/office/drawing/2014/main" id="{A98B7F7A-C698-D445-B664-3034502ED685}"/>
              </a:ext>
            </a:extLst>
          </p:cNvPr>
          <p:cNvSpPr/>
          <p:nvPr/>
        </p:nvSpPr>
        <p:spPr>
          <a:xfrm>
            <a:off x="651061" y="4015834"/>
            <a:ext cx="773774" cy="120645"/>
          </a:xfrm>
          <a:prstGeom prst="rect">
            <a:avLst/>
          </a:prstGeom>
          <a:solidFill>
            <a:srgbClr val="2E9051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160;p19">
            <a:extLst>
              <a:ext uri="{FF2B5EF4-FFF2-40B4-BE49-F238E27FC236}">
                <a16:creationId xmlns:a16="http://schemas.microsoft.com/office/drawing/2014/main" id="{5F240B41-94A3-E949-B490-FB19A55C218D}"/>
              </a:ext>
            </a:extLst>
          </p:cNvPr>
          <p:cNvSpPr/>
          <p:nvPr/>
        </p:nvSpPr>
        <p:spPr>
          <a:xfrm rot="-5400000">
            <a:off x="2168330" y="-274860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61;p19">
            <a:extLst>
              <a:ext uri="{FF2B5EF4-FFF2-40B4-BE49-F238E27FC236}">
                <a16:creationId xmlns:a16="http://schemas.microsoft.com/office/drawing/2014/main" id="{4322E8AA-A6C0-0B48-985A-764170DF4EB1}"/>
              </a:ext>
            </a:extLst>
          </p:cNvPr>
          <p:cNvSpPr/>
          <p:nvPr/>
        </p:nvSpPr>
        <p:spPr>
          <a:xfrm rot="-5400000">
            <a:off x="3172202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62;p19">
            <a:extLst>
              <a:ext uri="{FF2B5EF4-FFF2-40B4-BE49-F238E27FC236}">
                <a16:creationId xmlns:a16="http://schemas.microsoft.com/office/drawing/2014/main" id="{C70FF449-B9E1-D645-8FEA-7C651DD570D5}"/>
              </a:ext>
            </a:extLst>
          </p:cNvPr>
          <p:cNvSpPr/>
          <p:nvPr/>
        </p:nvSpPr>
        <p:spPr>
          <a:xfrm rot="-5400000">
            <a:off x="4148309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65;p19">
            <a:extLst>
              <a:ext uri="{FF2B5EF4-FFF2-40B4-BE49-F238E27FC236}">
                <a16:creationId xmlns:a16="http://schemas.microsoft.com/office/drawing/2014/main" id="{65820EA3-E19B-4F40-A724-EC94A3E604E7}"/>
              </a:ext>
            </a:extLst>
          </p:cNvPr>
          <p:cNvSpPr txBox="1"/>
          <p:nvPr/>
        </p:nvSpPr>
        <p:spPr>
          <a:xfrm>
            <a:off x="1848727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主要な産業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8" name="Google Shape;166;p19">
            <a:extLst>
              <a:ext uri="{FF2B5EF4-FFF2-40B4-BE49-F238E27FC236}">
                <a16:creationId xmlns:a16="http://schemas.microsoft.com/office/drawing/2014/main" id="{D71426F8-8383-FC48-BBAE-A7CE2C880276}"/>
              </a:ext>
            </a:extLst>
          </p:cNvPr>
          <p:cNvSpPr txBox="1"/>
          <p:nvPr/>
        </p:nvSpPr>
        <p:spPr>
          <a:xfrm>
            <a:off x="2832065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歳入・歳出</a:t>
            </a:r>
            <a:endParaRPr sz="10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の状況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9" name="Google Shape;167;p19">
            <a:extLst>
              <a:ext uri="{FF2B5EF4-FFF2-40B4-BE49-F238E27FC236}">
                <a16:creationId xmlns:a16="http://schemas.microsoft.com/office/drawing/2014/main" id="{867EDFF0-F3E0-E64C-8741-E0BD2CFFF917}"/>
              </a:ext>
            </a:extLst>
          </p:cNvPr>
          <p:cNvSpPr txBox="1"/>
          <p:nvPr/>
        </p:nvSpPr>
        <p:spPr>
          <a:xfrm>
            <a:off x="3830302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観光の効果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70" name="Google Shape;164;p19">
            <a:extLst>
              <a:ext uri="{FF2B5EF4-FFF2-40B4-BE49-F238E27FC236}">
                <a16:creationId xmlns:a16="http://schemas.microsoft.com/office/drawing/2014/main" id="{E57C04D6-6ED9-984A-9BD7-084C57C0FDF6}"/>
              </a:ext>
            </a:extLst>
          </p:cNvPr>
          <p:cNvSpPr txBox="1"/>
          <p:nvPr/>
        </p:nvSpPr>
        <p:spPr>
          <a:xfrm>
            <a:off x="13633" y="44793"/>
            <a:ext cx="855900" cy="33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>
                <a:solidFill>
                  <a:srgbClr val="666666"/>
                </a:solidFill>
              </a:rPr>
              <a:t>１．背景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71" name="Google Shape;159;p19">
            <a:extLst>
              <a:ext uri="{FF2B5EF4-FFF2-40B4-BE49-F238E27FC236}">
                <a16:creationId xmlns:a16="http://schemas.microsoft.com/office/drawing/2014/main" id="{638801ED-EECA-8243-BEA3-AB15759ABF9F}"/>
              </a:ext>
            </a:extLst>
          </p:cNvPr>
          <p:cNvSpPr/>
          <p:nvPr/>
        </p:nvSpPr>
        <p:spPr>
          <a:xfrm rot="-5400000">
            <a:off x="1194383" y="-268699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64;p19">
            <a:extLst>
              <a:ext uri="{FF2B5EF4-FFF2-40B4-BE49-F238E27FC236}">
                <a16:creationId xmlns:a16="http://schemas.microsoft.com/office/drawing/2014/main" id="{3E319FAB-488D-7B40-88F0-B20D19C9DD88}"/>
              </a:ext>
            </a:extLst>
          </p:cNvPr>
          <p:cNvSpPr txBox="1"/>
          <p:nvPr/>
        </p:nvSpPr>
        <p:spPr>
          <a:xfrm>
            <a:off x="858140" y="-2489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人口減少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少子高齢化</a:t>
            </a:r>
            <a:endParaRPr sz="1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512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9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十日町市市内各地区で、高齢化率や産業構造には大きな差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407" name="Google Shape;407;p29"/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9"/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9"/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9"/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9"/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3" name="Google Shape;413;p29"/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4" name="Google Shape;414;p29"/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5" name="Google Shape;415;p29"/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6" name="Google Shape;416;p29"/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9"/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8FF5E8-FEFA-F64A-A292-BBA58ED8A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735" y="3671732"/>
            <a:ext cx="5590560" cy="307820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8F279E4-60E1-6646-B3DF-5904299FC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15" y="1361705"/>
            <a:ext cx="4532656" cy="2445526"/>
          </a:xfrm>
          <a:prstGeom prst="rect">
            <a:avLst/>
          </a:prstGeom>
        </p:spPr>
      </p:pic>
      <p:sp>
        <p:nvSpPr>
          <p:cNvPr id="20" name="Google Shape;619;p39">
            <a:extLst>
              <a:ext uri="{FF2B5EF4-FFF2-40B4-BE49-F238E27FC236}">
                <a16:creationId xmlns:a16="http://schemas.microsoft.com/office/drawing/2014/main" id="{1AF1B73C-DB38-4547-988E-56E1858A20EE}"/>
              </a:ext>
            </a:extLst>
          </p:cNvPr>
          <p:cNvSpPr/>
          <p:nvPr/>
        </p:nvSpPr>
        <p:spPr>
          <a:xfrm>
            <a:off x="3255245" y="1842243"/>
            <a:ext cx="579537" cy="3805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619;p39">
            <a:extLst>
              <a:ext uri="{FF2B5EF4-FFF2-40B4-BE49-F238E27FC236}">
                <a16:creationId xmlns:a16="http://schemas.microsoft.com/office/drawing/2014/main" id="{2EE9CF44-2CFC-1440-A750-AD07B2EE4C06}"/>
              </a:ext>
            </a:extLst>
          </p:cNvPr>
          <p:cNvSpPr/>
          <p:nvPr/>
        </p:nvSpPr>
        <p:spPr>
          <a:xfrm>
            <a:off x="4103159" y="1711869"/>
            <a:ext cx="579537" cy="3805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619;p39">
            <a:extLst>
              <a:ext uri="{FF2B5EF4-FFF2-40B4-BE49-F238E27FC236}">
                <a16:creationId xmlns:a16="http://schemas.microsoft.com/office/drawing/2014/main" id="{9892B2FA-29A9-7747-AB13-E1293BD11FC4}"/>
              </a:ext>
            </a:extLst>
          </p:cNvPr>
          <p:cNvSpPr/>
          <p:nvPr/>
        </p:nvSpPr>
        <p:spPr>
          <a:xfrm>
            <a:off x="7106808" y="5569117"/>
            <a:ext cx="1405423" cy="183289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619;p39">
            <a:extLst>
              <a:ext uri="{FF2B5EF4-FFF2-40B4-BE49-F238E27FC236}">
                <a16:creationId xmlns:a16="http://schemas.microsoft.com/office/drawing/2014/main" id="{FA304B35-0592-8C44-BA48-8EDD33EB592A}"/>
              </a:ext>
            </a:extLst>
          </p:cNvPr>
          <p:cNvSpPr/>
          <p:nvPr/>
        </p:nvSpPr>
        <p:spPr>
          <a:xfrm>
            <a:off x="4504850" y="5846208"/>
            <a:ext cx="1405423" cy="183289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64;p19">
            <a:extLst>
              <a:ext uri="{FF2B5EF4-FFF2-40B4-BE49-F238E27FC236}">
                <a16:creationId xmlns:a16="http://schemas.microsoft.com/office/drawing/2014/main" id="{949B3AF1-9290-FC48-8BF5-0BFBDEA44D3B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332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0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「宿泊業」の事業所数は南魚沼市の</a:t>
            </a:r>
            <a:r>
              <a:rPr lang="ja" altLang="en-US" sz="2100" b="1" dirty="0">
                <a:solidFill>
                  <a:srgbClr val="666666"/>
                </a:solidFill>
              </a:rPr>
              <a:t>約四分の一</a:t>
            </a: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428" name="Google Shape;428;p30"/>
          <p:cNvSpPr txBox="1"/>
          <p:nvPr/>
        </p:nvSpPr>
        <p:spPr>
          <a:xfrm>
            <a:off x="4943522" y="1099618"/>
            <a:ext cx="3925800" cy="1860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※比較対象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南魚沼市・・・近隣で人口等の類似する地域</a:t>
            </a:r>
            <a:r>
              <a:rPr lang="ja" altLang="en-US" sz="1200" dirty="0">
                <a:solidFill>
                  <a:srgbClr val="666666"/>
                </a:solidFill>
              </a:rPr>
              <a:t>。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長野県大町市・・・</a:t>
            </a:r>
            <a:r>
              <a:rPr lang="ja" altLang="en-US" sz="1200" dirty="0">
                <a:solidFill>
                  <a:srgbClr val="666666"/>
                </a:solidFill>
              </a:rPr>
              <a:t>人口規模は十日町市の約半分</a:t>
            </a:r>
            <a:endParaRPr lang="en-US" altLang="ja"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　　　　　　　　　　（人口約</a:t>
            </a:r>
            <a:r>
              <a:rPr lang="en-US" altLang="ja" sz="1200" dirty="0">
                <a:solidFill>
                  <a:srgbClr val="666666"/>
                </a:solidFill>
              </a:rPr>
              <a:t>27000</a:t>
            </a:r>
            <a:r>
              <a:rPr lang="ja" altLang="en-US" sz="1200" dirty="0">
                <a:solidFill>
                  <a:srgbClr val="666666"/>
                </a:solidFill>
              </a:rPr>
              <a:t>人）。</a:t>
            </a:r>
            <a:endParaRPr lang="en-US" altLang="ja"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　　　　　　　　　　</a:t>
            </a:r>
            <a:r>
              <a:rPr lang="ja" sz="1200" dirty="0">
                <a:solidFill>
                  <a:srgbClr val="666666"/>
                </a:solidFill>
              </a:rPr>
              <a:t>北アルプス国際芸術祭開催地域</a:t>
            </a:r>
            <a:endParaRPr lang="en-US" altLang="ja"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　　　　　　　　　　という類似性有り。</a:t>
            </a: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2D11283-E012-714B-9B05-C61C7E747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141" y="1890059"/>
            <a:ext cx="1388793" cy="55268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39D2193-5EF1-B44B-BD9D-A52E6D1FC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415" y="3661490"/>
            <a:ext cx="4373828" cy="3124163"/>
          </a:xfrm>
          <a:prstGeom prst="rect">
            <a:avLst/>
          </a:prstGeom>
        </p:spPr>
      </p:pic>
      <p:sp>
        <p:nvSpPr>
          <p:cNvPr id="441" name="Google Shape;441;p30"/>
          <p:cNvSpPr/>
          <p:nvPr/>
        </p:nvSpPr>
        <p:spPr>
          <a:xfrm>
            <a:off x="2200641" y="5549903"/>
            <a:ext cx="2079000" cy="694200"/>
          </a:xfrm>
          <a:prstGeom prst="wedgeRectCallout">
            <a:avLst>
              <a:gd name="adj1" fmla="val 56602"/>
              <a:gd name="adj2" fmla="val -44339"/>
            </a:avLst>
          </a:prstGeom>
          <a:noFill/>
          <a:ln>
            <a:solidFill>
              <a:schemeClr val="bg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飲食店業では</a:t>
            </a: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大きな差は見られない</a:t>
            </a:r>
            <a:endParaRPr dirty="0">
              <a:solidFill>
                <a:srgbClr val="666666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E34DAFA-ECC8-7F48-AAE5-4CB007E1F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863" y="3539066"/>
            <a:ext cx="1455459" cy="643466"/>
          </a:xfrm>
          <a:prstGeom prst="rect">
            <a:avLst/>
          </a:prstGeom>
        </p:spPr>
      </p:pic>
      <p:sp>
        <p:nvSpPr>
          <p:cNvPr id="36" name="Google Shape;570;p36">
            <a:extLst>
              <a:ext uri="{FF2B5EF4-FFF2-40B4-BE49-F238E27FC236}">
                <a16:creationId xmlns:a16="http://schemas.microsoft.com/office/drawing/2014/main" id="{7FEB693A-78A2-C546-9891-46D53DE7EE25}"/>
              </a:ext>
            </a:extLst>
          </p:cNvPr>
          <p:cNvSpPr/>
          <p:nvPr/>
        </p:nvSpPr>
        <p:spPr>
          <a:xfrm>
            <a:off x="3087814" y="1462834"/>
            <a:ext cx="457200" cy="234805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570;p36">
            <a:extLst>
              <a:ext uri="{FF2B5EF4-FFF2-40B4-BE49-F238E27FC236}">
                <a16:creationId xmlns:a16="http://schemas.microsoft.com/office/drawing/2014/main" id="{99141968-C0A6-804F-9BF5-13DC68703B80}"/>
              </a:ext>
            </a:extLst>
          </p:cNvPr>
          <p:cNvSpPr/>
          <p:nvPr/>
        </p:nvSpPr>
        <p:spPr>
          <a:xfrm>
            <a:off x="6889584" y="3860799"/>
            <a:ext cx="457200" cy="234805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407;p29">
            <a:extLst>
              <a:ext uri="{FF2B5EF4-FFF2-40B4-BE49-F238E27FC236}">
                <a16:creationId xmlns:a16="http://schemas.microsoft.com/office/drawing/2014/main" id="{EE4325AE-2B2D-2349-8E62-08AF5A226025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408;p29">
            <a:extLst>
              <a:ext uri="{FF2B5EF4-FFF2-40B4-BE49-F238E27FC236}">
                <a16:creationId xmlns:a16="http://schemas.microsoft.com/office/drawing/2014/main" id="{2825F9AB-F3DC-B148-8F2C-073CBBA8D069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409;p29">
            <a:extLst>
              <a:ext uri="{FF2B5EF4-FFF2-40B4-BE49-F238E27FC236}">
                <a16:creationId xmlns:a16="http://schemas.microsoft.com/office/drawing/2014/main" id="{B40008F4-EE3D-8C40-933F-0C625D0763D0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410;p29">
            <a:extLst>
              <a:ext uri="{FF2B5EF4-FFF2-40B4-BE49-F238E27FC236}">
                <a16:creationId xmlns:a16="http://schemas.microsoft.com/office/drawing/2014/main" id="{FECA896C-5450-C544-88F2-50A2D2F7DD34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412;p29">
            <a:extLst>
              <a:ext uri="{FF2B5EF4-FFF2-40B4-BE49-F238E27FC236}">
                <a16:creationId xmlns:a16="http://schemas.microsoft.com/office/drawing/2014/main" id="{995568EF-CC0A-5846-A1E9-3B5495016301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4" name="Google Shape;413;p29">
            <a:extLst>
              <a:ext uri="{FF2B5EF4-FFF2-40B4-BE49-F238E27FC236}">
                <a16:creationId xmlns:a16="http://schemas.microsoft.com/office/drawing/2014/main" id="{7BBFC43C-39D4-F245-B1DB-6E3513D2A2C4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5" name="Google Shape;414;p29">
            <a:extLst>
              <a:ext uri="{FF2B5EF4-FFF2-40B4-BE49-F238E27FC236}">
                <a16:creationId xmlns:a16="http://schemas.microsoft.com/office/drawing/2014/main" id="{89B97539-96F6-F64C-922F-EE504824968B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6" name="Google Shape;415;p29">
            <a:extLst>
              <a:ext uri="{FF2B5EF4-FFF2-40B4-BE49-F238E27FC236}">
                <a16:creationId xmlns:a16="http://schemas.microsoft.com/office/drawing/2014/main" id="{F4267FC8-FA57-4440-90AA-0EA87EBB72D3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7" name="Google Shape;416;p29">
            <a:extLst>
              <a:ext uri="{FF2B5EF4-FFF2-40B4-BE49-F238E27FC236}">
                <a16:creationId xmlns:a16="http://schemas.microsoft.com/office/drawing/2014/main" id="{3436572E-4633-FB42-93C2-8479A0CC5431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417;p29">
            <a:extLst>
              <a:ext uri="{FF2B5EF4-FFF2-40B4-BE49-F238E27FC236}">
                <a16:creationId xmlns:a16="http://schemas.microsoft.com/office/drawing/2014/main" id="{6EB7E838-5509-4142-A2B6-F8707964FB3A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69" name="Google Shape;164;p19">
            <a:extLst>
              <a:ext uri="{FF2B5EF4-FFF2-40B4-BE49-F238E27FC236}">
                <a16:creationId xmlns:a16="http://schemas.microsoft.com/office/drawing/2014/main" id="{24842F47-D023-D445-9A87-E5AD8B6D0A20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790E114-1D3A-134C-8BAD-8BBFC75999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068"/>
          <a:stretch/>
        </p:blipFill>
        <p:spPr>
          <a:xfrm>
            <a:off x="595271" y="1276678"/>
            <a:ext cx="4082527" cy="301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78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B5DA161-226D-8B48-853E-B388E2CFF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7" y="1338392"/>
            <a:ext cx="4810557" cy="2763512"/>
          </a:xfrm>
          <a:prstGeom prst="rect">
            <a:avLst/>
          </a:prstGeom>
        </p:spPr>
      </p:pic>
      <p:sp>
        <p:nvSpPr>
          <p:cNvPr id="446" name="Google Shape;446;p31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「観光客を増やす」ことを重視する住民は8.6％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461" name="Google Shape;461;p31"/>
          <p:cNvSpPr/>
          <p:nvPr/>
        </p:nvSpPr>
        <p:spPr>
          <a:xfrm>
            <a:off x="1698682" y="1925099"/>
            <a:ext cx="1917354" cy="598001"/>
          </a:xfrm>
          <a:prstGeom prst="wedgeRectCallout">
            <a:avLst>
              <a:gd name="adj1" fmla="val -66679"/>
              <a:gd name="adj2" fmla="val 5595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10代では顕著に高い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462" name="Google Shape;462;p31"/>
          <p:cNvSpPr txBox="1"/>
          <p:nvPr/>
        </p:nvSpPr>
        <p:spPr>
          <a:xfrm>
            <a:off x="5079201" y="1212700"/>
            <a:ext cx="4251000" cy="163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※令和元年度十日町市総合計画に関するアンケート調査</a:t>
            </a:r>
            <a:endParaRPr sz="1200" dirty="0">
              <a:solidFill>
                <a:srgbClr val="666666"/>
              </a:solidFill>
            </a:endParaRPr>
          </a:p>
          <a:p>
            <a:pPr lvl="0">
              <a:lnSpc>
                <a:spcPct val="115000"/>
              </a:lnSpc>
            </a:pPr>
            <a:r>
              <a:rPr lang="ja" altLang="en-US" sz="1200" dirty="0">
                <a:solidFill>
                  <a:srgbClr val="666666"/>
                </a:solidFill>
              </a:rPr>
              <a:t>　</a:t>
            </a:r>
            <a:r>
              <a:rPr lang="ja-JP" altLang="en-US" sz="1050">
                <a:solidFill>
                  <a:srgbClr val="666666"/>
                </a:solidFill>
              </a:rPr>
              <a:t>（十日町市内に在住する満</a:t>
            </a:r>
            <a:r>
              <a:rPr lang="en-US" altLang="ja-JP" sz="1050" dirty="0">
                <a:solidFill>
                  <a:srgbClr val="666666"/>
                </a:solidFill>
              </a:rPr>
              <a:t>18</a:t>
            </a:r>
            <a:r>
              <a:rPr lang="ja-JP" altLang="en-US" sz="1050">
                <a:solidFill>
                  <a:srgbClr val="666666"/>
                </a:solidFill>
              </a:rPr>
              <a:t>歳以上の男女、</a:t>
            </a:r>
            <a:r>
              <a:rPr lang="en-US" altLang="ja-JP" sz="1050" dirty="0">
                <a:solidFill>
                  <a:srgbClr val="666666"/>
                </a:solidFill>
              </a:rPr>
              <a:t>1076</a:t>
            </a:r>
            <a:r>
              <a:rPr lang="ja-JP" altLang="en-US" sz="1050">
                <a:solidFill>
                  <a:srgbClr val="666666"/>
                </a:solidFill>
              </a:rPr>
              <a:t>件の回答）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lvl="0">
              <a:lnSpc>
                <a:spcPct val="115000"/>
              </a:lnSpc>
            </a:pPr>
            <a:r>
              <a:rPr lang="ja-JP" altLang="en-US" sz="1050">
                <a:solidFill>
                  <a:srgbClr val="666666"/>
                </a:solidFill>
              </a:rPr>
              <a:t>　　</a:t>
            </a:r>
            <a:r>
              <a:rPr lang="ja" sz="1200" dirty="0">
                <a:solidFill>
                  <a:srgbClr val="666666"/>
                </a:solidFill>
              </a:rPr>
              <a:t>において、「十日町市では、人口減少・高齢化が進行</a:t>
            </a:r>
            <a:endParaRPr lang="en-US" altLang="ja" sz="1200" dirty="0">
              <a:solidFill>
                <a:srgbClr val="666666"/>
              </a:solidFill>
            </a:endParaRPr>
          </a:p>
          <a:p>
            <a:pPr lvl="0">
              <a:lnSpc>
                <a:spcPct val="115000"/>
              </a:lnSpc>
            </a:pPr>
            <a:r>
              <a:rPr lang="ja" altLang="en-US" sz="1200" dirty="0">
                <a:solidFill>
                  <a:srgbClr val="666666"/>
                </a:solidFill>
              </a:rPr>
              <a:t>　　</a:t>
            </a:r>
            <a:r>
              <a:rPr lang="ja" sz="1200" dirty="0">
                <a:solidFill>
                  <a:srgbClr val="666666"/>
                </a:solidFill>
              </a:rPr>
              <a:t>しており、こうした人口問題の克服と地域活力の向上</a:t>
            </a:r>
            <a:endParaRPr lang="en-US" altLang="ja" sz="1200" dirty="0">
              <a:solidFill>
                <a:srgbClr val="666666"/>
              </a:solidFill>
            </a:endParaRPr>
          </a:p>
          <a:p>
            <a:pPr lvl="0">
              <a:lnSpc>
                <a:spcPct val="115000"/>
              </a:lnSpc>
            </a:pPr>
            <a:r>
              <a:rPr lang="ja" altLang="en-US" sz="1200" dirty="0">
                <a:solidFill>
                  <a:srgbClr val="666666"/>
                </a:solidFill>
              </a:rPr>
              <a:t>　　</a:t>
            </a:r>
            <a:r>
              <a:rPr lang="ja" sz="1200" dirty="0">
                <a:solidFill>
                  <a:srgbClr val="666666"/>
                </a:solidFill>
              </a:rPr>
              <a:t>に向け、今後どのようなことが必要だと思います</a:t>
            </a:r>
            <a:endParaRPr lang="en-US" altLang="ja" sz="1200" dirty="0">
              <a:solidFill>
                <a:srgbClr val="666666"/>
              </a:solidFill>
            </a:endParaRPr>
          </a:p>
          <a:p>
            <a:pPr lvl="0">
              <a:lnSpc>
                <a:spcPct val="115000"/>
              </a:lnSpc>
            </a:pPr>
            <a:r>
              <a:rPr lang="ja" altLang="en-US" sz="1200" dirty="0">
                <a:solidFill>
                  <a:srgbClr val="666666"/>
                </a:solidFill>
              </a:rPr>
              <a:t>　　</a:t>
            </a:r>
            <a:r>
              <a:rPr lang="ja" sz="1200" dirty="0">
                <a:solidFill>
                  <a:srgbClr val="666666"/>
                </a:solidFill>
              </a:rPr>
              <a:t>か？」の問いに対し、「観光客を増やす」</a:t>
            </a:r>
            <a:r>
              <a:rPr lang="ja" altLang="en-US" sz="1200" dirty="0">
                <a:solidFill>
                  <a:srgbClr val="666666"/>
                </a:solidFill>
              </a:rPr>
              <a:t>の</a:t>
            </a:r>
            <a:r>
              <a:rPr lang="ja" sz="1200" dirty="0">
                <a:solidFill>
                  <a:srgbClr val="666666"/>
                </a:solidFill>
              </a:rPr>
              <a:t>回答</a:t>
            </a:r>
            <a:r>
              <a:rPr lang="ja" altLang="en-US" sz="1200" dirty="0">
                <a:solidFill>
                  <a:srgbClr val="666666"/>
                </a:solidFill>
              </a:rPr>
              <a:t>割合</a:t>
            </a:r>
            <a:endParaRPr lang="en-US" altLang="ja"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　</a:t>
            </a: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1FECCBE-BAAC-0247-823C-E128540A6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79" y="4262552"/>
            <a:ext cx="8500599" cy="2451976"/>
          </a:xfrm>
          <a:prstGeom prst="rect">
            <a:avLst/>
          </a:prstGeom>
        </p:spPr>
      </p:pic>
      <p:sp>
        <p:nvSpPr>
          <p:cNvPr id="464" name="Google Shape;464;p31"/>
          <p:cNvSpPr/>
          <p:nvPr/>
        </p:nvSpPr>
        <p:spPr>
          <a:xfrm>
            <a:off x="6034024" y="3263335"/>
            <a:ext cx="2119500" cy="730500"/>
          </a:xfrm>
          <a:prstGeom prst="wedgeRectCallout">
            <a:avLst>
              <a:gd name="adj1" fmla="val -31088"/>
              <a:gd name="adj2" fmla="val 101437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地区ごとのばらつきは大きい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36" name="Google Shape;407;p29">
            <a:extLst>
              <a:ext uri="{FF2B5EF4-FFF2-40B4-BE49-F238E27FC236}">
                <a16:creationId xmlns:a16="http://schemas.microsoft.com/office/drawing/2014/main" id="{AC470639-7F98-E946-BCC2-CDF28039EFF4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08;p29">
            <a:extLst>
              <a:ext uri="{FF2B5EF4-FFF2-40B4-BE49-F238E27FC236}">
                <a16:creationId xmlns:a16="http://schemas.microsoft.com/office/drawing/2014/main" id="{9A099004-B9D8-234D-96F6-FCDFE9A0C334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09;p29">
            <a:extLst>
              <a:ext uri="{FF2B5EF4-FFF2-40B4-BE49-F238E27FC236}">
                <a16:creationId xmlns:a16="http://schemas.microsoft.com/office/drawing/2014/main" id="{D5CA13FB-778A-A64B-95A7-E1D2D616DD49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10;p29">
            <a:extLst>
              <a:ext uri="{FF2B5EF4-FFF2-40B4-BE49-F238E27FC236}">
                <a16:creationId xmlns:a16="http://schemas.microsoft.com/office/drawing/2014/main" id="{AD63092B-1D6A-2C4D-900C-6F2CD67F0179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12;p29">
            <a:extLst>
              <a:ext uri="{FF2B5EF4-FFF2-40B4-BE49-F238E27FC236}">
                <a16:creationId xmlns:a16="http://schemas.microsoft.com/office/drawing/2014/main" id="{6663D679-FB61-6142-B59E-EB2540B05051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" name="Google Shape;413;p29">
            <a:extLst>
              <a:ext uri="{FF2B5EF4-FFF2-40B4-BE49-F238E27FC236}">
                <a16:creationId xmlns:a16="http://schemas.microsoft.com/office/drawing/2014/main" id="{84F34CFA-3EC3-4348-8800-A3495E33AEE6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" name="Google Shape;414;p29">
            <a:extLst>
              <a:ext uri="{FF2B5EF4-FFF2-40B4-BE49-F238E27FC236}">
                <a16:creationId xmlns:a16="http://schemas.microsoft.com/office/drawing/2014/main" id="{8D375BCC-D802-684F-8917-CC7A0DFF0763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" name="Google Shape;415;p29">
            <a:extLst>
              <a:ext uri="{FF2B5EF4-FFF2-40B4-BE49-F238E27FC236}">
                <a16:creationId xmlns:a16="http://schemas.microsoft.com/office/drawing/2014/main" id="{D6F2EF23-8144-A840-BD6D-427C88CBB09A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4" name="Google Shape;416;p29">
            <a:extLst>
              <a:ext uri="{FF2B5EF4-FFF2-40B4-BE49-F238E27FC236}">
                <a16:creationId xmlns:a16="http://schemas.microsoft.com/office/drawing/2014/main" id="{F3F8EB1A-D13B-F344-806D-0718581D5C82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17;p29">
            <a:extLst>
              <a:ext uri="{FF2B5EF4-FFF2-40B4-BE49-F238E27FC236}">
                <a16:creationId xmlns:a16="http://schemas.microsoft.com/office/drawing/2014/main" id="{8014FE4E-2E12-BF4B-92A4-278D08FB717C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6" name="Google Shape;164;p19">
            <a:extLst>
              <a:ext uri="{FF2B5EF4-FFF2-40B4-BE49-F238E27FC236}">
                <a16:creationId xmlns:a16="http://schemas.microsoft.com/office/drawing/2014/main" id="{93FA4E73-C616-734B-BE4B-D719760DD8DC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61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2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「地域資源の活用」は70％の住民が重視。「大地の芸術祭」は50％。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34BF44-CA79-EE4D-AA4B-1FF303468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55891"/>
            <a:ext cx="5303623" cy="26760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F1F4A3E-5832-E549-AB2A-2E291EF7A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88" y="4050183"/>
            <a:ext cx="8392573" cy="2666501"/>
          </a:xfrm>
          <a:prstGeom prst="rect">
            <a:avLst/>
          </a:prstGeom>
        </p:spPr>
      </p:pic>
      <p:sp>
        <p:nvSpPr>
          <p:cNvPr id="486" name="Google Shape;486;p32"/>
          <p:cNvSpPr txBox="1"/>
          <p:nvPr/>
        </p:nvSpPr>
        <p:spPr>
          <a:xfrm>
            <a:off x="4926800" y="988259"/>
            <a:ext cx="4251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※同アンケート調査において、「十日町での暮らしについ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て、各分野の重要度をおたずねします」の問いに対し、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「重要」または「やや重要」と回答した割合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473" name="Google Shape;473;p32"/>
          <p:cNvSpPr/>
          <p:nvPr/>
        </p:nvSpPr>
        <p:spPr>
          <a:xfrm>
            <a:off x="6034015" y="2651759"/>
            <a:ext cx="2777546" cy="1117681"/>
          </a:xfrm>
          <a:prstGeom prst="wedgeRectCallout">
            <a:avLst>
              <a:gd name="adj1" fmla="val -62215"/>
              <a:gd name="adj2" fmla="val 7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10代では「交流ネットワーク」を重視する声も多い。また、全年代において「中心市街地の活性化」を重視する声が多い。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37" name="Google Shape;407;p29">
            <a:extLst>
              <a:ext uri="{FF2B5EF4-FFF2-40B4-BE49-F238E27FC236}">
                <a16:creationId xmlns:a16="http://schemas.microsoft.com/office/drawing/2014/main" id="{AEFCBA9A-451D-DF45-AECC-AC68968248C5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08;p29">
            <a:extLst>
              <a:ext uri="{FF2B5EF4-FFF2-40B4-BE49-F238E27FC236}">
                <a16:creationId xmlns:a16="http://schemas.microsoft.com/office/drawing/2014/main" id="{F6FF6566-EDE1-3047-AC72-0D4B79333B37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09;p29">
            <a:extLst>
              <a:ext uri="{FF2B5EF4-FFF2-40B4-BE49-F238E27FC236}">
                <a16:creationId xmlns:a16="http://schemas.microsoft.com/office/drawing/2014/main" id="{D1F6C2F7-772F-F648-8A39-B4B67AFEC2F8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10;p29">
            <a:extLst>
              <a:ext uri="{FF2B5EF4-FFF2-40B4-BE49-F238E27FC236}">
                <a16:creationId xmlns:a16="http://schemas.microsoft.com/office/drawing/2014/main" id="{444C92D5-76E2-B541-9701-CFF315B2FD6E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2;p29">
            <a:extLst>
              <a:ext uri="{FF2B5EF4-FFF2-40B4-BE49-F238E27FC236}">
                <a16:creationId xmlns:a16="http://schemas.microsoft.com/office/drawing/2014/main" id="{99BFB088-D2DF-E54C-A64C-B3B4A306BCAC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" name="Google Shape;413;p29">
            <a:extLst>
              <a:ext uri="{FF2B5EF4-FFF2-40B4-BE49-F238E27FC236}">
                <a16:creationId xmlns:a16="http://schemas.microsoft.com/office/drawing/2014/main" id="{1F0FCF1B-AA5D-1E46-9B41-1454B15B8623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" name="Google Shape;414;p29">
            <a:extLst>
              <a:ext uri="{FF2B5EF4-FFF2-40B4-BE49-F238E27FC236}">
                <a16:creationId xmlns:a16="http://schemas.microsoft.com/office/drawing/2014/main" id="{8A619264-BC5E-E44D-B01A-969E8555C60A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4" name="Google Shape;415;p29">
            <a:extLst>
              <a:ext uri="{FF2B5EF4-FFF2-40B4-BE49-F238E27FC236}">
                <a16:creationId xmlns:a16="http://schemas.microsoft.com/office/drawing/2014/main" id="{D0011AAC-6B50-6445-9789-A8B01BD7F047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5" name="Google Shape;416;p29">
            <a:extLst>
              <a:ext uri="{FF2B5EF4-FFF2-40B4-BE49-F238E27FC236}">
                <a16:creationId xmlns:a16="http://schemas.microsoft.com/office/drawing/2014/main" id="{910F7BF4-3CE7-A049-9A0A-361889B92A9C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17;p29">
            <a:extLst>
              <a:ext uri="{FF2B5EF4-FFF2-40B4-BE49-F238E27FC236}">
                <a16:creationId xmlns:a16="http://schemas.microsoft.com/office/drawing/2014/main" id="{E0BF6E23-3AAC-1F4B-9545-C65BB5B9B509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" name="Google Shape;164;p19">
            <a:extLst>
              <a:ext uri="{FF2B5EF4-FFF2-40B4-BE49-F238E27FC236}">
                <a16:creationId xmlns:a16="http://schemas.microsoft.com/office/drawing/2014/main" id="{1D169A06-E7F1-A94B-A487-9404125B8309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0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3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「重要でない」とされるものは住民の年代、地区ごとに大きな差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C5ADC0-6F4D-354B-BF2C-510CA01AB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12" y="1368858"/>
            <a:ext cx="5824253" cy="2571067"/>
          </a:xfrm>
          <a:prstGeom prst="rect">
            <a:avLst/>
          </a:prstGeom>
        </p:spPr>
      </p:pic>
      <p:sp>
        <p:nvSpPr>
          <p:cNvPr id="507" name="Google Shape;507;p33"/>
          <p:cNvSpPr txBox="1"/>
          <p:nvPr/>
        </p:nvSpPr>
        <p:spPr>
          <a:xfrm>
            <a:off x="4926800" y="1212700"/>
            <a:ext cx="4251000" cy="10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※同アンケート調査において、「十日町での暮らしについ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て、各分野の重要度をおたずねします」の問いに対し、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「やや重要ではない」または「重要ではない」と回答し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た割合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47A3837-C741-7246-A17C-52382E9F3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12" y="4096083"/>
            <a:ext cx="8308236" cy="2495910"/>
          </a:xfrm>
          <a:prstGeom prst="rect">
            <a:avLst/>
          </a:prstGeom>
        </p:spPr>
      </p:pic>
      <p:sp>
        <p:nvSpPr>
          <p:cNvPr id="37" name="Google Shape;407;p29">
            <a:extLst>
              <a:ext uri="{FF2B5EF4-FFF2-40B4-BE49-F238E27FC236}">
                <a16:creationId xmlns:a16="http://schemas.microsoft.com/office/drawing/2014/main" id="{439CD74A-E67E-604D-8137-31E2D623F202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08;p29">
            <a:extLst>
              <a:ext uri="{FF2B5EF4-FFF2-40B4-BE49-F238E27FC236}">
                <a16:creationId xmlns:a16="http://schemas.microsoft.com/office/drawing/2014/main" id="{C9C619B8-1A1C-E445-88A0-B63C271F3972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09;p29">
            <a:extLst>
              <a:ext uri="{FF2B5EF4-FFF2-40B4-BE49-F238E27FC236}">
                <a16:creationId xmlns:a16="http://schemas.microsoft.com/office/drawing/2014/main" id="{6ADA07BF-B505-DF47-803D-9A0ACA1F912D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10;p29">
            <a:extLst>
              <a:ext uri="{FF2B5EF4-FFF2-40B4-BE49-F238E27FC236}">
                <a16:creationId xmlns:a16="http://schemas.microsoft.com/office/drawing/2014/main" id="{C61B3F46-1E80-214C-A81C-21B0E603724A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2;p29">
            <a:extLst>
              <a:ext uri="{FF2B5EF4-FFF2-40B4-BE49-F238E27FC236}">
                <a16:creationId xmlns:a16="http://schemas.microsoft.com/office/drawing/2014/main" id="{A0767651-CE5F-D74E-B1A6-9780ABA43960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2" name="Google Shape;413;p29">
            <a:extLst>
              <a:ext uri="{FF2B5EF4-FFF2-40B4-BE49-F238E27FC236}">
                <a16:creationId xmlns:a16="http://schemas.microsoft.com/office/drawing/2014/main" id="{5802572C-BC4E-D84D-81EF-B97622AF69E5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" name="Google Shape;414;p29">
            <a:extLst>
              <a:ext uri="{FF2B5EF4-FFF2-40B4-BE49-F238E27FC236}">
                <a16:creationId xmlns:a16="http://schemas.microsoft.com/office/drawing/2014/main" id="{064F3EFF-61C0-B949-A37A-A1FF8AE08BBC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4" name="Google Shape;415;p29">
            <a:extLst>
              <a:ext uri="{FF2B5EF4-FFF2-40B4-BE49-F238E27FC236}">
                <a16:creationId xmlns:a16="http://schemas.microsoft.com/office/drawing/2014/main" id="{E48A1B44-23EF-0C48-B8C9-C60673D46646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5" name="Google Shape;416;p29">
            <a:extLst>
              <a:ext uri="{FF2B5EF4-FFF2-40B4-BE49-F238E27FC236}">
                <a16:creationId xmlns:a16="http://schemas.microsoft.com/office/drawing/2014/main" id="{E5BBE63C-6D77-524B-99E2-9332888B250E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17;p29">
            <a:extLst>
              <a:ext uri="{FF2B5EF4-FFF2-40B4-BE49-F238E27FC236}">
                <a16:creationId xmlns:a16="http://schemas.microsoft.com/office/drawing/2014/main" id="{A82A6D2C-7C98-514C-94AB-9D49B97ACD9E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7" name="Google Shape;164;p19">
            <a:extLst>
              <a:ext uri="{FF2B5EF4-FFF2-40B4-BE49-F238E27FC236}">
                <a16:creationId xmlns:a16="http://schemas.microsoft.com/office/drawing/2014/main" id="{A5E38403-BB59-7648-BDFC-8AAA1E5A54D7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6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00" y="1964025"/>
            <a:ext cx="4708650" cy="26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4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地域において、大地の芸術祭以外では「雪まつり」の存在が大きい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515" name="Google Shape;515;p34"/>
          <p:cNvSpPr txBox="1"/>
          <p:nvPr/>
        </p:nvSpPr>
        <p:spPr>
          <a:xfrm>
            <a:off x="457200" y="1244734"/>
            <a:ext cx="61695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同アンケート調査の「観光・交流」に関する自由意見において、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出現頻度の高い言葉を大きく表示した図（ワードクラウド）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　　　　</a:t>
            </a:r>
            <a:endParaRPr b="1" dirty="0">
              <a:solidFill>
                <a:srgbClr val="666666"/>
              </a:solidFill>
            </a:endParaRPr>
          </a:p>
        </p:txBody>
      </p:sp>
      <p:pic>
        <p:nvPicPr>
          <p:cNvPr id="516" name="Google Shape;516;p34"/>
          <p:cNvPicPr preferRelativeResize="0"/>
          <p:nvPr/>
        </p:nvPicPr>
        <p:blipFill rotWithShape="1">
          <a:blip r:embed="rId4">
            <a:alphaModFix/>
          </a:blip>
          <a:srcRect l="-9449" r="12031"/>
          <a:stretch/>
        </p:blipFill>
        <p:spPr>
          <a:xfrm>
            <a:off x="4343400" y="2944350"/>
            <a:ext cx="4386900" cy="369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4"/>
          <p:cNvSpPr txBox="1"/>
          <p:nvPr/>
        </p:nvSpPr>
        <p:spPr>
          <a:xfrm>
            <a:off x="837686" y="5859059"/>
            <a:ext cx="5239599" cy="78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同アンケート調査の「観光・交流」に関する自由意見における、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単語同士の結びつきを表現した図（共起マップ）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　　　　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31" name="Google Shape;407;p29">
            <a:extLst>
              <a:ext uri="{FF2B5EF4-FFF2-40B4-BE49-F238E27FC236}">
                <a16:creationId xmlns:a16="http://schemas.microsoft.com/office/drawing/2014/main" id="{4CC8B8AA-BFBE-A245-B73B-D00C736D1FAA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08;p29">
            <a:extLst>
              <a:ext uri="{FF2B5EF4-FFF2-40B4-BE49-F238E27FC236}">
                <a16:creationId xmlns:a16="http://schemas.microsoft.com/office/drawing/2014/main" id="{C0A317C2-81C3-F248-8042-B6640B475730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09;p29">
            <a:extLst>
              <a:ext uri="{FF2B5EF4-FFF2-40B4-BE49-F238E27FC236}">
                <a16:creationId xmlns:a16="http://schemas.microsoft.com/office/drawing/2014/main" id="{205FA5D1-A1F1-084F-AADD-6FB64D8D9296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10;p29">
            <a:extLst>
              <a:ext uri="{FF2B5EF4-FFF2-40B4-BE49-F238E27FC236}">
                <a16:creationId xmlns:a16="http://schemas.microsoft.com/office/drawing/2014/main" id="{3A6A1965-53E9-734B-923C-E6155A9836B9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12;p29">
            <a:extLst>
              <a:ext uri="{FF2B5EF4-FFF2-40B4-BE49-F238E27FC236}">
                <a16:creationId xmlns:a16="http://schemas.microsoft.com/office/drawing/2014/main" id="{26645ADB-43E9-1547-A9A1-5FDC56E6C5DB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413;p29">
            <a:extLst>
              <a:ext uri="{FF2B5EF4-FFF2-40B4-BE49-F238E27FC236}">
                <a16:creationId xmlns:a16="http://schemas.microsoft.com/office/drawing/2014/main" id="{1698329C-A524-2E4A-BE30-4178C9682C85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414;p29">
            <a:extLst>
              <a:ext uri="{FF2B5EF4-FFF2-40B4-BE49-F238E27FC236}">
                <a16:creationId xmlns:a16="http://schemas.microsoft.com/office/drawing/2014/main" id="{278EBC13-CB28-4948-BA45-6A59578EC20B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8" name="Google Shape;415;p29">
            <a:extLst>
              <a:ext uri="{FF2B5EF4-FFF2-40B4-BE49-F238E27FC236}">
                <a16:creationId xmlns:a16="http://schemas.microsoft.com/office/drawing/2014/main" id="{42DC2859-55D2-7341-87FA-CA6D4A27D76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9" name="Google Shape;416;p29">
            <a:extLst>
              <a:ext uri="{FF2B5EF4-FFF2-40B4-BE49-F238E27FC236}">
                <a16:creationId xmlns:a16="http://schemas.microsoft.com/office/drawing/2014/main" id="{9B62883E-A12D-C848-B7CD-B6F67FA1B9D8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17;p29">
            <a:extLst>
              <a:ext uri="{FF2B5EF4-FFF2-40B4-BE49-F238E27FC236}">
                <a16:creationId xmlns:a16="http://schemas.microsoft.com/office/drawing/2014/main" id="{4132BFEA-8A03-7447-B6F0-B7C73FC87899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" name="Google Shape;164;p19">
            <a:extLst>
              <a:ext uri="{FF2B5EF4-FFF2-40B4-BE49-F238E27FC236}">
                <a16:creationId xmlns:a16="http://schemas.microsoft.com/office/drawing/2014/main" id="{BD543425-595D-8544-B2CA-EDC21AC4241B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68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5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十日町市内には比較的多数の観光関連団体が存在</a:t>
            </a:r>
            <a:endParaRPr sz="2100" b="1">
              <a:solidFill>
                <a:srgbClr val="666666"/>
              </a:solidFill>
            </a:endParaRPr>
          </a:p>
        </p:txBody>
      </p:sp>
      <p:graphicFrame>
        <p:nvGraphicFramePr>
          <p:cNvPr id="536" name="Google Shape;536;p35"/>
          <p:cNvGraphicFramePr/>
          <p:nvPr>
            <p:extLst>
              <p:ext uri="{D42A27DB-BD31-4B8C-83A1-F6EECF244321}">
                <p14:modId xmlns:p14="http://schemas.microsoft.com/office/powerpoint/2010/main" val="2646731945"/>
              </p:ext>
            </p:extLst>
          </p:nvPr>
        </p:nvGraphicFramePr>
        <p:xfrm>
          <a:off x="1063575" y="1529000"/>
          <a:ext cx="7239000" cy="4362715"/>
        </p:xfrm>
        <a:graphic>
          <a:graphicData uri="http://schemas.openxmlformats.org/drawingml/2006/table">
            <a:tbl>
              <a:tblPr>
                <a:noFill/>
                <a:tableStyleId>{7FC694AF-D819-4A0A-8659-133B5D1911D6}</a:tableStyleId>
              </a:tblPr>
              <a:tblGrid>
                <a:gridCol w="124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1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地域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主要な団体（中心拠点で分類）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十日町市役所（産業観光部観光交流課）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十日町市観光協会（松代・松之山温泉観光案内所含む）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雪まつり実行委員会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大地の芸術祭実行委員会</a:t>
                      </a:r>
                      <a:endParaRPr lang="en-US" altLang="ja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信濃川アウトドア観光推進協議会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雪国観光圏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十日町商工会議所</a:t>
                      </a:r>
                      <a:r>
                        <a:rPr lang="ja" altLang="en-US" dirty="0">
                          <a:solidFill>
                            <a:srgbClr val="666666"/>
                          </a:solidFill>
                        </a:rPr>
                        <a:t>（観光サービス業部会）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川西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altLang="en-US" dirty="0">
                          <a:solidFill>
                            <a:srgbClr val="666666"/>
                          </a:solidFill>
                        </a:rPr>
                        <a:t>ー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中里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altLang="en-US" dirty="0">
                          <a:solidFill>
                            <a:srgbClr val="666666"/>
                          </a:solidFill>
                        </a:rPr>
                        <a:t>ー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松代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altLang="en-US" dirty="0">
                          <a:solidFill>
                            <a:srgbClr val="666666"/>
                          </a:solidFill>
                        </a:rPr>
                        <a:t>ー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松之山温泉合同会社まんま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Google Shape;507;p33">
            <a:extLst>
              <a:ext uri="{FF2B5EF4-FFF2-40B4-BE49-F238E27FC236}">
                <a16:creationId xmlns:a16="http://schemas.microsoft.com/office/drawing/2014/main" id="{B37B3D49-77EF-A54C-95D6-EA0154756586}"/>
              </a:ext>
            </a:extLst>
          </p:cNvPr>
          <p:cNvSpPr txBox="1"/>
          <p:nvPr/>
        </p:nvSpPr>
        <p:spPr>
          <a:xfrm>
            <a:off x="1063575" y="5908584"/>
            <a:ext cx="7321008" cy="41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</a:t>
            </a:r>
            <a:r>
              <a:rPr lang="ja" altLang="en-US" sz="1200" dirty="0">
                <a:solidFill>
                  <a:srgbClr val="666666"/>
                </a:solidFill>
              </a:rPr>
              <a:t>行政機関及び、複数の法人の協働・取りまとめにより成立している組織を列挙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19" name="Google Shape;407;p29">
            <a:extLst>
              <a:ext uri="{FF2B5EF4-FFF2-40B4-BE49-F238E27FC236}">
                <a16:creationId xmlns:a16="http://schemas.microsoft.com/office/drawing/2014/main" id="{2EDA7771-C9DB-8740-BDC1-B02522C2CC08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08;p29">
            <a:extLst>
              <a:ext uri="{FF2B5EF4-FFF2-40B4-BE49-F238E27FC236}">
                <a16:creationId xmlns:a16="http://schemas.microsoft.com/office/drawing/2014/main" id="{67A7AFC8-7A02-4B44-A645-5AB6A79C9D68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9;p29">
            <a:extLst>
              <a:ext uri="{FF2B5EF4-FFF2-40B4-BE49-F238E27FC236}">
                <a16:creationId xmlns:a16="http://schemas.microsoft.com/office/drawing/2014/main" id="{81A26FA9-ED70-6144-90B2-FD99BC7ABDED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10;p29">
            <a:extLst>
              <a:ext uri="{FF2B5EF4-FFF2-40B4-BE49-F238E27FC236}">
                <a16:creationId xmlns:a16="http://schemas.microsoft.com/office/drawing/2014/main" id="{B742B292-885A-8C41-9BB4-BB068343BFC5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2;p29">
            <a:extLst>
              <a:ext uri="{FF2B5EF4-FFF2-40B4-BE49-F238E27FC236}">
                <a16:creationId xmlns:a16="http://schemas.microsoft.com/office/drawing/2014/main" id="{8143F2F1-8541-C94E-8C68-5E5D8343BA9B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413;p29">
            <a:extLst>
              <a:ext uri="{FF2B5EF4-FFF2-40B4-BE49-F238E27FC236}">
                <a16:creationId xmlns:a16="http://schemas.microsoft.com/office/drawing/2014/main" id="{69E0FF33-10A0-E94C-8330-57108E40EF27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4;p29">
            <a:extLst>
              <a:ext uri="{FF2B5EF4-FFF2-40B4-BE49-F238E27FC236}">
                <a16:creationId xmlns:a16="http://schemas.microsoft.com/office/drawing/2014/main" id="{2EE80864-F16B-9245-8867-D0A7D14A5DBE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5;p29">
            <a:extLst>
              <a:ext uri="{FF2B5EF4-FFF2-40B4-BE49-F238E27FC236}">
                <a16:creationId xmlns:a16="http://schemas.microsoft.com/office/drawing/2014/main" id="{BC33323B-B542-D34F-A0C1-8C448DA06357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6;p29">
            <a:extLst>
              <a:ext uri="{FF2B5EF4-FFF2-40B4-BE49-F238E27FC236}">
                <a16:creationId xmlns:a16="http://schemas.microsoft.com/office/drawing/2014/main" id="{9DB6ECA6-8139-5E48-9190-031366E0CC5D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7;p29">
            <a:extLst>
              <a:ext uri="{FF2B5EF4-FFF2-40B4-BE49-F238E27FC236}">
                <a16:creationId xmlns:a16="http://schemas.microsoft.com/office/drawing/2014/main" id="{062143BD-2988-4A45-9EEB-F31EF73AEA23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9" name="Google Shape;164;p19">
            <a:extLst>
              <a:ext uri="{FF2B5EF4-FFF2-40B4-BE49-F238E27FC236}">
                <a16:creationId xmlns:a16="http://schemas.microsoft.com/office/drawing/2014/main" id="{4B0871F5-5185-6E46-945C-4E3462B6CCE6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4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6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十日町市内で開催されるイベントは年間118件以上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568" name="Google Shape;5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00" y="1505950"/>
            <a:ext cx="8822250" cy="429975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6"/>
          <p:cNvSpPr txBox="1"/>
          <p:nvPr/>
        </p:nvSpPr>
        <p:spPr>
          <a:xfrm>
            <a:off x="5354100" y="1154250"/>
            <a:ext cx="37035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※　表は、十日町市観光協会把握分のみ記載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70" name="Google Shape;570;p36"/>
          <p:cNvSpPr/>
          <p:nvPr/>
        </p:nvSpPr>
        <p:spPr>
          <a:xfrm>
            <a:off x="8637130" y="5166475"/>
            <a:ext cx="457200" cy="462600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36"/>
          <p:cNvSpPr/>
          <p:nvPr/>
        </p:nvSpPr>
        <p:spPr>
          <a:xfrm>
            <a:off x="6110225" y="5892550"/>
            <a:ext cx="2788800" cy="578700"/>
          </a:xfrm>
          <a:prstGeom prst="wedgeRectCallout">
            <a:avLst>
              <a:gd name="adj1" fmla="val 48905"/>
              <a:gd name="adj2" fmla="val -10867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666666"/>
                </a:solidFill>
              </a:rPr>
              <a:t>月平均約10件のイベントがある計算</a:t>
            </a:r>
            <a:endParaRPr sz="1200"/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18DB0BB4-7162-8B43-BA3F-10A420B065C0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0AD729FA-5716-DE44-832E-02E3658C327E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C4D8BE3D-77F2-6646-9B95-8980CE8E6A9C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9F4142C3-4765-E04E-A8CF-5E637E1F6F42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3AEC8211-E46E-804A-9A6A-D23F92A9D91B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4EC7909B-036D-9844-9193-CEC73092064B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BAD3D907-B4FA-DB42-8360-E54C6FF8AE7C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46F966D2-8455-3B43-B8B5-D98B34832946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303CC2BC-1AD4-8F4F-9D0A-35168CE5F998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1A423056-66A1-0446-ABEC-951DD2FBDCF1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C71DA364-A3EA-C143-9A2C-AF50B83E0489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84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7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イベント以外にも、市内には様々な観光資源が点在</a:t>
            </a:r>
            <a:endParaRPr sz="2100" b="1">
              <a:solidFill>
                <a:srgbClr val="666666"/>
              </a:solidFill>
            </a:endParaRPr>
          </a:p>
        </p:txBody>
      </p:sp>
      <p:graphicFrame>
        <p:nvGraphicFramePr>
          <p:cNvPr id="578" name="Google Shape;578;p37"/>
          <p:cNvGraphicFramePr/>
          <p:nvPr>
            <p:extLst>
              <p:ext uri="{D42A27DB-BD31-4B8C-83A1-F6EECF244321}">
                <p14:modId xmlns:p14="http://schemas.microsoft.com/office/powerpoint/2010/main" val="2069008439"/>
              </p:ext>
            </p:extLst>
          </p:nvPr>
        </p:nvGraphicFramePr>
        <p:xfrm>
          <a:off x="533400" y="1292650"/>
          <a:ext cx="8278075" cy="5193753"/>
        </p:xfrm>
        <a:graphic>
          <a:graphicData uri="http://schemas.openxmlformats.org/drawingml/2006/table">
            <a:tbl>
              <a:tblPr>
                <a:noFill/>
                <a:tableStyleId>{7FC694AF-D819-4A0A-8659-133B5D1911D6}</a:tableStyleId>
              </a:tblPr>
              <a:tblGrid>
                <a:gridCol w="92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4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31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地域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主要な観光スポット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常設作品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主要なアクティビティ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段十ろう、珠川ネイチャーカレッジはじめ７箇所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キナーレはじめ、29作品（全域の2作品含む）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そば打ち体験（３箇所）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織り・染め体験（４箇所）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農業体験（</a:t>
                      </a:r>
                      <a:r>
                        <a:rPr lang="ja" altLang="en-US" sz="1200" dirty="0">
                          <a:solidFill>
                            <a:srgbClr val="666666"/>
                          </a:solidFill>
                        </a:rPr>
                        <a:t>５</a:t>
                      </a: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箇所）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工芸体験（３箇所）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川西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仙田体験交流館はじめ11箇所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光の館はじめ、17作品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農業体験（１箇所）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中里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ミオンなかさと、清津川フレッシュパークはじめ12箇所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「たくさんの失われた窓のために」はじめ、16作品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郷土料理作り体験（１箇所）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農業体験（１箇所）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ラフティング（１箇所）、釣り（１箇所）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松代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儀明の棚田、星峠の棚田はじめ6箇所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農舞台はじめ、50作品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そば打ち体験（１箇所）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農業体験（２箇所）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工芸体験（１箇所）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美人林、松之山温泉スキー場はじめ4箇所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ブラックシンボルはじめ、14作品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農業体験（</a:t>
                      </a:r>
                      <a:r>
                        <a:rPr lang="ja" altLang="en-US" sz="1200" dirty="0">
                          <a:solidFill>
                            <a:srgbClr val="666666"/>
                          </a:solidFill>
                        </a:rPr>
                        <a:t>２箇所</a:t>
                      </a: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自然体験（</a:t>
                      </a:r>
                      <a:r>
                        <a:rPr lang="ja" altLang="en-US" sz="1200" dirty="0">
                          <a:solidFill>
                            <a:srgbClr val="666666"/>
                          </a:solidFill>
                        </a:rPr>
                        <a:t>１箇所</a:t>
                      </a: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ほか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ー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ー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越後田舎体験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計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約40スポット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約130作品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約27件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Google Shape;407;p29">
            <a:extLst>
              <a:ext uri="{FF2B5EF4-FFF2-40B4-BE49-F238E27FC236}">
                <a16:creationId xmlns:a16="http://schemas.microsoft.com/office/drawing/2014/main" id="{E4777D79-ABA7-6241-AC72-762F364D914B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408;p29">
            <a:extLst>
              <a:ext uri="{FF2B5EF4-FFF2-40B4-BE49-F238E27FC236}">
                <a16:creationId xmlns:a16="http://schemas.microsoft.com/office/drawing/2014/main" id="{1F0837A5-BF87-6D4B-8A80-0F86F935BA36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409;p29">
            <a:extLst>
              <a:ext uri="{FF2B5EF4-FFF2-40B4-BE49-F238E27FC236}">
                <a16:creationId xmlns:a16="http://schemas.microsoft.com/office/drawing/2014/main" id="{ED06FFAB-AEB9-9842-9510-5F4F6C4F30FD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10;p29">
            <a:extLst>
              <a:ext uri="{FF2B5EF4-FFF2-40B4-BE49-F238E27FC236}">
                <a16:creationId xmlns:a16="http://schemas.microsoft.com/office/drawing/2014/main" id="{3BE271BC-84A0-424E-AA5B-CB3B7665EF85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12;p29">
            <a:extLst>
              <a:ext uri="{FF2B5EF4-FFF2-40B4-BE49-F238E27FC236}">
                <a16:creationId xmlns:a16="http://schemas.microsoft.com/office/drawing/2014/main" id="{1A01185B-D503-C94A-B5E6-E9B6AC8821D4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2" name="Google Shape;413;p29">
            <a:extLst>
              <a:ext uri="{FF2B5EF4-FFF2-40B4-BE49-F238E27FC236}">
                <a16:creationId xmlns:a16="http://schemas.microsoft.com/office/drawing/2014/main" id="{2C79B1A5-270F-924B-A11A-9627B8B48E48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3" name="Google Shape;414;p29">
            <a:extLst>
              <a:ext uri="{FF2B5EF4-FFF2-40B4-BE49-F238E27FC236}">
                <a16:creationId xmlns:a16="http://schemas.microsoft.com/office/drawing/2014/main" id="{6B398865-CC52-8C44-8192-29C2E150B2E5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415;p29">
            <a:extLst>
              <a:ext uri="{FF2B5EF4-FFF2-40B4-BE49-F238E27FC236}">
                <a16:creationId xmlns:a16="http://schemas.microsoft.com/office/drawing/2014/main" id="{D620712D-FB63-5247-9B69-6EEE2592E6AF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6;p29">
            <a:extLst>
              <a:ext uri="{FF2B5EF4-FFF2-40B4-BE49-F238E27FC236}">
                <a16:creationId xmlns:a16="http://schemas.microsoft.com/office/drawing/2014/main" id="{4B8DB744-DA5A-E647-A6DE-745500D6EDD4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17;p29">
            <a:extLst>
              <a:ext uri="{FF2B5EF4-FFF2-40B4-BE49-F238E27FC236}">
                <a16:creationId xmlns:a16="http://schemas.microsoft.com/office/drawing/2014/main" id="{F08218A8-AE23-6449-AE71-24FCE390B420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164;p19">
            <a:extLst>
              <a:ext uri="{FF2B5EF4-FFF2-40B4-BE49-F238E27FC236}">
                <a16:creationId xmlns:a16="http://schemas.microsoft.com/office/drawing/2014/main" id="{4A4D099F-28F2-A941-9277-FC2457B3A3F1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8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100" b="1" dirty="0">
                <a:solidFill>
                  <a:srgbClr val="666666"/>
                </a:solidFill>
              </a:rPr>
              <a:t>観光入込客数上位には商業施設。まつり・イベントの存在感も大きい。</a:t>
            </a:r>
            <a:endParaRPr sz="2100" b="1" dirty="0">
              <a:solidFill>
                <a:srgbClr val="666666"/>
              </a:solidFill>
            </a:endParaRPr>
          </a:p>
        </p:txBody>
      </p:sp>
      <p:graphicFrame>
        <p:nvGraphicFramePr>
          <p:cNvPr id="609" name="Google Shape;609;p38"/>
          <p:cNvGraphicFramePr/>
          <p:nvPr>
            <p:extLst>
              <p:ext uri="{D42A27DB-BD31-4B8C-83A1-F6EECF244321}">
                <p14:modId xmlns:p14="http://schemas.microsoft.com/office/powerpoint/2010/main" val="1210055625"/>
              </p:ext>
            </p:extLst>
          </p:nvPr>
        </p:nvGraphicFramePr>
        <p:xfrm>
          <a:off x="264963" y="1688667"/>
          <a:ext cx="8632175" cy="5013700"/>
        </p:xfrm>
        <a:graphic>
          <a:graphicData uri="http://schemas.openxmlformats.org/drawingml/2006/table">
            <a:tbl>
              <a:tblPr>
                <a:noFill/>
                <a:tableStyleId>{ACAE42A1-FB0D-4BA0-84F5-BE5AB9AECD14}</a:tableStyleId>
              </a:tblPr>
              <a:tblGrid>
                <a:gridCol w="63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9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9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9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68525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地域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順位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525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１位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２位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３位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４位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５位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６位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７位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８位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９位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10位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道の駅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クロステン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四季彩館ベジぱーく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明石の湯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大地の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芸術祭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(四季展:夏)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大地の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芸術祭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(四季展:春)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雪まつり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大地の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芸術祭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(四季展:秋)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きもの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カントリー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クラブ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おおまつり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川西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千手温泉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千年の湯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仙田体験交流館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ナカゴ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グリーン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パーク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千手観音十七夜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千手神社秋季大祭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光の館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（日帰り）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かわにし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自満祭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川西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モトクロス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大会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キラリ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フェスティバル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仙田の収穫祭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中里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清津峡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渓谷トンネル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ミオン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なかさと(日帰り)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ゆくら</a:t>
                      </a:r>
                      <a:endParaRPr lang="en-US" altLang="ja"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妻有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湯処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よーへり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なかさと清津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スキー場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ミオン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なかさと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ふれあい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清田山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キャンプ場まつり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清津川・川っぺり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音楽祭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清津川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さかな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清津峡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湯元温泉　清津館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（日帰り）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松代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道の駅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まつだい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ふるさと会館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まつだい芝峠温泉雲海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(日帰り)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星峠の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棚田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まつだい雪国農耕文化村センター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農舞台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松代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観音祭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ほくほく線元気まつり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松代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ファミリー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スキー場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まつだい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郷土資料館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田舎体験（松代）（日帰り）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ロマン24inまつだい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79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美人林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温泉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センター鷹の湯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越後松之山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「森の学校」キョロロ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温泉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スキー場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レスト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ハウス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雪椿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高原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レストラン希望館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大棟山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美術博物館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白川屋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（日帰り）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D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大厳寺高原キャンプ場(コテージ、バンガロー)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(日帰り)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体験施設「地炉」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0" name="Google Shape;610;p38"/>
          <p:cNvSpPr txBox="1"/>
          <p:nvPr/>
        </p:nvSpPr>
        <p:spPr>
          <a:xfrm>
            <a:off x="228599" y="1216475"/>
            <a:ext cx="5914506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令和元年度の各地域別・観光入込客数上位10</a:t>
            </a:r>
            <a:r>
              <a:rPr lang="ja" altLang="en-US" b="1" dirty="0">
                <a:solidFill>
                  <a:srgbClr val="666666"/>
                </a:solidFill>
              </a:rPr>
              <a:t>件</a:t>
            </a:r>
            <a:r>
              <a:rPr lang="ja" b="1" dirty="0">
                <a:solidFill>
                  <a:srgbClr val="666666"/>
                </a:solidFill>
              </a:rPr>
              <a:t>（宿泊施設は除く）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19" name="Google Shape;620;p39">
            <a:extLst>
              <a:ext uri="{FF2B5EF4-FFF2-40B4-BE49-F238E27FC236}">
                <a16:creationId xmlns:a16="http://schemas.microsoft.com/office/drawing/2014/main" id="{565656E4-C84D-B848-AC57-C310C22D3360}"/>
              </a:ext>
            </a:extLst>
          </p:cNvPr>
          <p:cNvSpPr/>
          <p:nvPr/>
        </p:nvSpPr>
        <p:spPr>
          <a:xfrm>
            <a:off x="192309" y="5410111"/>
            <a:ext cx="629538" cy="4088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571;p36">
            <a:extLst>
              <a:ext uri="{FF2B5EF4-FFF2-40B4-BE49-F238E27FC236}">
                <a16:creationId xmlns:a16="http://schemas.microsoft.com/office/drawing/2014/main" id="{5D6E6A27-7398-B040-9E2D-8E8F43FC4EB2}"/>
              </a:ext>
            </a:extLst>
          </p:cNvPr>
          <p:cNvSpPr/>
          <p:nvPr/>
        </p:nvSpPr>
        <p:spPr>
          <a:xfrm>
            <a:off x="299436" y="5955609"/>
            <a:ext cx="1325880" cy="454854"/>
          </a:xfrm>
          <a:prstGeom prst="wedgeRectCallout">
            <a:avLst>
              <a:gd name="adj1" fmla="val -30092"/>
              <a:gd name="adj2" fmla="val -97705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唯一ベスト</a:t>
            </a:r>
            <a:r>
              <a:rPr lang="en-US" altLang="ja" sz="1200" dirty="0">
                <a:solidFill>
                  <a:srgbClr val="666666"/>
                </a:solidFill>
              </a:rPr>
              <a:t>10</a:t>
            </a:r>
            <a:r>
              <a:rPr lang="ja" altLang="en-US" sz="1200" dirty="0">
                <a:solidFill>
                  <a:srgbClr val="666666"/>
                </a:solidFill>
              </a:rPr>
              <a:t>に</a:t>
            </a:r>
            <a:endParaRPr lang="en-US" altLang="ja" sz="1200" dirty="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イベント系無し</a:t>
            </a:r>
            <a:endParaRPr sz="12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D1FC780-3A75-384C-9C83-28552530A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36843"/>
              </p:ext>
            </p:extLst>
          </p:nvPr>
        </p:nvGraphicFramePr>
        <p:xfrm>
          <a:off x="5785658" y="1129315"/>
          <a:ext cx="3094854" cy="457200"/>
        </p:xfrm>
        <a:graphic>
          <a:graphicData uri="http://schemas.openxmlformats.org/drawingml/2006/table">
            <a:tbl>
              <a:tblPr firstRow="1" bandRow="1">
                <a:tableStyleId>{7FC694AF-D819-4A0A-8659-133B5D1911D6}</a:tableStyleId>
              </a:tblPr>
              <a:tblGrid>
                <a:gridCol w="1072342">
                  <a:extLst>
                    <a:ext uri="{9D8B030D-6E8A-4147-A177-3AD203B41FA5}">
                      <a16:colId xmlns:a16="http://schemas.microsoft.com/office/drawing/2014/main" val="3064187582"/>
                    </a:ext>
                  </a:extLst>
                </a:gridCol>
                <a:gridCol w="814647">
                  <a:extLst>
                    <a:ext uri="{9D8B030D-6E8A-4147-A177-3AD203B41FA5}">
                      <a16:colId xmlns:a16="http://schemas.microsoft.com/office/drawing/2014/main" val="1281558862"/>
                    </a:ext>
                  </a:extLst>
                </a:gridCol>
                <a:gridCol w="1207865">
                  <a:extLst>
                    <a:ext uri="{9D8B030D-6E8A-4147-A177-3AD203B41FA5}">
                      <a16:colId xmlns:a16="http://schemas.microsoft.com/office/drawing/2014/main" val="3089395533"/>
                    </a:ext>
                  </a:extLst>
                </a:gridCol>
              </a:tblGrid>
              <a:tr h="1892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solidFill>
                            <a:srgbClr val="666666"/>
                          </a:solidFill>
                        </a:rPr>
                        <a:t>観光・商業施設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solidFill>
                            <a:srgbClr val="666666"/>
                          </a:solidFill>
                        </a:rPr>
                        <a:t>温泉</a:t>
                      </a:r>
                    </a:p>
                  </a:txBody>
                  <a:tcPr>
                    <a:solidFill>
                      <a:srgbClr val="C8C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solidFill>
                            <a:srgbClr val="666666"/>
                          </a:solidFill>
                        </a:rPr>
                        <a:t>まつり・イベント</a:t>
                      </a:r>
                    </a:p>
                  </a:txBody>
                  <a:tcPr>
                    <a:solidFill>
                      <a:srgbClr val="FE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443665"/>
                  </a:ext>
                </a:extLst>
              </a:tr>
              <a:tr h="1892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solidFill>
                            <a:srgbClr val="666666"/>
                          </a:solidFill>
                        </a:rPr>
                        <a:t>自然景観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solidFill>
                            <a:srgbClr val="666666"/>
                          </a:solidFill>
                        </a:rPr>
                        <a:t>スポーツ</a:t>
                      </a:r>
                    </a:p>
                  </a:txBody>
                  <a:tcPr>
                    <a:solidFill>
                      <a:srgbClr val="EDB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rgbClr val="666666"/>
                          </a:solidFill>
                        </a:rPr>
                        <a:t>芸術祭関係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113864"/>
                  </a:ext>
                </a:extLst>
              </a:tr>
            </a:tbl>
          </a:graphicData>
        </a:graphic>
      </p:graphicFrame>
      <p:sp>
        <p:nvSpPr>
          <p:cNvPr id="25" name="Google Shape;407;p29">
            <a:extLst>
              <a:ext uri="{FF2B5EF4-FFF2-40B4-BE49-F238E27FC236}">
                <a16:creationId xmlns:a16="http://schemas.microsoft.com/office/drawing/2014/main" id="{2F830818-B5EA-C844-93AB-F60F60EF8D0A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08;p29">
            <a:extLst>
              <a:ext uri="{FF2B5EF4-FFF2-40B4-BE49-F238E27FC236}">
                <a16:creationId xmlns:a16="http://schemas.microsoft.com/office/drawing/2014/main" id="{6B87BA48-21A3-E94F-B133-3C0DA53BD77D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9;p29">
            <a:extLst>
              <a:ext uri="{FF2B5EF4-FFF2-40B4-BE49-F238E27FC236}">
                <a16:creationId xmlns:a16="http://schemas.microsoft.com/office/drawing/2014/main" id="{F9643264-E18D-CE4D-87C6-412113E2C841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0;p29">
            <a:extLst>
              <a:ext uri="{FF2B5EF4-FFF2-40B4-BE49-F238E27FC236}">
                <a16:creationId xmlns:a16="http://schemas.microsoft.com/office/drawing/2014/main" id="{1BE0D783-F600-0349-B589-F8D916118CE9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2;p29">
            <a:extLst>
              <a:ext uri="{FF2B5EF4-FFF2-40B4-BE49-F238E27FC236}">
                <a16:creationId xmlns:a16="http://schemas.microsoft.com/office/drawing/2014/main" id="{48075212-BB0A-B14C-A839-E04649DC536A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413;p29">
            <a:extLst>
              <a:ext uri="{FF2B5EF4-FFF2-40B4-BE49-F238E27FC236}">
                <a16:creationId xmlns:a16="http://schemas.microsoft.com/office/drawing/2014/main" id="{10BA53CF-0282-A84A-BCC9-5D57A5B063F9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4;p29">
            <a:extLst>
              <a:ext uri="{FF2B5EF4-FFF2-40B4-BE49-F238E27FC236}">
                <a16:creationId xmlns:a16="http://schemas.microsoft.com/office/drawing/2014/main" id="{2C9089C2-0104-FC4F-8824-67A1174CEE36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5;p29">
            <a:extLst>
              <a:ext uri="{FF2B5EF4-FFF2-40B4-BE49-F238E27FC236}">
                <a16:creationId xmlns:a16="http://schemas.microsoft.com/office/drawing/2014/main" id="{97C2FEB1-3CA2-A547-9979-F4E154F2A4F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6;p29">
            <a:extLst>
              <a:ext uri="{FF2B5EF4-FFF2-40B4-BE49-F238E27FC236}">
                <a16:creationId xmlns:a16="http://schemas.microsoft.com/office/drawing/2014/main" id="{3E51CB00-BFDA-2241-9921-C535877BF3A8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17;p29">
            <a:extLst>
              <a:ext uri="{FF2B5EF4-FFF2-40B4-BE49-F238E27FC236}">
                <a16:creationId xmlns:a16="http://schemas.microsoft.com/office/drawing/2014/main" id="{09B653C7-1AA5-374A-A390-4505F673AE08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164;p19">
            <a:extLst>
              <a:ext uri="{FF2B5EF4-FFF2-40B4-BE49-F238E27FC236}">
                <a16:creationId xmlns:a16="http://schemas.microsoft.com/office/drawing/2014/main" id="{78E065E1-BA0D-634E-9A4F-3B082CE2CFEF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91488BE-FBBE-4C43-841A-F551E3208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30" y="1319869"/>
            <a:ext cx="8416385" cy="5027006"/>
          </a:xfrm>
          <a:prstGeom prst="rect">
            <a:avLst/>
          </a:prstGeom>
        </p:spPr>
      </p:pic>
      <p:sp>
        <p:nvSpPr>
          <p:cNvPr id="616" name="Google Shape;616;p39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観光客数は８月＞５月＞１０月＞２月の順に多い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619" name="Google Shape;619;p39"/>
          <p:cNvSpPr/>
          <p:nvPr/>
        </p:nvSpPr>
        <p:spPr>
          <a:xfrm>
            <a:off x="3560201" y="1922125"/>
            <a:ext cx="726000" cy="24969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39"/>
          <p:cNvSpPr/>
          <p:nvPr/>
        </p:nvSpPr>
        <p:spPr>
          <a:xfrm>
            <a:off x="4881800" y="2774975"/>
            <a:ext cx="457200" cy="17238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9"/>
          <p:cNvSpPr/>
          <p:nvPr/>
        </p:nvSpPr>
        <p:spPr>
          <a:xfrm>
            <a:off x="7210175" y="2939600"/>
            <a:ext cx="457200" cy="17238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9"/>
          <p:cNvSpPr/>
          <p:nvPr/>
        </p:nvSpPr>
        <p:spPr>
          <a:xfrm>
            <a:off x="1629350" y="1368875"/>
            <a:ext cx="1758000" cy="880500"/>
          </a:xfrm>
          <a:prstGeom prst="wedgeRectCallout">
            <a:avLst>
              <a:gd name="adj1" fmla="val 70796"/>
              <a:gd name="adj2" fmla="val 7498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8月、川西・松代地域のみ観光客の増加が見られない。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23" name="Google Shape;623;p39"/>
          <p:cNvSpPr/>
          <p:nvPr/>
        </p:nvSpPr>
        <p:spPr>
          <a:xfrm>
            <a:off x="4348400" y="1738450"/>
            <a:ext cx="1919100" cy="880500"/>
          </a:xfrm>
          <a:prstGeom prst="wedgeRectCallout">
            <a:avLst>
              <a:gd name="adj1" fmla="val -5294"/>
              <a:gd name="adj2" fmla="val 85769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10月、川西・松之山地域のみ観光客の増加が見られない。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24" name="Google Shape;624;p39"/>
          <p:cNvSpPr/>
          <p:nvPr/>
        </p:nvSpPr>
        <p:spPr>
          <a:xfrm>
            <a:off x="6374850" y="1922125"/>
            <a:ext cx="1758000" cy="880500"/>
          </a:xfrm>
          <a:prstGeom prst="wedgeRectCallout">
            <a:avLst>
              <a:gd name="adj1" fmla="val 11556"/>
              <a:gd name="adj2" fmla="val 92677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2月、十日町地域のみ観光客が増加。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25" name="Google Shape;625;p39"/>
          <p:cNvSpPr txBox="1"/>
          <p:nvPr/>
        </p:nvSpPr>
        <p:spPr>
          <a:xfrm>
            <a:off x="5968539" y="948452"/>
            <a:ext cx="310896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7" name="Google Shape;407;p29">
            <a:extLst>
              <a:ext uri="{FF2B5EF4-FFF2-40B4-BE49-F238E27FC236}">
                <a16:creationId xmlns:a16="http://schemas.microsoft.com/office/drawing/2014/main" id="{B74CE47F-2962-854D-B8AF-D0FDBFDF1EAF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08;p29">
            <a:extLst>
              <a:ext uri="{FF2B5EF4-FFF2-40B4-BE49-F238E27FC236}">
                <a16:creationId xmlns:a16="http://schemas.microsoft.com/office/drawing/2014/main" id="{FFF119AB-D2F1-BA45-9C5B-7E84AD38AF30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09;p29">
            <a:extLst>
              <a:ext uri="{FF2B5EF4-FFF2-40B4-BE49-F238E27FC236}">
                <a16:creationId xmlns:a16="http://schemas.microsoft.com/office/drawing/2014/main" id="{6348637C-A383-9A40-AE89-153443A0CB10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10;p29">
            <a:extLst>
              <a:ext uri="{FF2B5EF4-FFF2-40B4-BE49-F238E27FC236}">
                <a16:creationId xmlns:a16="http://schemas.microsoft.com/office/drawing/2014/main" id="{74256061-A602-5A4D-9B0B-5BEF460035B6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12;p29">
            <a:extLst>
              <a:ext uri="{FF2B5EF4-FFF2-40B4-BE49-F238E27FC236}">
                <a16:creationId xmlns:a16="http://schemas.microsoft.com/office/drawing/2014/main" id="{3BF292EE-821B-5B45-9742-66FFB5DB89C6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3;p29">
            <a:extLst>
              <a:ext uri="{FF2B5EF4-FFF2-40B4-BE49-F238E27FC236}">
                <a16:creationId xmlns:a16="http://schemas.microsoft.com/office/drawing/2014/main" id="{18CBDBCA-CFC9-FB4F-84F5-9C08DDECE666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4;p29">
            <a:extLst>
              <a:ext uri="{FF2B5EF4-FFF2-40B4-BE49-F238E27FC236}">
                <a16:creationId xmlns:a16="http://schemas.microsoft.com/office/drawing/2014/main" id="{EB8AB660-AC19-9741-BA04-4C6461ECF1FC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415;p29">
            <a:extLst>
              <a:ext uri="{FF2B5EF4-FFF2-40B4-BE49-F238E27FC236}">
                <a16:creationId xmlns:a16="http://schemas.microsoft.com/office/drawing/2014/main" id="{E2174FAE-7307-8444-A71F-6CA28D0CF741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416;p29">
            <a:extLst>
              <a:ext uri="{FF2B5EF4-FFF2-40B4-BE49-F238E27FC236}">
                <a16:creationId xmlns:a16="http://schemas.microsoft.com/office/drawing/2014/main" id="{FD863995-DD5E-EE45-9AC1-34C7B376BF5E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17;p29">
            <a:extLst>
              <a:ext uri="{FF2B5EF4-FFF2-40B4-BE49-F238E27FC236}">
                <a16:creationId xmlns:a16="http://schemas.microsoft.com/office/drawing/2014/main" id="{FABBFDEC-E983-ED4C-96FC-0128D5610D4B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164;p19">
            <a:extLst>
              <a:ext uri="{FF2B5EF4-FFF2-40B4-BE49-F238E27FC236}">
                <a16:creationId xmlns:a16="http://schemas.microsoft.com/office/drawing/2014/main" id="{0FAA2912-78F8-A345-A9B8-83B2332E0D79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1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十日町地区の特徴は、産業観光、まつり・イベント、文化施設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F5DF099-D84B-974A-8D3E-ECF139CEA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68858"/>
            <a:ext cx="8508804" cy="4890626"/>
          </a:xfrm>
          <a:prstGeom prst="rect">
            <a:avLst/>
          </a:prstGeom>
        </p:spPr>
      </p:pic>
      <p:sp>
        <p:nvSpPr>
          <p:cNvPr id="19" name="Google Shape;625;p39">
            <a:extLst>
              <a:ext uri="{FF2B5EF4-FFF2-40B4-BE49-F238E27FC236}">
                <a16:creationId xmlns:a16="http://schemas.microsoft.com/office/drawing/2014/main" id="{E8ACAADB-50EC-8C42-A7AC-98FF29439D0A}"/>
              </a:ext>
            </a:extLst>
          </p:cNvPr>
          <p:cNvSpPr txBox="1"/>
          <p:nvPr/>
        </p:nvSpPr>
        <p:spPr>
          <a:xfrm>
            <a:off x="5968539" y="948452"/>
            <a:ext cx="310896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0A83AD4A-59BD-3747-BE12-7096234F1AF6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49361AAB-7DA0-1D45-A66D-00186719EE8A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5C21D674-257A-D44A-95A2-2D50C7C23707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5F0BF399-54E6-2F4B-872B-FCB5B3717897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A1CBB466-E95D-7F40-8EC7-E9EEF9D29C73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3BB9C5A5-F441-8747-B37C-FB5F591C2BA1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0DEE1D94-3426-F34C-9160-C5292AAA4CDE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58536D96-3899-6445-8244-A554CB425E1F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84335CBF-75EF-F84F-B859-2598C7EF741D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6C69CEDE-91E3-2D4B-9B09-7A9882923D5A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9624E084-139C-EF44-A803-E22B71924D22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2"/>
          <p:cNvSpPr txBox="1"/>
          <p:nvPr/>
        </p:nvSpPr>
        <p:spPr>
          <a:xfrm>
            <a:off x="457200" y="462680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川西地区の特徴は、温泉、産業観光、まつり・イベント、その他レクリエーション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3B04CD9-9A14-194B-8896-2ED98516B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18" y="1509387"/>
            <a:ext cx="8353880" cy="4783348"/>
          </a:xfrm>
          <a:prstGeom prst="rect">
            <a:avLst/>
          </a:prstGeom>
        </p:spPr>
      </p:pic>
      <p:sp>
        <p:nvSpPr>
          <p:cNvPr id="19" name="Google Shape;625;p39">
            <a:extLst>
              <a:ext uri="{FF2B5EF4-FFF2-40B4-BE49-F238E27FC236}">
                <a16:creationId xmlns:a16="http://schemas.microsoft.com/office/drawing/2014/main" id="{55FB02B5-DCCC-2E49-A16F-DEFC86611D82}"/>
              </a:ext>
            </a:extLst>
          </p:cNvPr>
          <p:cNvSpPr txBox="1"/>
          <p:nvPr/>
        </p:nvSpPr>
        <p:spPr>
          <a:xfrm>
            <a:off x="5968539" y="948452"/>
            <a:ext cx="310896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E1E55A7F-DD4F-8744-B850-B2665C891E02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A3F69766-3CAB-1845-9CCD-086F41355675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06174CB4-ACC6-F74D-9D6E-8AC8B5A1254A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439F5AFA-1659-4C40-914B-AB225672BB8D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E5E6F223-E813-E04B-BCC6-25B0EC4C6F19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7FFE3A65-C1DD-E64D-87F7-750F4494480D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2AAA33FF-664D-A341-A52C-E2968109C038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2B8A437B-761A-0A41-BC64-FB833C5711E4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FC9879DF-BC8E-3049-AA70-254110DFEEE5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B14C6C5D-A78E-0446-BBDB-F495A202A15F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88C13354-966C-EE4E-9E4A-EA00B94CBC29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43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中里地区の特徴は、温泉、自然景観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704" name="Google Shape;704;p43"/>
          <p:cNvSpPr txBox="1"/>
          <p:nvPr/>
        </p:nvSpPr>
        <p:spPr>
          <a:xfrm>
            <a:off x="5967512" y="1060675"/>
            <a:ext cx="3109985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8A43DE1-0C70-FC4B-A8AA-5114DF83D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22" y="1486737"/>
            <a:ext cx="8229345" cy="5171757"/>
          </a:xfrm>
          <a:prstGeom prst="rect">
            <a:avLst/>
          </a:prstGeom>
        </p:spPr>
      </p:pic>
      <p:sp>
        <p:nvSpPr>
          <p:cNvPr id="19" name="Google Shape;407;p29">
            <a:extLst>
              <a:ext uri="{FF2B5EF4-FFF2-40B4-BE49-F238E27FC236}">
                <a16:creationId xmlns:a16="http://schemas.microsoft.com/office/drawing/2014/main" id="{7B7E9A51-D0DB-6046-AD1B-5347FC490292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08;p29">
            <a:extLst>
              <a:ext uri="{FF2B5EF4-FFF2-40B4-BE49-F238E27FC236}">
                <a16:creationId xmlns:a16="http://schemas.microsoft.com/office/drawing/2014/main" id="{B9D83589-5EB1-4543-854E-B54A917DFB29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9;p29">
            <a:extLst>
              <a:ext uri="{FF2B5EF4-FFF2-40B4-BE49-F238E27FC236}">
                <a16:creationId xmlns:a16="http://schemas.microsoft.com/office/drawing/2014/main" id="{17436CA5-C394-2545-A9BF-7DBBA750C637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10;p29">
            <a:extLst>
              <a:ext uri="{FF2B5EF4-FFF2-40B4-BE49-F238E27FC236}">
                <a16:creationId xmlns:a16="http://schemas.microsoft.com/office/drawing/2014/main" id="{0377A188-0A78-1946-920A-2D1563058B6B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2;p29">
            <a:extLst>
              <a:ext uri="{FF2B5EF4-FFF2-40B4-BE49-F238E27FC236}">
                <a16:creationId xmlns:a16="http://schemas.microsoft.com/office/drawing/2014/main" id="{504A5CD1-77A2-5143-8378-F35D49949F8A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413;p29">
            <a:extLst>
              <a:ext uri="{FF2B5EF4-FFF2-40B4-BE49-F238E27FC236}">
                <a16:creationId xmlns:a16="http://schemas.microsoft.com/office/drawing/2014/main" id="{41C28653-36F6-E14B-AFF9-3B532293B011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4;p29">
            <a:extLst>
              <a:ext uri="{FF2B5EF4-FFF2-40B4-BE49-F238E27FC236}">
                <a16:creationId xmlns:a16="http://schemas.microsoft.com/office/drawing/2014/main" id="{1F9BCA95-D889-FF44-91B5-BB57A04F5939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5;p29">
            <a:extLst>
              <a:ext uri="{FF2B5EF4-FFF2-40B4-BE49-F238E27FC236}">
                <a16:creationId xmlns:a16="http://schemas.microsoft.com/office/drawing/2014/main" id="{24159C1D-45CF-5246-9B19-37A4720CFB0A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6;p29">
            <a:extLst>
              <a:ext uri="{FF2B5EF4-FFF2-40B4-BE49-F238E27FC236}">
                <a16:creationId xmlns:a16="http://schemas.microsoft.com/office/drawing/2014/main" id="{97A79217-7D23-1945-88E5-A9180C478C34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7;p29">
            <a:extLst>
              <a:ext uri="{FF2B5EF4-FFF2-40B4-BE49-F238E27FC236}">
                <a16:creationId xmlns:a16="http://schemas.microsoft.com/office/drawing/2014/main" id="{52FCCDD2-04EA-2D4E-BB98-17DD5B9FCCC8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9" name="Google Shape;164;p19">
            <a:extLst>
              <a:ext uri="{FF2B5EF4-FFF2-40B4-BE49-F238E27FC236}">
                <a16:creationId xmlns:a16="http://schemas.microsoft.com/office/drawing/2014/main" id="{32EB264F-0A23-0442-BCBF-C72A7CE508C7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44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松代地区の特徴は、産業観光、まつり・イベント、自然景観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6C614B4-1AE0-2043-B440-BA2A073AB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26" y="1488645"/>
            <a:ext cx="8288912" cy="5070097"/>
          </a:xfrm>
          <a:prstGeom prst="rect">
            <a:avLst/>
          </a:prstGeom>
        </p:spPr>
      </p:pic>
      <p:sp>
        <p:nvSpPr>
          <p:cNvPr id="19" name="Google Shape;625;p39">
            <a:extLst>
              <a:ext uri="{FF2B5EF4-FFF2-40B4-BE49-F238E27FC236}">
                <a16:creationId xmlns:a16="http://schemas.microsoft.com/office/drawing/2014/main" id="{B219BD5A-E208-9E48-9F26-65A9521D60B2}"/>
              </a:ext>
            </a:extLst>
          </p:cNvPr>
          <p:cNvSpPr txBox="1"/>
          <p:nvPr/>
        </p:nvSpPr>
        <p:spPr>
          <a:xfrm>
            <a:off x="5968539" y="1023267"/>
            <a:ext cx="310896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C4B45189-13DD-D94D-A528-3802C0BB7677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E7F8759F-E105-B740-AF64-93D3E2B482CB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E0F7A521-7CA7-134C-81CE-629393B1AA68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19EB5740-CAB9-FF46-814D-B3EE3C45F81B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BEA5D739-F31B-2448-86A3-401036D2755B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B29CDE89-0C8D-5C49-9308-97EA498B3C81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5B48A1CF-2AC0-B14F-8D38-6AC4C079A353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B93787EA-0414-A94C-A220-231FEBF274E7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3A9CB708-BA9B-DF44-81E5-E2FA79DCA99E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CD3A6D1B-02E4-B64D-ABF8-733AC96064EC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B2425517-B92F-B945-A592-867C61C26192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5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松之山地区の特徴は、文化施設、自然景観、その他レクリエーション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69F01A7-26D9-8346-9BCB-338EBEC11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2049"/>
            <a:ext cx="8321040" cy="5258811"/>
          </a:xfrm>
          <a:prstGeom prst="rect">
            <a:avLst/>
          </a:prstGeom>
        </p:spPr>
      </p:pic>
      <p:sp>
        <p:nvSpPr>
          <p:cNvPr id="19" name="Google Shape;625;p39">
            <a:extLst>
              <a:ext uri="{FF2B5EF4-FFF2-40B4-BE49-F238E27FC236}">
                <a16:creationId xmlns:a16="http://schemas.microsoft.com/office/drawing/2014/main" id="{4C8173DA-E54E-4A4E-A5DA-0068276661A0}"/>
              </a:ext>
            </a:extLst>
          </p:cNvPr>
          <p:cNvSpPr txBox="1"/>
          <p:nvPr/>
        </p:nvSpPr>
        <p:spPr>
          <a:xfrm>
            <a:off x="5968539" y="1006643"/>
            <a:ext cx="310896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E938C436-F173-F245-8C1E-49F36DEA91E3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FD9685A4-F021-B544-8B33-157AC77D4BE6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0C9D1F16-FDC3-764F-9E07-D77999226E4F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4FED38C2-811C-0D48-839B-D5D8D938546E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4354544E-A58F-3D49-BFEA-A944F236D637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F45A82F4-4C8E-3143-BD56-870D476AFB34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CE782A6B-AF12-884E-9728-8FE9F0E10728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358022E6-1A81-B143-996B-7C916632E954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3307F1DC-2F8B-1B46-B82C-D8FB7DE3F675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42B2BD59-3F78-D34F-BFCE-438AC49F34BF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E5D889B5-A08D-CF47-A407-DCC7C3F56481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4FA7823-1FD0-6944-8969-E4E19D7CA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" y="1473772"/>
            <a:ext cx="7879911" cy="5235358"/>
          </a:xfrm>
          <a:prstGeom prst="rect">
            <a:avLst/>
          </a:prstGeom>
        </p:spPr>
      </p:pic>
      <p:sp>
        <p:nvSpPr>
          <p:cNvPr id="762" name="Google Shape;762;p46"/>
          <p:cNvSpPr txBox="1"/>
          <p:nvPr/>
        </p:nvSpPr>
        <p:spPr>
          <a:xfrm>
            <a:off x="457200" y="567241"/>
            <a:ext cx="8686800" cy="531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ほくほく線は８月・５月・１月の利用者が多い</a:t>
            </a:r>
            <a:endParaRPr lang="en-US" altLang="ja" sz="2100" b="1" dirty="0">
              <a:solidFill>
                <a:srgbClr val="666666"/>
              </a:solidFill>
            </a:endParaRPr>
          </a:p>
        </p:txBody>
      </p:sp>
      <p:sp>
        <p:nvSpPr>
          <p:cNvPr id="765" name="Google Shape;765;p46"/>
          <p:cNvSpPr/>
          <p:nvPr/>
        </p:nvSpPr>
        <p:spPr>
          <a:xfrm>
            <a:off x="5101425" y="1971871"/>
            <a:ext cx="3310500" cy="1384200"/>
          </a:xfrm>
          <a:prstGeom prst="wedgeRectCallout">
            <a:avLst>
              <a:gd name="adj1" fmla="val -76660"/>
              <a:gd name="adj2" fmla="val 16613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平成29年度と平成30年度を比較すると、春〜秋にかけては「大地の芸術祭」の効果か平成30年度の利用客数の方が多い</a:t>
            </a:r>
            <a:r>
              <a:rPr lang="ja" altLang="en-US" dirty="0">
                <a:solidFill>
                  <a:srgbClr val="666666"/>
                </a:solidFill>
              </a:rPr>
              <a:t>が</a:t>
            </a:r>
            <a:r>
              <a:rPr lang="ja" dirty="0">
                <a:solidFill>
                  <a:srgbClr val="666666"/>
                </a:solidFill>
              </a:rPr>
              <a:t>、</a:t>
            </a:r>
            <a:r>
              <a:rPr lang="ja" altLang="en-US" dirty="0">
                <a:solidFill>
                  <a:srgbClr val="666666"/>
                </a:solidFill>
              </a:rPr>
              <a:t>増加幅は</a:t>
            </a:r>
            <a:r>
              <a:rPr lang="ja" dirty="0">
                <a:solidFill>
                  <a:srgbClr val="666666"/>
                </a:solidFill>
              </a:rPr>
              <a:t>最大で</a:t>
            </a:r>
            <a:r>
              <a:rPr lang="ja" altLang="en-US" dirty="0">
                <a:solidFill>
                  <a:srgbClr val="666666"/>
                </a:solidFill>
              </a:rPr>
              <a:t>約</a:t>
            </a:r>
            <a:r>
              <a:rPr lang="ja" dirty="0">
                <a:solidFill>
                  <a:srgbClr val="666666"/>
                </a:solidFill>
              </a:rPr>
              <a:t>1万人／月。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7512BB-1858-114F-B6A9-49AC1E205D44}"/>
              </a:ext>
            </a:extLst>
          </p:cNvPr>
          <p:cNvSpPr/>
          <p:nvPr/>
        </p:nvSpPr>
        <p:spPr>
          <a:xfrm>
            <a:off x="4282935" y="1150521"/>
            <a:ext cx="4451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ja-JP" altLang="en-US">
                <a:solidFill>
                  <a:srgbClr val="666666"/>
                </a:solidFill>
              </a:rPr>
              <a:t>（参考）観光入込客数は</a:t>
            </a:r>
            <a:r>
              <a:rPr lang="en-US" altLang="ja-JP" dirty="0">
                <a:solidFill>
                  <a:srgbClr val="666666"/>
                </a:solidFill>
              </a:rPr>
              <a:t>8</a:t>
            </a:r>
            <a:r>
              <a:rPr lang="ja-JP" altLang="en-US">
                <a:solidFill>
                  <a:srgbClr val="666666"/>
                </a:solidFill>
              </a:rPr>
              <a:t>月＞</a:t>
            </a:r>
            <a:r>
              <a:rPr lang="en-US" altLang="ja-JP" dirty="0">
                <a:solidFill>
                  <a:srgbClr val="666666"/>
                </a:solidFill>
              </a:rPr>
              <a:t>5</a:t>
            </a:r>
            <a:r>
              <a:rPr lang="ja-JP" altLang="en-US">
                <a:solidFill>
                  <a:srgbClr val="666666"/>
                </a:solidFill>
              </a:rPr>
              <a:t>月＞</a:t>
            </a:r>
            <a:r>
              <a:rPr lang="en-US" altLang="ja-JP" dirty="0">
                <a:solidFill>
                  <a:srgbClr val="666666"/>
                </a:solidFill>
              </a:rPr>
              <a:t>10</a:t>
            </a:r>
            <a:r>
              <a:rPr lang="ja-JP" altLang="en-US">
                <a:solidFill>
                  <a:srgbClr val="666666"/>
                </a:solidFill>
              </a:rPr>
              <a:t>月＞</a:t>
            </a:r>
            <a:r>
              <a:rPr lang="en-US" altLang="ja-JP" dirty="0">
                <a:solidFill>
                  <a:srgbClr val="666666"/>
                </a:solidFill>
              </a:rPr>
              <a:t>2</a:t>
            </a:r>
            <a:r>
              <a:rPr lang="ja-JP" altLang="en-US">
                <a:solidFill>
                  <a:srgbClr val="666666"/>
                </a:solidFill>
              </a:rPr>
              <a:t>月が上位</a:t>
            </a:r>
            <a:endParaRPr lang="ja-JP" altLang="en-US" dirty="0">
              <a:solidFill>
                <a:srgbClr val="666666"/>
              </a:solidFill>
            </a:endParaRPr>
          </a:p>
        </p:txBody>
      </p:sp>
      <p:sp>
        <p:nvSpPr>
          <p:cNvPr id="20" name="Google Shape;407;p29">
            <a:extLst>
              <a:ext uri="{FF2B5EF4-FFF2-40B4-BE49-F238E27FC236}">
                <a16:creationId xmlns:a16="http://schemas.microsoft.com/office/drawing/2014/main" id="{FD195846-F20F-0549-AEF2-0F8871037953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08;p29">
            <a:extLst>
              <a:ext uri="{FF2B5EF4-FFF2-40B4-BE49-F238E27FC236}">
                <a16:creationId xmlns:a16="http://schemas.microsoft.com/office/drawing/2014/main" id="{77F060F2-F840-5E48-AA61-5364282BF167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09;p29">
            <a:extLst>
              <a:ext uri="{FF2B5EF4-FFF2-40B4-BE49-F238E27FC236}">
                <a16:creationId xmlns:a16="http://schemas.microsoft.com/office/drawing/2014/main" id="{0DF95ADE-5DFF-DA4D-A7A1-DFA5037E8529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410;p29">
            <a:extLst>
              <a:ext uri="{FF2B5EF4-FFF2-40B4-BE49-F238E27FC236}">
                <a16:creationId xmlns:a16="http://schemas.microsoft.com/office/drawing/2014/main" id="{9A8A3937-3E22-8643-9FEE-6E7B41ADB886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12;p29">
            <a:extLst>
              <a:ext uri="{FF2B5EF4-FFF2-40B4-BE49-F238E27FC236}">
                <a16:creationId xmlns:a16="http://schemas.microsoft.com/office/drawing/2014/main" id="{EB3899FA-DD98-1349-8195-7339E1207A0A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3;p29">
            <a:extLst>
              <a:ext uri="{FF2B5EF4-FFF2-40B4-BE49-F238E27FC236}">
                <a16:creationId xmlns:a16="http://schemas.microsoft.com/office/drawing/2014/main" id="{C6B5A705-DAE6-2841-805B-58D33DE907CD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4;p29">
            <a:extLst>
              <a:ext uri="{FF2B5EF4-FFF2-40B4-BE49-F238E27FC236}">
                <a16:creationId xmlns:a16="http://schemas.microsoft.com/office/drawing/2014/main" id="{C66FC153-1CCD-DD41-B119-ED2D0E7BF549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7" name="Google Shape;415;p29">
            <a:extLst>
              <a:ext uri="{FF2B5EF4-FFF2-40B4-BE49-F238E27FC236}">
                <a16:creationId xmlns:a16="http://schemas.microsoft.com/office/drawing/2014/main" id="{0298D603-824E-4A43-8E46-A6134EDF2B6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6;p29">
            <a:extLst>
              <a:ext uri="{FF2B5EF4-FFF2-40B4-BE49-F238E27FC236}">
                <a16:creationId xmlns:a16="http://schemas.microsoft.com/office/drawing/2014/main" id="{F72F561D-83F2-864D-80B7-42AE8A302A07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7;p29">
            <a:extLst>
              <a:ext uri="{FF2B5EF4-FFF2-40B4-BE49-F238E27FC236}">
                <a16:creationId xmlns:a16="http://schemas.microsoft.com/office/drawing/2014/main" id="{4FA2AA11-18A9-D549-847B-7FEEE32AB250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164;p19">
            <a:extLst>
              <a:ext uri="{FF2B5EF4-FFF2-40B4-BE49-F238E27FC236}">
                <a16:creationId xmlns:a16="http://schemas.microsoft.com/office/drawing/2014/main" id="{F62071FB-5E55-234C-8AA0-2486BD68EED6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7BC751-614F-9D49-B439-2A23251BB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177" y="3670856"/>
            <a:ext cx="4897000" cy="2955270"/>
          </a:xfrm>
          <a:prstGeom prst="rect">
            <a:avLst/>
          </a:prstGeom>
        </p:spPr>
      </p:pic>
      <p:sp>
        <p:nvSpPr>
          <p:cNvPr id="782" name="Google Shape;782;p47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中里・松之山地区では、芸術祭年度以外でも観光客増加傾向</a:t>
            </a: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798" name="Google Shape;798;p47"/>
          <p:cNvSpPr/>
          <p:nvPr/>
        </p:nvSpPr>
        <p:spPr>
          <a:xfrm>
            <a:off x="7893548" y="5968538"/>
            <a:ext cx="701700" cy="177635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47"/>
          <p:cNvSpPr/>
          <p:nvPr/>
        </p:nvSpPr>
        <p:spPr>
          <a:xfrm>
            <a:off x="7893550" y="6377238"/>
            <a:ext cx="701700" cy="177635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47"/>
          <p:cNvSpPr txBox="1"/>
          <p:nvPr/>
        </p:nvSpPr>
        <p:spPr>
          <a:xfrm>
            <a:off x="5732670" y="1213245"/>
            <a:ext cx="3234536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C4EE798-AD58-4E4C-B147-5115E94B6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8" y="1329134"/>
            <a:ext cx="5106131" cy="2475700"/>
          </a:xfrm>
          <a:prstGeom prst="rect">
            <a:avLst/>
          </a:prstGeom>
        </p:spPr>
      </p:pic>
      <p:sp>
        <p:nvSpPr>
          <p:cNvPr id="25" name="Google Shape;407;p29">
            <a:extLst>
              <a:ext uri="{FF2B5EF4-FFF2-40B4-BE49-F238E27FC236}">
                <a16:creationId xmlns:a16="http://schemas.microsoft.com/office/drawing/2014/main" id="{83918F64-A783-2247-81EA-FFA35B9BB5BA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08;p29">
            <a:extLst>
              <a:ext uri="{FF2B5EF4-FFF2-40B4-BE49-F238E27FC236}">
                <a16:creationId xmlns:a16="http://schemas.microsoft.com/office/drawing/2014/main" id="{6577496A-DB40-C74A-8240-C2DC54FD5F63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9;p29">
            <a:extLst>
              <a:ext uri="{FF2B5EF4-FFF2-40B4-BE49-F238E27FC236}">
                <a16:creationId xmlns:a16="http://schemas.microsoft.com/office/drawing/2014/main" id="{F86760B4-D3E5-CD46-BCC7-C14EA1CBB5CB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0;p29">
            <a:extLst>
              <a:ext uri="{FF2B5EF4-FFF2-40B4-BE49-F238E27FC236}">
                <a16:creationId xmlns:a16="http://schemas.microsoft.com/office/drawing/2014/main" id="{9ADD60C6-0A1B-A542-BFB9-A92A5E9E69E6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2;p29">
            <a:extLst>
              <a:ext uri="{FF2B5EF4-FFF2-40B4-BE49-F238E27FC236}">
                <a16:creationId xmlns:a16="http://schemas.microsoft.com/office/drawing/2014/main" id="{DB260A75-CC24-4A4F-A24D-4C5827717A03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413;p29">
            <a:extLst>
              <a:ext uri="{FF2B5EF4-FFF2-40B4-BE49-F238E27FC236}">
                <a16:creationId xmlns:a16="http://schemas.microsoft.com/office/drawing/2014/main" id="{0E756202-95BD-9D4A-B96C-BF0FFFC4CC72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4;p29">
            <a:extLst>
              <a:ext uri="{FF2B5EF4-FFF2-40B4-BE49-F238E27FC236}">
                <a16:creationId xmlns:a16="http://schemas.microsoft.com/office/drawing/2014/main" id="{FB7CF723-FD4E-2043-ABF4-92890636C815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5;p29">
            <a:extLst>
              <a:ext uri="{FF2B5EF4-FFF2-40B4-BE49-F238E27FC236}">
                <a16:creationId xmlns:a16="http://schemas.microsoft.com/office/drawing/2014/main" id="{93878CE6-D799-F542-A99D-534CBFC3350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6;p29">
            <a:extLst>
              <a:ext uri="{FF2B5EF4-FFF2-40B4-BE49-F238E27FC236}">
                <a16:creationId xmlns:a16="http://schemas.microsoft.com/office/drawing/2014/main" id="{7EF4AADD-BF7B-8640-BCFE-22678855D6F7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17;p29">
            <a:extLst>
              <a:ext uri="{FF2B5EF4-FFF2-40B4-BE49-F238E27FC236}">
                <a16:creationId xmlns:a16="http://schemas.microsoft.com/office/drawing/2014/main" id="{083FD2AC-C200-E348-BF96-62E7DC7882C6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164;p19">
            <a:extLst>
              <a:ext uri="{FF2B5EF4-FFF2-40B4-BE49-F238E27FC236}">
                <a16:creationId xmlns:a16="http://schemas.microsoft.com/office/drawing/2014/main" id="{3117D87E-B80A-4040-8234-1643DC20E62B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8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コンテンツは認知されているものの、アクセス方法の複雑さが難点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810" name="Google Shape;810;p48"/>
          <p:cNvPicPr preferRelativeResize="0"/>
          <p:nvPr/>
        </p:nvPicPr>
        <p:blipFill rotWithShape="1">
          <a:blip r:embed="rId3">
            <a:alphaModFix/>
          </a:blip>
          <a:srcRect b="-4854"/>
          <a:stretch/>
        </p:blipFill>
        <p:spPr>
          <a:xfrm>
            <a:off x="1132825" y="4355900"/>
            <a:ext cx="4571998" cy="257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41250"/>
            <a:ext cx="4191001" cy="2240852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8"/>
          <p:cNvSpPr txBox="1"/>
          <p:nvPr/>
        </p:nvSpPr>
        <p:spPr>
          <a:xfrm>
            <a:off x="731520" y="4013050"/>
            <a:ext cx="494748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観光案内所（十日町駅）の問い合わせ内容【平成29年度】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826" name="Google Shape;826;p48"/>
          <p:cNvSpPr/>
          <p:nvPr/>
        </p:nvSpPr>
        <p:spPr>
          <a:xfrm>
            <a:off x="3012025" y="2260375"/>
            <a:ext cx="6363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48"/>
          <p:cNvSpPr/>
          <p:nvPr/>
        </p:nvSpPr>
        <p:spPr>
          <a:xfrm>
            <a:off x="1011875" y="2773725"/>
            <a:ext cx="6363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48"/>
          <p:cNvSpPr/>
          <p:nvPr/>
        </p:nvSpPr>
        <p:spPr>
          <a:xfrm>
            <a:off x="2636252" y="3239851"/>
            <a:ext cx="504900" cy="2199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48"/>
          <p:cNvSpPr/>
          <p:nvPr/>
        </p:nvSpPr>
        <p:spPr>
          <a:xfrm>
            <a:off x="1724380" y="5343150"/>
            <a:ext cx="768300" cy="2199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48"/>
          <p:cNvSpPr/>
          <p:nvPr/>
        </p:nvSpPr>
        <p:spPr>
          <a:xfrm>
            <a:off x="4110172" y="4754325"/>
            <a:ext cx="504900" cy="2199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48"/>
          <p:cNvSpPr/>
          <p:nvPr/>
        </p:nvSpPr>
        <p:spPr>
          <a:xfrm>
            <a:off x="3128926" y="5541453"/>
            <a:ext cx="636300" cy="2967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48"/>
          <p:cNvSpPr/>
          <p:nvPr/>
        </p:nvSpPr>
        <p:spPr>
          <a:xfrm>
            <a:off x="2284750" y="4818024"/>
            <a:ext cx="504900" cy="2967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3" name="Google Shape;833;p48"/>
          <p:cNvPicPr preferRelativeResize="0"/>
          <p:nvPr/>
        </p:nvPicPr>
        <p:blipFill rotWithShape="1">
          <a:blip r:embed="rId5">
            <a:alphaModFix/>
          </a:blip>
          <a:srcRect l="16793" t="3762" r="18191" b="9152"/>
          <a:stretch/>
        </p:blipFill>
        <p:spPr>
          <a:xfrm>
            <a:off x="5870400" y="3773901"/>
            <a:ext cx="3007253" cy="302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48"/>
          <p:cNvPicPr preferRelativeResize="0"/>
          <p:nvPr/>
        </p:nvPicPr>
        <p:blipFill rotWithShape="1">
          <a:blip r:embed="rId6">
            <a:alphaModFix/>
          </a:blip>
          <a:srcRect l="13812" t="4266" r="12403" b="6471"/>
          <a:stretch/>
        </p:blipFill>
        <p:spPr>
          <a:xfrm>
            <a:off x="4351713" y="1140912"/>
            <a:ext cx="3179628" cy="27419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407;p29">
            <a:extLst>
              <a:ext uri="{FF2B5EF4-FFF2-40B4-BE49-F238E27FC236}">
                <a16:creationId xmlns:a16="http://schemas.microsoft.com/office/drawing/2014/main" id="{66218C35-131B-6B48-8348-6C8421FC7B06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08;p29">
            <a:extLst>
              <a:ext uri="{FF2B5EF4-FFF2-40B4-BE49-F238E27FC236}">
                <a16:creationId xmlns:a16="http://schemas.microsoft.com/office/drawing/2014/main" id="{16D4B91D-CBA4-A747-A9CE-C682D7254469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09;p29">
            <a:extLst>
              <a:ext uri="{FF2B5EF4-FFF2-40B4-BE49-F238E27FC236}">
                <a16:creationId xmlns:a16="http://schemas.microsoft.com/office/drawing/2014/main" id="{80CA04AF-DFE9-A54C-A05B-EA1942A2853F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10;p29">
            <a:extLst>
              <a:ext uri="{FF2B5EF4-FFF2-40B4-BE49-F238E27FC236}">
                <a16:creationId xmlns:a16="http://schemas.microsoft.com/office/drawing/2014/main" id="{77FFC4E3-C9BC-8347-8932-9D90F2DC9758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12;p29">
            <a:extLst>
              <a:ext uri="{FF2B5EF4-FFF2-40B4-BE49-F238E27FC236}">
                <a16:creationId xmlns:a16="http://schemas.microsoft.com/office/drawing/2014/main" id="{DB9D2F6B-3AD5-E640-A474-A5A65C83AFC1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413;p29">
            <a:extLst>
              <a:ext uri="{FF2B5EF4-FFF2-40B4-BE49-F238E27FC236}">
                <a16:creationId xmlns:a16="http://schemas.microsoft.com/office/drawing/2014/main" id="{FC549580-6B75-E64C-8993-3070F21C7D0C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414;p29">
            <a:extLst>
              <a:ext uri="{FF2B5EF4-FFF2-40B4-BE49-F238E27FC236}">
                <a16:creationId xmlns:a16="http://schemas.microsoft.com/office/drawing/2014/main" id="{59089022-B53B-2E4A-9582-CF8EBB251A86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415;p29">
            <a:extLst>
              <a:ext uri="{FF2B5EF4-FFF2-40B4-BE49-F238E27FC236}">
                <a16:creationId xmlns:a16="http://schemas.microsoft.com/office/drawing/2014/main" id="{37C2CC51-88FE-E441-A16A-D006D31C01DF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416;p29">
            <a:extLst>
              <a:ext uri="{FF2B5EF4-FFF2-40B4-BE49-F238E27FC236}">
                <a16:creationId xmlns:a16="http://schemas.microsoft.com/office/drawing/2014/main" id="{E2435EE3-6BFF-9243-A489-45C3907DABA9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417;p29">
            <a:extLst>
              <a:ext uri="{FF2B5EF4-FFF2-40B4-BE49-F238E27FC236}">
                <a16:creationId xmlns:a16="http://schemas.microsoft.com/office/drawing/2014/main" id="{B4B26960-7677-A343-A91D-2D8B578FD2F3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9" name="Google Shape;164;p19">
            <a:extLst>
              <a:ext uri="{FF2B5EF4-FFF2-40B4-BE49-F238E27FC236}">
                <a16:creationId xmlns:a16="http://schemas.microsoft.com/office/drawing/2014/main" id="{5E7EB6A9-8FD0-954A-824A-97314A2EC354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809" name="Google Shape;809;p48"/>
          <p:cNvSpPr txBox="1"/>
          <p:nvPr/>
        </p:nvSpPr>
        <p:spPr>
          <a:xfrm>
            <a:off x="152400" y="1368875"/>
            <a:ext cx="48870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観光案内所（十日町駅）の問い合わせ内容【平成30年度】</a:t>
            </a:r>
            <a:endParaRPr b="1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49"/>
          <p:cNvPicPr preferRelativeResize="0"/>
          <p:nvPr/>
        </p:nvPicPr>
        <p:blipFill rotWithShape="1">
          <a:blip r:embed="rId3">
            <a:alphaModFix/>
          </a:blip>
          <a:srcRect l="14844" t="3837" r="17090" b="8550"/>
          <a:stretch/>
        </p:blipFill>
        <p:spPr>
          <a:xfrm>
            <a:off x="4568025" y="1056400"/>
            <a:ext cx="3250024" cy="31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49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松代・松之山エリアでは特に「自然」を求める声が多い</a:t>
            </a:r>
            <a:endParaRPr sz="2100" b="1">
              <a:solidFill>
                <a:srgbClr val="666666"/>
              </a:solidFill>
            </a:endParaRPr>
          </a:p>
        </p:txBody>
      </p:sp>
      <p:pic>
        <p:nvPicPr>
          <p:cNvPr id="841" name="Google Shape;84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1743766"/>
            <a:ext cx="4349923" cy="2447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4150" y="4294350"/>
            <a:ext cx="4556851" cy="25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49"/>
          <p:cNvPicPr preferRelativeResize="0"/>
          <p:nvPr/>
        </p:nvPicPr>
        <p:blipFill rotWithShape="1">
          <a:blip r:embed="rId6">
            <a:alphaModFix/>
          </a:blip>
          <a:srcRect r="12975"/>
          <a:stretch/>
        </p:blipFill>
        <p:spPr>
          <a:xfrm>
            <a:off x="5645325" y="4166925"/>
            <a:ext cx="3034152" cy="2614877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49"/>
          <p:cNvSpPr txBox="1"/>
          <p:nvPr/>
        </p:nvSpPr>
        <p:spPr>
          <a:xfrm>
            <a:off x="76199" y="1368875"/>
            <a:ext cx="5127567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観光案内所（まつだい駅）の問い合わせ内容【平成30年度】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666666"/>
              </a:solidFill>
            </a:endParaRPr>
          </a:p>
        </p:txBody>
      </p:sp>
      <p:sp>
        <p:nvSpPr>
          <p:cNvPr id="845" name="Google Shape;845;p49"/>
          <p:cNvSpPr txBox="1"/>
          <p:nvPr/>
        </p:nvSpPr>
        <p:spPr>
          <a:xfrm>
            <a:off x="315884" y="4013050"/>
            <a:ext cx="5058316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観光案内所（まつだい駅）の問い合わせ内容【平成29年度】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858" name="Google Shape;858;p49"/>
          <p:cNvSpPr/>
          <p:nvPr/>
        </p:nvSpPr>
        <p:spPr>
          <a:xfrm>
            <a:off x="1701400" y="1841750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49"/>
          <p:cNvSpPr/>
          <p:nvPr/>
        </p:nvSpPr>
        <p:spPr>
          <a:xfrm>
            <a:off x="2841910" y="2602820"/>
            <a:ext cx="1215300" cy="4626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49"/>
          <p:cNvSpPr/>
          <p:nvPr/>
        </p:nvSpPr>
        <p:spPr>
          <a:xfrm>
            <a:off x="2860750" y="6195925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49"/>
          <p:cNvSpPr/>
          <p:nvPr/>
        </p:nvSpPr>
        <p:spPr>
          <a:xfrm>
            <a:off x="3507375" y="6195925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49"/>
          <p:cNvSpPr/>
          <p:nvPr/>
        </p:nvSpPr>
        <p:spPr>
          <a:xfrm>
            <a:off x="2520150" y="1920125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7;p29">
            <a:extLst>
              <a:ext uri="{FF2B5EF4-FFF2-40B4-BE49-F238E27FC236}">
                <a16:creationId xmlns:a16="http://schemas.microsoft.com/office/drawing/2014/main" id="{53DCF548-C17A-0A41-9F2A-9F50E1F64D69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08;p29">
            <a:extLst>
              <a:ext uri="{FF2B5EF4-FFF2-40B4-BE49-F238E27FC236}">
                <a16:creationId xmlns:a16="http://schemas.microsoft.com/office/drawing/2014/main" id="{77D9EC13-A0BB-914D-BF50-CA875A8E3038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09;p29">
            <a:extLst>
              <a:ext uri="{FF2B5EF4-FFF2-40B4-BE49-F238E27FC236}">
                <a16:creationId xmlns:a16="http://schemas.microsoft.com/office/drawing/2014/main" id="{DA81FA26-C264-CE4F-9103-2D3A4D2B6228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10;p29">
            <a:extLst>
              <a:ext uri="{FF2B5EF4-FFF2-40B4-BE49-F238E27FC236}">
                <a16:creationId xmlns:a16="http://schemas.microsoft.com/office/drawing/2014/main" id="{6C720FE1-7DDC-D542-922C-B593438AE777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12;p29">
            <a:extLst>
              <a:ext uri="{FF2B5EF4-FFF2-40B4-BE49-F238E27FC236}">
                <a16:creationId xmlns:a16="http://schemas.microsoft.com/office/drawing/2014/main" id="{C3172000-6FEF-7A48-98CD-186C0CE258C4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3;p29">
            <a:extLst>
              <a:ext uri="{FF2B5EF4-FFF2-40B4-BE49-F238E27FC236}">
                <a16:creationId xmlns:a16="http://schemas.microsoft.com/office/drawing/2014/main" id="{A33DD201-BFF2-9544-A97F-AC941EFF10A3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4;p29">
            <a:extLst>
              <a:ext uri="{FF2B5EF4-FFF2-40B4-BE49-F238E27FC236}">
                <a16:creationId xmlns:a16="http://schemas.microsoft.com/office/drawing/2014/main" id="{CE54B603-71F1-E048-A866-9A7F7B3DFC8B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415;p29">
            <a:extLst>
              <a:ext uri="{FF2B5EF4-FFF2-40B4-BE49-F238E27FC236}">
                <a16:creationId xmlns:a16="http://schemas.microsoft.com/office/drawing/2014/main" id="{E0999BE8-810B-0945-A08F-8B0C75D45887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416;p29">
            <a:extLst>
              <a:ext uri="{FF2B5EF4-FFF2-40B4-BE49-F238E27FC236}">
                <a16:creationId xmlns:a16="http://schemas.microsoft.com/office/drawing/2014/main" id="{1F64AF88-4336-7D44-854B-8F50011C2597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17;p29">
            <a:extLst>
              <a:ext uri="{FF2B5EF4-FFF2-40B4-BE49-F238E27FC236}">
                <a16:creationId xmlns:a16="http://schemas.microsoft.com/office/drawing/2014/main" id="{FB8B8381-94EB-8B44-9204-FABDA9636834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164;p19">
            <a:extLst>
              <a:ext uri="{FF2B5EF4-FFF2-40B4-BE49-F238E27FC236}">
                <a16:creationId xmlns:a16="http://schemas.microsoft.com/office/drawing/2014/main" id="{3A2F0ADA-B5F0-844B-8EC7-CEED3D7D4524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50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100" b="1" dirty="0">
                <a:solidFill>
                  <a:srgbClr val="666666"/>
                </a:solidFill>
              </a:rPr>
              <a:t>主要な二次交通手段としてのバスの存在</a:t>
            </a:r>
            <a:endParaRPr lang="en-US" altLang="ja" sz="2100" b="1" dirty="0">
              <a:solidFill>
                <a:srgbClr val="666666"/>
              </a:solidFill>
            </a:endParaRPr>
          </a:p>
        </p:txBody>
      </p:sp>
      <p:graphicFrame>
        <p:nvGraphicFramePr>
          <p:cNvPr id="869" name="Google Shape;869;p50"/>
          <p:cNvGraphicFramePr/>
          <p:nvPr>
            <p:extLst>
              <p:ext uri="{D42A27DB-BD31-4B8C-83A1-F6EECF244321}">
                <p14:modId xmlns:p14="http://schemas.microsoft.com/office/powerpoint/2010/main" val="2522996119"/>
              </p:ext>
            </p:extLst>
          </p:nvPr>
        </p:nvGraphicFramePr>
        <p:xfrm>
          <a:off x="649113" y="1347450"/>
          <a:ext cx="8150575" cy="5347400"/>
        </p:xfrm>
        <a:graphic>
          <a:graphicData uri="http://schemas.openxmlformats.org/drawingml/2006/table">
            <a:tbl>
              <a:tblPr>
                <a:noFill/>
                <a:tableStyleId>{7FC694AF-D819-4A0A-8659-133B5D1911D6}</a:tableStyleId>
              </a:tblPr>
              <a:tblGrid>
                <a:gridCol w="88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5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4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34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altLang="en-US" sz="1200" dirty="0">
                          <a:solidFill>
                            <a:srgbClr val="666666"/>
                          </a:solidFill>
                        </a:rPr>
                        <a:t>地区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宿泊施設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飲食店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バス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タクシー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レンタカー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レンタサイクル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6E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十日町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23件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28件、うち蕎麦12件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越後交通</a:t>
                      </a:r>
                      <a:endParaRPr lang="en-US" altLang="ja-JP" sz="1200" dirty="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東頚バス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南越後観光バス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市営バス（下条）（六箇）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3社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5社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観光案内所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川西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4件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12件、うち蕎麦3件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市営バス（仙田）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なし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中里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9件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13件、うち蕎麦1件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市営バス（中里）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南越後観光バス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ミオン中里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松代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5件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6件、うち蕎麦2件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東頚バス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市営バス（松代）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1社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なし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松之山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16件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16件、うち蕎麦2件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東頚バス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市営バス（松之山）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0社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観光案内所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（芸術祭会期中のみ）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計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" sz="1200" dirty="0">
                          <a:solidFill>
                            <a:srgbClr val="666666"/>
                          </a:solidFill>
                        </a:rPr>
                        <a:t>57</a:t>
                      </a:r>
                      <a:r>
                        <a:rPr lang="ja" altLang="en-US" sz="1200" dirty="0">
                          <a:solidFill>
                            <a:srgbClr val="666666"/>
                          </a:solidFill>
                        </a:rPr>
                        <a:t>件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75件、うち蕎麦20件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200" dirty="0">
                          <a:solidFill>
                            <a:srgbClr val="666666"/>
                          </a:solidFill>
                        </a:rPr>
                        <a:t>4</a:t>
                      </a:r>
                      <a:r>
                        <a:rPr lang="ja-JP" altLang="en-US" sz="1200">
                          <a:solidFill>
                            <a:srgbClr val="666666"/>
                          </a:solidFill>
                        </a:rPr>
                        <a:t>事業者（市営含む）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4社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666666"/>
                          </a:solidFill>
                        </a:rPr>
                        <a:t>5社</a:t>
                      </a:r>
                      <a:endParaRPr sz="120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dirty="0">
                          <a:solidFill>
                            <a:srgbClr val="666666"/>
                          </a:solidFill>
                        </a:rPr>
                        <a:t>2拠点</a:t>
                      </a:r>
                      <a:endParaRPr sz="1200" dirty="0">
                        <a:solidFill>
                          <a:srgbClr val="666666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Google Shape;407;p29">
            <a:extLst>
              <a:ext uri="{FF2B5EF4-FFF2-40B4-BE49-F238E27FC236}">
                <a16:creationId xmlns:a16="http://schemas.microsoft.com/office/drawing/2014/main" id="{B7969964-8260-BF47-BA66-639EA07D3CAF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408;p29">
            <a:extLst>
              <a:ext uri="{FF2B5EF4-FFF2-40B4-BE49-F238E27FC236}">
                <a16:creationId xmlns:a16="http://schemas.microsoft.com/office/drawing/2014/main" id="{DEE16B92-3839-E54E-9F5D-6E8E1926327A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09;p29">
            <a:extLst>
              <a:ext uri="{FF2B5EF4-FFF2-40B4-BE49-F238E27FC236}">
                <a16:creationId xmlns:a16="http://schemas.microsoft.com/office/drawing/2014/main" id="{DAE858EE-372F-B145-9474-780595260592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10;p29">
            <a:extLst>
              <a:ext uri="{FF2B5EF4-FFF2-40B4-BE49-F238E27FC236}">
                <a16:creationId xmlns:a16="http://schemas.microsoft.com/office/drawing/2014/main" id="{312CD7AD-BC91-2A4E-A98D-4E13B37C7788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12;p29">
            <a:extLst>
              <a:ext uri="{FF2B5EF4-FFF2-40B4-BE49-F238E27FC236}">
                <a16:creationId xmlns:a16="http://schemas.microsoft.com/office/drawing/2014/main" id="{B8914083-42C0-ED41-8981-BCAEFB958410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3" name="Google Shape;413;p29">
            <a:extLst>
              <a:ext uri="{FF2B5EF4-FFF2-40B4-BE49-F238E27FC236}">
                <a16:creationId xmlns:a16="http://schemas.microsoft.com/office/drawing/2014/main" id="{C911FCCB-0F91-CB4D-9E7B-AB916EAEBD97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414;p29">
            <a:extLst>
              <a:ext uri="{FF2B5EF4-FFF2-40B4-BE49-F238E27FC236}">
                <a16:creationId xmlns:a16="http://schemas.microsoft.com/office/drawing/2014/main" id="{B0BC0B89-2422-084F-B9C2-D6FFD6E13B74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5;p29">
            <a:extLst>
              <a:ext uri="{FF2B5EF4-FFF2-40B4-BE49-F238E27FC236}">
                <a16:creationId xmlns:a16="http://schemas.microsoft.com/office/drawing/2014/main" id="{C220E8B9-DAF5-3941-A1A4-AFEA63CCA719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6;p29">
            <a:extLst>
              <a:ext uri="{FF2B5EF4-FFF2-40B4-BE49-F238E27FC236}">
                <a16:creationId xmlns:a16="http://schemas.microsoft.com/office/drawing/2014/main" id="{DAE4791F-0333-E748-A755-01A9309537E2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17;p29">
            <a:extLst>
              <a:ext uri="{FF2B5EF4-FFF2-40B4-BE49-F238E27FC236}">
                <a16:creationId xmlns:a16="http://schemas.microsoft.com/office/drawing/2014/main" id="{B4BE85D3-3E38-C943-A282-0C0D85923C26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164;p19">
            <a:extLst>
              <a:ext uri="{FF2B5EF4-FFF2-40B4-BE49-F238E27FC236}">
                <a16:creationId xmlns:a16="http://schemas.microsoft.com/office/drawing/2014/main" id="{F97B1531-0DEE-F74C-83DE-0B7E6E726FFE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50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100" b="1">
                <a:solidFill>
                  <a:srgbClr val="666666"/>
                </a:solidFill>
              </a:rPr>
              <a:t>二次交通を利用したルートが</a:t>
            </a:r>
            <a:r>
              <a:rPr lang="en-US" altLang="ja-JP" sz="2100" b="1" dirty="0">
                <a:solidFill>
                  <a:srgbClr val="666666"/>
                </a:solidFill>
              </a:rPr>
              <a:t>Google Maps</a:t>
            </a:r>
            <a:r>
              <a:rPr lang="ja-JP" altLang="en-US" sz="2100" b="1">
                <a:solidFill>
                  <a:srgbClr val="666666"/>
                </a:solidFill>
              </a:rPr>
              <a:t>で検索できない場所も多い</a:t>
            </a:r>
            <a:endParaRPr lang="en-US" altLang="ja-JP" sz="2100" b="1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18" name="Google Shape;407;p29">
            <a:extLst>
              <a:ext uri="{FF2B5EF4-FFF2-40B4-BE49-F238E27FC236}">
                <a16:creationId xmlns:a16="http://schemas.microsoft.com/office/drawing/2014/main" id="{B7969964-8260-BF47-BA66-639EA07D3CAF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408;p29">
            <a:extLst>
              <a:ext uri="{FF2B5EF4-FFF2-40B4-BE49-F238E27FC236}">
                <a16:creationId xmlns:a16="http://schemas.microsoft.com/office/drawing/2014/main" id="{DEE16B92-3839-E54E-9F5D-6E8E1926327A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409;p29">
            <a:extLst>
              <a:ext uri="{FF2B5EF4-FFF2-40B4-BE49-F238E27FC236}">
                <a16:creationId xmlns:a16="http://schemas.microsoft.com/office/drawing/2014/main" id="{DAE858EE-372F-B145-9474-780595260592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410;p29">
            <a:extLst>
              <a:ext uri="{FF2B5EF4-FFF2-40B4-BE49-F238E27FC236}">
                <a16:creationId xmlns:a16="http://schemas.microsoft.com/office/drawing/2014/main" id="{312CD7AD-BC91-2A4E-A98D-4E13B37C7788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412;p29">
            <a:extLst>
              <a:ext uri="{FF2B5EF4-FFF2-40B4-BE49-F238E27FC236}">
                <a16:creationId xmlns:a16="http://schemas.microsoft.com/office/drawing/2014/main" id="{B8914083-42C0-ED41-8981-BCAEFB958410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3" name="Google Shape;413;p29">
            <a:extLst>
              <a:ext uri="{FF2B5EF4-FFF2-40B4-BE49-F238E27FC236}">
                <a16:creationId xmlns:a16="http://schemas.microsoft.com/office/drawing/2014/main" id="{C911FCCB-0F91-CB4D-9E7B-AB916EAEBD97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4" name="Google Shape;414;p29">
            <a:extLst>
              <a:ext uri="{FF2B5EF4-FFF2-40B4-BE49-F238E27FC236}">
                <a16:creationId xmlns:a16="http://schemas.microsoft.com/office/drawing/2014/main" id="{B0BC0B89-2422-084F-B9C2-D6FFD6E13B74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" name="Google Shape;415;p29">
            <a:extLst>
              <a:ext uri="{FF2B5EF4-FFF2-40B4-BE49-F238E27FC236}">
                <a16:creationId xmlns:a16="http://schemas.microsoft.com/office/drawing/2014/main" id="{C220E8B9-DAF5-3941-A1A4-AFEA63CCA719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6" name="Google Shape;416;p29">
            <a:extLst>
              <a:ext uri="{FF2B5EF4-FFF2-40B4-BE49-F238E27FC236}">
                <a16:creationId xmlns:a16="http://schemas.microsoft.com/office/drawing/2014/main" id="{DAE4791F-0333-E748-A755-01A9309537E2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17;p29">
            <a:extLst>
              <a:ext uri="{FF2B5EF4-FFF2-40B4-BE49-F238E27FC236}">
                <a16:creationId xmlns:a16="http://schemas.microsoft.com/office/drawing/2014/main" id="{B4BE85D3-3E38-C943-A282-0C0D85923C26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164;p19">
            <a:extLst>
              <a:ext uri="{FF2B5EF4-FFF2-40B4-BE49-F238E27FC236}">
                <a16:creationId xmlns:a16="http://schemas.microsoft.com/office/drawing/2014/main" id="{F97B1531-0DEE-F74C-83DE-0B7E6E726FFE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16" name="Google Shape;610;p38">
            <a:extLst>
              <a:ext uri="{FF2B5EF4-FFF2-40B4-BE49-F238E27FC236}">
                <a16:creationId xmlns:a16="http://schemas.microsoft.com/office/drawing/2014/main" id="{C18B2FDE-D33E-5941-AE48-D96D1B87D49B}"/>
              </a:ext>
            </a:extLst>
          </p:cNvPr>
          <p:cNvSpPr txBox="1"/>
          <p:nvPr/>
        </p:nvSpPr>
        <p:spPr>
          <a:xfrm>
            <a:off x="228598" y="1216475"/>
            <a:ext cx="8764304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ja" altLang="en-US" dirty="0">
                <a:solidFill>
                  <a:srgbClr val="666666"/>
                </a:solidFill>
              </a:rPr>
              <a:t>十日町駅から、</a:t>
            </a:r>
            <a:r>
              <a:rPr lang="ja" dirty="0">
                <a:solidFill>
                  <a:srgbClr val="666666"/>
                </a:solidFill>
              </a:rPr>
              <a:t>令和元年度の各地域別・観光入込客数</a:t>
            </a:r>
            <a:r>
              <a:rPr lang="ja" altLang="en-US" dirty="0">
                <a:solidFill>
                  <a:srgbClr val="666666"/>
                </a:solidFill>
              </a:rPr>
              <a:t>トップの地点（</a:t>
            </a:r>
            <a:r>
              <a:rPr lang="en-US" altLang="ja" dirty="0">
                <a:solidFill>
                  <a:srgbClr val="666666"/>
                </a:solidFill>
              </a:rPr>
              <a:t>P22</a:t>
            </a:r>
            <a:r>
              <a:rPr lang="ja" altLang="en-US" dirty="0">
                <a:solidFill>
                  <a:srgbClr val="666666"/>
                </a:solidFill>
              </a:rPr>
              <a:t>参照）へ向かう場合の検索例</a:t>
            </a:r>
            <a:endParaRPr dirty="0"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7429F5B-B0AC-6947-802C-8001F1D6A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986" y="1890565"/>
            <a:ext cx="1731927" cy="30805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5AEADB-5CD4-184E-9224-D2D2DDED3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30" y="1891904"/>
            <a:ext cx="1731927" cy="30805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09E41DE-A77C-C141-AEB6-AF381B549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533" y="3430825"/>
            <a:ext cx="1731927" cy="30805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B560447-1B56-8C46-9909-3A467BE337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477" y="3592215"/>
            <a:ext cx="1731927" cy="308052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6632AA1-2345-974C-9F18-FEBB4B408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18" y="1907402"/>
            <a:ext cx="1731927" cy="308052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CBBED891-834A-C847-AEE8-EF640043B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9731" y="3654209"/>
            <a:ext cx="1731927" cy="3080520"/>
          </a:xfrm>
          <a:prstGeom prst="rect">
            <a:avLst/>
          </a:prstGeom>
        </p:spPr>
      </p:pic>
      <p:sp>
        <p:nvSpPr>
          <p:cNvPr id="30" name="Google Shape;862;p49">
            <a:extLst>
              <a:ext uri="{FF2B5EF4-FFF2-40B4-BE49-F238E27FC236}">
                <a16:creationId xmlns:a16="http://schemas.microsoft.com/office/drawing/2014/main" id="{52D37C54-3DD2-3945-BEC8-E459520258A5}"/>
              </a:ext>
            </a:extLst>
          </p:cNvPr>
          <p:cNvSpPr/>
          <p:nvPr/>
        </p:nvSpPr>
        <p:spPr>
          <a:xfrm>
            <a:off x="644855" y="2450122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862;p49">
            <a:extLst>
              <a:ext uri="{FF2B5EF4-FFF2-40B4-BE49-F238E27FC236}">
                <a16:creationId xmlns:a16="http://schemas.microsoft.com/office/drawing/2014/main" id="{F3F2213D-EDBB-C047-BDA8-265324F55FA4}"/>
              </a:ext>
            </a:extLst>
          </p:cNvPr>
          <p:cNvSpPr/>
          <p:nvPr/>
        </p:nvSpPr>
        <p:spPr>
          <a:xfrm>
            <a:off x="2660221" y="3989624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862;p49">
            <a:extLst>
              <a:ext uri="{FF2B5EF4-FFF2-40B4-BE49-F238E27FC236}">
                <a16:creationId xmlns:a16="http://schemas.microsoft.com/office/drawing/2014/main" id="{D99E4FED-893F-E143-AB24-C1FBE544452F}"/>
              </a:ext>
            </a:extLst>
          </p:cNvPr>
          <p:cNvSpPr/>
          <p:nvPr/>
        </p:nvSpPr>
        <p:spPr>
          <a:xfrm>
            <a:off x="4572000" y="2450400"/>
            <a:ext cx="45720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862;p49">
            <a:extLst>
              <a:ext uri="{FF2B5EF4-FFF2-40B4-BE49-F238E27FC236}">
                <a16:creationId xmlns:a16="http://schemas.microsoft.com/office/drawing/2014/main" id="{310FE9C4-82A5-B544-A32F-C7048652CBC1}"/>
              </a:ext>
            </a:extLst>
          </p:cNvPr>
          <p:cNvSpPr/>
          <p:nvPr/>
        </p:nvSpPr>
        <p:spPr>
          <a:xfrm>
            <a:off x="7764647" y="3643852"/>
            <a:ext cx="844660" cy="259200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571;p36">
            <a:extLst>
              <a:ext uri="{FF2B5EF4-FFF2-40B4-BE49-F238E27FC236}">
                <a16:creationId xmlns:a16="http://schemas.microsoft.com/office/drawing/2014/main" id="{2DEC9B8F-E24C-F348-927F-023607B717CA}"/>
              </a:ext>
            </a:extLst>
          </p:cNvPr>
          <p:cNvSpPr/>
          <p:nvPr/>
        </p:nvSpPr>
        <p:spPr>
          <a:xfrm>
            <a:off x="6110225" y="5892550"/>
            <a:ext cx="2646317" cy="578700"/>
          </a:xfrm>
          <a:prstGeom prst="wedgeRectCallout">
            <a:avLst>
              <a:gd name="adj1" fmla="val -22229"/>
              <a:gd name="adj2" fmla="val -10867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ほくほく線は検索結果に含まれる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477130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51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b="1">
                <a:solidFill>
                  <a:srgbClr val="666666"/>
                </a:solidFill>
              </a:rPr>
              <a:t>宿泊するのは観光客の1割程度。年間推移にも大きな違い。</a:t>
            </a:r>
            <a:endParaRPr sz="2400" b="1">
              <a:solidFill>
                <a:srgbClr val="666666"/>
              </a:solidFill>
            </a:endParaRPr>
          </a:p>
        </p:txBody>
      </p:sp>
      <p:sp>
        <p:nvSpPr>
          <p:cNvPr id="893" name="Google Shape;893;p51"/>
          <p:cNvSpPr txBox="1"/>
          <p:nvPr/>
        </p:nvSpPr>
        <p:spPr>
          <a:xfrm>
            <a:off x="6034015" y="1213075"/>
            <a:ext cx="3223686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（単位：人）</a:t>
            </a:r>
            <a:endParaRPr sz="1200" dirty="0"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75A110D-0459-F641-BCEA-138792351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548" y="3739944"/>
            <a:ext cx="4402477" cy="306601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5B8EB71-0784-3742-BAC8-C8F0F8B04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00" y="1264211"/>
            <a:ext cx="4459600" cy="2775976"/>
          </a:xfrm>
          <a:prstGeom prst="rect">
            <a:avLst/>
          </a:prstGeom>
        </p:spPr>
      </p:pic>
      <p:sp>
        <p:nvSpPr>
          <p:cNvPr id="891" name="Google Shape;891;p51"/>
          <p:cNvSpPr/>
          <p:nvPr/>
        </p:nvSpPr>
        <p:spPr>
          <a:xfrm>
            <a:off x="479625" y="5272950"/>
            <a:ext cx="3459600" cy="1173000"/>
          </a:xfrm>
          <a:prstGeom prst="wedgeRectCallout">
            <a:avLst>
              <a:gd name="adj1" fmla="val 59977"/>
              <a:gd name="adj2" fmla="val -27009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第7回大地の芸術祭が開催された平成30年度を見ると、入込客数は大幅に増加しているが、宿泊者数は微増に留まる。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892" name="Google Shape;892;p51"/>
          <p:cNvSpPr/>
          <p:nvPr/>
        </p:nvSpPr>
        <p:spPr>
          <a:xfrm>
            <a:off x="5101425" y="1929125"/>
            <a:ext cx="3459600" cy="1173000"/>
          </a:xfrm>
          <a:prstGeom prst="wedgeRectCallout">
            <a:avLst>
              <a:gd name="adj1" fmla="val -61769"/>
              <a:gd name="adj2" fmla="val -13323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666666"/>
                </a:solidFill>
              </a:rPr>
              <a:t>入込客数はおおよそ200~300万人であるのに対し、宿泊者数は23~25万人。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23" name="Google Shape;407;p29">
            <a:extLst>
              <a:ext uri="{FF2B5EF4-FFF2-40B4-BE49-F238E27FC236}">
                <a16:creationId xmlns:a16="http://schemas.microsoft.com/office/drawing/2014/main" id="{5FFA37A9-343E-5A40-AB5F-2A9B981AB452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08;p29">
            <a:extLst>
              <a:ext uri="{FF2B5EF4-FFF2-40B4-BE49-F238E27FC236}">
                <a16:creationId xmlns:a16="http://schemas.microsoft.com/office/drawing/2014/main" id="{8C6C5850-EC60-844B-9FCC-57852F4167A1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409;p29">
            <a:extLst>
              <a:ext uri="{FF2B5EF4-FFF2-40B4-BE49-F238E27FC236}">
                <a16:creationId xmlns:a16="http://schemas.microsoft.com/office/drawing/2014/main" id="{38B8230D-9DFD-CF4E-A5B7-43E0C75282BC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10;p29">
            <a:extLst>
              <a:ext uri="{FF2B5EF4-FFF2-40B4-BE49-F238E27FC236}">
                <a16:creationId xmlns:a16="http://schemas.microsoft.com/office/drawing/2014/main" id="{2407E002-6953-0C4A-AEF4-C75EBDE0F40B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12;p29">
            <a:extLst>
              <a:ext uri="{FF2B5EF4-FFF2-40B4-BE49-F238E27FC236}">
                <a16:creationId xmlns:a16="http://schemas.microsoft.com/office/drawing/2014/main" id="{45F7AC1E-F5DA-ED46-9BB0-91431BDBC103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8" name="Google Shape;413;p29">
            <a:extLst>
              <a:ext uri="{FF2B5EF4-FFF2-40B4-BE49-F238E27FC236}">
                <a16:creationId xmlns:a16="http://schemas.microsoft.com/office/drawing/2014/main" id="{DE345107-6229-794E-8405-5AC53C4CD24A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9" name="Google Shape;414;p29">
            <a:extLst>
              <a:ext uri="{FF2B5EF4-FFF2-40B4-BE49-F238E27FC236}">
                <a16:creationId xmlns:a16="http://schemas.microsoft.com/office/drawing/2014/main" id="{05AFF2B3-E246-A244-8219-0107877D528D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415;p29">
            <a:extLst>
              <a:ext uri="{FF2B5EF4-FFF2-40B4-BE49-F238E27FC236}">
                <a16:creationId xmlns:a16="http://schemas.microsoft.com/office/drawing/2014/main" id="{A3F96FE9-D21D-FE41-8C7A-5F75EF16F0E5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6;p29">
            <a:extLst>
              <a:ext uri="{FF2B5EF4-FFF2-40B4-BE49-F238E27FC236}">
                <a16:creationId xmlns:a16="http://schemas.microsoft.com/office/drawing/2014/main" id="{251F116A-FE63-2649-B87D-8CA93DA71A01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17;p29">
            <a:extLst>
              <a:ext uri="{FF2B5EF4-FFF2-40B4-BE49-F238E27FC236}">
                <a16:creationId xmlns:a16="http://schemas.microsoft.com/office/drawing/2014/main" id="{330F89E7-B36E-8542-8048-C1A2E5174251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164;p19">
            <a:extLst>
              <a:ext uri="{FF2B5EF4-FFF2-40B4-BE49-F238E27FC236}">
                <a16:creationId xmlns:a16="http://schemas.microsoft.com/office/drawing/2014/main" id="{C94D7E12-A511-854C-9C04-60269ECCDD53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52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川西地区の宿泊者の約</a:t>
            </a:r>
            <a:r>
              <a:rPr lang="en-US" altLang="ja-JP" sz="2100" b="1" dirty="0">
                <a:solidFill>
                  <a:srgbClr val="666666"/>
                </a:solidFill>
              </a:rPr>
              <a:t>4</a:t>
            </a:r>
            <a:r>
              <a:rPr lang="ja-JP" altLang="en-US" sz="2100" b="1">
                <a:solidFill>
                  <a:srgbClr val="666666"/>
                </a:solidFill>
              </a:rPr>
              <a:t>割</a:t>
            </a:r>
            <a:r>
              <a:rPr lang="ja" sz="2100" b="1" dirty="0">
                <a:solidFill>
                  <a:srgbClr val="666666"/>
                </a:solidFill>
              </a:rPr>
              <a:t>は外国人</a:t>
            </a:r>
            <a:r>
              <a:rPr lang="ja" altLang="en-US" sz="2100" b="1" dirty="0">
                <a:solidFill>
                  <a:srgbClr val="666666"/>
                </a:solidFill>
              </a:rPr>
              <a:t>。他地域は県内・関東からが多数。</a:t>
            </a:r>
            <a:endParaRPr sz="2100" b="1" dirty="0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2FC37BB-8B3F-E04D-9164-6E1B55EEA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07" y="1226562"/>
            <a:ext cx="6803845" cy="5604485"/>
          </a:xfrm>
          <a:prstGeom prst="rect">
            <a:avLst/>
          </a:prstGeom>
        </p:spPr>
      </p:pic>
      <p:sp>
        <p:nvSpPr>
          <p:cNvPr id="927" name="Google Shape;927;p52"/>
          <p:cNvSpPr txBox="1"/>
          <p:nvPr/>
        </p:nvSpPr>
        <p:spPr>
          <a:xfrm>
            <a:off x="6509288" y="1136875"/>
            <a:ext cx="2634712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※令和元年度の観光入込客数</a:t>
            </a:r>
            <a:r>
              <a:rPr lang="ja" altLang="en-US" sz="1200" dirty="0">
                <a:solidFill>
                  <a:srgbClr val="666666"/>
                </a:solidFill>
              </a:rPr>
              <a:t>の割合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23" name="Google Shape;860;p49">
            <a:extLst>
              <a:ext uri="{FF2B5EF4-FFF2-40B4-BE49-F238E27FC236}">
                <a16:creationId xmlns:a16="http://schemas.microsoft.com/office/drawing/2014/main" id="{C18A7314-9280-0545-9294-FFBD242597C0}"/>
              </a:ext>
            </a:extLst>
          </p:cNvPr>
          <p:cNvSpPr/>
          <p:nvPr/>
        </p:nvSpPr>
        <p:spPr>
          <a:xfrm>
            <a:off x="3277988" y="6564098"/>
            <a:ext cx="457200" cy="208661"/>
          </a:xfrm>
          <a:prstGeom prst="ellipse">
            <a:avLst/>
          </a:prstGeom>
          <a:noFill/>
          <a:ln w="2857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407;p29">
            <a:extLst>
              <a:ext uri="{FF2B5EF4-FFF2-40B4-BE49-F238E27FC236}">
                <a16:creationId xmlns:a16="http://schemas.microsoft.com/office/drawing/2014/main" id="{F4D2F2DB-79C8-2D42-A281-64E0F86BE86C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08;p29">
            <a:extLst>
              <a:ext uri="{FF2B5EF4-FFF2-40B4-BE49-F238E27FC236}">
                <a16:creationId xmlns:a16="http://schemas.microsoft.com/office/drawing/2014/main" id="{915DE120-3260-3C4C-A6F6-E7B49E84B531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9;p29">
            <a:extLst>
              <a:ext uri="{FF2B5EF4-FFF2-40B4-BE49-F238E27FC236}">
                <a16:creationId xmlns:a16="http://schemas.microsoft.com/office/drawing/2014/main" id="{F6A66872-FEA8-1341-B815-F33C4740A063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0;p29">
            <a:extLst>
              <a:ext uri="{FF2B5EF4-FFF2-40B4-BE49-F238E27FC236}">
                <a16:creationId xmlns:a16="http://schemas.microsoft.com/office/drawing/2014/main" id="{8CB6D760-DFFD-6349-AE85-40A1B4CA577C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2;p29">
            <a:extLst>
              <a:ext uri="{FF2B5EF4-FFF2-40B4-BE49-F238E27FC236}">
                <a16:creationId xmlns:a16="http://schemas.microsoft.com/office/drawing/2014/main" id="{FBE92A79-893D-FE42-AFBF-24B270055339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413;p29">
            <a:extLst>
              <a:ext uri="{FF2B5EF4-FFF2-40B4-BE49-F238E27FC236}">
                <a16:creationId xmlns:a16="http://schemas.microsoft.com/office/drawing/2014/main" id="{00166832-0821-1D4F-892B-00482A28A3DC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4;p29">
            <a:extLst>
              <a:ext uri="{FF2B5EF4-FFF2-40B4-BE49-F238E27FC236}">
                <a16:creationId xmlns:a16="http://schemas.microsoft.com/office/drawing/2014/main" id="{B582B4F7-0E54-F24D-800D-B8E01DCA6469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5;p29">
            <a:extLst>
              <a:ext uri="{FF2B5EF4-FFF2-40B4-BE49-F238E27FC236}">
                <a16:creationId xmlns:a16="http://schemas.microsoft.com/office/drawing/2014/main" id="{2590E753-82E4-974F-864B-56814DFCBD5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6;p29">
            <a:extLst>
              <a:ext uri="{FF2B5EF4-FFF2-40B4-BE49-F238E27FC236}">
                <a16:creationId xmlns:a16="http://schemas.microsoft.com/office/drawing/2014/main" id="{C514F82F-93C4-3C41-B520-05ECCCDA2378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17;p29">
            <a:extLst>
              <a:ext uri="{FF2B5EF4-FFF2-40B4-BE49-F238E27FC236}">
                <a16:creationId xmlns:a16="http://schemas.microsoft.com/office/drawing/2014/main" id="{C54BD2FF-6A11-0D4F-8035-58CF1A086364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164;p19">
            <a:extLst>
              <a:ext uri="{FF2B5EF4-FFF2-40B4-BE49-F238E27FC236}">
                <a16:creationId xmlns:a16="http://schemas.microsoft.com/office/drawing/2014/main" id="{8E9EEE32-9252-0A40-9E05-7002F85FE3F3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53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大地の芸術祭では20~30代・女性客・リピーター・首都圏の客が多い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936" name="Google Shape;936;p53"/>
          <p:cNvSpPr/>
          <p:nvPr/>
        </p:nvSpPr>
        <p:spPr>
          <a:xfrm>
            <a:off x="5485425" y="1233705"/>
            <a:ext cx="1881900" cy="4245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548,380人</a:t>
            </a:r>
            <a:endParaRPr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53"/>
          <p:cNvSpPr/>
          <p:nvPr/>
        </p:nvSpPr>
        <p:spPr>
          <a:xfrm>
            <a:off x="2285995" y="1233705"/>
            <a:ext cx="3208800" cy="424500"/>
          </a:xfrm>
          <a:prstGeom prst="rect">
            <a:avLst/>
          </a:prstGeom>
          <a:solidFill>
            <a:srgbClr val="FF624F"/>
          </a:solidFill>
          <a:ln w="9525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「第7回大地の芸術祭」総入込客数</a:t>
            </a:r>
            <a:endParaRPr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411D3DB-C0F1-C546-AC03-57307D4500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80" t="2883" r="24464" b="3923"/>
          <a:stretch/>
        </p:blipFill>
        <p:spPr>
          <a:xfrm>
            <a:off x="1745373" y="1737656"/>
            <a:ext cx="1996337" cy="234211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84DBF42-846E-7548-A829-7E7E167CBD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88"/>
          <a:stretch/>
        </p:blipFill>
        <p:spPr>
          <a:xfrm>
            <a:off x="4076873" y="1899082"/>
            <a:ext cx="4299430" cy="26370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1CF36D-49D2-5845-BCE1-60E93AE231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1" t="3397" r="30415" b="13410"/>
          <a:stretch/>
        </p:blipFill>
        <p:spPr>
          <a:xfrm>
            <a:off x="1738258" y="4213065"/>
            <a:ext cx="1878759" cy="22926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D30AC0D-1239-EF4A-94F0-6BC592AE93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484" t="3934" r="29255" b="13263"/>
          <a:stretch/>
        </p:blipFill>
        <p:spPr>
          <a:xfrm>
            <a:off x="5586211" y="4560514"/>
            <a:ext cx="1816129" cy="217279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20C39128-1B15-1347-A085-919C16F352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1" t="88191" r="30415" b="4771"/>
          <a:stretch/>
        </p:blipFill>
        <p:spPr>
          <a:xfrm>
            <a:off x="386454" y="4536090"/>
            <a:ext cx="1878759" cy="19396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47F03D8-472C-7C44-8378-ECCC93E567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484" t="90580" r="29255" b="2898"/>
          <a:stretch/>
        </p:blipFill>
        <p:spPr>
          <a:xfrm>
            <a:off x="6308387" y="4811919"/>
            <a:ext cx="1746648" cy="164605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5F956002-F766-6949-BE6D-74BCAA6AD0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039" t="2602" r="45387" b="92011"/>
          <a:stretch/>
        </p:blipFill>
        <p:spPr>
          <a:xfrm>
            <a:off x="5683055" y="1692560"/>
            <a:ext cx="809185" cy="231270"/>
          </a:xfrm>
          <a:prstGeom prst="rect">
            <a:avLst/>
          </a:prstGeom>
        </p:spPr>
      </p:pic>
      <p:pic>
        <p:nvPicPr>
          <p:cNvPr id="942" name="Google Shape;942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114" y="6455864"/>
            <a:ext cx="4966271" cy="36459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407;p29">
            <a:extLst>
              <a:ext uri="{FF2B5EF4-FFF2-40B4-BE49-F238E27FC236}">
                <a16:creationId xmlns:a16="http://schemas.microsoft.com/office/drawing/2014/main" id="{3F17A027-DEAF-BF4A-A68E-2CC32678EF2B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08;p29">
            <a:extLst>
              <a:ext uri="{FF2B5EF4-FFF2-40B4-BE49-F238E27FC236}">
                <a16:creationId xmlns:a16="http://schemas.microsoft.com/office/drawing/2014/main" id="{4B8EC5BA-60D3-3B42-86BE-123933AADE75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09;p29">
            <a:extLst>
              <a:ext uri="{FF2B5EF4-FFF2-40B4-BE49-F238E27FC236}">
                <a16:creationId xmlns:a16="http://schemas.microsoft.com/office/drawing/2014/main" id="{842334F8-C8C3-C14A-9D9D-CE7367CD7343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10;p29">
            <a:extLst>
              <a:ext uri="{FF2B5EF4-FFF2-40B4-BE49-F238E27FC236}">
                <a16:creationId xmlns:a16="http://schemas.microsoft.com/office/drawing/2014/main" id="{B37C257D-AD4D-5744-AF82-A1136E383299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12;p29">
            <a:extLst>
              <a:ext uri="{FF2B5EF4-FFF2-40B4-BE49-F238E27FC236}">
                <a16:creationId xmlns:a16="http://schemas.microsoft.com/office/drawing/2014/main" id="{073BA05A-B7AB-4741-AB3C-932FEE344F9F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8" name="Google Shape;413;p29">
            <a:extLst>
              <a:ext uri="{FF2B5EF4-FFF2-40B4-BE49-F238E27FC236}">
                <a16:creationId xmlns:a16="http://schemas.microsoft.com/office/drawing/2014/main" id="{F68F5B8B-9789-B547-9C97-5039EBF47C93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9" name="Google Shape;414;p29">
            <a:extLst>
              <a:ext uri="{FF2B5EF4-FFF2-40B4-BE49-F238E27FC236}">
                <a16:creationId xmlns:a16="http://schemas.microsoft.com/office/drawing/2014/main" id="{8FB79638-0122-E844-9772-D2A2669BCDA1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" name="Google Shape;415;p29">
            <a:extLst>
              <a:ext uri="{FF2B5EF4-FFF2-40B4-BE49-F238E27FC236}">
                <a16:creationId xmlns:a16="http://schemas.microsoft.com/office/drawing/2014/main" id="{4F144EB3-FA75-5649-9697-19332198690F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" name="Google Shape;416;p29">
            <a:extLst>
              <a:ext uri="{FF2B5EF4-FFF2-40B4-BE49-F238E27FC236}">
                <a16:creationId xmlns:a16="http://schemas.microsoft.com/office/drawing/2014/main" id="{4C8D1209-4764-A24A-814C-FC31894F8E88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17;p29">
            <a:extLst>
              <a:ext uri="{FF2B5EF4-FFF2-40B4-BE49-F238E27FC236}">
                <a16:creationId xmlns:a16="http://schemas.microsoft.com/office/drawing/2014/main" id="{5296E3B8-042F-7D4D-95A0-C8C4E80F7034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" name="Google Shape;164;p19">
            <a:extLst>
              <a:ext uri="{FF2B5EF4-FFF2-40B4-BE49-F238E27FC236}">
                <a16:creationId xmlns:a16="http://schemas.microsoft.com/office/drawing/2014/main" id="{F5FA949D-64CD-8A40-AD4D-D6B999777FEB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54"/>
          <p:cNvSpPr txBox="1"/>
          <p:nvPr/>
        </p:nvSpPr>
        <p:spPr>
          <a:xfrm>
            <a:off x="457200" y="575554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湯沢・魚沼エリア内で完結する観光客が多数</a:t>
            </a:r>
            <a:endParaRPr sz="2100" b="1">
              <a:solidFill>
                <a:srgbClr val="666666"/>
              </a:solidFill>
            </a:endParaRPr>
          </a:p>
        </p:txBody>
      </p:sp>
      <p:sp>
        <p:nvSpPr>
          <p:cNvPr id="961" name="Google Shape;961;p54"/>
          <p:cNvSpPr/>
          <p:nvPr/>
        </p:nvSpPr>
        <p:spPr>
          <a:xfrm>
            <a:off x="781725" y="6553897"/>
            <a:ext cx="2022600" cy="20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54"/>
          <p:cNvSpPr txBox="1"/>
          <p:nvPr/>
        </p:nvSpPr>
        <p:spPr>
          <a:xfrm>
            <a:off x="5164089" y="1056588"/>
            <a:ext cx="4060200" cy="17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※以下のデータから分析したもの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①携帯電話（NTTドコモ）の運用データ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　国内約7,000万台のうち、県内で運用されたデータ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　訪日外国人約400万台のうち、県内で運用されたデータ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　※観光目的以外（買物、通勤等）のデータも含まれる。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②スマートフォンユーザー（NTTドコモ）を対象としたアンケート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　調査期間：平成28年10月11日～10月20日、サンプル数：2,058</a:t>
            </a:r>
            <a:endParaRPr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666666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7AB551B-BEEE-6443-8FDA-98310E6F0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266" y="3759639"/>
            <a:ext cx="4382551" cy="2968825"/>
          </a:xfrm>
          <a:prstGeom prst="rect">
            <a:avLst/>
          </a:prstGeom>
        </p:spPr>
      </p:pic>
      <p:sp>
        <p:nvSpPr>
          <p:cNvPr id="977" name="Google Shape;977;p54"/>
          <p:cNvSpPr/>
          <p:nvPr/>
        </p:nvSpPr>
        <p:spPr>
          <a:xfrm>
            <a:off x="894650" y="4996049"/>
            <a:ext cx="3379800" cy="1044900"/>
          </a:xfrm>
          <a:prstGeom prst="wedgeRectCallout">
            <a:avLst>
              <a:gd name="adj1" fmla="val 63590"/>
              <a:gd name="adj2" fmla="val 5054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湯沢・魚沼エリアを訪れた観光客のうち、約7割は湯沢・魚沼エリア内での周遊客。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617C5F-4392-424B-999F-370C7E7B6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64" y="1232592"/>
            <a:ext cx="4698217" cy="2963976"/>
          </a:xfrm>
          <a:prstGeom prst="rect">
            <a:avLst/>
          </a:prstGeom>
        </p:spPr>
      </p:pic>
      <p:sp>
        <p:nvSpPr>
          <p:cNvPr id="976" name="Google Shape;976;p54"/>
          <p:cNvSpPr/>
          <p:nvPr/>
        </p:nvSpPr>
        <p:spPr>
          <a:xfrm>
            <a:off x="4395225" y="2488000"/>
            <a:ext cx="3379800" cy="1044900"/>
          </a:xfrm>
          <a:prstGeom prst="wedgeRectCallout">
            <a:avLst>
              <a:gd name="adj1" fmla="val -57429"/>
              <a:gd name="adj2" fmla="val 10488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666666"/>
                </a:solidFill>
              </a:rPr>
              <a:t>湯沢・魚沼エリアを訪れた観光客のうち、約4割は引き続き湯沢・魚沼エリア内で観光。残り4割は周遊せず帰宅。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4" name="Google Shape;407;p29">
            <a:extLst>
              <a:ext uri="{FF2B5EF4-FFF2-40B4-BE49-F238E27FC236}">
                <a16:creationId xmlns:a16="http://schemas.microsoft.com/office/drawing/2014/main" id="{52E950A9-0C65-374D-8121-B4B21350EE53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408;p29">
            <a:extLst>
              <a:ext uri="{FF2B5EF4-FFF2-40B4-BE49-F238E27FC236}">
                <a16:creationId xmlns:a16="http://schemas.microsoft.com/office/drawing/2014/main" id="{A6C48C42-1479-A049-B6F3-A1BA45F21AFC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09;p29">
            <a:extLst>
              <a:ext uri="{FF2B5EF4-FFF2-40B4-BE49-F238E27FC236}">
                <a16:creationId xmlns:a16="http://schemas.microsoft.com/office/drawing/2014/main" id="{6342770F-A3EB-7144-8E78-6E7AAF17ED60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10;p29">
            <a:extLst>
              <a:ext uri="{FF2B5EF4-FFF2-40B4-BE49-F238E27FC236}">
                <a16:creationId xmlns:a16="http://schemas.microsoft.com/office/drawing/2014/main" id="{16BF8F63-77D8-E346-A7F0-77720F7CFEB1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12;p29">
            <a:extLst>
              <a:ext uri="{FF2B5EF4-FFF2-40B4-BE49-F238E27FC236}">
                <a16:creationId xmlns:a16="http://schemas.microsoft.com/office/drawing/2014/main" id="{0213CEF8-E152-C04A-95A9-F15337012336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9" name="Google Shape;413;p29">
            <a:extLst>
              <a:ext uri="{FF2B5EF4-FFF2-40B4-BE49-F238E27FC236}">
                <a16:creationId xmlns:a16="http://schemas.microsoft.com/office/drawing/2014/main" id="{22B9060F-A993-F24E-88C5-FD680C3355BA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" name="Google Shape;414;p29">
            <a:extLst>
              <a:ext uri="{FF2B5EF4-FFF2-40B4-BE49-F238E27FC236}">
                <a16:creationId xmlns:a16="http://schemas.microsoft.com/office/drawing/2014/main" id="{B5DBF04A-6BC9-7D44-B75E-B4A9581A9CD5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5;p29">
            <a:extLst>
              <a:ext uri="{FF2B5EF4-FFF2-40B4-BE49-F238E27FC236}">
                <a16:creationId xmlns:a16="http://schemas.microsoft.com/office/drawing/2014/main" id="{A910D36E-5DF1-324D-A858-AB46F985C80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6;p29">
            <a:extLst>
              <a:ext uri="{FF2B5EF4-FFF2-40B4-BE49-F238E27FC236}">
                <a16:creationId xmlns:a16="http://schemas.microsoft.com/office/drawing/2014/main" id="{27044341-D798-0B4F-B213-E2A249A95023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17;p29">
            <a:extLst>
              <a:ext uri="{FF2B5EF4-FFF2-40B4-BE49-F238E27FC236}">
                <a16:creationId xmlns:a16="http://schemas.microsoft.com/office/drawing/2014/main" id="{420017EF-4794-FA4D-BBC1-A9C09C5155DD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164;p19">
            <a:extLst>
              <a:ext uri="{FF2B5EF4-FFF2-40B4-BE49-F238E27FC236}">
                <a16:creationId xmlns:a16="http://schemas.microsoft.com/office/drawing/2014/main" id="{462B71B4-0791-D945-AEF7-55C205DCA4B7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55"/>
          <p:cNvSpPr txBox="1"/>
          <p:nvPr/>
        </p:nvSpPr>
        <p:spPr>
          <a:xfrm>
            <a:off x="457200" y="676291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b="1" dirty="0">
                <a:solidFill>
                  <a:srgbClr val="666666"/>
                </a:solidFill>
              </a:rPr>
              <a:t>年間5000~6000人が、新潟県を離れ首都圏へ</a:t>
            </a:r>
            <a:endParaRPr sz="2400" b="1" dirty="0">
              <a:solidFill>
                <a:srgbClr val="666666"/>
              </a:solidFill>
            </a:endParaRPr>
          </a:p>
        </p:txBody>
      </p:sp>
      <p:sp>
        <p:nvSpPr>
          <p:cNvPr id="985" name="Google Shape;985;p55"/>
          <p:cNvSpPr/>
          <p:nvPr/>
        </p:nvSpPr>
        <p:spPr>
          <a:xfrm>
            <a:off x="781725" y="6553897"/>
            <a:ext cx="2022600" cy="20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55"/>
          <p:cNvSpPr txBox="1"/>
          <p:nvPr/>
        </p:nvSpPr>
        <p:spPr>
          <a:xfrm>
            <a:off x="457200" y="1302925"/>
            <a:ext cx="61695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新潟県　の人口移動状況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　　　　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1002" name="Google Shape;1002;p55"/>
          <p:cNvSpPr/>
          <p:nvPr/>
        </p:nvSpPr>
        <p:spPr>
          <a:xfrm>
            <a:off x="498765" y="1578337"/>
            <a:ext cx="615000" cy="90000"/>
          </a:xfrm>
          <a:prstGeom prst="rect">
            <a:avLst/>
          </a:prstGeom>
          <a:solidFill>
            <a:srgbClr val="FF624F">
              <a:alpha val="128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FE655B2-A992-A740-800C-1B776A8B7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883" y="1742190"/>
            <a:ext cx="2275924" cy="7878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EB7067B-6439-5548-91CF-B907D794E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9400" y="2502312"/>
            <a:ext cx="3823012" cy="31645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22C397-010E-C040-9739-F31467F0A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58" y="2315818"/>
            <a:ext cx="4139399" cy="35375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646C97-E659-6E4E-A0A5-80F6AF1A7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321" y="1615250"/>
            <a:ext cx="1059008" cy="1554228"/>
          </a:xfrm>
          <a:prstGeom prst="rect">
            <a:avLst/>
          </a:prstGeom>
        </p:spPr>
      </p:pic>
      <p:sp>
        <p:nvSpPr>
          <p:cNvPr id="30" name="Google Shape;407;p29">
            <a:extLst>
              <a:ext uri="{FF2B5EF4-FFF2-40B4-BE49-F238E27FC236}">
                <a16:creationId xmlns:a16="http://schemas.microsoft.com/office/drawing/2014/main" id="{A532FDF6-DE9B-4D45-8939-824948B8EA38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08;p29">
            <a:extLst>
              <a:ext uri="{FF2B5EF4-FFF2-40B4-BE49-F238E27FC236}">
                <a16:creationId xmlns:a16="http://schemas.microsoft.com/office/drawing/2014/main" id="{2C043DDC-183E-794B-98C1-8D983A1E81B8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409;p29">
            <a:extLst>
              <a:ext uri="{FF2B5EF4-FFF2-40B4-BE49-F238E27FC236}">
                <a16:creationId xmlns:a16="http://schemas.microsoft.com/office/drawing/2014/main" id="{9B67C745-6325-704B-ADCF-8A58410B36ED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410;p29">
            <a:extLst>
              <a:ext uri="{FF2B5EF4-FFF2-40B4-BE49-F238E27FC236}">
                <a16:creationId xmlns:a16="http://schemas.microsoft.com/office/drawing/2014/main" id="{2B8ACB2F-9848-BE4A-AB58-FD6D2151C9F8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12;p29">
            <a:extLst>
              <a:ext uri="{FF2B5EF4-FFF2-40B4-BE49-F238E27FC236}">
                <a16:creationId xmlns:a16="http://schemas.microsoft.com/office/drawing/2014/main" id="{0F5BCE9E-8909-5B45-867F-F5BD6EF9DB16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5" name="Google Shape;413;p29">
            <a:extLst>
              <a:ext uri="{FF2B5EF4-FFF2-40B4-BE49-F238E27FC236}">
                <a16:creationId xmlns:a16="http://schemas.microsoft.com/office/drawing/2014/main" id="{9FB22197-8611-394D-975F-20C85A03C69D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414;p29">
            <a:extLst>
              <a:ext uri="{FF2B5EF4-FFF2-40B4-BE49-F238E27FC236}">
                <a16:creationId xmlns:a16="http://schemas.microsoft.com/office/drawing/2014/main" id="{59E15689-14A2-9446-87A2-BA2583D0F102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7" name="Google Shape;415;p29">
            <a:extLst>
              <a:ext uri="{FF2B5EF4-FFF2-40B4-BE49-F238E27FC236}">
                <a16:creationId xmlns:a16="http://schemas.microsoft.com/office/drawing/2014/main" id="{81FCB531-0400-5D4B-AB4F-69796E3A19F1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8" name="Google Shape;416;p29">
            <a:extLst>
              <a:ext uri="{FF2B5EF4-FFF2-40B4-BE49-F238E27FC236}">
                <a16:creationId xmlns:a16="http://schemas.microsoft.com/office/drawing/2014/main" id="{79950959-AB0C-CE42-BC64-5453D9FDDE07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17;p29">
            <a:extLst>
              <a:ext uri="{FF2B5EF4-FFF2-40B4-BE49-F238E27FC236}">
                <a16:creationId xmlns:a16="http://schemas.microsoft.com/office/drawing/2014/main" id="{08912C95-EAA4-054F-AAAF-42C7DC22FAA1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" name="Google Shape;164;p19">
            <a:extLst>
              <a:ext uri="{FF2B5EF4-FFF2-40B4-BE49-F238E27FC236}">
                <a16:creationId xmlns:a16="http://schemas.microsoft.com/office/drawing/2014/main" id="{5B6E547E-5320-3949-83F0-8C0EABC778C5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41" name="Google Shape;1001;p55">
            <a:extLst>
              <a:ext uri="{FF2B5EF4-FFF2-40B4-BE49-F238E27FC236}">
                <a16:creationId xmlns:a16="http://schemas.microsoft.com/office/drawing/2014/main" id="{C65F2BB8-28EF-F045-9F3D-62CEBB5A555C}"/>
              </a:ext>
            </a:extLst>
          </p:cNvPr>
          <p:cNvSpPr txBox="1"/>
          <p:nvPr/>
        </p:nvSpPr>
        <p:spPr>
          <a:xfrm>
            <a:off x="398052" y="378836"/>
            <a:ext cx="1765531" cy="43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rgbClr val="FB624F"/>
                </a:solidFill>
              </a:rPr>
              <a:t>（参考）関係人口</a:t>
            </a:r>
            <a:endParaRPr sz="1200" b="1" dirty="0">
              <a:solidFill>
                <a:srgbClr val="FB624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rgbClr val="FB624F"/>
                </a:solidFill>
              </a:rPr>
              <a:t>　　　　</a:t>
            </a:r>
            <a:endParaRPr sz="1200" b="1" dirty="0">
              <a:solidFill>
                <a:srgbClr val="FB624F"/>
              </a:solidFill>
            </a:endParaRPr>
          </a:p>
        </p:txBody>
      </p:sp>
      <p:sp>
        <p:nvSpPr>
          <p:cNvPr id="42" name="Google Shape;978;p54">
            <a:extLst>
              <a:ext uri="{FF2B5EF4-FFF2-40B4-BE49-F238E27FC236}">
                <a16:creationId xmlns:a16="http://schemas.microsoft.com/office/drawing/2014/main" id="{FEE3D297-D3EE-EB49-8EF5-C615E7E56B5D}"/>
              </a:ext>
            </a:extLst>
          </p:cNvPr>
          <p:cNvSpPr txBox="1"/>
          <p:nvPr/>
        </p:nvSpPr>
        <p:spPr>
          <a:xfrm>
            <a:off x="6808819" y="476374"/>
            <a:ext cx="2459692" cy="84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solidFill>
                  <a:srgbClr val="666666"/>
                </a:solidFill>
              </a:rPr>
              <a:t>※</a:t>
            </a:r>
            <a:r>
              <a:rPr lang="ja" altLang="en-US" sz="1000" dirty="0">
                <a:solidFill>
                  <a:srgbClr val="666666"/>
                </a:solidFill>
              </a:rPr>
              <a:t>観光に訪れる交流人口とは別の形で</a:t>
            </a:r>
            <a:endParaRPr lang="en-US" altLang="ja"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000" dirty="0">
                <a:solidFill>
                  <a:srgbClr val="666666"/>
                </a:solidFill>
              </a:rPr>
              <a:t>　地域や地域の人々と関わる、いわゆ</a:t>
            </a:r>
            <a:endParaRPr lang="en-US" altLang="ja"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000" dirty="0">
                <a:solidFill>
                  <a:srgbClr val="666666"/>
                </a:solidFill>
              </a:rPr>
              <a:t>　る「関係人口」に</a:t>
            </a:r>
            <a:r>
              <a:rPr lang="ja-JP" altLang="en-US" sz="1000">
                <a:solidFill>
                  <a:srgbClr val="666666"/>
                </a:solidFill>
              </a:rPr>
              <a:t>関連するデータを</a:t>
            </a:r>
            <a:endParaRPr lang="en-US" altLang="ja-JP" sz="10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00">
                <a:solidFill>
                  <a:srgbClr val="666666"/>
                </a:solidFill>
              </a:rPr>
              <a:t>　掲載します。</a:t>
            </a:r>
            <a:endParaRPr sz="10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56"/>
          <p:cNvSpPr txBox="1"/>
          <p:nvPr/>
        </p:nvSpPr>
        <p:spPr>
          <a:xfrm>
            <a:off x="457200" y="699541"/>
            <a:ext cx="86868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新潟県を離れる者の過半数は20~24歳</a:t>
            </a: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1009" name="Google Shape;1009;p56"/>
          <p:cNvSpPr/>
          <p:nvPr/>
        </p:nvSpPr>
        <p:spPr>
          <a:xfrm>
            <a:off x="781725" y="6553897"/>
            <a:ext cx="2022600" cy="20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56"/>
          <p:cNvSpPr txBox="1"/>
          <p:nvPr/>
        </p:nvSpPr>
        <p:spPr>
          <a:xfrm>
            <a:off x="457200" y="1302925"/>
            <a:ext cx="61695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新潟県　の人口移動状況</a:t>
            </a:r>
            <a:endParaRPr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6666"/>
                </a:solidFill>
              </a:rPr>
              <a:t>　　　　</a:t>
            </a:r>
            <a:endParaRPr b="1" dirty="0">
              <a:solidFill>
                <a:srgbClr val="666666"/>
              </a:solidFill>
            </a:endParaRPr>
          </a:p>
        </p:txBody>
      </p:sp>
      <p:sp>
        <p:nvSpPr>
          <p:cNvPr id="1025" name="Google Shape;1025;p56"/>
          <p:cNvSpPr/>
          <p:nvPr/>
        </p:nvSpPr>
        <p:spPr>
          <a:xfrm>
            <a:off x="482139" y="1570027"/>
            <a:ext cx="615000" cy="90000"/>
          </a:xfrm>
          <a:prstGeom prst="rect">
            <a:avLst/>
          </a:prstGeom>
          <a:solidFill>
            <a:srgbClr val="FF624F">
              <a:alpha val="128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36297C9-5D6D-9F4E-ABCB-7E4403DB9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992" y="1825696"/>
            <a:ext cx="5597716" cy="48358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ADA71A4-D2A7-DA44-80BF-7585C200F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550" y="1954750"/>
            <a:ext cx="1055799" cy="2704208"/>
          </a:xfrm>
          <a:prstGeom prst="rect">
            <a:avLst/>
          </a:prstGeom>
        </p:spPr>
      </p:pic>
      <p:sp>
        <p:nvSpPr>
          <p:cNvPr id="1026" name="Google Shape;1026;p56"/>
          <p:cNvSpPr/>
          <p:nvPr/>
        </p:nvSpPr>
        <p:spPr>
          <a:xfrm>
            <a:off x="7238953" y="2575213"/>
            <a:ext cx="1282800" cy="202200"/>
          </a:xfrm>
          <a:prstGeom prst="ellipse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07;p29">
            <a:extLst>
              <a:ext uri="{FF2B5EF4-FFF2-40B4-BE49-F238E27FC236}">
                <a16:creationId xmlns:a16="http://schemas.microsoft.com/office/drawing/2014/main" id="{DA22C166-4360-B844-8B46-D84E7A3F09AC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08;p29">
            <a:extLst>
              <a:ext uri="{FF2B5EF4-FFF2-40B4-BE49-F238E27FC236}">
                <a16:creationId xmlns:a16="http://schemas.microsoft.com/office/drawing/2014/main" id="{C0AF5AEE-5BA3-4E41-9490-76CEB804C9F5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09;p29">
            <a:extLst>
              <a:ext uri="{FF2B5EF4-FFF2-40B4-BE49-F238E27FC236}">
                <a16:creationId xmlns:a16="http://schemas.microsoft.com/office/drawing/2014/main" id="{188C8190-3424-9F41-8D30-8D4E17946149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410;p29">
            <a:extLst>
              <a:ext uri="{FF2B5EF4-FFF2-40B4-BE49-F238E27FC236}">
                <a16:creationId xmlns:a16="http://schemas.microsoft.com/office/drawing/2014/main" id="{95C8E5FE-A201-464E-B65D-CA391BFE27D4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12;p29">
            <a:extLst>
              <a:ext uri="{FF2B5EF4-FFF2-40B4-BE49-F238E27FC236}">
                <a16:creationId xmlns:a16="http://schemas.microsoft.com/office/drawing/2014/main" id="{0B87DAC4-F00A-9B42-8CFD-6659FF233395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1" name="Google Shape;413;p29">
            <a:extLst>
              <a:ext uri="{FF2B5EF4-FFF2-40B4-BE49-F238E27FC236}">
                <a16:creationId xmlns:a16="http://schemas.microsoft.com/office/drawing/2014/main" id="{308BA07D-0F1A-2E49-A338-F0CE78814710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2" name="Google Shape;414;p29">
            <a:extLst>
              <a:ext uri="{FF2B5EF4-FFF2-40B4-BE49-F238E27FC236}">
                <a16:creationId xmlns:a16="http://schemas.microsoft.com/office/drawing/2014/main" id="{C73D8CFC-B4AC-964D-9E0F-88C0BFA9A57D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3" name="Google Shape;415;p29">
            <a:extLst>
              <a:ext uri="{FF2B5EF4-FFF2-40B4-BE49-F238E27FC236}">
                <a16:creationId xmlns:a16="http://schemas.microsoft.com/office/drawing/2014/main" id="{787D4B86-2997-E348-A303-A5608B309F4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4" name="Google Shape;416;p29">
            <a:extLst>
              <a:ext uri="{FF2B5EF4-FFF2-40B4-BE49-F238E27FC236}">
                <a16:creationId xmlns:a16="http://schemas.microsoft.com/office/drawing/2014/main" id="{E3757929-3079-E34C-BD1D-6A4629B8BA47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17;p29">
            <a:extLst>
              <a:ext uri="{FF2B5EF4-FFF2-40B4-BE49-F238E27FC236}">
                <a16:creationId xmlns:a16="http://schemas.microsoft.com/office/drawing/2014/main" id="{8ACDC480-D9CB-7446-A497-07000CF5AD42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6" name="Google Shape;164;p19">
            <a:extLst>
              <a:ext uri="{FF2B5EF4-FFF2-40B4-BE49-F238E27FC236}">
                <a16:creationId xmlns:a16="http://schemas.microsoft.com/office/drawing/2014/main" id="{2997AAAF-68F3-894E-938D-CE7AD96FFBF1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37" name="Google Shape;1001;p55">
            <a:extLst>
              <a:ext uri="{FF2B5EF4-FFF2-40B4-BE49-F238E27FC236}">
                <a16:creationId xmlns:a16="http://schemas.microsoft.com/office/drawing/2014/main" id="{0D8485BC-020A-A747-9B35-FD628B501D85}"/>
              </a:ext>
            </a:extLst>
          </p:cNvPr>
          <p:cNvSpPr txBox="1"/>
          <p:nvPr/>
        </p:nvSpPr>
        <p:spPr>
          <a:xfrm>
            <a:off x="398052" y="378836"/>
            <a:ext cx="1765531" cy="43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rgbClr val="FB624F"/>
                </a:solidFill>
              </a:rPr>
              <a:t>（参考）関係人口</a:t>
            </a:r>
            <a:endParaRPr sz="1200" b="1" dirty="0">
              <a:solidFill>
                <a:srgbClr val="FB624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rgbClr val="FB624F"/>
                </a:solidFill>
              </a:rPr>
              <a:t>　　　　</a:t>
            </a:r>
            <a:endParaRPr sz="1200" b="1" dirty="0">
              <a:solidFill>
                <a:srgbClr val="FB624F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57"/>
          <p:cNvSpPr txBox="1"/>
          <p:nvPr/>
        </p:nvSpPr>
        <p:spPr>
          <a:xfrm>
            <a:off x="457200" y="703314"/>
            <a:ext cx="8686800" cy="524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rgbClr val="666666"/>
                </a:solidFill>
              </a:rPr>
              <a:t>ふるさと納税には芸術祭の効果が見られるが、</a:t>
            </a:r>
            <a:r>
              <a:rPr lang="ja" altLang="en-US" sz="2100" b="1" dirty="0">
                <a:solidFill>
                  <a:srgbClr val="666666"/>
                </a:solidFill>
              </a:rPr>
              <a:t>他地域よりも少額</a:t>
            </a:r>
            <a:endParaRPr sz="2100" b="1" dirty="0">
              <a:solidFill>
                <a:srgbClr val="666666"/>
              </a:solidFill>
            </a:endParaRPr>
          </a:p>
        </p:txBody>
      </p:sp>
      <p:sp>
        <p:nvSpPr>
          <p:cNvPr id="1033" name="Google Shape;1033;p57"/>
          <p:cNvSpPr/>
          <p:nvPr/>
        </p:nvSpPr>
        <p:spPr>
          <a:xfrm>
            <a:off x="781725" y="6553897"/>
            <a:ext cx="2022600" cy="20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46" name="Google Shape;1046;p57"/>
          <p:cNvGraphicFramePr/>
          <p:nvPr>
            <p:extLst>
              <p:ext uri="{D42A27DB-BD31-4B8C-83A1-F6EECF244321}">
                <p14:modId xmlns:p14="http://schemas.microsoft.com/office/powerpoint/2010/main" val="3276480594"/>
              </p:ext>
            </p:extLst>
          </p:nvPr>
        </p:nvGraphicFramePr>
        <p:xfrm>
          <a:off x="1097075" y="1693575"/>
          <a:ext cx="7076325" cy="4334050"/>
        </p:xfrm>
        <a:graphic>
          <a:graphicData uri="http://schemas.openxmlformats.org/drawingml/2006/table">
            <a:tbl>
              <a:tblPr>
                <a:noFill/>
                <a:tableStyleId>{ACAE42A1-FB0D-4BA0-84F5-BE5AB9AECD14}</a:tableStyleId>
              </a:tblPr>
              <a:tblGrid>
                <a:gridCol w="193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自治体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金額（円）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件数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5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十日町市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平成30年度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138,106,000円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2,948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平成29年度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59,851,000円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740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5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南魚沼市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平成30年度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1,173,007,000円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35,467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平成29年度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909,184,000円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27,633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15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長野県大町市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平成30年度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30,140,000円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1,040   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平成29年度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>
                          <a:solidFill>
                            <a:srgbClr val="666666"/>
                          </a:solidFill>
                        </a:rPr>
                        <a:t>694,208,000円</a:t>
                      </a:r>
                      <a:endParaRPr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dirty="0">
                          <a:solidFill>
                            <a:srgbClr val="666666"/>
                          </a:solidFill>
                        </a:rPr>
                        <a:t>10,280   </a:t>
                      </a:r>
                      <a:endParaRPr dirty="0">
                        <a:solidFill>
                          <a:srgbClr val="666666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047" name="Google Shape;1047;p57"/>
          <p:cNvCxnSpPr/>
          <p:nvPr/>
        </p:nvCxnSpPr>
        <p:spPr>
          <a:xfrm rot="-5400000">
            <a:off x="6578177" y="2761324"/>
            <a:ext cx="620700" cy="232200"/>
          </a:xfrm>
          <a:prstGeom prst="bentConnector3">
            <a:avLst>
              <a:gd name="adj1" fmla="val 1510"/>
            </a:avLst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8" name="Google Shape;1048;p57"/>
          <p:cNvCxnSpPr/>
          <p:nvPr/>
        </p:nvCxnSpPr>
        <p:spPr>
          <a:xfrm rot="10800000">
            <a:off x="6784801" y="2567173"/>
            <a:ext cx="219900" cy="0"/>
          </a:xfrm>
          <a:prstGeom prst="straightConnector1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49" name="Google Shape;1049;p57"/>
          <p:cNvSpPr txBox="1"/>
          <p:nvPr/>
        </p:nvSpPr>
        <p:spPr>
          <a:xfrm>
            <a:off x="6955802" y="265835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FF624F"/>
                </a:solidFill>
              </a:rPr>
              <a:t>約2.3倍</a:t>
            </a:r>
            <a:endParaRPr b="1">
              <a:solidFill>
                <a:srgbClr val="FF624F"/>
              </a:solidFill>
            </a:endParaRPr>
          </a:p>
        </p:txBody>
      </p:sp>
      <p:cxnSp>
        <p:nvCxnSpPr>
          <p:cNvPr id="1050" name="Google Shape;1050;p57"/>
          <p:cNvCxnSpPr/>
          <p:nvPr/>
        </p:nvCxnSpPr>
        <p:spPr>
          <a:xfrm rot="-5400000" flipH="1">
            <a:off x="4663625" y="3056250"/>
            <a:ext cx="1234800" cy="281100"/>
          </a:xfrm>
          <a:prstGeom prst="bentConnector3">
            <a:avLst>
              <a:gd name="adj1" fmla="val 100047"/>
            </a:avLst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1" name="Google Shape;1051;p57"/>
          <p:cNvCxnSpPr/>
          <p:nvPr/>
        </p:nvCxnSpPr>
        <p:spPr>
          <a:xfrm rot="10800000">
            <a:off x="5119204" y="2579303"/>
            <a:ext cx="438600" cy="0"/>
          </a:xfrm>
          <a:prstGeom prst="straightConnector1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2" name="Google Shape;1052;p57"/>
          <p:cNvSpPr txBox="1"/>
          <p:nvPr/>
        </p:nvSpPr>
        <p:spPr>
          <a:xfrm>
            <a:off x="4433937" y="361782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FF624F"/>
                </a:solidFill>
              </a:rPr>
              <a:t>約10</a:t>
            </a:r>
            <a:r>
              <a:rPr lang="ja" altLang="en-US" b="1" dirty="0">
                <a:solidFill>
                  <a:srgbClr val="FF624F"/>
                </a:solidFill>
              </a:rPr>
              <a:t>倍</a:t>
            </a:r>
            <a:endParaRPr b="1" dirty="0">
              <a:solidFill>
                <a:srgbClr val="FF624F"/>
              </a:solidFill>
            </a:endParaRPr>
          </a:p>
        </p:txBody>
      </p:sp>
      <p:cxnSp>
        <p:nvCxnSpPr>
          <p:cNvPr id="1053" name="Google Shape;1053;p57"/>
          <p:cNvCxnSpPr/>
          <p:nvPr/>
        </p:nvCxnSpPr>
        <p:spPr>
          <a:xfrm rot="-5400000" flipH="1">
            <a:off x="4350687" y="4603176"/>
            <a:ext cx="1870200" cy="293400"/>
          </a:xfrm>
          <a:prstGeom prst="bentConnector3">
            <a:avLst>
              <a:gd name="adj1" fmla="val 100333"/>
            </a:avLst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4" name="Google Shape;1054;p57"/>
          <p:cNvSpPr txBox="1"/>
          <p:nvPr/>
        </p:nvSpPr>
        <p:spPr>
          <a:xfrm>
            <a:off x="4537277" y="5481668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FF624F"/>
                </a:solidFill>
              </a:rPr>
              <a:t>約5</a:t>
            </a:r>
            <a:r>
              <a:rPr lang="ja" altLang="en-US" b="1" dirty="0">
                <a:solidFill>
                  <a:srgbClr val="FF624F"/>
                </a:solidFill>
              </a:rPr>
              <a:t>倍</a:t>
            </a:r>
            <a:endParaRPr b="1" dirty="0">
              <a:solidFill>
                <a:srgbClr val="FF624F"/>
              </a:solidFill>
            </a:endParaRPr>
          </a:p>
        </p:txBody>
      </p:sp>
      <p:cxnSp>
        <p:nvCxnSpPr>
          <p:cNvPr id="1055" name="Google Shape;1055;p57"/>
          <p:cNvCxnSpPr/>
          <p:nvPr/>
        </p:nvCxnSpPr>
        <p:spPr>
          <a:xfrm rot="-5400000" flipH="1">
            <a:off x="6601051" y="5219850"/>
            <a:ext cx="657300" cy="247500"/>
          </a:xfrm>
          <a:prstGeom prst="bentConnector3">
            <a:avLst>
              <a:gd name="adj1" fmla="val 1423"/>
            </a:avLst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6" name="Google Shape;1056;p57"/>
          <p:cNvCxnSpPr/>
          <p:nvPr/>
        </p:nvCxnSpPr>
        <p:spPr>
          <a:xfrm rot="10800000">
            <a:off x="6784576" y="5672248"/>
            <a:ext cx="267300" cy="0"/>
          </a:xfrm>
          <a:prstGeom prst="straightConnector1">
            <a:avLst/>
          </a:prstGeom>
          <a:noFill/>
          <a:ln w="19050" cap="flat" cmpd="sng">
            <a:solidFill>
              <a:srgbClr val="FF62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7" name="Google Shape;1057;p57"/>
          <p:cNvSpPr txBox="1"/>
          <p:nvPr/>
        </p:nvSpPr>
        <p:spPr>
          <a:xfrm>
            <a:off x="7032002" y="511230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FF624F"/>
                </a:solidFill>
              </a:rPr>
              <a:t>約23倍</a:t>
            </a:r>
            <a:endParaRPr b="1">
              <a:solidFill>
                <a:srgbClr val="FF624F"/>
              </a:solidFill>
            </a:endParaRPr>
          </a:p>
        </p:txBody>
      </p:sp>
      <p:sp>
        <p:nvSpPr>
          <p:cNvPr id="1058" name="Google Shape;1058;p57"/>
          <p:cNvSpPr txBox="1"/>
          <p:nvPr/>
        </p:nvSpPr>
        <p:spPr>
          <a:xfrm>
            <a:off x="3073842" y="2597227"/>
            <a:ext cx="2298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rgbClr val="666666"/>
                </a:solidFill>
              </a:rPr>
              <a:t>（第7回大地の芸術祭）</a:t>
            </a:r>
            <a:endParaRPr sz="1200" b="1">
              <a:solidFill>
                <a:srgbClr val="666666"/>
              </a:solidFill>
            </a:endParaRPr>
          </a:p>
        </p:txBody>
      </p:sp>
      <p:sp>
        <p:nvSpPr>
          <p:cNvPr id="1059" name="Google Shape;1059;p57"/>
          <p:cNvSpPr txBox="1"/>
          <p:nvPr/>
        </p:nvSpPr>
        <p:spPr>
          <a:xfrm>
            <a:off x="2776209" y="5699999"/>
            <a:ext cx="25128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rgbClr val="666666"/>
                </a:solidFill>
              </a:rPr>
              <a:t>（北アルプス国際芸術祭2017）</a:t>
            </a:r>
            <a:endParaRPr sz="1200" b="1">
              <a:solidFill>
                <a:srgbClr val="666666"/>
              </a:solidFill>
            </a:endParaRPr>
          </a:p>
        </p:txBody>
      </p:sp>
      <p:sp>
        <p:nvSpPr>
          <p:cNvPr id="31" name="Google Shape;1024;p56">
            <a:extLst>
              <a:ext uri="{FF2B5EF4-FFF2-40B4-BE49-F238E27FC236}">
                <a16:creationId xmlns:a16="http://schemas.microsoft.com/office/drawing/2014/main" id="{9F70A44E-A1FA-B344-9F4A-C31C524B1F69}"/>
              </a:ext>
            </a:extLst>
          </p:cNvPr>
          <p:cNvSpPr txBox="1"/>
          <p:nvPr/>
        </p:nvSpPr>
        <p:spPr>
          <a:xfrm>
            <a:off x="457200" y="1302925"/>
            <a:ext cx="61695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b="1" dirty="0">
                <a:solidFill>
                  <a:srgbClr val="666666"/>
                </a:solidFill>
              </a:rPr>
              <a:t>ふるさと納税額・件数の比較</a:t>
            </a:r>
            <a:endParaRPr sz="12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rgbClr val="666666"/>
                </a:solidFill>
              </a:rPr>
              <a:t>　　　　</a:t>
            </a:r>
            <a:endParaRPr sz="1200" b="1" dirty="0">
              <a:solidFill>
                <a:srgbClr val="666666"/>
              </a:solidFill>
            </a:endParaRPr>
          </a:p>
        </p:txBody>
      </p:sp>
      <p:sp>
        <p:nvSpPr>
          <p:cNvPr id="32" name="Google Shape;428;p30">
            <a:extLst>
              <a:ext uri="{FF2B5EF4-FFF2-40B4-BE49-F238E27FC236}">
                <a16:creationId xmlns:a16="http://schemas.microsoft.com/office/drawing/2014/main" id="{D7EE3E4B-C6E6-6A4A-8ADF-63030EFB0217}"/>
              </a:ext>
            </a:extLst>
          </p:cNvPr>
          <p:cNvSpPr txBox="1"/>
          <p:nvPr/>
        </p:nvSpPr>
        <p:spPr>
          <a:xfrm>
            <a:off x="1037891" y="5999222"/>
            <a:ext cx="7854672" cy="92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※</a:t>
            </a:r>
            <a:r>
              <a:rPr lang="ja" altLang="en-US" sz="1200" dirty="0">
                <a:solidFill>
                  <a:srgbClr val="666666"/>
                </a:solidFill>
              </a:rPr>
              <a:t>　</a:t>
            </a:r>
            <a:r>
              <a:rPr lang="ja" sz="1200" dirty="0">
                <a:solidFill>
                  <a:srgbClr val="666666"/>
                </a:solidFill>
              </a:rPr>
              <a:t>比較対象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</a:t>
            </a:r>
            <a:r>
              <a:rPr lang="ja" altLang="en-US" sz="1200" dirty="0">
                <a:solidFill>
                  <a:srgbClr val="666666"/>
                </a:solidFill>
              </a:rPr>
              <a:t>　</a:t>
            </a:r>
            <a:r>
              <a:rPr lang="ja" sz="1200" dirty="0">
                <a:solidFill>
                  <a:srgbClr val="666666"/>
                </a:solidFill>
              </a:rPr>
              <a:t>南魚沼市・・・近隣で人口等の類似する地域</a:t>
            </a:r>
            <a:r>
              <a:rPr lang="ja" altLang="en-US" sz="1200" dirty="0">
                <a:solidFill>
                  <a:srgbClr val="666666"/>
                </a:solidFill>
              </a:rPr>
              <a:t>。</a:t>
            </a:r>
            <a:endParaRPr sz="12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666666"/>
                </a:solidFill>
              </a:rPr>
              <a:t>　</a:t>
            </a:r>
            <a:r>
              <a:rPr lang="ja" altLang="en-US" sz="1200" dirty="0">
                <a:solidFill>
                  <a:srgbClr val="666666"/>
                </a:solidFill>
              </a:rPr>
              <a:t>　</a:t>
            </a:r>
            <a:r>
              <a:rPr lang="ja" sz="1200" dirty="0">
                <a:solidFill>
                  <a:srgbClr val="666666"/>
                </a:solidFill>
              </a:rPr>
              <a:t>長野県大町市・・・</a:t>
            </a:r>
            <a:r>
              <a:rPr lang="ja" altLang="en-US" sz="1200" dirty="0">
                <a:solidFill>
                  <a:srgbClr val="666666"/>
                </a:solidFill>
              </a:rPr>
              <a:t>人口規模は十日町市の約半分（人口約</a:t>
            </a:r>
            <a:r>
              <a:rPr lang="en-US" altLang="ja" sz="1200" dirty="0">
                <a:solidFill>
                  <a:srgbClr val="666666"/>
                </a:solidFill>
              </a:rPr>
              <a:t>27000</a:t>
            </a:r>
            <a:r>
              <a:rPr lang="ja" altLang="en-US" sz="1200" dirty="0">
                <a:solidFill>
                  <a:srgbClr val="666666"/>
                </a:solidFill>
              </a:rPr>
              <a:t>人）。</a:t>
            </a:r>
            <a:endParaRPr lang="ja-JP" altLang="en-US" sz="12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200" dirty="0">
                <a:solidFill>
                  <a:srgbClr val="666666"/>
                </a:solidFill>
              </a:rPr>
              <a:t>　　　　　　　　　　　</a:t>
            </a:r>
            <a:r>
              <a:rPr lang="ja-JP" altLang="en-US" sz="1200">
                <a:solidFill>
                  <a:srgbClr val="666666"/>
                </a:solidFill>
              </a:rPr>
              <a:t>北アルプス国際芸術祭開催地域という類似性有り</a:t>
            </a:r>
            <a:endParaRPr lang="ja-JP" altLang="en-US" sz="1200" dirty="0">
              <a:solidFill>
                <a:srgbClr val="666666"/>
              </a:solidFill>
            </a:endParaRPr>
          </a:p>
        </p:txBody>
      </p:sp>
      <p:sp>
        <p:nvSpPr>
          <p:cNvPr id="33" name="Google Shape;407;p29">
            <a:extLst>
              <a:ext uri="{FF2B5EF4-FFF2-40B4-BE49-F238E27FC236}">
                <a16:creationId xmlns:a16="http://schemas.microsoft.com/office/drawing/2014/main" id="{9A255F80-7FC7-F146-ACAB-B9D4873EEB11}"/>
              </a:ext>
            </a:extLst>
          </p:cNvPr>
          <p:cNvSpPr/>
          <p:nvPr/>
        </p:nvSpPr>
        <p:spPr>
          <a:xfrm rot="-5400000">
            <a:off x="1649136" y="-274860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08;p29">
            <a:extLst>
              <a:ext uri="{FF2B5EF4-FFF2-40B4-BE49-F238E27FC236}">
                <a16:creationId xmlns:a16="http://schemas.microsoft.com/office/drawing/2014/main" id="{DE84F2C5-3EEB-F345-9B7B-3F961D59EED8}"/>
              </a:ext>
            </a:extLst>
          </p:cNvPr>
          <p:cNvSpPr/>
          <p:nvPr/>
        </p:nvSpPr>
        <p:spPr>
          <a:xfrm rot="-5400000">
            <a:off x="2653008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09;p29">
            <a:extLst>
              <a:ext uri="{FF2B5EF4-FFF2-40B4-BE49-F238E27FC236}">
                <a16:creationId xmlns:a16="http://schemas.microsoft.com/office/drawing/2014/main" id="{1A74949D-3D78-DB4A-AEE0-6B33DDFDEA73}"/>
              </a:ext>
            </a:extLst>
          </p:cNvPr>
          <p:cNvSpPr/>
          <p:nvPr/>
        </p:nvSpPr>
        <p:spPr>
          <a:xfrm rot="-5400000">
            <a:off x="3629115" y="-268708"/>
            <a:ext cx="296739" cy="962527"/>
          </a:xfrm>
          <a:prstGeom prst="flowChartOffpageConnector">
            <a:avLst/>
          </a:prstGeom>
          <a:solidFill>
            <a:srgbClr val="DA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410;p29">
            <a:extLst>
              <a:ext uri="{FF2B5EF4-FFF2-40B4-BE49-F238E27FC236}">
                <a16:creationId xmlns:a16="http://schemas.microsoft.com/office/drawing/2014/main" id="{12EB284C-C5D2-CC43-9B7B-EF5BA52FC0FE}"/>
              </a:ext>
            </a:extLst>
          </p:cNvPr>
          <p:cNvSpPr/>
          <p:nvPr/>
        </p:nvSpPr>
        <p:spPr>
          <a:xfrm rot="-5400000">
            <a:off x="4642237" y="-268708"/>
            <a:ext cx="296739" cy="962527"/>
          </a:xfrm>
          <a:prstGeom prst="flowChartOffpageConnector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12;p29">
            <a:extLst>
              <a:ext uri="{FF2B5EF4-FFF2-40B4-BE49-F238E27FC236}">
                <a16:creationId xmlns:a16="http://schemas.microsoft.com/office/drawing/2014/main" id="{354D4A57-A611-6040-91BF-2D9A34A3C600}"/>
              </a:ext>
            </a:extLst>
          </p:cNvPr>
          <p:cNvSpPr txBox="1"/>
          <p:nvPr/>
        </p:nvSpPr>
        <p:spPr>
          <a:xfrm>
            <a:off x="1329533" y="-2799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担い手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8" name="Google Shape;413;p29">
            <a:extLst>
              <a:ext uri="{FF2B5EF4-FFF2-40B4-BE49-F238E27FC236}">
                <a16:creationId xmlns:a16="http://schemas.microsoft.com/office/drawing/2014/main" id="{DA2BDD15-7E41-9042-B66B-E10354A29EA6}"/>
              </a:ext>
            </a:extLst>
          </p:cNvPr>
          <p:cNvSpPr txBox="1"/>
          <p:nvPr/>
        </p:nvSpPr>
        <p:spPr>
          <a:xfrm>
            <a:off x="2312871" y="-18735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推進体制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9" name="Google Shape;414;p29">
            <a:extLst>
              <a:ext uri="{FF2B5EF4-FFF2-40B4-BE49-F238E27FC236}">
                <a16:creationId xmlns:a16="http://schemas.microsoft.com/office/drawing/2014/main" id="{06977A13-F764-8A41-B378-ACCFD3BDC034}"/>
              </a:ext>
            </a:extLst>
          </p:cNvPr>
          <p:cNvSpPr txBox="1"/>
          <p:nvPr/>
        </p:nvSpPr>
        <p:spPr>
          <a:xfrm>
            <a:off x="3311108" y="-9473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コンテンツ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0" name="Google Shape;415;p29">
            <a:extLst>
              <a:ext uri="{FF2B5EF4-FFF2-40B4-BE49-F238E27FC236}">
                <a16:creationId xmlns:a16="http://schemas.microsoft.com/office/drawing/2014/main" id="{62696C12-FEFC-4346-806E-374B6CA97B92}"/>
              </a:ext>
            </a:extLst>
          </p:cNvPr>
          <p:cNvSpPr txBox="1"/>
          <p:nvPr/>
        </p:nvSpPr>
        <p:spPr>
          <a:xfrm>
            <a:off x="4309370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受入体制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1" name="Google Shape;416;p29">
            <a:extLst>
              <a:ext uri="{FF2B5EF4-FFF2-40B4-BE49-F238E27FC236}">
                <a16:creationId xmlns:a16="http://schemas.microsoft.com/office/drawing/2014/main" id="{C5A165BD-1908-2742-A33C-0A799BD9095E}"/>
              </a:ext>
            </a:extLst>
          </p:cNvPr>
          <p:cNvSpPr/>
          <p:nvPr/>
        </p:nvSpPr>
        <p:spPr>
          <a:xfrm rot="-5400000">
            <a:off x="5636852" y="-268683"/>
            <a:ext cx="296739" cy="962527"/>
          </a:xfrm>
          <a:prstGeom prst="flowChartOffpageConnector">
            <a:avLst/>
          </a:prstGeom>
          <a:solidFill>
            <a:srgbClr val="6ED2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17;p29">
            <a:extLst>
              <a:ext uri="{FF2B5EF4-FFF2-40B4-BE49-F238E27FC236}">
                <a16:creationId xmlns:a16="http://schemas.microsoft.com/office/drawing/2014/main" id="{33455DCF-4EDC-3148-AA86-A10889D20DFE}"/>
              </a:ext>
            </a:extLst>
          </p:cNvPr>
          <p:cNvSpPr txBox="1"/>
          <p:nvPr/>
        </p:nvSpPr>
        <p:spPr>
          <a:xfrm>
            <a:off x="5333885" y="-9470"/>
            <a:ext cx="8559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666666"/>
                </a:solidFill>
              </a:rPr>
              <a:t>ターゲット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43" name="Google Shape;164;p19">
            <a:extLst>
              <a:ext uri="{FF2B5EF4-FFF2-40B4-BE49-F238E27FC236}">
                <a16:creationId xmlns:a16="http://schemas.microsoft.com/office/drawing/2014/main" id="{EB2DC1FC-4EFF-304F-BC3D-3B01A7029433}"/>
              </a:ext>
            </a:extLst>
          </p:cNvPr>
          <p:cNvSpPr txBox="1"/>
          <p:nvPr/>
        </p:nvSpPr>
        <p:spPr>
          <a:xfrm>
            <a:off x="-63858" y="-40447"/>
            <a:ext cx="1559445" cy="53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２．十日町市の</a:t>
            </a:r>
            <a:endParaRPr lang="en-US" altLang="ja-JP" sz="105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</a:rPr>
              <a:t>　　観光を巡る現状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44" name="Google Shape;1001;p55">
            <a:extLst>
              <a:ext uri="{FF2B5EF4-FFF2-40B4-BE49-F238E27FC236}">
                <a16:creationId xmlns:a16="http://schemas.microsoft.com/office/drawing/2014/main" id="{257B6F18-F533-344C-9BC9-5A66AC13CB2E}"/>
              </a:ext>
            </a:extLst>
          </p:cNvPr>
          <p:cNvSpPr txBox="1"/>
          <p:nvPr/>
        </p:nvSpPr>
        <p:spPr>
          <a:xfrm>
            <a:off x="398052" y="378836"/>
            <a:ext cx="1765531" cy="43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rgbClr val="FB624F"/>
                </a:solidFill>
              </a:rPr>
              <a:t>（参考）関係人口</a:t>
            </a:r>
            <a:endParaRPr sz="1200" b="1" dirty="0">
              <a:solidFill>
                <a:srgbClr val="FB624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rgbClr val="FB624F"/>
                </a:solidFill>
              </a:rPr>
              <a:t>　　　　</a:t>
            </a:r>
            <a:endParaRPr sz="1200" b="1" dirty="0">
              <a:solidFill>
                <a:srgbClr val="FB624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457200" y="1226575"/>
            <a:ext cx="8356800" cy="55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b="1" dirty="0">
                <a:solidFill>
                  <a:srgbClr val="666666"/>
                </a:solidFill>
              </a:rPr>
              <a:t>背景</a:t>
            </a:r>
            <a:endParaRPr sz="1050" b="1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b="1" dirty="0">
                <a:solidFill>
                  <a:srgbClr val="666666"/>
                </a:solidFill>
              </a:rPr>
              <a:t>人口減少・少子高齢化の進展</a:t>
            </a:r>
            <a:endParaRPr sz="1050" b="1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十日町市の人口推計・・・・・・・・・・・・・・・RESAS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出生数／死亡数・転入数・転出数・・・・・・・・・RESAS</a:t>
            </a:r>
            <a:endParaRPr lang="ja-JP" altLang="en-US" sz="1050">
              <a:solidFill>
                <a:srgbClr val="666666"/>
              </a:solidFill>
              <a:highlight>
                <a:srgbClr val="FFFF00"/>
              </a:highlight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b="1" dirty="0">
                <a:solidFill>
                  <a:srgbClr val="666666"/>
                </a:solidFill>
              </a:rPr>
              <a:t>主要な産業の状況</a:t>
            </a:r>
            <a:endParaRPr sz="1050" b="1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製造業（特に繊維工業）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特化係数・・・・・・・・・・・・・・・・・RESAS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製品出荷額の推移・・・・・・・・・・・・・RESAS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農業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農業産出額の推移・・・・・・・・・・・・（農林水産省）市町村別農業産出額（推計）、農業所得統計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農業従事者の推移・・・・・・・・・・・・・・・・・・・・・・・RESAS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農業従事者の高齢化率、平均年齢。耕作放棄地率の推移。・・・・・RESAS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b="1" dirty="0">
                <a:solidFill>
                  <a:srgbClr val="666666"/>
                </a:solidFill>
              </a:rPr>
              <a:t>歳入・歳出の状況</a:t>
            </a:r>
            <a:endParaRPr sz="1050" b="1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十日町市の歳入の推移・・・・・・・・・・（総務省）市町村別決算状況調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他地域との目的別決算額内訳の比較・・・・・RESAS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b="1" dirty="0">
                <a:solidFill>
                  <a:srgbClr val="666666"/>
                </a:solidFill>
              </a:rPr>
              <a:t>観光の効果</a:t>
            </a:r>
            <a:endParaRPr sz="1050" b="1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各種研究・文献における「観光産業」の範囲・・・・（公益財団法人日本交通公社）ホームページ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平成30年度の日本における観光の経済波及効果・・・（観光庁）統計情報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第7回大地の芸術祭の新潟県内に対する経済効果・・・（十日町市役所）第7回大地の芸術祭総括報告書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2012年ロンドンオリンピックの経済効果・・・・・・（東京都オリンピック・パラリンピック準備局）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106" name="Google Shape;106;p15"/>
          <p:cNvSpPr/>
          <p:nvPr/>
        </p:nvSpPr>
        <p:spPr>
          <a:xfrm rot="-5400000">
            <a:off x="13376985" y="4402231"/>
            <a:ext cx="2365025" cy="2035425"/>
          </a:xfrm>
          <a:prstGeom prst="flowChartOffpageConnector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13745035" y="5134515"/>
            <a:ext cx="15075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666666"/>
                </a:solidFill>
              </a:rPr>
              <a:t>ターゲット</a:t>
            </a:r>
            <a:endParaRPr sz="1800" b="1">
              <a:solidFill>
                <a:srgbClr val="666666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457200" y="617662"/>
            <a:ext cx="86868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（参考）使用したデータ及び出典</a:t>
            </a:r>
            <a:endParaRPr sz="2100"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447950" y="1132025"/>
            <a:ext cx="8821800" cy="56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 startAt="2"/>
            </a:pPr>
            <a:r>
              <a:rPr lang="ja" sz="1050" dirty="0">
                <a:solidFill>
                  <a:srgbClr val="666666"/>
                </a:solidFill>
              </a:rPr>
              <a:t>十日町市の「観光」を巡る現状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担い手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地区ごとの高齢化率。地区ごとの産業構造（従業員数ベース）。・・・（十日町市役所）国勢調査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観光関連産業の他地域との比較・・・・・・・・・・・・・・・・・・RESAS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今後のまちづくりにおいて「観光客を増やす」ことが重要とした割合（年代別・地区別）</a:t>
            </a:r>
            <a:endParaRPr sz="1050" dirty="0">
              <a:solidFill>
                <a:srgbClr val="666666"/>
              </a:solidFill>
            </a:endParaRPr>
          </a:p>
          <a:p>
            <a:pPr marL="13716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50" dirty="0">
                <a:solidFill>
                  <a:srgbClr val="666666"/>
                </a:solidFill>
              </a:rPr>
              <a:t>　　　　　　　　　　・・・・・・・・（十日町市役所）令和元年度十日町市総合計画に関するアンケート調査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観光・交流分野の今後の重要度（年代別、地区別）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・・・・・・・・（十日町市役所）令和元年度十日町市総合計画に関するアンケート調査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観光・交流分野の今後の非重要度（年代別、地区別）</a:t>
            </a:r>
            <a:endParaRPr sz="1050" dirty="0">
              <a:solidFill>
                <a:srgbClr val="666666"/>
              </a:solidFill>
            </a:endParaRPr>
          </a:p>
          <a:p>
            <a:pPr marL="13716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50" dirty="0">
                <a:solidFill>
                  <a:srgbClr val="666666"/>
                </a:solidFill>
              </a:rPr>
              <a:t>・・・・・・・・（十日町市役所）令和元年度十日町市総合計画に関するアンケート調査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観光・交流分野への自由意見・・・・（十日町市役所）令和元年度十日町市総合計画に関するアンケート調査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推進体制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主要な団体の一覧・・・・・・・・各団体ホームページ等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コンテンツ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主要なイベントの一覧・・・・（十日町市観光協会）</a:t>
            </a:r>
            <a:r>
              <a:rPr lang="ja" altLang="en-US" sz="1050" dirty="0">
                <a:solidFill>
                  <a:srgbClr val="666666"/>
                </a:solidFill>
              </a:rPr>
              <a:t>提供</a:t>
            </a:r>
            <a:endParaRPr sz="1050" dirty="0">
              <a:solidFill>
                <a:srgbClr val="666666"/>
              </a:solidFill>
              <a:highlight>
                <a:srgbClr val="FFFF00"/>
              </a:highlight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主要な観光資源の一覧・・（十日町市観光協会）ホームページ、観光予報プラットフォーム　等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地域別観光入込客数上位10箇所・・・（十日町市役所）令和元年度観光入込客数調査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月別観光入込客数の推移・・・（十日町市役所）令和元年度観光入込客数調査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各地区で観光客数の増減が大きい観光ジャンル・・・（十日町市役所）令和元年度観光入込客数調査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ほくほく線の月別利用者の推移・・・（北越急行）平成30年度 ほくほく線の輸送状況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地区別の観光入込客数推移（平成27年度から）・・・（十日町市役所）令和元年度観光入込客数調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観光案内所（十日町駅）の問い合わせ内容・・・（十日町市観光協会）提供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観光案内所（まつだい駅）の問い合わせ内容・・・（十日町市観光協会）提供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115" name="Google Shape;115;p16"/>
          <p:cNvSpPr/>
          <p:nvPr/>
        </p:nvSpPr>
        <p:spPr>
          <a:xfrm rot="-5400000">
            <a:off x="13376985" y="4402231"/>
            <a:ext cx="2365025" cy="2035425"/>
          </a:xfrm>
          <a:prstGeom prst="flowChartOffpageConnector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13745035" y="5134515"/>
            <a:ext cx="15075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666666"/>
                </a:solidFill>
              </a:rPr>
              <a:t>ターゲット</a:t>
            </a:r>
            <a:endParaRPr sz="1800" b="1">
              <a:solidFill>
                <a:srgbClr val="666666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457200" y="617662"/>
            <a:ext cx="86868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（参考）使用したデータ及び出典</a:t>
            </a:r>
            <a:endParaRPr sz="2100"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47950" y="-3793210"/>
            <a:ext cx="8821800" cy="103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 startAt="2"/>
            </a:pPr>
            <a:r>
              <a:rPr lang="ja" sz="1050" dirty="0">
                <a:solidFill>
                  <a:srgbClr val="FFFFFF"/>
                </a:solidFill>
              </a:rPr>
              <a:t>十日町市の「観光」を巡る現状</a:t>
            </a:r>
            <a:endParaRPr sz="1050" dirty="0">
              <a:solidFill>
                <a:srgbClr val="FFFFFF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担い手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地区ごとの高齢化率。地区ごとの産業構造（従業員数ベース）。・・・（十日町市役所）国勢調査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観光関連産業の他地域との比較・・・・・・・・・・・・・・・・・・RESAS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今後のまちづくりにおいて「観光客を増やす」ことが重要とした割合（年代別・地区別）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観光・交流分野の今後の重要度（年代別、地区別）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観光・交流分野の今後の非重要度（年代別、地区別）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観光・交流分野への自由意見・・・・（十日町市役所）令和元年度十日町市総合計画に関するアンケート調査</a:t>
            </a:r>
            <a:endParaRPr sz="1050" dirty="0">
              <a:solidFill>
                <a:srgbClr val="FFFFFF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推進体制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主要な団体の一覧・・・・・・・・各団体ホームページ等</a:t>
            </a:r>
            <a:endParaRPr sz="1050" dirty="0">
              <a:solidFill>
                <a:srgbClr val="FFFFFF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コンテンツ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ソフト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主要なイベントの一覧・・・・（十日町市観光協会）XXXXXXXX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主要なアクティビティ（体験型観光）の一覧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ハード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大地の芸術祭以外の観光施設の一覧・・・（十日町市観光協会）ホームページ及び観光予報プラットフォーム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大地の芸術祭の常設作品の一覧・・・・（十日町市役所）XXXXXX</a:t>
            </a:r>
            <a:endParaRPr sz="1050" dirty="0">
              <a:solidFill>
                <a:srgbClr val="FFFFFF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観光客の行動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観光案内所（十日町駅）の問い合わせ内容・・・（十日町市観光協会）提供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観光案内所（まつだい駅）の問い合わせ内容・・・（十日町市観光協会）提供</a:t>
            </a:r>
            <a:endParaRPr sz="1050" dirty="0">
              <a:solidFill>
                <a:srgbClr val="FFFFFF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AutoNum type="arabicPeriod"/>
            </a:pPr>
            <a:r>
              <a:rPr lang="ja" sz="1050" dirty="0">
                <a:solidFill>
                  <a:srgbClr val="FFFFFF"/>
                </a:solidFill>
              </a:rPr>
              <a:t>経路検索の状況・・・・・・・・・・・・・・RESAS</a:t>
            </a:r>
            <a:endParaRPr sz="1050" dirty="0">
              <a:solidFill>
                <a:srgbClr val="FFFFFF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受入体制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地区ごとの宿泊施設数、飲食店数・・・（十日町市観光協会）ホームページ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地区ごとのバス路線数、タクシー会社数、レンタカー会社数、レンタサイクル数・・・各種インターネット検索等</a:t>
            </a:r>
            <a:endParaRPr lang="en-US" altLang="ja"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altLang="en-US" sz="1050" dirty="0">
                <a:solidFill>
                  <a:srgbClr val="666666"/>
                </a:solidFill>
              </a:rPr>
              <a:t>主要な観光地への経路・・・</a:t>
            </a:r>
            <a:r>
              <a:rPr lang="en-US" altLang="ja" sz="1050" dirty="0">
                <a:solidFill>
                  <a:srgbClr val="666666"/>
                </a:solidFill>
              </a:rPr>
              <a:t>Google Maps</a:t>
            </a:r>
            <a:endParaRPr sz="1050" dirty="0">
              <a:solidFill>
                <a:srgbClr val="666666"/>
              </a:solidFill>
            </a:endParaRPr>
          </a:p>
          <a:p>
            <a:pPr marL="914400" lvl="1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ターゲット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観光客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入込客数と宿泊者数の実数・対前年比の比較・・・（十日町市役所）令和元年度観光入込客数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居住地・国籍別の宿泊者数・・・（十日町市役所）令和元年度観光入込客数調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第７回大地の芸術祭（平成30年度）会期中の入込客数・・・（十日町市役所）第7回大地の芸術祭総括報告書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新潟県内観光客の周遊状況・・・（新潟県）ビッグデータを活用した県内交流人口の動向調査</a:t>
            </a:r>
            <a:endParaRPr sz="1050" dirty="0">
              <a:solidFill>
                <a:srgbClr val="666666"/>
              </a:solidFill>
            </a:endParaRPr>
          </a:p>
          <a:p>
            <a:pPr marL="1371600" lvl="2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関係人口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転入・転出先・・・・・RESAS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転入・転出者年代・・・・・RESAS</a:t>
            </a:r>
            <a:endParaRPr sz="1050" dirty="0">
              <a:solidFill>
                <a:srgbClr val="666666"/>
              </a:solidFill>
            </a:endParaRPr>
          </a:p>
          <a:p>
            <a:pPr marL="1828800" lvl="3" indent="-2952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AutoNum type="arabicPeriod"/>
            </a:pPr>
            <a:r>
              <a:rPr lang="ja" sz="1050" dirty="0">
                <a:solidFill>
                  <a:srgbClr val="666666"/>
                </a:solidFill>
              </a:rPr>
              <a:t>ふるさと納税・・・・・（総務省）各自治体のふるさと納税受入額及び受入件数</a:t>
            </a:r>
            <a:endParaRPr sz="105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50" dirty="0">
                <a:solidFill>
                  <a:srgbClr val="666666"/>
                </a:solidFill>
              </a:rPr>
              <a:t>　　　　　　　　　　　　　　　　　　　　　　　　　　　　　　　　　　　　　　　　　　　　　　　　　　　　　　　　　　　　以上</a:t>
            </a:r>
            <a:endParaRPr sz="1050" dirty="0">
              <a:solidFill>
                <a:srgbClr val="666666"/>
              </a:solidFill>
            </a:endParaRPr>
          </a:p>
        </p:txBody>
      </p:sp>
      <p:sp>
        <p:nvSpPr>
          <p:cNvPr id="124" name="Google Shape;124;p17"/>
          <p:cNvSpPr/>
          <p:nvPr/>
        </p:nvSpPr>
        <p:spPr>
          <a:xfrm rot="-5400000">
            <a:off x="13376985" y="4402231"/>
            <a:ext cx="2365025" cy="2035425"/>
          </a:xfrm>
          <a:prstGeom prst="flowChartOffpageConnector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13745035" y="5134515"/>
            <a:ext cx="15075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666666"/>
                </a:solidFill>
              </a:rPr>
              <a:t>ターゲット</a:t>
            </a:r>
            <a:endParaRPr sz="1800" b="1">
              <a:solidFill>
                <a:srgbClr val="666666"/>
              </a:solidFill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457200" y="617662"/>
            <a:ext cx="86868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666666"/>
                </a:solidFill>
              </a:rPr>
              <a:t>（参考）使用したデータ及び出典</a:t>
            </a:r>
            <a:endParaRPr sz="2100"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4740</Words>
  <Application>Microsoft Office PowerPoint</Application>
  <PresentationFormat>画面に合わせる (4:3)</PresentationFormat>
  <Paragraphs>870</Paragraphs>
  <Slides>44</Slides>
  <Notes>44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47" baseType="lpstr">
      <vt:lpstr>Arial</vt:lpstr>
      <vt:lpstr>Calibri</vt:lpstr>
      <vt:lpstr>Simple Light</vt:lpstr>
      <vt:lpstr>十日町市の「観光」を考える 論点データ集 （2020年7月31日）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2020-11-04T01:56:05Z</dcterms:modified>
</cp:coreProperties>
</file>