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71" r:id="rId1"/>
  </p:sldMasterIdLst>
  <p:notesMasterIdLst>
    <p:notesMasterId r:id="rId3"/>
  </p:notesMasterIdLst>
  <p:sldIdLst>
    <p:sldId id="263" r:id="rId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5443">
          <p15:clr>
            <a:srgbClr val="9AA0A6"/>
          </p15:clr>
        </p15:guide>
        <p15:guide id="4" pos="317">
          <p15:clr>
            <a:srgbClr val="9AA0A6"/>
          </p15:clr>
        </p15:guide>
        <p15:guide id="5" orient="horz" pos="3917">
          <p15:clr>
            <a:srgbClr val="9AA0A6"/>
          </p15:clr>
        </p15:guide>
        <p15:guide id="6" orient="horz" pos="75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24F"/>
    <a:srgbClr val="6FD2A8"/>
    <a:srgbClr val="2E9051"/>
    <a:srgbClr val="666666"/>
    <a:srgbClr val="F3CDCB"/>
    <a:srgbClr val="D8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03FBD92-D8A3-4E0C-8835-1228816B166B}">
  <a:tblStyle styleId="{103FBD92-D8A3-4E0C-8835-1228816B166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AD73CF8-1759-4DFB-8F11-079694A6070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59"/>
    <p:restoredTop sz="87261"/>
  </p:normalViewPr>
  <p:slideViewPr>
    <p:cSldViewPr snapToGrid="0">
      <p:cViewPr varScale="1">
        <p:scale>
          <a:sx n="76" d="100"/>
          <a:sy n="76" d="100"/>
        </p:scale>
        <p:origin x="1762" y="62"/>
      </p:cViewPr>
      <p:guideLst>
        <p:guide orient="horz" pos="2160"/>
        <p:guide pos="2880"/>
        <p:guide pos="5443"/>
        <p:guide pos="317"/>
        <p:guide orient="horz" pos="3917"/>
        <p:guide orient="horz" pos="7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d8ca06da1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d8ca06da1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0664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457200" y="395400"/>
            <a:ext cx="83862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666666"/>
              </a:solidFill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4390" y="503245"/>
            <a:ext cx="457200" cy="694200"/>
          </a:xfrm>
          <a:prstGeom prst="rect">
            <a:avLst/>
          </a:prstGeom>
          <a:solidFill>
            <a:srgbClr val="2E905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300"/>
            </a:lvl1pPr>
            <a:lvl2pPr lvl="1">
              <a:buNone/>
              <a:defRPr sz="1300"/>
            </a:lvl2pPr>
            <a:lvl3pPr lvl="2">
              <a:buNone/>
              <a:defRPr sz="1300"/>
            </a:lvl3pPr>
            <a:lvl4pPr lvl="3">
              <a:buNone/>
              <a:defRPr sz="1300"/>
            </a:lvl4pPr>
            <a:lvl5pPr lvl="4">
              <a:buNone/>
              <a:defRPr sz="1300"/>
            </a:lvl5pPr>
            <a:lvl6pPr lvl="5">
              <a:buNone/>
              <a:defRPr sz="1300"/>
            </a:lvl6pPr>
            <a:lvl7pPr lvl="6">
              <a:buNone/>
              <a:defRPr sz="1300"/>
            </a:lvl7pPr>
            <a:lvl8pPr lvl="7">
              <a:buNone/>
              <a:defRPr sz="1300"/>
            </a:lvl8pPr>
            <a:lvl9pPr lvl="8">
              <a:buNone/>
              <a:defRPr sz="13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pic>
        <p:nvPicPr>
          <p:cNvPr id="7" name="Google Shape;10;p1">
            <a:extLst>
              <a:ext uri="{FF2B5EF4-FFF2-40B4-BE49-F238E27FC236}">
                <a16:creationId xmlns:a16="http://schemas.microsoft.com/office/drawing/2014/main" id="{53C88558-0EBC-EC47-A24D-7B55829CC1DD}"/>
              </a:ext>
            </a:extLst>
          </p:cNvPr>
          <p:cNvPicPr preferRelativeResize="0"/>
          <p:nvPr userDrawn="1"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30411" y="77566"/>
            <a:ext cx="1514475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グラフィックス 7">
            <a:extLst>
              <a:ext uri="{FF2B5EF4-FFF2-40B4-BE49-F238E27FC236}">
                <a16:creationId xmlns:a16="http://schemas.microsoft.com/office/drawing/2014/main" id="{DC8BBCFB-84B3-3A4A-A3E0-E0FC39956D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8439015" y="31828"/>
            <a:ext cx="645994" cy="392185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13;p26">
            <a:extLst>
              <a:ext uri="{FF2B5EF4-FFF2-40B4-BE49-F238E27FC236}">
                <a16:creationId xmlns:a16="http://schemas.microsoft.com/office/drawing/2014/main" id="{0D453F23-4103-7C4D-9BE9-F73E3CA28FAA}"/>
              </a:ext>
            </a:extLst>
          </p:cNvPr>
          <p:cNvSpPr txBox="1"/>
          <p:nvPr/>
        </p:nvSpPr>
        <p:spPr>
          <a:xfrm>
            <a:off x="3642287" y="4939868"/>
            <a:ext cx="2330942" cy="1898992"/>
          </a:xfrm>
          <a:prstGeom prst="rect">
            <a:avLst/>
          </a:prstGeom>
          <a:noFill/>
          <a:ln>
            <a:solidFill>
              <a:srgbClr val="2E9051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1050" b="1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3" name="Google Shape;113;p26"/>
          <p:cNvSpPr txBox="1"/>
          <p:nvPr/>
        </p:nvSpPr>
        <p:spPr>
          <a:xfrm>
            <a:off x="457200" y="644196"/>
            <a:ext cx="8386200" cy="403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2000" dirty="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十日町市の「観光」を考える</a:t>
            </a:r>
            <a:r>
              <a:rPr lang="en-US" altLang="ja" sz="2000" dirty="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WS</a:t>
            </a:r>
            <a:r>
              <a:rPr lang="ja" altLang="en-US" sz="2000" dirty="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（</a:t>
            </a:r>
            <a:r>
              <a:rPr lang="ja-JP" altLang="en-US" sz="200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第</a:t>
            </a:r>
            <a:r>
              <a:rPr lang="en-US" altLang="ja-JP" sz="2000" dirty="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2</a:t>
            </a:r>
            <a:r>
              <a:rPr lang="ja-JP" altLang="en-US" sz="200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回）の結果について</a:t>
            </a:r>
            <a:endParaRPr sz="200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A9B27085-6F1D-824B-BEF3-411C0552C74F}"/>
              </a:ext>
            </a:extLst>
          </p:cNvPr>
          <p:cNvSpPr/>
          <p:nvPr/>
        </p:nvSpPr>
        <p:spPr>
          <a:xfrm>
            <a:off x="7789969" y="1948829"/>
            <a:ext cx="1191254" cy="4777533"/>
          </a:xfrm>
          <a:prstGeom prst="rect">
            <a:avLst/>
          </a:prstGeom>
          <a:solidFill>
            <a:srgbClr val="6FD2A8"/>
          </a:solidFill>
          <a:ln>
            <a:solidFill>
              <a:srgbClr val="6FD2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？？？</a:t>
            </a:r>
          </a:p>
        </p:txBody>
      </p:sp>
      <p:sp>
        <p:nvSpPr>
          <p:cNvPr id="39" name="Google Shape;113;p26">
            <a:extLst>
              <a:ext uri="{FF2B5EF4-FFF2-40B4-BE49-F238E27FC236}">
                <a16:creationId xmlns:a16="http://schemas.microsoft.com/office/drawing/2014/main" id="{5BBC706C-A8B4-3F4E-AB60-1DD3C5A2F4E7}"/>
              </a:ext>
            </a:extLst>
          </p:cNvPr>
          <p:cNvSpPr txBox="1"/>
          <p:nvPr/>
        </p:nvSpPr>
        <p:spPr>
          <a:xfrm>
            <a:off x="1796540" y="1970863"/>
            <a:ext cx="1313635" cy="758455"/>
          </a:xfrm>
          <a:prstGeom prst="rect">
            <a:avLst/>
          </a:prstGeom>
          <a:solidFill>
            <a:srgbClr val="6FD2A8"/>
          </a:solidFill>
          <a:ln>
            <a:solidFill>
              <a:srgbClr val="6FD2A8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地域の若者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（</a:t>
            </a: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10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代）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5" name="Google Shape;113;p26">
            <a:extLst>
              <a:ext uri="{FF2B5EF4-FFF2-40B4-BE49-F238E27FC236}">
                <a16:creationId xmlns:a16="http://schemas.microsoft.com/office/drawing/2014/main" id="{61B8E16F-4833-3045-8B29-11422748E09B}"/>
              </a:ext>
            </a:extLst>
          </p:cNvPr>
          <p:cNvSpPr txBox="1"/>
          <p:nvPr/>
        </p:nvSpPr>
        <p:spPr>
          <a:xfrm>
            <a:off x="1797272" y="2943110"/>
            <a:ext cx="1313635" cy="759751"/>
          </a:xfrm>
          <a:prstGeom prst="rect">
            <a:avLst/>
          </a:prstGeom>
          <a:solidFill>
            <a:srgbClr val="6FD2A8"/>
          </a:solidFill>
          <a:ln>
            <a:solidFill>
              <a:srgbClr val="6FD2A8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その他の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地域住民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1" name="Google Shape;113;p26">
            <a:extLst>
              <a:ext uri="{FF2B5EF4-FFF2-40B4-BE49-F238E27FC236}">
                <a16:creationId xmlns:a16="http://schemas.microsoft.com/office/drawing/2014/main" id="{E6A0FABF-A333-6448-82CD-61BA0391CDFE}"/>
              </a:ext>
            </a:extLst>
          </p:cNvPr>
          <p:cNvSpPr txBox="1"/>
          <p:nvPr/>
        </p:nvSpPr>
        <p:spPr>
          <a:xfrm>
            <a:off x="1801823" y="3992332"/>
            <a:ext cx="1272448" cy="774860"/>
          </a:xfrm>
          <a:prstGeom prst="rect">
            <a:avLst/>
          </a:prstGeom>
          <a:solidFill>
            <a:srgbClr val="6FD2A8"/>
          </a:solidFill>
          <a:ln>
            <a:solidFill>
              <a:srgbClr val="6FD2A8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観光関連団体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・企業等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" name="Google Shape;113;p26">
            <a:extLst>
              <a:ext uri="{FF2B5EF4-FFF2-40B4-BE49-F238E27FC236}">
                <a16:creationId xmlns:a16="http://schemas.microsoft.com/office/drawing/2014/main" id="{DC1A9460-6D13-7243-A753-DFA49E700936}"/>
              </a:ext>
            </a:extLst>
          </p:cNvPr>
          <p:cNvSpPr txBox="1"/>
          <p:nvPr/>
        </p:nvSpPr>
        <p:spPr>
          <a:xfrm>
            <a:off x="3670465" y="2826361"/>
            <a:ext cx="2330942" cy="1990166"/>
          </a:xfrm>
          <a:prstGeom prst="rect">
            <a:avLst/>
          </a:prstGeom>
          <a:noFill/>
          <a:ln>
            <a:solidFill>
              <a:srgbClr val="2E9051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1050" b="1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5" name="Google Shape;113;p26">
            <a:extLst>
              <a:ext uri="{FF2B5EF4-FFF2-40B4-BE49-F238E27FC236}">
                <a16:creationId xmlns:a16="http://schemas.microsoft.com/office/drawing/2014/main" id="{9BD24521-D732-8C41-ABE1-F5568F350304}"/>
              </a:ext>
            </a:extLst>
          </p:cNvPr>
          <p:cNvSpPr txBox="1"/>
          <p:nvPr/>
        </p:nvSpPr>
        <p:spPr>
          <a:xfrm>
            <a:off x="6367128" y="1914104"/>
            <a:ext cx="1076187" cy="758977"/>
          </a:xfrm>
          <a:prstGeom prst="rect">
            <a:avLst/>
          </a:prstGeom>
          <a:solidFill>
            <a:srgbClr val="6FD2A8"/>
          </a:solidFill>
          <a:ln>
            <a:solidFill>
              <a:srgbClr val="6FD2A8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観光入込客数の増加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7078B225-B470-C648-8F8E-75A828C563E4}"/>
              </a:ext>
            </a:extLst>
          </p:cNvPr>
          <p:cNvCxnSpPr>
            <a:cxnSpLocks/>
            <a:stCxn id="41" idx="3"/>
            <a:endCxn id="93" idx="1"/>
          </p:cNvCxnSpPr>
          <p:nvPr/>
        </p:nvCxnSpPr>
        <p:spPr>
          <a:xfrm flipV="1">
            <a:off x="3074271" y="4109670"/>
            <a:ext cx="722148" cy="270092"/>
          </a:xfrm>
          <a:prstGeom prst="straightConnector1">
            <a:avLst/>
          </a:prstGeom>
          <a:ln w="19050">
            <a:solidFill>
              <a:srgbClr val="2E9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8B171F14-E900-9C4A-A595-FBAE9E2BE943}"/>
              </a:ext>
            </a:extLst>
          </p:cNvPr>
          <p:cNvCxnSpPr>
            <a:cxnSpLocks/>
            <a:stCxn id="39" idx="3"/>
            <a:endCxn id="189" idx="1"/>
          </p:cNvCxnSpPr>
          <p:nvPr/>
        </p:nvCxnSpPr>
        <p:spPr>
          <a:xfrm flipV="1">
            <a:off x="3110175" y="2340095"/>
            <a:ext cx="720912" cy="9996"/>
          </a:xfrm>
          <a:prstGeom prst="straightConnector1">
            <a:avLst/>
          </a:prstGeom>
          <a:ln w="19050">
            <a:solidFill>
              <a:srgbClr val="2E9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4FB29829-3A8F-5E45-B710-D1A820C32123}"/>
              </a:ext>
            </a:extLst>
          </p:cNvPr>
          <p:cNvCxnSpPr>
            <a:cxnSpLocks/>
          </p:cNvCxnSpPr>
          <p:nvPr/>
        </p:nvCxnSpPr>
        <p:spPr>
          <a:xfrm flipH="1">
            <a:off x="3162787" y="2488232"/>
            <a:ext cx="630939" cy="500597"/>
          </a:xfrm>
          <a:prstGeom prst="straightConnector1">
            <a:avLst/>
          </a:prstGeom>
          <a:ln w="19050">
            <a:solidFill>
              <a:srgbClr val="2E9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Google Shape;113;p26">
            <a:extLst>
              <a:ext uri="{FF2B5EF4-FFF2-40B4-BE49-F238E27FC236}">
                <a16:creationId xmlns:a16="http://schemas.microsoft.com/office/drawing/2014/main" id="{D4778D5E-82DC-8B42-B9A9-8499EC31F164}"/>
              </a:ext>
            </a:extLst>
          </p:cNvPr>
          <p:cNvSpPr txBox="1"/>
          <p:nvPr/>
        </p:nvSpPr>
        <p:spPr>
          <a:xfrm>
            <a:off x="3057021" y="2074856"/>
            <a:ext cx="730195" cy="310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 b="1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担い手</a:t>
            </a:r>
            <a:endParaRPr lang="en-US" altLang="ja-JP" sz="1050" b="1" dirty="0">
              <a:solidFill>
                <a:srgbClr val="FF624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5" name="Google Shape;113;p26">
            <a:extLst>
              <a:ext uri="{FF2B5EF4-FFF2-40B4-BE49-F238E27FC236}">
                <a16:creationId xmlns:a16="http://schemas.microsoft.com/office/drawing/2014/main" id="{2CA50565-E014-DE45-8888-138C48EC02BA}"/>
              </a:ext>
            </a:extLst>
          </p:cNvPr>
          <p:cNvSpPr txBox="1"/>
          <p:nvPr/>
        </p:nvSpPr>
        <p:spPr>
          <a:xfrm>
            <a:off x="3388841" y="2478020"/>
            <a:ext cx="730195" cy="310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 b="1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刺激</a:t>
            </a:r>
            <a:endParaRPr lang="en-US" altLang="ja-JP" sz="1050" b="1" dirty="0">
              <a:solidFill>
                <a:srgbClr val="FF624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CA374712-5030-9A4A-B5B5-DD704F64D7F5}"/>
              </a:ext>
            </a:extLst>
          </p:cNvPr>
          <p:cNvCxnSpPr>
            <a:cxnSpLocks/>
            <a:stCxn id="188" idx="3"/>
            <a:endCxn id="55" idx="1"/>
          </p:cNvCxnSpPr>
          <p:nvPr/>
        </p:nvCxnSpPr>
        <p:spPr>
          <a:xfrm>
            <a:off x="6007732" y="2290012"/>
            <a:ext cx="359396" cy="3581"/>
          </a:xfrm>
          <a:prstGeom prst="straightConnector1">
            <a:avLst/>
          </a:prstGeom>
          <a:ln w="19050">
            <a:solidFill>
              <a:srgbClr val="2E9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Google Shape;113;p26">
            <a:extLst>
              <a:ext uri="{FF2B5EF4-FFF2-40B4-BE49-F238E27FC236}">
                <a16:creationId xmlns:a16="http://schemas.microsoft.com/office/drawing/2014/main" id="{8E7B51F7-97AB-F34F-ACBD-3A28BFE85498}"/>
              </a:ext>
            </a:extLst>
          </p:cNvPr>
          <p:cNvSpPr txBox="1"/>
          <p:nvPr/>
        </p:nvSpPr>
        <p:spPr>
          <a:xfrm>
            <a:off x="37914" y="1350870"/>
            <a:ext cx="1601699" cy="486473"/>
          </a:xfrm>
          <a:prstGeom prst="rect">
            <a:avLst/>
          </a:prstGeom>
          <a:solidFill>
            <a:srgbClr val="2E9051"/>
          </a:solidFill>
          <a:ln>
            <a:solidFill>
              <a:srgbClr val="2E9051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現状</a:t>
            </a:r>
            <a:endParaRPr lang="en-US" altLang="ja-JP" sz="120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2" name="Google Shape;113;p26">
            <a:extLst>
              <a:ext uri="{FF2B5EF4-FFF2-40B4-BE49-F238E27FC236}">
                <a16:creationId xmlns:a16="http://schemas.microsoft.com/office/drawing/2014/main" id="{2842AA03-6F67-2F44-B2AE-1D6CFE3338E6}"/>
              </a:ext>
            </a:extLst>
          </p:cNvPr>
          <p:cNvSpPr txBox="1"/>
          <p:nvPr/>
        </p:nvSpPr>
        <p:spPr>
          <a:xfrm>
            <a:off x="1734207" y="1354807"/>
            <a:ext cx="1491640" cy="486473"/>
          </a:xfrm>
          <a:prstGeom prst="rect">
            <a:avLst/>
          </a:prstGeom>
          <a:solidFill>
            <a:srgbClr val="2E9051"/>
          </a:solidFill>
          <a:ln>
            <a:solidFill>
              <a:srgbClr val="2E9051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インプット</a:t>
            </a:r>
            <a:endParaRPr lang="en-US" altLang="ja-JP" sz="120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（主体）</a:t>
            </a:r>
            <a:endParaRPr lang="en-US" altLang="ja-JP" sz="120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3" name="Google Shape;113;p26">
            <a:extLst>
              <a:ext uri="{FF2B5EF4-FFF2-40B4-BE49-F238E27FC236}">
                <a16:creationId xmlns:a16="http://schemas.microsoft.com/office/drawing/2014/main" id="{BA4BD51E-307E-4A4D-9684-1FCF1F8B6995}"/>
              </a:ext>
            </a:extLst>
          </p:cNvPr>
          <p:cNvSpPr txBox="1"/>
          <p:nvPr/>
        </p:nvSpPr>
        <p:spPr>
          <a:xfrm>
            <a:off x="3482276" y="1349101"/>
            <a:ext cx="2630562" cy="486473"/>
          </a:xfrm>
          <a:prstGeom prst="rect">
            <a:avLst/>
          </a:prstGeom>
          <a:solidFill>
            <a:srgbClr val="2E9051"/>
          </a:solidFill>
          <a:ln>
            <a:solidFill>
              <a:srgbClr val="2E9051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活動</a:t>
            </a:r>
            <a:endParaRPr lang="en-US" altLang="ja-JP" sz="120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（必要な取組）</a:t>
            </a:r>
            <a:endParaRPr lang="en-US" altLang="ja-JP" sz="120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4" name="Google Shape;113;p26">
            <a:extLst>
              <a:ext uri="{FF2B5EF4-FFF2-40B4-BE49-F238E27FC236}">
                <a16:creationId xmlns:a16="http://schemas.microsoft.com/office/drawing/2014/main" id="{7DA081B9-704A-964F-A838-CF8A43042C26}"/>
              </a:ext>
            </a:extLst>
          </p:cNvPr>
          <p:cNvSpPr txBox="1"/>
          <p:nvPr/>
        </p:nvSpPr>
        <p:spPr>
          <a:xfrm>
            <a:off x="6259981" y="1338853"/>
            <a:ext cx="1313635" cy="486473"/>
          </a:xfrm>
          <a:prstGeom prst="rect">
            <a:avLst/>
          </a:prstGeom>
          <a:solidFill>
            <a:srgbClr val="2E9051"/>
          </a:solidFill>
          <a:ln>
            <a:solidFill>
              <a:srgbClr val="2E9051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アウトプット</a:t>
            </a:r>
            <a:endParaRPr lang="en-US" altLang="ja-JP" sz="120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（効果）</a:t>
            </a:r>
            <a:endParaRPr lang="en-US" altLang="ja-JP" sz="120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5" name="Google Shape;113;p26">
            <a:extLst>
              <a:ext uri="{FF2B5EF4-FFF2-40B4-BE49-F238E27FC236}">
                <a16:creationId xmlns:a16="http://schemas.microsoft.com/office/drawing/2014/main" id="{CBF16D01-6DC3-EA43-9C92-5D896A787B9F}"/>
              </a:ext>
            </a:extLst>
          </p:cNvPr>
          <p:cNvSpPr txBox="1"/>
          <p:nvPr/>
        </p:nvSpPr>
        <p:spPr>
          <a:xfrm>
            <a:off x="7720138" y="1345624"/>
            <a:ext cx="1313635" cy="486473"/>
          </a:xfrm>
          <a:prstGeom prst="rect">
            <a:avLst/>
          </a:prstGeom>
          <a:solidFill>
            <a:srgbClr val="2E9051"/>
          </a:solidFill>
          <a:ln>
            <a:solidFill>
              <a:srgbClr val="2E9051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アウトカム</a:t>
            </a:r>
            <a:endParaRPr lang="en-US" altLang="ja-JP" sz="120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（目指す理想）</a:t>
            </a:r>
            <a:endParaRPr lang="en-US" altLang="ja-JP" sz="120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9" name="Google Shape;113;p26">
            <a:extLst>
              <a:ext uri="{FF2B5EF4-FFF2-40B4-BE49-F238E27FC236}">
                <a16:creationId xmlns:a16="http://schemas.microsoft.com/office/drawing/2014/main" id="{11C668A7-3578-3C41-A3B1-CD55CF5A1321}"/>
              </a:ext>
            </a:extLst>
          </p:cNvPr>
          <p:cNvSpPr txBox="1"/>
          <p:nvPr/>
        </p:nvSpPr>
        <p:spPr>
          <a:xfrm>
            <a:off x="3793726" y="3466396"/>
            <a:ext cx="2029005" cy="358126"/>
          </a:xfrm>
          <a:prstGeom prst="rect">
            <a:avLst/>
          </a:prstGeom>
          <a:solidFill>
            <a:srgbClr val="6FD2A8"/>
          </a:solidFill>
          <a:ln>
            <a:solidFill>
              <a:srgbClr val="6FD2A8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✓</a:t>
            </a: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宿泊を促す夕方</a:t>
            </a: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夜中心の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イベント</a:t>
            </a:r>
          </a:p>
        </p:txBody>
      </p:sp>
      <p:sp>
        <p:nvSpPr>
          <p:cNvPr id="90" name="Google Shape;113;p26">
            <a:extLst>
              <a:ext uri="{FF2B5EF4-FFF2-40B4-BE49-F238E27FC236}">
                <a16:creationId xmlns:a16="http://schemas.microsoft.com/office/drawing/2014/main" id="{BD93A796-6499-6841-98FE-66BB0234054F}"/>
              </a:ext>
            </a:extLst>
          </p:cNvPr>
          <p:cNvSpPr txBox="1"/>
          <p:nvPr/>
        </p:nvSpPr>
        <p:spPr>
          <a:xfrm>
            <a:off x="3809622" y="3020031"/>
            <a:ext cx="2024125" cy="341030"/>
          </a:xfrm>
          <a:prstGeom prst="rect">
            <a:avLst/>
          </a:prstGeom>
          <a:solidFill>
            <a:srgbClr val="6FD2A8"/>
          </a:solidFill>
          <a:ln>
            <a:solidFill>
              <a:srgbClr val="6FD2A8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✓</a:t>
            </a: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今ある日常を素材に、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持続可能なイベントづくり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3" name="Google Shape;113;p26">
            <a:extLst>
              <a:ext uri="{FF2B5EF4-FFF2-40B4-BE49-F238E27FC236}">
                <a16:creationId xmlns:a16="http://schemas.microsoft.com/office/drawing/2014/main" id="{71876BEE-5B4B-A14C-B187-32C20F10C264}"/>
              </a:ext>
            </a:extLst>
          </p:cNvPr>
          <p:cNvSpPr txBox="1"/>
          <p:nvPr/>
        </p:nvSpPr>
        <p:spPr>
          <a:xfrm>
            <a:off x="3796419" y="3925744"/>
            <a:ext cx="2024125" cy="367852"/>
          </a:xfrm>
          <a:prstGeom prst="rect">
            <a:avLst/>
          </a:prstGeom>
          <a:solidFill>
            <a:srgbClr val="6FD2A8"/>
          </a:solidFill>
          <a:ln>
            <a:solidFill>
              <a:srgbClr val="6FD2A8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✓</a:t>
            </a: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イベント間のシナジー創出、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運営負担の削減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107" name="直線矢印コネクタ 106">
            <a:extLst>
              <a:ext uri="{FF2B5EF4-FFF2-40B4-BE49-F238E27FC236}">
                <a16:creationId xmlns:a16="http://schemas.microsoft.com/office/drawing/2014/main" id="{79D14926-3B95-3649-A885-B87362002138}"/>
              </a:ext>
            </a:extLst>
          </p:cNvPr>
          <p:cNvCxnSpPr>
            <a:cxnSpLocks/>
            <a:stCxn id="35" idx="3"/>
            <a:endCxn id="47" idx="1"/>
          </p:cNvCxnSpPr>
          <p:nvPr/>
        </p:nvCxnSpPr>
        <p:spPr>
          <a:xfrm>
            <a:off x="3110907" y="3322986"/>
            <a:ext cx="559558" cy="498458"/>
          </a:xfrm>
          <a:prstGeom prst="straightConnector1">
            <a:avLst/>
          </a:prstGeom>
          <a:ln w="19050">
            <a:solidFill>
              <a:srgbClr val="2E9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Google Shape;113;p26">
            <a:extLst>
              <a:ext uri="{FF2B5EF4-FFF2-40B4-BE49-F238E27FC236}">
                <a16:creationId xmlns:a16="http://schemas.microsoft.com/office/drawing/2014/main" id="{494DB966-CE7C-3F40-9CD9-F48EBF905B25}"/>
              </a:ext>
            </a:extLst>
          </p:cNvPr>
          <p:cNvSpPr txBox="1"/>
          <p:nvPr/>
        </p:nvSpPr>
        <p:spPr>
          <a:xfrm>
            <a:off x="3779490" y="5587995"/>
            <a:ext cx="2024125" cy="367852"/>
          </a:xfrm>
          <a:prstGeom prst="rect">
            <a:avLst/>
          </a:prstGeom>
          <a:solidFill>
            <a:srgbClr val="6FD2A8"/>
          </a:solidFill>
          <a:ln>
            <a:solidFill>
              <a:srgbClr val="6FD2A8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✓</a:t>
            </a: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古民家改修、ゲストハウス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等、新たな宿泊施設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1" name="Google Shape;113;p26">
            <a:extLst>
              <a:ext uri="{FF2B5EF4-FFF2-40B4-BE49-F238E27FC236}">
                <a16:creationId xmlns:a16="http://schemas.microsoft.com/office/drawing/2014/main" id="{1FA5833F-6A0D-0B45-B1F7-3DC442722D8B}"/>
              </a:ext>
            </a:extLst>
          </p:cNvPr>
          <p:cNvSpPr txBox="1"/>
          <p:nvPr/>
        </p:nvSpPr>
        <p:spPr>
          <a:xfrm>
            <a:off x="3779490" y="5140557"/>
            <a:ext cx="2024125" cy="367852"/>
          </a:xfrm>
          <a:prstGeom prst="rect">
            <a:avLst/>
          </a:prstGeom>
          <a:solidFill>
            <a:srgbClr val="6FD2A8"/>
          </a:solidFill>
          <a:ln>
            <a:solidFill>
              <a:srgbClr val="6FD2A8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✓</a:t>
            </a: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宿泊施設を多数有する湯沢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町との連携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136" name="直線矢印コネクタ 135">
            <a:extLst>
              <a:ext uri="{FF2B5EF4-FFF2-40B4-BE49-F238E27FC236}">
                <a16:creationId xmlns:a16="http://schemas.microsoft.com/office/drawing/2014/main" id="{F5F27E4B-E503-0646-9982-F3FD2D0BC7F2}"/>
              </a:ext>
            </a:extLst>
          </p:cNvPr>
          <p:cNvCxnSpPr>
            <a:cxnSpLocks/>
            <a:stCxn id="110" idx="3"/>
            <a:endCxn id="58" idx="1"/>
          </p:cNvCxnSpPr>
          <p:nvPr/>
        </p:nvCxnSpPr>
        <p:spPr>
          <a:xfrm flipV="1">
            <a:off x="5803615" y="3646710"/>
            <a:ext cx="563513" cy="2125211"/>
          </a:xfrm>
          <a:prstGeom prst="straightConnector1">
            <a:avLst/>
          </a:prstGeom>
          <a:ln w="19050">
            <a:solidFill>
              <a:srgbClr val="2E9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線矢印コネクタ 141">
            <a:extLst>
              <a:ext uri="{FF2B5EF4-FFF2-40B4-BE49-F238E27FC236}">
                <a16:creationId xmlns:a16="http://schemas.microsoft.com/office/drawing/2014/main" id="{BFAD6434-4145-A740-9A40-0E903AD7BFC2}"/>
              </a:ext>
            </a:extLst>
          </p:cNvPr>
          <p:cNvCxnSpPr>
            <a:cxnSpLocks/>
            <a:stCxn id="47" idx="3"/>
            <a:endCxn id="55" idx="1"/>
          </p:cNvCxnSpPr>
          <p:nvPr/>
        </p:nvCxnSpPr>
        <p:spPr>
          <a:xfrm flipV="1">
            <a:off x="6001407" y="2293593"/>
            <a:ext cx="365721" cy="1527851"/>
          </a:xfrm>
          <a:prstGeom prst="straightConnector1">
            <a:avLst/>
          </a:prstGeom>
          <a:ln w="19050">
            <a:solidFill>
              <a:srgbClr val="2E9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Google Shape;113;p26">
            <a:extLst>
              <a:ext uri="{FF2B5EF4-FFF2-40B4-BE49-F238E27FC236}">
                <a16:creationId xmlns:a16="http://schemas.microsoft.com/office/drawing/2014/main" id="{D1A138E7-820E-F644-AF55-48CFFA13C46B}"/>
              </a:ext>
            </a:extLst>
          </p:cNvPr>
          <p:cNvSpPr txBox="1"/>
          <p:nvPr/>
        </p:nvSpPr>
        <p:spPr>
          <a:xfrm>
            <a:off x="3789048" y="6021760"/>
            <a:ext cx="2024125" cy="294860"/>
          </a:xfrm>
          <a:prstGeom prst="rect">
            <a:avLst/>
          </a:prstGeom>
          <a:solidFill>
            <a:srgbClr val="6FD2A8"/>
          </a:solidFill>
          <a:ln>
            <a:solidFill>
              <a:srgbClr val="6FD2A8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✓</a:t>
            </a: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二次交通の</a:t>
            </a:r>
            <a:r>
              <a:rPr lang="ja-JP" altLang="en-US" sz="105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？？？</a:t>
            </a:r>
            <a:endParaRPr lang="en-US" altLang="ja-JP" sz="105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1" name="Google Shape;113;p26">
            <a:extLst>
              <a:ext uri="{FF2B5EF4-FFF2-40B4-BE49-F238E27FC236}">
                <a16:creationId xmlns:a16="http://schemas.microsoft.com/office/drawing/2014/main" id="{0BB904E0-2194-3F46-BEFC-BFBA054F8544}"/>
              </a:ext>
            </a:extLst>
          </p:cNvPr>
          <p:cNvSpPr txBox="1"/>
          <p:nvPr/>
        </p:nvSpPr>
        <p:spPr>
          <a:xfrm>
            <a:off x="1799767" y="5498068"/>
            <a:ext cx="1313635" cy="777558"/>
          </a:xfrm>
          <a:prstGeom prst="rect">
            <a:avLst/>
          </a:prstGeom>
          <a:solidFill>
            <a:srgbClr val="6FD2A8"/>
          </a:solidFill>
          <a:ln>
            <a:solidFill>
              <a:srgbClr val="6FD2A8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？？？</a:t>
            </a:r>
            <a:endParaRPr lang="en-US" altLang="ja-JP" sz="105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153" name="直線矢印コネクタ 152">
            <a:extLst>
              <a:ext uri="{FF2B5EF4-FFF2-40B4-BE49-F238E27FC236}">
                <a16:creationId xmlns:a16="http://schemas.microsoft.com/office/drawing/2014/main" id="{4C10CB94-EB78-454B-AFB2-9811E90F00BC}"/>
              </a:ext>
            </a:extLst>
          </p:cNvPr>
          <p:cNvCxnSpPr>
            <a:cxnSpLocks/>
            <a:stCxn id="151" idx="3"/>
            <a:endCxn id="181" idx="1"/>
          </p:cNvCxnSpPr>
          <p:nvPr/>
        </p:nvCxnSpPr>
        <p:spPr>
          <a:xfrm>
            <a:off x="3113402" y="5886847"/>
            <a:ext cx="528885" cy="2517"/>
          </a:xfrm>
          <a:prstGeom prst="straightConnector1">
            <a:avLst/>
          </a:prstGeom>
          <a:ln w="19050">
            <a:solidFill>
              <a:srgbClr val="2E9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Google Shape;113;p26">
            <a:extLst>
              <a:ext uri="{FF2B5EF4-FFF2-40B4-BE49-F238E27FC236}">
                <a16:creationId xmlns:a16="http://schemas.microsoft.com/office/drawing/2014/main" id="{4BBB07C9-6F9C-4B40-8FB7-412B7B4A4CBE}"/>
              </a:ext>
            </a:extLst>
          </p:cNvPr>
          <p:cNvSpPr txBox="1"/>
          <p:nvPr/>
        </p:nvSpPr>
        <p:spPr>
          <a:xfrm>
            <a:off x="3867656" y="2724786"/>
            <a:ext cx="1923543" cy="2064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 b="1">
                <a:solidFill>
                  <a:srgbClr val="2E905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イベント／地域資源</a:t>
            </a:r>
            <a:endParaRPr lang="en-US" altLang="ja-JP" sz="1050" b="1" dirty="0">
              <a:solidFill>
                <a:srgbClr val="2E905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 b="1">
                <a:solidFill>
                  <a:srgbClr val="2E905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の磨き上げ</a:t>
            </a:r>
            <a:endParaRPr lang="en-US" altLang="ja-JP" sz="1050" b="1" dirty="0">
              <a:solidFill>
                <a:srgbClr val="2E905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83" name="Google Shape;113;p26">
            <a:extLst>
              <a:ext uri="{FF2B5EF4-FFF2-40B4-BE49-F238E27FC236}">
                <a16:creationId xmlns:a16="http://schemas.microsoft.com/office/drawing/2014/main" id="{109DC71F-9075-5C4B-B652-3779F8B46E55}"/>
              </a:ext>
            </a:extLst>
          </p:cNvPr>
          <p:cNvSpPr txBox="1"/>
          <p:nvPr/>
        </p:nvSpPr>
        <p:spPr>
          <a:xfrm>
            <a:off x="3808505" y="4856002"/>
            <a:ext cx="1923543" cy="2064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 b="1">
                <a:solidFill>
                  <a:srgbClr val="2E905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受入体制の充実</a:t>
            </a:r>
            <a:endParaRPr lang="en-US" altLang="ja-JP" sz="1050" b="1" dirty="0">
              <a:solidFill>
                <a:srgbClr val="2E905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86" name="Google Shape;113;p26">
            <a:extLst>
              <a:ext uri="{FF2B5EF4-FFF2-40B4-BE49-F238E27FC236}">
                <a16:creationId xmlns:a16="http://schemas.microsoft.com/office/drawing/2014/main" id="{5A62917E-8C81-064F-ACA8-D638ACE4470D}"/>
              </a:ext>
            </a:extLst>
          </p:cNvPr>
          <p:cNvSpPr txBox="1"/>
          <p:nvPr/>
        </p:nvSpPr>
        <p:spPr>
          <a:xfrm>
            <a:off x="3794269" y="4399476"/>
            <a:ext cx="2024125" cy="324476"/>
          </a:xfrm>
          <a:prstGeom prst="rect">
            <a:avLst/>
          </a:prstGeom>
          <a:solidFill>
            <a:srgbClr val="6FD2A8"/>
          </a:solidFill>
          <a:ln>
            <a:solidFill>
              <a:srgbClr val="6FD2A8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✓</a:t>
            </a: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第二の清津峡トンネル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88" name="Google Shape;113;p26">
            <a:extLst>
              <a:ext uri="{FF2B5EF4-FFF2-40B4-BE49-F238E27FC236}">
                <a16:creationId xmlns:a16="http://schemas.microsoft.com/office/drawing/2014/main" id="{11EA1DEF-3363-124C-83E3-FA768384A433}"/>
              </a:ext>
            </a:extLst>
          </p:cNvPr>
          <p:cNvSpPr txBox="1"/>
          <p:nvPr/>
        </p:nvSpPr>
        <p:spPr>
          <a:xfrm>
            <a:off x="3676790" y="2021989"/>
            <a:ext cx="2330942" cy="536045"/>
          </a:xfrm>
          <a:prstGeom prst="rect">
            <a:avLst/>
          </a:prstGeom>
          <a:noFill/>
          <a:ln>
            <a:solidFill>
              <a:srgbClr val="2E9051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1050" b="1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89" name="Google Shape;113;p26">
            <a:extLst>
              <a:ext uri="{FF2B5EF4-FFF2-40B4-BE49-F238E27FC236}">
                <a16:creationId xmlns:a16="http://schemas.microsoft.com/office/drawing/2014/main" id="{54040A23-68F8-9D4F-87B6-B03B7B683A39}"/>
              </a:ext>
            </a:extLst>
          </p:cNvPr>
          <p:cNvSpPr txBox="1"/>
          <p:nvPr/>
        </p:nvSpPr>
        <p:spPr>
          <a:xfrm>
            <a:off x="3831087" y="2191958"/>
            <a:ext cx="2024125" cy="296274"/>
          </a:xfrm>
          <a:prstGeom prst="rect">
            <a:avLst/>
          </a:prstGeom>
          <a:solidFill>
            <a:srgbClr val="6FD2A8"/>
          </a:solidFill>
          <a:ln>
            <a:solidFill>
              <a:srgbClr val="6FD2A8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✓</a:t>
            </a: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情報発信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90" name="Google Shape;113;p26">
            <a:extLst>
              <a:ext uri="{FF2B5EF4-FFF2-40B4-BE49-F238E27FC236}">
                <a16:creationId xmlns:a16="http://schemas.microsoft.com/office/drawing/2014/main" id="{D23AADE1-3959-F945-B2CD-4B561BC4FF57}"/>
              </a:ext>
            </a:extLst>
          </p:cNvPr>
          <p:cNvSpPr txBox="1"/>
          <p:nvPr/>
        </p:nvSpPr>
        <p:spPr>
          <a:xfrm>
            <a:off x="3850544" y="1932450"/>
            <a:ext cx="1923543" cy="2064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 b="1">
                <a:solidFill>
                  <a:srgbClr val="2E905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訪れる「きっかけ」づくり</a:t>
            </a:r>
            <a:endParaRPr lang="en-US" altLang="ja-JP" sz="1050" b="1" dirty="0">
              <a:solidFill>
                <a:srgbClr val="2E905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213" name="直線矢印コネクタ 212">
            <a:extLst>
              <a:ext uri="{FF2B5EF4-FFF2-40B4-BE49-F238E27FC236}">
                <a16:creationId xmlns:a16="http://schemas.microsoft.com/office/drawing/2014/main" id="{ACA31329-6999-E143-A3EE-8A3E505F0569}"/>
              </a:ext>
            </a:extLst>
          </p:cNvPr>
          <p:cNvCxnSpPr>
            <a:cxnSpLocks/>
            <a:stCxn id="39" idx="3"/>
            <a:endCxn id="47" idx="1"/>
          </p:cNvCxnSpPr>
          <p:nvPr/>
        </p:nvCxnSpPr>
        <p:spPr>
          <a:xfrm>
            <a:off x="3110175" y="2350091"/>
            <a:ext cx="560290" cy="1471353"/>
          </a:xfrm>
          <a:prstGeom prst="straightConnector1">
            <a:avLst/>
          </a:prstGeom>
          <a:ln w="19050">
            <a:solidFill>
              <a:srgbClr val="2E9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Google Shape;113;p26">
            <a:extLst>
              <a:ext uri="{FF2B5EF4-FFF2-40B4-BE49-F238E27FC236}">
                <a16:creationId xmlns:a16="http://schemas.microsoft.com/office/drawing/2014/main" id="{99034D95-1752-BC41-B62F-D5F59652304C}"/>
              </a:ext>
            </a:extLst>
          </p:cNvPr>
          <p:cNvSpPr txBox="1"/>
          <p:nvPr/>
        </p:nvSpPr>
        <p:spPr>
          <a:xfrm>
            <a:off x="2720550" y="2395754"/>
            <a:ext cx="730195" cy="310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 b="1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担い手</a:t>
            </a:r>
            <a:endParaRPr lang="en-US" altLang="ja-JP" sz="1050" b="1" dirty="0">
              <a:solidFill>
                <a:srgbClr val="FF624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20" name="Google Shape;113;p26">
            <a:extLst>
              <a:ext uri="{FF2B5EF4-FFF2-40B4-BE49-F238E27FC236}">
                <a16:creationId xmlns:a16="http://schemas.microsoft.com/office/drawing/2014/main" id="{DC75F77D-AA90-0A41-A79D-00B146343AB0}"/>
              </a:ext>
            </a:extLst>
          </p:cNvPr>
          <p:cNvSpPr txBox="1"/>
          <p:nvPr/>
        </p:nvSpPr>
        <p:spPr>
          <a:xfrm>
            <a:off x="2901288" y="3392452"/>
            <a:ext cx="730195" cy="310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 b="1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担い手</a:t>
            </a:r>
            <a:endParaRPr lang="en-US" altLang="ja-JP" sz="1050" b="1" dirty="0">
              <a:solidFill>
                <a:srgbClr val="FF624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21" name="Google Shape;113;p26">
            <a:extLst>
              <a:ext uri="{FF2B5EF4-FFF2-40B4-BE49-F238E27FC236}">
                <a16:creationId xmlns:a16="http://schemas.microsoft.com/office/drawing/2014/main" id="{D33DEB89-55B0-F648-B4D5-E027EF974223}"/>
              </a:ext>
            </a:extLst>
          </p:cNvPr>
          <p:cNvSpPr txBox="1"/>
          <p:nvPr/>
        </p:nvSpPr>
        <p:spPr>
          <a:xfrm>
            <a:off x="2982310" y="4369498"/>
            <a:ext cx="730195" cy="310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 b="1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情報共有</a:t>
            </a:r>
            <a:endParaRPr lang="en-US" altLang="ja-JP" sz="1050" b="1" dirty="0">
              <a:solidFill>
                <a:srgbClr val="FF624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 b="1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・連携</a:t>
            </a:r>
            <a:endParaRPr lang="en-US" altLang="ja-JP" sz="1050" b="1" dirty="0">
              <a:solidFill>
                <a:srgbClr val="FF624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234" name="直線矢印コネクタ 233">
            <a:extLst>
              <a:ext uri="{FF2B5EF4-FFF2-40B4-BE49-F238E27FC236}">
                <a16:creationId xmlns:a16="http://schemas.microsoft.com/office/drawing/2014/main" id="{E099D687-47E4-8B42-861F-CF26DC7B6542}"/>
              </a:ext>
            </a:extLst>
          </p:cNvPr>
          <p:cNvCxnSpPr>
            <a:cxnSpLocks/>
            <a:stCxn id="181" idx="3"/>
            <a:endCxn id="55" idx="1"/>
          </p:cNvCxnSpPr>
          <p:nvPr/>
        </p:nvCxnSpPr>
        <p:spPr>
          <a:xfrm flipV="1">
            <a:off x="5973229" y="2293593"/>
            <a:ext cx="393899" cy="3595771"/>
          </a:xfrm>
          <a:prstGeom prst="straightConnector1">
            <a:avLst/>
          </a:prstGeom>
          <a:ln w="19050">
            <a:solidFill>
              <a:srgbClr val="2E9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直線矢印コネクタ 238">
            <a:extLst>
              <a:ext uri="{FF2B5EF4-FFF2-40B4-BE49-F238E27FC236}">
                <a16:creationId xmlns:a16="http://schemas.microsoft.com/office/drawing/2014/main" id="{DC5C165D-09B4-FD46-A95E-E4CC10EE1B87}"/>
              </a:ext>
            </a:extLst>
          </p:cNvPr>
          <p:cNvCxnSpPr>
            <a:cxnSpLocks/>
            <a:stCxn id="89" idx="3"/>
            <a:endCxn id="58" idx="1"/>
          </p:cNvCxnSpPr>
          <p:nvPr/>
        </p:nvCxnSpPr>
        <p:spPr>
          <a:xfrm>
            <a:off x="5822731" y="3645459"/>
            <a:ext cx="544397" cy="1251"/>
          </a:xfrm>
          <a:prstGeom prst="straightConnector1">
            <a:avLst/>
          </a:prstGeom>
          <a:ln w="19050">
            <a:solidFill>
              <a:srgbClr val="2E9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Google Shape;113;p26">
            <a:extLst>
              <a:ext uri="{FF2B5EF4-FFF2-40B4-BE49-F238E27FC236}">
                <a16:creationId xmlns:a16="http://schemas.microsoft.com/office/drawing/2014/main" id="{FC1569B2-B2D6-474F-B0F3-6327D6C23731}"/>
              </a:ext>
            </a:extLst>
          </p:cNvPr>
          <p:cNvSpPr txBox="1"/>
          <p:nvPr/>
        </p:nvSpPr>
        <p:spPr>
          <a:xfrm>
            <a:off x="53228" y="1932857"/>
            <a:ext cx="1563597" cy="47927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✓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「観光客を増やす」</a:t>
            </a:r>
            <a:endParaRPr lang="en-US" altLang="ja-JP" sz="1050" dirty="0">
              <a:solidFill>
                <a:srgbClr val="FF624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ことを重視</a:t>
            </a: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する住民</a:t>
            </a:r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は</a:t>
            </a:r>
            <a:r>
              <a:rPr lang="en-US" altLang="ja-JP" sz="1050" dirty="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8.6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％</a:t>
            </a: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と低い。</a:t>
            </a:r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lvl="0"/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✓</a:t>
            </a:r>
            <a:r>
              <a:rPr lang="en-US" altLang="ja-JP" sz="1050" dirty="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en-US" altLang="ja-JP" sz="1050" dirty="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10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代</a:t>
            </a: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だけで見ると、</a:t>
            </a:r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lvl="0"/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lang="en-US" altLang="ja-JP" sz="1050" dirty="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en-US" altLang="ja-JP" sz="1050" dirty="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34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％</a:t>
            </a: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と高い。</a:t>
            </a:r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lvl="0"/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✓「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地域資源を活用</a:t>
            </a: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す　</a:t>
            </a:r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lang="en-US" altLang="ja-JP" sz="1050" dirty="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ること」を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重視する　　</a:t>
            </a:r>
            <a:endParaRPr lang="en-US" altLang="ja-JP" sz="1050" dirty="0">
              <a:solidFill>
                <a:srgbClr val="FF624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lang="en-US" altLang="ja-JP" sz="1050" dirty="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人は</a:t>
            </a:r>
            <a:r>
              <a:rPr lang="en-US" altLang="ja-JP" sz="1050" dirty="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70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％</a:t>
            </a: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と多い。</a:t>
            </a:r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✓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市内のイベント年間</a:t>
            </a:r>
            <a:endParaRPr lang="en-US" altLang="ja-JP" sz="1050" dirty="0">
              <a:solidFill>
                <a:srgbClr val="FF624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lang="en-US" altLang="ja-JP" sz="1050" dirty="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118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件以上</a:t>
            </a: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と多数。　</a:t>
            </a:r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費用対効果</a:t>
            </a: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や、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担い</a:t>
            </a:r>
            <a:endParaRPr lang="en-US" altLang="ja-JP" sz="1050" dirty="0">
              <a:solidFill>
                <a:srgbClr val="FF624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手の不足</a:t>
            </a: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相互の連</a:t>
            </a:r>
            <a:endParaRPr lang="en-US" altLang="ja-JP" sz="1050" dirty="0">
              <a:solidFill>
                <a:srgbClr val="FF624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携</a:t>
            </a: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には課題があるが、</a:t>
            </a:r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観光客誘致や地元経</a:t>
            </a:r>
            <a:endParaRPr lang="en-US" altLang="ja-JP" sz="1050" dirty="0">
              <a:solidFill>
                <a:srgbClr val="FF624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済に一定の効果</a:t>
            </a: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を生</a:t>
            </a:r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んでいる。</a:t>
            </a:r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✓観光客のうち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宿泊す</a:t>
            </a:r>
            <a:endParaRPr lang="en-US" altLang="ja-JP" sz="1050" dirty="0">
              <a:solidFill>
                <a:srgbClr val="FF624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050" dirty="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  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るのは</a:t>
            </a:r>
            <a:r>
              <a:rPr lang="en-US" altLang="ja-JP" sz="1050" dirty="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割</a:t>
            </a: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程度。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宿</a:t>
            </a:r>
            <a:endParaRPr lang="en-US" altLang="ja-JP" sz="1050" dirty="0">
              <a:solidFill>
                <a:srgbClr val="FF624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泊業の事業所は南魚</a:t>
            </a:r>
            <a:endParaRPr lang="en-US" altLang="ja-JP" sz="1050" dirty="0">
              <a:solidFill>
                <a:srgbClr val="FF624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沼市の</a:t>
            </a:r>
            <a:r>
              <a:rPr lang="en-US" altLang="ja-JP" sz="1050" dirty="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1/4</a:t>
            </a: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✓観光案内所への問い　</a:t>
            </a:r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合わせには、</a:t>
            </a: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観光ス　</a:t>
            </a:r>
            <a:endParaRPr lang="en-US" altLang="ja-JP" sz="1050" dirty="0">
              <a:solidFill>
                <a:srgbClr val="FF624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ポットへのアクセス　</a:t>
            </a:r>
            <a:endParaRPr lang="en-US" altLang="ja-JP" sz="1050" dirty="0">
              <a:solidFill>
                <a:srgbClr val="FF624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rgbClr val="FF624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の問い合わせ</a:t>
            </a:r>
            <a:r>
              <a:rPr lang="ja-JP" altLang="en-US" sz="1050">
                <a:solidFill>
                  <a:srgbClr val="66666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が多数。</a:t>
            </a:r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1050" dirty="0">
              <a:solidFill>
                <a:srgbClr val="666666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2" name="Google Shape;113;p26">
            <a:extLst>
              <a:ext uri="{FF2B5EF4-FFF2-40B4-BE49-F238E27FC236}">
                <a16:creationId xmlns:a16="http://schemas.microsoft.com/office/drawing/2014/main" id="{4DFF23AF-E513-CC4D-9190-3463A546A5CF}"/>
              </a:ext>
            </a:extLst>
          </p:cNvPr>
          <p:cNvSpPr txBox="1"/>
          <p:nvPr/>
        </p:nvSpPr>
        <p:spPr>
          <a:xfrm>
            <a:off x="3782151" y="6400696"/>
            <a:ext cx="2024125" cy="367852"/>
          </a:xfrm>
          <a:prstGeom prst="rect">
            <a:avLst/>
          </a:prstGeom>
          <a:solidFill>
            <a:srgbClr val="6FD2A8"/>
          </a:solidFill>
          <a:ln>
            <a:solidFill>
              <a:srgbClr val="6FD2A8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✓</a:t>
            </a: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外国人に対する「来る前」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の情報提供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22" name="Google Shape;114;p26">
            <a:extLst>
              <a:ext uri="{FF2B5EF4-FFF2-40B4-BE49-F238E27FC236}">
                <a16:creationId xmlns:a16="http://schemas.microsoft.com/office/drawing/2014/main" id="{039D5F9C-24F1-414E-A528-8595E975390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 dirty="0"/>
          </a:p>
        </p:txBody>
      </p:sp>
      <p:sp>
        <p:nvSpPr>
          <p:cNvPr id="58" name="Google Shape;113;p26">
            <a:extLst>
              <a:ext uri="{FF2B5EF4-FFF2-40B4-BE49-F238E27FC236}">
                <a16:creationId xmlns:a16="http://schemas.microsoft.com/office/drawing/2014/main" id="{EAE1CAC6-0306-EF4E-BB0A-63E4D6C8F2E2}"/>
              </a:ext>
            </a:extLst>
          </p:cNvPr>
          <p:cNvSpPr txBox="1"/>
          <p:nvPr/>
        </p:nvSpPr>
        <p:spPr>
          <a:xfrm>
            <a:off x="6367128" y="3267221"/>
            <a:ext cx="1076187" cy="758977"/>
          </a:xfrm>
          <a:prstGeom prst="rect">
            <a:avLst/>
          </a:prstGeom>
          <a:solidFill>
            <a:srgbClr val="6FD2A8"/>
          </a:solidFill>
          <a:ln>
            <a:solidFill>
              <a:srgbClr val="6FD2A8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回あたりの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滞在時間の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増加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9" name="Google Shape;113;p26">
            <a:extLst>
              <a:ext uri="{FF2B5EF4-FFF2-40B4-BE49-F238E27FC236}">
                <a16:creationId xmlns:a16="http://schemas.microsoft.com/office/drawing/2014/main" id="{36DC361D-85BA-DE4F-93C3-13A435888F7F}"/>
              </a:ext>
            </a:extLst>
          </p:cNvPr>
          <p:cNvSpPr txBox="1"/>
          <p:nvPr/>
        </p:nvSpPr>
        <p:spPr>
          <a:xfrm>
            <a:off x="6367128" y="4635674"/>
            <a:ext cx="1076187" cy="758977"/>
          </a:xfrm>
          <a:prstGeom prst="rect">
            <a:avLst/>
          </a:prstGeom>
          <a:solidFill>
            <a:srgbClr val="6FD2A8"/>
          </a:solidFill>
          <a:ln>
            <a:solidFill>
              <a:srgbClr val="6FD2A8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0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</a:t>
            </a: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回あたりの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消費額の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増加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3" name="Google Shape;113;p26">
            <a:extLst>
              <a:ext uri="{FF2B5EF4-FFF2-40B4-BE49-F238E27FC236}">
                <a16:creationId xmlns:a16="http://schemas.microsoft.com/office/drawing/2014/main" id="{CBC91ED1-50AF-3242-850A-FAD413B10F9E}"/>
              </a:ext>
            </a:extLst>
          </p:cNvPr>
          <p:cNvSpPr txBox="1"/>
          <p:nvPr/>
        </p:nvSpPr>
        <p:spPr>
          <a:xfrm>
            <a:off x="6383584" y="5884790"/>
            <a:ext cx="1076187" cy="758977"/>
          </a:xfrm>
          <a:prstGeom prst="rect">
            <a:avLst/>
          </a:prstGeom>
          <a:solidFill>
            <a:srgbClr val="6FD2A8"/>
          </a:solidFill>
          <a:ln>
            <a:solidFill>
              <a:srgbClr val="6FD2A8"/>
            </a:solidFill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来訪頻度の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増加</a:t>
            </a:r>
            <a:endParaRPr lang="en-US" altLang="ja-JP" sz="10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" name="乗算記号 13">
            <a:extLst>
              <a:ext uri="{FF2B5EF4-FFF2-40B4-BE49-F238E27FC236}">
                <a16:creationId xmlns:a16="http://schemas.microsoft.com/office/drawing/2014/main" id="{6AB68D39-3063-F448-8406-FC2FEA94E1B7}"/>
              </a:ext>
            </a:extLst>
          </p:cNvPr>
          <p:cNvSpPr/>
          <p:nvPr/>
        </p:nvSpPr>
        <p:spPr>
          <a:xfrm>
            <a:off x="6715338" y="2837434"/>
            <a:ext cx="365651" cy="433166"/>
          </a:xfrm>
          <a:prstGeom prst="mathMultiply">
            <a:avLst/>
          </a:prstGeom>
          <a:solidFill>
            <a:srgbClr val="666666"/>
          </a:solidFill>
          <a:ln>
            <a:solidFill>
              <a:srgbClr val="66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乗算記号 64">
            <a:extLst>
              <a:ext uri="{FF2B5EF4-FFF2-40B4-BE49-F238E27FC236}">
                <a16:creationId xmlns:a16="http://schemas.microsoft.com/office/drawing/2014/main" id="{680C6657-F88B-9D4B-B326-E2028D8198C7}"/>
              </a:ext>
            </a:extLst>
          </p:cNvPr>
          <p:cNvSpPr/>
          <p:nvPr/>
        </p:nvSpPr>
        <p:spPr>
          <a:xfrm>
            <a:off x="6718017" y="4146662"/>
            <a:ext cx="365651" cy="433166"/>
          </a:xfrm>
          <a:prstGeom prst="mathMultiply">
            <a:avLst/>
          </a:prstGeom>
          <a:solidFill>
            <a:srgbClr val="666666"/>
          </a:solidFill>
          <a:ln>
            <a:solidFill>
              <a:srgbClr val="66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乗算記号 65">
            <a:extLst>
              <a:ext uri="{FF2B5EF4-FFF2-40B4-BE49-F238E27FC236}">
                <a16:creationId xmlns:a16="http://schemas.microsoft.com/office/drawing/2014/main" id="{086BADDC-3090-AD49-BA80-69357D20582E}"/>
              </a:ext>
            </a:extLst>
          </p:cNvPr>
          <p:cNvSpPr/>
          <p:nvPr/>
        </p:nvSpPr>
        <p:spPr>
          <a:xfrm>
            <a:off x="6704955" y="5429376"/>
            <a:ext cx="365651" cy="433166"/>
          </a:xfrm>
          <a:prstGeom prst="mathMultiply">
            <a:avLst/>
          </a:prstGeom>
          <a:solidFill>
            <a:srgbClr val="666666"/>
          </a:solidFill>
          <a:ln>
            <a:solidFill>
              <a:srgbClr val="66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三角形 16">
            <a:extLst>
              <a:ext uri="{FF2B5EF4-FFF2-40B4-BE49-F238E27FC236}">
                <a16:creationId xmlns:a16="http://schemas.microsoft.com/office/drawing/2014/main" id="{E89485E2-F9AD-9540-BC4A-EC14C02FE6B7}"/>
              </a:ext>
            </a:extLst>
          </p:cNvPr>
          <p:cNvSpPr/>
          <p:nvPr/>
        </p:nvSpPr>
        <p:spPr>
          <a:xfrm rot="5400000">
            <a:off x="5988778" y="4097473"/>
            <a:ext cx="3520891" cy="378491"/>
          </a:xfrm>
          <a:prstGeom prst="triangle">
            <a:avLst/>
          </a:prstGeom>
          <a:solidFill>
            <a:srgbClr val="666666"/>
          </a:solidFill>
          <a:ln>
            <a:solidFill>
              <a:srgbClr val="66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098B06CD-1C4B-4C44-8DB4-FAFD3E2DFC6A}"/>
              </a:ext>
            </a:extLst>
          </p:cNvPr>
          <p:cNvCxnSpPr>
            <a:cxnSpLocks/>
            <a:stCxn id="110" idx="3"/>
            <a:endCxn id="59" idx="1"/>
          </p:cNvCxnSpPr>
          <p:nvPr/>
        </p:nvCxnSpPr>
        <p:spPr>
          <a:xfrm flipV="1">
            <a:off x="5803615" y="5015163"/>
            <a:ext cx="563513" cy="756758"/>
          </a:xfrm>
          <a:prstGeom prst="straightConnector1">
            <a:avLst/>
          </a:prstGeom>
          <a:ln w="19050">
            <a:solidFill>
              <a:srgbClr val="2E9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矢印コネクタ 73">
            <a:extLst>
              <a:ext uri="{FF2B5EF4-FFF2-40B4-BE49-F238E27FC236}">
                <a16:creationId xmlns:a16="http://schemas.microsoft.com/office/drawing/2014/main" id="{B0D44309-AC14-B34E-ADEB-F34938333A9A}"/>
              </a:ext>
            </a:extLst>
          </p:cNvPr>
          <p:cNvCxnSpPr>
            <a:cxnSpLocks/>
            <a:stCxn id="89" idx="3"/>
            <a:endCxn id="59" idx="1"/>
          </p:cNvCxnSpPr>
          <p:nvPr/>
        </p:nvCxnSpPr>
        <p:spPr>
          <a:xfrm>
            <a:off x="5822731" y="3645459"/>
            <a:ext cx="544397" cy="1369704"/>
          </a:xfrm>
          <a:prstGeom prst="straightConnector1">
            <a:avLst/>
          </a:prstGeom>
          <a:ln w="19050">
            <a:solidFill>
              <a:srgbClr val="2E9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8FD0540A-DA8D-A54C-9356-387884D3F6E8}"/>
              </a:ext>
            </a:extLst>
          </p:cNvPr>
          <p:cNvCxnSpPr>
            <a:cxnSpLocks/>
            <a:stCxn id="47" idx="3"/>
            <a:endCxn id="63" idx="1"/>
          </p:cNvCxnSpPr>
          <p:nvPr/>
        </p:nvCxnSpPr>
        <p:spPr>
          <a:xfrm>
            <a:off x="6001407" y="3821444"/>
            <a:ext cx="382177" cy="2442835"/>
          </a:xfrm>
          <a:prstGeom prst="straightConnector1">
            <a:avLst/>
          </a:prstGeom>
          <a:ln w="19050">
            <a:solidFill>
              <a:srgbClr val="2E9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矢印コネクタ 79">
            <a:extLst>
              <a:ext uri="{FF2B5EF4-FFF2-40B4-BE49-F238E27FC236}">
                <a16:creationId xmlns:a16="http://schemas.microsoft.com/office/drawing/2014/main" id="{594E77F7-4FB6-5840-9402-95F9FB783E97}"/>
              </a:ext>
            </a:extLst>
          </p:cNvPr>
          <p:cNvCxnSpPr>
            <a:cxnSpLocks/>
            <a:stCxn id="188" idx="3"/>
            <a:endCxn id="63" idx="1"/>
          </p:cNvCxnSpPr>
          <p:nvPr/>
        </p:nvCxnSpPr>
        <p:spPr>
          <a:xfrm>
            <a:off x="6007732" y="2290012"/>
            <a:ext cx="375852" cy="3974267"/>
          </a:xfrm>
          <a:prstGeom prst="straightConnector1">
            <a:avLst/>
          </a:prstGeom>
          <a:ln w="19050">
            <a:solidFill>
              <a:srgbClr val="2E9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91188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</Words>
  <Application>Microsoft Office PowerPoint</Application>
  <PresentationFormat>画面に合わせる (4:3)</PresentationFormat>
  <Paragraphs>82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Yu Gothic</vt:lpstr>
      <vt:lpstr>Arial</vt:lpstr>
      <vt:lpstr>Calibri</vt:lpstr>
      <vt:lpstr>Simple Light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modified xsi:type="dcterms:W3CDTF">2020-11-04T01:56:35Z</dcterms:modified>
</cp:coreProperties>
</file>