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443">
          <p15:clr>
            <a:srgbClr val="9AA0A6"/>
          </p15:clr>
        </p15:guide>
        <p15:guide id="4" pos="317">
          <p15:clr>
            <a:srgbClr val="9AA0A6"/>
          </p15:clr>
        </p15:guide>
        <p15:guide id="5" orient="horz" pos="3917">
          <p15:clr>
            <a:srgbClr val="9AA0A6"/>
          </p15:clr>
        </p15:guide>
        <p15:guide id="6" orient="horz" pos="752">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gyWzj+EKS9Jvb0X2742h3cFZ8eT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F6F111-81C5-4ACE-BF42-67EB5BBA3F25}">
  <a:tblStyle styleId="{19F6F111-81C5-4ACE-BF42-67EB5BBA3F25}"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450" y="62"/>
      </p:cViewPr>
      <p:guideLst>
        <p:guide orient="horz" pos="2160"/>
        <p:guide pos="2880"/>
        <p:guide pos="5443"/>
        <p:guide pos="317"/>
        <p:guide orient="horz" pos="3917"/>
        <p:guide orient="horz" pos="7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51"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5" name="Google Shape;37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9" name="Google Shape;39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1" name="Google Shape;44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7" name="Google Shape;45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7" name="Google Shape;46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9" name="Google Shape;47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6" name="Google Shape;48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1" name="Google Shape;50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4" name="Google Shape;574;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8" name="Google Shape;58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3" name="Google Shape;60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3" name="Google Shape;61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6" name="Google Shape;63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5" name="Google Shape;65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8" name="Google Shape;668;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6" name="Google Shape;68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42"/>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4" name="Google Shape;14;p42"/>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 name="Google Shape;15;p4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2">
    <p:spTree>
      <p:nvGrpSpPr>
        <p:cNvPr id="1" name="Shape 16"/>
        <p:cNvGrpSpPr/>
        <p:nvPr/>
      </p:nvGrpSpPr>
      <p:grpSpPr>
        <a:xfrm>
          <a:off x="0" y="0"/>
          <a:ext cx="0" cy="0"/>
          <a:chOff x="0" y="0"/>
          <a:chExt cx="0" cy="0"/>
        </a:xfrm>
      </p:grpSpPr>
      <p:sp>
        <p:nvSpPr>
          <p:cNvPr id="17" name="Google Shape;17;p43"/>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666666"/>
              </a:solidFill>
              <a:latin typeface="Arial"/>
              <a:ea typeface="Arial"/>
              <a:cs typeface="Arial"/>
              <a:sym typeface="Arial"/>
            </a:endParaRPr>
          </a:p>
        </p:txBody>
      </p:sp>
      <p:sp>
        <p:nvSpPr>
          <p:cNvPr id="18" name="Google Shape;18;p43"/>
          <p:cNvSpPr/>
          <p:nvPr/>
        </p:nvSpPr>
        <p:spPr>
          <a:xfrm>
            <a:off x="4390" y="503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 name="Google Shape;19;p4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44"/>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2" name="Google Shape;22;p4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45"/>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6" name="Google Shape;26;p4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46"/>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0" name="Google Shape;30;p46"/>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4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47"/>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4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sp>
        <p:nvSpPr>
          <p:cNvPr id="36" name="Google Shape;36;p48"/>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7" name="Google Shape;37;p48"/>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8" name="Google Shape;38;p4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49"/>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1" name="Google Shape;41;p4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50"/>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50"/>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5" name="Google Shape;45;p50"/>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6" name="Google Shape;46;p50"/>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7" name="Google Shape;47;p5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51"/>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50" name="Google Shape;50;p5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52"/>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3" name="Google Shape;53;p52"/>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4" name="Google Shape;54;p5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5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4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
        <p:nvSpPr>
          <p:cNvPr id="9" name="Google Shape;9;p41"/>
          <p:cNvSpPr txBox="1"/>
          <p:nvPr/>
        </p:nvSpPr>
        <p:spPr>
          <a:xfrm>
            <a:off x="132267" y="74028"/>
            <a:ext cx="3178093" cy="342039"/>
          </a:xfrm>
          <a:prstGeom prst="rect">
            <a:avLst/>
          </a:prstGeom>
          <a:noFill/>
          <a:ln>
            <a:noFill/>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ja-JP" sz="1200" b="1" i="0" u="none" strike="noStrike" cap="none">
                <a:solidFill>
                  <a:srgbClr val="FF624F"/>
                </a:solidFill>
                <a:latin typeface="Arial"/>
                <a:ea typeface="Arial"/>
                <a:cs typeface="Arial"/>
                <a:sym typeface="Arial"/>
              </a:rPr>
              <a:t>（2020.08.27ver）</a:t>
            </a:r>
            <a:endParaRPr sz="1200" b="1" i="0" u="none" strike="noStrike" cap="none">
              <a:solidFill>
                <a:srgbClr val="FF624F"/>
              </a:solidFill>
              <a:latin typeface="Arial"/>
              <a:ea typeface="Arial"/>
              <a:cs typeface="Arial"/>
              <a:sym typeface="Arial"/>
            </a:endParaRPr>
          </a:p>
        </p:txBody>
      </p:sp>
      <p:pic>
        <p:nvPicPr>
          <p:cNvPr id="10" name="Google Shape;10;p41"/>
          <p:cNvPicPr preferRelativeResize="0"/>
          <p:nvPr/>
        </p:nvPicPr>
        <p:blipFill rotWithShape="1">
          <a:blip r:embed="rId14">
            <a:alphaModFix/>
          </a:blip>
          <a:srcRect/>
          <a:stretch/>
        </p:blipFill>
        <p:spPr>
          <a:xfrm>
            <a:off x="7889325" y="37025"/>
            <a:ext cx="1131825" cy="263812"/>
          </a:xfrm>
          <a:prstGeom prst="rect">
            <a:avLst/>
          </a:prstGeom>
          <a:noFill/>
          <a:ln>
            <a:noFill/>
          </a:ln>
        </p:spPr>
      </p:pic>
      <p:pic>
        <p:nvPicPr>
          <p:cNvPr id="11" name="Google Shape;11;p41"/>
          <p:cNvPicPr preferRelativeResize="0"/>
          <p:nvPr/>
        </p:nvPicPr>
        <p:blipFill rotWithShape="1">
          <a:blip r:embed="rId15">
            <a:alphaModFix/>
          </a:blip>
          <a:srcRect/>
          <a:stretch/>
        </p:blipFill>
        <p:spPr>
          <a:xfrm>
            <a:off x="6242813" y="-1090"/>
            <a:ext cx="1514475" cy="3333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sz="1000">
                <a:solidFill>
                  <a:schemeClr val="dk2"/>
                </a:solidFill>
              </a:rPr>
              <a:t>1</a:t>
            </a:fld>
            <a:endParaRPr sz="1000">
              <a:solidFill>
                <a:schemeClr val="dk2"/>
              </a:solidFill>
            </a:endParaRPr>
          </a:p>
        </p:txBody>
      </p:sp>
      <p:sp>
        <p:nvSpPr>
          <p:cNvPr id="62" name="Google Shape;62;p1"/>
          <p:cNvSpPr txBox="1"/>
          <p:nvPr/>
        </p:nvSpPr>
        <p:spPr>
          <a:xfrm>
            <a:off x="0" y="1677325"/>
            <a:ext cx="9144000" cy="2937000"/>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None/>
            </a:pPr>
            <a:r>
              <a:rPr lang="ja-JP" sz="3400" b="1" i="0" u="none" strike="noStrike" cap="none">
                <a:solidFill>
                  <a:srgbClr val="666666"/>
                </a:solidFill>
                <a:latin typeface="Arial"/>
                <a:ea typeface="Arial"/>
                <a:cs typeface="Arial"/>
                <a:sym typeface="Arial"/>
              </a:rPr>
              <a:t>十日町市の「観光」を考える</a:t>
            </a:r>
            <a:endParaRPr/>
          </a:p>
          <a:p>
            <a:pPr marL="0" marR="0" lvl="0" indent="0" algn="ctr" rtl="0">
              <a:lnSpc>
                <a:spcPct val="150000"/>
              </a:lnSpc>
              <a:spcBef>
                <a:spcPts val="0"/>
              </a:spcBef>
              <a:spcAft>
                <a:spcPts val="0"/>
              </a:spcAft>
              <a:buNone/>
            </a:pPr>
            <a:r>
              <a:rPr lang="ja-JP" sz="3400" b="1" i="0" u="none" strike="noStrike" cap="none">
                <a:solidFill>
                  <a:srgbClr val="666666"/>
                </a:solidFill>
                <a:latin typeface="Arial"/>
                <a:ea typeface="Arial"/>
                <a:cs typeface="Arial"/>
                <a:sym typeface="Arial"/>
              </a:rPr>
              <a:t>ワークショップ（第３回）</a:t>
            </a:r>
            <a:endParaRPr/>
          </a:p>
          <a:p>
            <a:pPr marL="0" marR="0" lvl="0" indent="0" algn="ctr" rtl="0">
              <a:lnSpc>
                <a:spcPct val="150000"/>
              </a:lnSpc>
              <a:spcBef>
                <a:spcPts val="0"/>
              </a:spcBef>
              <a:spcAft>
                <a:spcPts val="0"/>
              </a:spcAft>
              <a:buNone/>
            </a:pPr>
            <a:r>
              <a:rPr lang="ja-JP" sz="3400" b="1" i="0" u="none" strike="noStrike" cap="none">
                <a:solidFill>
                  <a:srgbClr val="666666"/>
                </a:solidFill>
                <a:latin typeface="Arial"/>
                <a:ea typeface="Arial"/>
                <a:cs typeface="Arial"/>
                <a:sym typeface="Arial"/>
              </a:rPr>
              <a:t>2020年8月27日（木）13:00-17:00</a:t>
            </a:r>
            <a:endParaRPr sz="3400" b="1" i="0" u="none" strike="noStrike" cap="none">
              <a:solidFill>
                <a:srgbClr val="666666"/>
              </a:solidFill>
              <a:latin typeface="Arial"/>
              <a:ea typeface="Arial"/>
              <a:cs typeface="Arial"/>
              <a:sym typeface="Arial"/>
            </a:endParaRPr>
          </a:p>
        </p:txBody>
      </p:sp>
      <p:sp>
        <p:nvSpPr>
          <p:cNvPr id="63" name="Google Shape;63;p1"/>
          <p:cNvSpPr/>
          <p:nvPr/>
        </p:nvSpPr>
        <p:spPr>
          <a:xfrm>
            <a:off x="0" y="2789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2E9051"/>
              </a:solidFill>
              <a:latin typeface="Calibri"/>
              <a:ea typeface="Calibri"/>
              <a:cs typeface="Calibri"/>
              <a:sym typeface="Calibri"/>
            </a:endParaRPr>
          </a:p>
        </p:txBody>
      </p:sp>
      <p:sp>
        <p:nvSpPr>
          <p:cNvPr id="64" name="Google Shape;64;p1"/>
          <p:cNvSpPr/>
          <p:nvPr/>
        </p:nvSpPr>
        <p:spPr>
          <a:xfrm>
            <a:off x="8686800" y="2789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5" name="Google Shape;65;p1"/>
          <p:cNvSpPr/>
          <p:nvPr/>
        </p:nvSpPr>
        <p:spPr>
          <a:xfrm>
            <a:off x="1145896" y="4016415"/>
            <a:ext cx="6805914" cy="185195"/>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本日の流れ</a:t>
            </a:r>
            <a:endParaRPr sz="3000" b="1" i="0" u="none" strike="noStrike" cap="none">
              <a:solidFill>
                <a:srgbClr val="666666"/>
              </a:solidFill>
              <a:latin typeface="Arial"/>
              <a:ea typeface="Arial"/>
              <a:cs typeface="Arial"/>
              <a:sym typeface="Arial"/>
            </a:endParaRPr>
          </a:p>
        </p:txBody>
      </p:sp>
      <p:sp>
        <p:nvSpPr>
          <p:cNvPr id="71" name="Google Shape;71;p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a:t>
            </a:fld>
            <a:endParaRPr/>
          </a:p>
        </p:txBody>
      </p:sp>
      <p:graphicFrame>
        <p:nvGraphicFramePr>
          <p:cNvPr id="72" name="Google Shape;72;p2"/>
          <p:cNvGraphicFramePr/>
          <p:nvPr/>
        </p:nvGraphicFramePr>
        <p:xfrm>
          <a:off x="589151" y="1298356"/>
          <a:ext cx="3000000" cy="3000000"/>
        </p:xfrm>
        <a:graphic>
          <a:graphicData uri="http://schemas.openxmlformats.org/drawingml/2006/table">
            <a:tbl>
              <a:tblPr>
                <a:noFill/>
                <a:tableStyleId>{19F6F111-81C5-4ACE-BF42-67EB5BBA3F25}</a:tableStyleId>
              </a:tblPr>
              <a:tblGrid>
                <a:gridCol w="1070725">
                  <a:extLst>
                    <a:ext uri="{9D8B030D-6E8A-4147-A177-3AD203B41FA5}">
                      <a16:colId xmlns:a16="http://schemas.microsoft.com/office/drawing/2014/main" val="20000"/>
                    </a:ext>
                  </a:extLst>
                </a:gridCol>
                <a:gridCol w="1011875">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5029200">
                  <a:extLst>
                    <a:ext uri="{9D8B030D-6E8A-4147-A177-3AD203B41FA5}">
                      <a16:colId xmlns:a16="http://schemas.microsoft.com/office/drawing/2014/main" val="20003"/>
                    </a:ext>
                  </a:extLst>
                </a:gridCol>
              </a:tblGrid>
              <a:tr h="444725">
                <a:tc>
                  <a:txBody>
                    <a:bodyPr/>
                    <a:lstStyle/>
                    <a:p>
                      <a:pPr marL="0" marR="0" lvl="0" indent="0" algn="ctr" rtl="0">
                        <a:lnSpc>
                          <a:spcPct val="100000"/>
                        </a:lnSpc>
                        <a:spcBef>
                          <a:spcPts val="0"/>
                        </a:spcBef>
                        <a:spcAft>
                          <a:spcPts val="0"/>
                        </a:spcAft>
                        <a:buClr>
                          <a:srgbClr val="000000"/>
                        </a:buClr>
                        <a:buSzPts val="1600"/>
                        <a:buFont typeface="Arial"/>
                        <a:buNone/>
                      </a:pPr>
                      <a:r>
                        <a:rPr lang="ja-JP" sz="1600" b="1" u="none" strike="noStrike" cap="none">
                          <a:solidFill>
                            <a:schemeClr val="lt1"/>
                          </a:solidFill>
                          <a:latin typeface="Arial"/>
                          <a:ea typeface="Arial"/>
                          <a:cs typeface="Arial"/>
                          <a:sym typeface="Arial"/>
                        </a:rPr>
                        <a:t>開始時刻</a:t>
                      </a:r>
                      <a:endParaRPr sz="1600" b="1" u="none" strike="noStrike" cap="none">
                        <a:solidFill>
                          <a:schemeClr val="lt1"/>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1" u="none" strike="noStrike" cap="none">
                          <a:solidFill>
                            <a:schemeClr val="lt1"/>
                          </a:solidFill>
                          <a:latin typeface="Arial"/>
                          <a:ea typeface="Arial"/>
                          <a:cs typeface="Arial"/>
                          <a:sym typeface="Arial"/>
                        </a:rPr>
                        <a:t>終了時刻</a:t>
                      </a:r>
                      <a:endParaRPr sz="1600" b="1" u="none" strike="noStrike" cap="none">
                        <a:solidFill>
                          <a:schemeClr val="lt1"/>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1" u="none" strike="noStrike" cap="none">
                          <a:solidFill>
                            <a:schemeClr val="lt1"/>
                          </a:solidFill>
                          <a:latin typeface="Arial"/>
                          <a:ea typeface="Arial"/>
                          <a:cs typeface="Arial"/>
                          <a:sym typeface="Arial"/>
                        </a:rPr>
                        <a:t>所要時間</a:t>
                      </a:r>
                      <a:endParaRPr sz="1600" b="1" u="none" strike="noStrike" cap="none">
                        <a:solidFill>
                          <a:schemeClr val="lt1"/>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1" u="none" strike="noStrike" cap="none">
                          <a:solidFill>
                            <a:schemeClr val="lt1"/>
                          </a:solidFill>
                          <a:latin typeface="Arial"/>
                          <a:ea typeface="Arial"/>
                          <a:cs typeface="Arial"/>
                          <a:sym typeface="Arial"/>
                        </a:rPr>
                        <a:t>概要</a:t>
                      </a:r>
                      <a:endParaRPr sz="1600" b="1" u="none" strike="noStrike" cap="none">
                        <a:solidFill>
                          <a:schemeClr val="lt1"/>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D2A8"/>
                    </a:solidFill>
                  </a:tcPr>
                </a:tc>
                <a:extLst>
                  <a:ext uri="{0D108BD9-81ED-4DB2-BD59-A6C34878D82A}">
                    <a16:rowId xmlns:a16="http://schemas.microsoft.com/office/drawing/2014/main" val="10000"/>
                  </a:ext>
                </a:extLst>
              </a:tr>
              <a:tr h="47360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13:00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13:10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イントロダクション</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8910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13:10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13:20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アイスブレイク</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738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13:20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14:25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1:05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b="1" u="none" strike="noStrike" cap="none">
                          <a:solidFill>
                            <a:srgbClr val="666666"/>
                          </a:solidFill>
                          <a:latin typeface="Arial"/>
                          <a:ea typeface="Arial"/>
                          <a:cs typeface="Arial"/>
                          <a:sym typeface="Arial"/>
                        </a:rPr>
                        <a:t>ディスカッション①</a:t>
                      </a:r>
                      <a:endParaRPr/>
                    </a:p>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「あらためて、十日町市の現状を考える」</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514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14:25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14:35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小休憩</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extLst>
                  <a:ext uri="{0D108BD9-81ED-4DB2-BD59-A6C34878D82A}">
                    <a16:rowId xmlns:a16="http://schemas.microsoft.com/office/drawing/2014/main" val="10004"/>
                  </a:ext>
                </a:extLst>
              </a:tr>
              <a:tr h="5738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14:35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15:30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0:55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b="1" u="none" strike="noStrike" cap="none">
                          <a:solidFill>
                            <a:srgbClr val="666666"/>
                          </a:solidFill>
                          <a:latin typeface="Arial"/>
                          <a:ea typeface="Arial"/>
                          <a:cs typeface="Arial"/>
                          <a:sym typeface="Arial"/>
                        </a:rPr>
                        <a:t>ディスカッション②</a:t>
                      </a:r>
                      <a:endParaRPr sz="1600" b="1" u="none" strike="noStrike" cap="none">
                        <a:solidFill>
                          <a:srgbClr val="666666"/>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「実現プランを考える」</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8450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15:30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15:45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b="1" u="none" strike="noStrike" cap="none">
                          <a:solidFill>
                            <a:srgbClr val="666666"/>
                          </a:solidFill>
                          <a:latin typeface="Arial"/>
                          <a:ea typeface="Arial"/>
                          <a:cs typeface="Arial"/>
                          <a:sym typeface="Arial"/>
                        </a:rPr>
                        <a:t>全体共有①</a:t>
                      </a:r>
                      <a:endParaRPr sz="1600" b="1"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extLst>
                  <a:ext uri="{0D108BD9-81ED-4DB2-BD59-A6C34878D82A}">
                    <a16:rowId xmlns:a16="http://schemas.microsoft.com/office/drawing/2014/main" val="10006"/>
                  </a:ext>
                </a:extLst>
              </a:tr>
              <a:tr h="41530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15:45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15:55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小休憩</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8D8D8"/>
                    </a:solidFill>
                  </a:tcPr>
                </a:tc>
                <a:extLst>
                  <a:ext uri="{0D108BD9-81ED-4DB2-BD59-A6C34878D82A}">
                    <a16:rowId xmlns:a16="http://schemas.microsoft.com/office/drawing/2014/main" val="10007"/>
                  </a:ext>
                </a:extLst>
              </a:tr>
              <a:tr h="5738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15:55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16:25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0:30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b="1" u="none" strike="noStrike" cap="none">
                          <a:solidFill>
                            <a:srgbClr val="666666"/>
                          </a:solidFill>
                          <a:latin typeface="Arial"/>
                          <a:ea typeface="Arial"/>
                          <a:cs typeface="Arial"/>
                          <a:sym typeface="Arial"/>
                        </a:rPr>
                        <a:t>ディスカッション③</a:t>
                      </a:r>
                      <a:endParaRPr sz="1600" b="1" u="none" strike="noStrike" cap="none">
                        <a:solidFill>
                          <a:srgbClr val="666666"/>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「観光を通じて実現したい未来の十日町市を考える」</a:t>
                      </a:r>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5107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16:25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16:40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0:15</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b="1" u="none" strike="noStrike" cap="none">
                          <a:solidFill>
                            <a:srgbClr val="666666"/>
                          </a:solidFill>
                          <a:latin typeface="Arial"/>
                          <a:ea typeface="Arial"/>
                          <a:cs typeface="Arial"/>
                          <a:sym typeface="Arial"/>
                        </a:rPr>
                        <a:t>全体共有②</a:t>
                      </a:r>
                      <a:endParaRPr sz="1600" b="1"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CDCB"/>
                    </a:solidFill>
                  </a:tcPr>
                </a:tc>
                <a:extLst>
                  <a:ext uri="{0D108BD9-81ED-4DB2-BD59-A6C34878D82A}">
                    <a16:rowId xmlns:a16="http://schemas.microsoft.com/office/drawing/2014/main" val="10009"/>
                  </a:ext>
                </a:extLst>
              </a:tr>
              <a:tr h="493250">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16:40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17:00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600"/>
                        <a:buFont typeface="Arial"/>
                        <a:buNone/>
                      </a:pPr>
                      <a:r>
                        <a:rPr lang="ja-JP" sz="1600" u="none" strike="noStrike" cap="none">
                          <a:solidFill>
                            <a:srgbClr val="666666"/>
                          </a:solidFill>
                          <a:latin typeface="Arial"/>
                          <a:ea typeface="Arial"/>
                          <a:cs typeface="Arial"/>
                          <a:sym typeface="Arial"/>
                        </a:rPr>
                        <a:t>0:20</a:t>
                      </a:r>
                      <a:endParaRPr sz="1600" u="none" strike="noStrike" cap="none">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600"/>
                        <a:buFont typeface="Arial"/>
                        <a:buNone/>
                      </a:pPr>
                      <a:r>
                        <a:rPr lang="ja-JP" sz="1600" u="none" strike="noStrike" cap="none" dirty="0">
                          <a:solidFill>
                            <a:srgbClr val="666666"/>
                          </a:solidFill>
                          <a:latin typeface="Arial"/>
                          <a:ea typeface="Arial"/>
                          <a:cs typeface="Arial"/>
                          <a:sym typeface="Arial"/>
                        </a:rPr>
                        <a:t>クロージング</a:t>
                      </a:r>
                      <a:endParaRPr sz="1600" u="none" strike="noStrike" cap="none" dirty="0">
                        <a:solidFill>
                          <a:srgbClr val="666666"/>
                        </a:solidFill>
                        <a:latin typeface="Arial"/>
                        <a:ea typeface="Arial"/>
                        <a:cs typeface="Arial"/>
                        <a:sym typeface="Arial"/>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3"/>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３つのグランドルール</a:t>
            </a:r>
            <a:endParaRPr sz="3000" b="1" i="0" u="none" strike="noStrike" cap="none">
              <a:solidFill>
                <a:srgbClr val="666666"/>
              </a:solidFill>
              <a:latin typeface="Arial"/>
              <a:ea typeface="Arial"/>
              <a:cs typeface="Arial"/>
              <a:sym typeface="Arial"/>
            </a:endParaRPr>
          </a:p>
        </p:txBody>
      </p:sp>
      <p:sp>
        <p:nvSpPr>
          <p:cNvPr id="78" name="Google Shape;78;p3"/>
          <p:cNvSpPr txBox="1"/>
          <p:nvPr/>
        </p:nvSpPr>
        <p:spPr>
          <a:xfrm>
            <a:off x="514250" y="1342325"/>
            <a:ext cx="8126400" cy="5027700"/>
          </a:xfrm>
          <a:prstGeom prst="rect">
            <a:avLst/>
          </a:prstGeom>
          <a:noFill/>
          <a:ln>
            <a:noFill/>
          </a:ln>
        </p:spPr>
        <p:txBody>
          <a:bodyPr spcFirstLastPara="1" wrap="square" lIns="91425" tIns="91425" rIns="91425" bIns="91425" anchor="t" anchorCtr="0">
            <a:noAutofit/>
          </a:bodyPr>
          <a:lstStyle/>
          <a:p>
            <a:pPr marL="95250" marR="0" lvl="0" indent="0" algn="l" rtl="0">
              <a:lnSpc>
                <a:spcPct val="150000"/>
              </a:lnSpc>
              <a:spcBef>
                <a:spcPts val="0"/>
              </a:spcBef>
              <a:spcAft>
                <a:spcPts val="0"/>
              </a:spcAft>
              <a:buNone/>
            </a:pPr>
            <a:r>
              <a:rPr lang="ja-JP" sz="2100" b="1" i="0" u="none" strike="noStrike" cap="none">
                <a:solidFill>
                  <a:srgbClr val="434343"/>
                </a:solidFill>
                <a:latin typeface="Arial"/>
                <a:ea typeface="Arial"/>
                <a:cs typeface="Arial"/>
                <a:sym typeface="Arial"/>
              </a:rPr>
              <a:t>１．対話をする（≒お互いの意見を尊重する）</a:t>
            </a:r>
            <a:endParaRPr sz="2100" b="1" i="0" u="none" strike="noStrike" cap="none">
              <a:solidFill>
                <a:srgbClr val="434343"/>
              </a:solidFill>
              <a:latin typeface="Arial"/>
              <a:ea typeface="Arial"/>
              <a:cs typeface="Arial"/>
              <a:sym typeface="Arial"/>
            </a:endParaRPr>
          </a:p>
          <a:p>
            <a:pPr marL="914400" marR="0" lvl="0" indent="-323850" algn="l" rtl="0">
              <a:lnSpc>
                <a:spcPct val="150000"/>
              </a:lnSpc>
              <a:spcBef>
                <a:spcPts val="0"/>
              </a:spcBef>
              <a:spcAft>
                <a:spcPts val="0"/>
              </a:spcAft>
              <a:buClr>
                <a:srgbClr val="000000"/>
              </a:buClr>
              <a:buSzPts val="2100"/>
              <a:buFont typeface="Arial"/>
              <a:buNone/>
            </a:pPr>
            <a:endParaRPr sz="2100" b="1" i="0" u="none" strike="noStrike" cap="none">
              <a:solidFill>
                <a:srgbClr val="434343"/>
              </a:solidFill>
              <a:latin typeface="Arial"/>
              <a:ea typeface="Arial"/>
              <a:cs typeface="Arial"/>
              <a:sym typeface="Arial"/>
            </a:endParaRPr>
          </a:p>
          <a:p>
            <a:pPr marL="914400" marR="0" lvl="0" indent="-323850" algn="l" rtl="0">
              <a:lnSpc>
                <a:spcPct val="150000"/>
              </a:lnSpc>
              <a:spcBef>
                <a:spcPts val="0"/>
              </a:spcBef>
              <a:spcAft>
                <a:spcPts val="0"/>
              </a:spcAft>
              <a:buClr>
                <a:srgbClr val="000000"/>
              </a:buClr>
              <a:buSzPts val="2100"/>
              <a:buFont typeface="Arial"/>
              <a:buNone/>
            </a:pPr>
            <a:endParaRPr sz="2100" b="1" i="0" u="none" strike="noStrike" cap="none">
              <a:solidFill>
                <a:srgbClr val="434343"/>
              </a:solidFill>
              <a:latin typeface="Arial"/>
              <a:ea typeface="Arial"/>
              <a:cs typeface="Arial"/>
              <a:sym typeface="Arial"/>
            </a:endParaRPr>
          </a:p>
          <a:p>
            <a:pPr marL="914400" marR="0" lvl="0" indent="-323850" algn="l" rtl="0">
              <a:lnSpc>
                <a:spcPct val="150000"/>
              </a:lnSpc>
              <a:spcBef>
                <a:spcPts val="0"/>
              </a:spcBef>
              <a:spcAft>
                <a:spcPts val="0"/>
              </a:spcAft>
              <a:buClr>
                <a:srgbClr val="000000"/>
              </a:buClr>
              <a:buSzPts val="2100"/>
              <a:buFont typeface="Arial"/>
              <a:buNone/>
            </a:pPr>
            <a:endParaRPr sz="2100" b="1" i="0" u="none" strike="noStrike" cap="none">
              <a:solidFill>
                <a:srgbClr val="434343"/>
              </a:solidFill>
              <a:latin typeface="Arial"/>
              <a:ea typeface="Arial"/>
              <a:cs typeface="Arial"/>
              <a:sym typeface="Arial"/>
            </a:endParaRPr>
          </a:p>
          <a:p>
            <a:pPr marL="457200" marR="0" lvl="0" indent="-323850" algn="l" rtl="0">
              <a:lnSpc>
                <a:spcPct val="150000"/>
              </a:lnSpc>
              <a:spcBef>
                <a:spcPts val="0"/>
              </a:spcBef>
              <a:spcAft>
                <a:spcPts val="0"/>
              </a:spcAft>
              <a:buClr>
                <a:srgbClr val="000000"/>
              </a:buClr>
              <a:buSzPts val="2100"/>
              <a:buFont typeface="Arial"/>
              <a:buNone/>
            </a:pPr>
            <a:endParaRPr sz="2100" b="1" i="0" u="none" strike="noStrike" cap="none">
              <a:solidFill>
                <a:srgbClr val="434343"/>
              </a:solidFill>
              <a:latin typeface="Arial"/>
              <a:ea typeface="Arial"/>
              <a:cs typeface="Arial"/>
              <a:sym typeface="Arial"/>
            </a:endParaRPr>
          </a:p>
          <a:p>
            <a:pPr marL="457200" marR="0" lvl="0" indent="-323850" algn="l" rtl="0">
              <a:lnSpc>
                <a:spcPct val="150000"/>
              </a:lnSpc>
              <a:spcBef>
                <a:spcPts val="0"/>
              </a:spcBef>
              <a:spcAft>
                <a:spcPts val="0"/>
              </a:spcAft>
              <a:buClr>
                <a:srgbClr val="000000"/>
              </a:buClr>
              <a:buSzPts val="2100"/>
              <a:buFont typeface="Arial"/>
              <a:buNone/>
            </a:pPr>
            <a:endParaRPr sz="2100" b="1" i="0" u="none" strike="noStrike" cap="none">
              <a:solidFill>
                <a:srgbClr val="434343"/>
              </a:solidFill>
              <a:latin typeface="Arial"/>
              <a:ea typeface="Arial"/>
              <a:cs typeface="Arial"/>
              <a:sym typeface="Arial"/>
            </a:endParaRPr>
          </a:p>
          <a:p>
            <a:pPr marL="95250" marR="0" lvl="0" indent="0" algn="l" rtl="0">
              <a:lnSpc>
                <a:spcPct val="150000"/>
              </a:lnSpc>
              <a:spcBef>
                <a:spcPts val="0"/>
              </a:spcBef>
              <a:spcAft>
                <a:spcPts val="0"/>
              </a:spcAft>
              <a:buNone/>
            </a:pPr>
            <a:r>
              <a:rPr lang="ja-JP" sz="2100" b="1" i="0" u="none" strike="noStrike" cap="none">
                <a:solidFill>
                  <a:srgbClr val="434343"/>
                </a:solidFill>
                <a:latin typeface="Arial"/>
                <a:ea typeface="Arial"/>
                <a:cs typeface="Arial"/>
                <a:sym typeface="Arial"/>
              </a:rPr>
              <a:t>２．守秘義務</a:t>
            </a:r>
            <a:endParaRPr sz="2100" b="1" i="0" u="none" strike="noStrike" cap="none">
              <a:solidFill>
                <a:srgbClr val="434343"/>
              </a:solidFill>
              <a:latin typeface="Arial"/>
              <a:ea typeface="Arial"/>
              <a:cs typeface="Arial"/>
              <a:sym typeface="Arial"/>
            </a:endParaRPr>
          </a:p>
          <a:p>
            <a:pPr marL="457200" marR="0" lvl="0" indent="0" algn="l" rtl="0">
              <a:lnSpc>
                <a:spcPct val="150000"/>
              </a:lnSpc>
              <a:spcBef>
                <a:spcPts val="0"/>
              </a:spcBef>
              <a:spcAft>
                <a:spcPts val="0"/>
              </a:spcAft>
              <a:buNone/>
            </a:pPr>
            <a:r>
              <a:rPr lang="ja-JP" sz="2100" b="0" i="0" u="none" strike="noStrike" cap="none">
                <a:solidFill>
                  <a:srgbClr val="434343"/>
                </a:solidFill>
                <a:latin typeface="Arial"/>
                <a:ea typeface="Arial"/>
                <a:cs typeface="Arial"/>
                <a:sym typeface="Arial"/>
              </a:rPr>
              <a:t>他の参加者からこの場で聞いた、言った話はこの場かぎり！</a:t>
            </a:r>
            <a:endParaRPr/>
          </a:p>
          <a:p>
            <a:pPr marL="457200" marR="0" lvl="0" indent="0" algn="l" rtl="0">
              <a:lnSpc>
                <a:spcPct val="150000"/>
              </a:lnSpc>
              <a:spcBef>
                <a:spcPts val="0"/>
              </a:spcBef>
              <a:spcAft>
                <a:spcPts val="0"/>
              </a:spcAft>
              <a:buNone/>
            </a:pPr>
            <a:r>
              <a:rPr lang="ja-JP" sz="2100" b="0" i="0" u="none" strike="noStrike" cap="none">
                <a:solidFill>
                  <a:srgbClr val="434343"/>
                </a:solidFill>
                <a:latin typeface="Arial"/>
                <a:ea typeface="Arial"/>
                <a:cs typeface="Arial"/>
                <a:sym typeface="Arial"/>
              </a:rPr>
              <a:t>※　論点データ集は除く</a:t>
            </a:r>
            <a:endParaRPr sz="2100" b="1" i="0" u="none" strike="noStrike" cap="none">
              <a:solidFill>
                <a:srgbClr val="434343"/>
              </a:solidFill>
              <a:latin typeface="Arial"/>
              <a:ea typeface="Arial"/>
              <a:cs typeface="Arial"/>
              <a:sym typeface="Arial"/>
            </a:endParaRPr>
          </a:p>
          <a:p>
            <a:pPr marL="95250" marR="0" lvl="0" indent="0" algn="l" rtl="0">
              <a:lnSpc>
                <a:spcPct val="150000"/>
              </a:lnSpc>
              <a:spcBef>
                <a:spcPts val="0"/>
              </a:spcBef>
              <a:spcAft>
                <a:spcPts val="0"/>
              </a:spcAft>
              <a:buNone/>
            </a:pPr>
            <a:r>
              <a:rPr lang="ja-JP" sz="2100" b="1" i="0" u="none" strike="noStrike" cap="none">
                <a:solidFill>
                  <a:srgbClr val="434343"/>
                </a:solidFill>
                <a:latin typeface="Arial"/>
                <a:ea typeface="Arial"/>
                <a:cs typeface="Arial"/>
                <a:sym typeface="Arial"/>
              </a:rPr>
              <a:t>３．「質より量」を楽しむ</a:t>
            </a:r>
            <a:endParaRPr sz="2100" b="1" i="0" u="none" strike="noStrike" cap="none">
              <a:solidFill>
                <a:srgbClr val="434343"/>
              </a:solidFill>
              <a:latin typeface="Arial"/>
              <a:ea typeface="Arial"/>
              <a:cs typeface="Arial"/>
              <a:sym typeface="Arial"/>
            </a:endParaRPr>
          </a:p>
          <a:p>
            <a:pPr marL="552450" marR="0" lvl="0" indent="-323850" algn="l" rtl="0">
              <a:lnSpc>
                <a:spcPct val="150000"/>
              </a:lnSpc>
              <a:spcBef>
                <a:spcPts val="0"/>
              </a:spcBef>
              <a:spcAft>
                <a:spcPts val="0"/>
              </a:spcAft>
              <a:buClr>
                <a:srgbClr val="434343"/>
              </a:buClr>
              <a:buSzPts val="2100"/>
              <a:buFont typeface="Arial"/>
              <a:buNone/>
            </a:pPr>
            <a:endParaRPr sz="2100" b="1" i="0" u="none" strike="noStrike" cap="none">
              <a:solidFill>
                <a:srgbClr val="434343"/>
              </a:solidFill>
              <a:latin typeface="Arial"/>
              <a:ea typeface="Arial"/>
              <a:cs typeface="Arial"/>
              <a:sym typeface="Arial"/>
            </a:endParaRPr>
          </a:p>
          <a:p>
            <a:pPr marL="457200" marR="0" lvl="0" indent="-228600" algn="l" rtl="0">
              <a:lnSpc>
                <a:spcPct val="150000"/>
              </a:lnSpc>
              <a:spcBef>
                <a:spcPts val="0"/>
              </a:spcBef>
              <a:spcAft>
                <a:spcPts val="0"/>
              </a:spcAft>
              <a:buClr>
                <a:srgbClr val="434343"/>
              </a:buClr>
              <a:buSzPts val="2100"/>
              <a:buFont typeface="Arial"/>
              <a:buNone/>
            </a:pPr>
            <a:endParaRPr sz="2100" b="1" i="0" u="none" strike="noStrike" cap="none">
              <a:solidFill>
                <a:srgbClr val="434343"/>
              </a:solidFill>
              <a:latin typeface="Arial"/>
              <a:ea typeface="Arial"/>
              <a:cs typeface="Arial"/>
              <a:sym typeface="Arial"/>
            </a:endParaRPr>
          </a:p>
          <a:p>
            <a:pPr marL="457200" marR="0" lvl="0" indent="0" algn="l" rtl="0">
              <a:lnSpc>
                <a:spcPct val="150000"/>
              </a:lnSpc>
              <a:spcBef>
                <a:spcPts val="0"/>
              </a:spcBef>
              <a:spcAft>
                <a:spcPts val="0"/>
              </a:spcAft>
              <a:buClr>
                <a:srgbClr val="000000"/>
              </a:buClr>
              <a:buSzPts val="2100"/>
              <a:buFont typeface="Arial"/>
              <a:buNone/>
            </a:pPr>
            <a:endParaRPr sz="2100" b="0" i="0" u="none" strike="noStrike" cap="none">
              <a:solidFill>
                <a:srgbClr val="434343"/>
              </a:solidFill>
              <a:latin typeface="Arial"/>
              <a:ea typeface="Arial"/>
              <a:cs typeface="Arial"/>
              <a:sym typeface="Arial"/>
            </a:endParaRPr>
          </a:p>
        </p:txBody>
      </p:sp>
      <p:sp>
        <p:nvSpPr>
          <p:cNvPr id="79" name="Google Shape;79;p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a:t>
            </a:fld>
            <a:endParaRPr/>
          </a:p>
        </p:txBody>
      </p:sp>
      <p:sp>
        <p:nvSpPr>
          <p:cNvPr id="80" name="Google Shape;80;p3"/>
          <p:cNvSpPr txBox="1"/>
          <p:nvPr/>
        </p:nvSpPr>
        <p:spPr>
          <a:xfrm>
            <a:off x="5269117" y="3765233"/>
            <a:ext cx="3584700" cy="602700"/>
          </a:xfrm>
          <a:prstGeom prst="rect">
            <a:avLst/>
          </a:prstGeom>
          <a:noFill/>
          <a:ln>
            <a:noFill/>
          </a:ln>
        </p:spPr>
        <p:txBody>
          <a:bodyPr spcFirstLastPara="1" wrap="square" lIns="91425" tIns="91425" rIns="91425" bIns="91425" anchor="t" anchorCtr="0">
            <a:noAutofit/>
          </a:bodyPr>
          <a:lstStyle/>
          <a:p>
            <a:pPr marL="457200" marR="0" lvl="0" indent="0" algn="l" rtl="0">
              <a:lnSpc>
                <a:spcPct val="150000"/>
              </a:lnSpc>
              <a:spcBef>
                <a:spcPts val="0"/>
              </a:spcBef>
              <a:spcAft>
                <a:spcPts val="0"/>
              </a:spcAft>
              <a:buClr>
                <a:srgbClr val="000000"/>
              </a:buClr>
              <a:buSzPts val="1500"/>
              <a:buFont typeface="Arial"/>
              <a:buNone/>
            </a:pPr>
            <a:r>
              <a:rPr lang="ja-JP" sz="1500" b="0" i="0" u="none" strike="noStrike" cap="none">
                <a:solidFill>
                  <a:srgbClr val="434343"/>
                </a:solidFill>
                <a:latin typeface="Arial"/>
                <a:ea typeface="Arial"/>
                <a:cs typeface="Arial"/>
                <a:sym typeface="Arial"/>
              </a:rPr>
              <a:t>(C)Future sessions</a:t>
            </a:r>
            <a:endParaRPr sz="800" b="0" i="0" u="none" strike="noStrike" cap="none">
              <a:solidFill>
                <a:srgbClr val="000000"/>
              </a:solidFill>
              <a:latin typeface="Arial"/>
              <a:ea typeface="Arial"/>
              <a:cs typeface="Arial"/>
              <a:sym typeface="Arial"/>
            </a:endParaRPr>
          </a:p>
        </p:txBody>
      </p:sp>
      <p:sp>
        <p:nvSpPr>
          <p:cNvPr id="81" name="Google Shape;81;p3"/>
          <p:cNvSpPr/>
          <p:nvPr/>
        </p:nvSpPr>
        <p:spPr>
          <a:xfrm>
            <a:off x="1181533" y="1700213"/>
            <a:ext cx="4990667" cy="187920"/>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82" name="Google Shape;82;p3"/>
          <p:cNvSpPr/>
          <p:nvPr/>
        </p:nvSpPr>
        <p:spPr>
          <a:xfrm>
            <a:off x="1232658" y="4614863"/>
            <a:ext cx="1096204" cy="163934"/>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83" name="Google Shape;83;p3"/>
          <p:cNvSpPr/>
          <p:nvPr/>
        </p:nvSpPr>
        <p:spPr>
          <a:xfrm>
            <a:off x="1318385" y="6015038"/>
            <a:ext cx="2667828" cy="217441"/>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pic>
        <p:nvPicPr>
          <p:cNvPr id="84" name="Google Shape;84;p3"/>
          <p:cNvPicPr preferRelativeResize="0"/>
          <p:nvPr/>
        </p:nvPicPr>
        <p:blipFill rotWithShape="1">
          <a:blip r:embed="rId3">
            <a:alphaModFix/>
          </a:blip>
          <a:srcRect/>
          <a:stretch/>
        </p:blipFill>
        <p:spPr>
          <a:xfrm>
            <a:off x="953625" y="2043781"/>
            <a:ext cx="4731281" cy="21759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4"/>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これまでの振り返り</a:t>
            </a:r>
            <a:endParaRPr sz="3000" b="1" i="0" u="none" strike="noStrike" cap="none">
              <a:solidFill>
                <a:srgbClr val="666666"/>
              </a:solidFill>
              <a:latin typeface="Arial"/>
              <a:ea typeface="Arial"/>
              <a:cs typeface="Arial"/>
              <a:sym typeface="Arial"/>
            </a:endParaRPr>
          </a:p>
        </p:txBody>
      </p:sp>
      <p:sp>
        <p:nvSpPr>
          <p:cNvPr id="90" name="Google Shape;90;p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4</a:t>
            </a:fld>
            <a:endParaRPr/>
          </a:p>
        </p:txBody>
      </p:sp>
      <p:sp>
        <p:nvSpPr>
          <p:cNvPr id="91" name="Google Shape;91;p4"/>
          <p:cNvSpPr txBox="1"/>
          <p:nvPr/>
        </p:nvSpPr>
        <p:spPr>
          <a:xfrm>
            <a:off x="361850" y="1904663"/>
            <a:ext cx="8126400" cy="778200"/>
          </a:xfrm>
          <a:prstGeom prst="rect">
            <a:avLst/>
          </a:prstGeom>
          <a:noFill/>
          <a:ln>
            <a:noFill/>
          </a:ln>
        </p:spPr>
        <p:txBody>
          <a:bodyPr spcFirstLastPara="1" wrap="square" lIns="91425" tIns="91425" rIns="91425" bIns="91425" anchor="t" anchorCtr="0">
            <a:noAutofit/>
          </a:bodyPr>
          <a:lstStyle/>
          <a:p>
            <a:pPr marL="457200" marR="0" lvl="0" indent="-393700" algn="l" rtl="0">
              <a:lnSpc>
                <a:spcPct val="150000"/>
              </a:lnSpc>
              <a:spcBef>
                <a:spcPts val="0"/>
              </a:spcBef>
              <a:spcAft>
                <a:spcPts val="0"/>
              </a:spcAft>
              <a:buClr>
                <a:srgbClr val="666666"/>
              </a:buClr>
              <a:buSzPts val="2600"/>
              <a:buFont typeface="Arial"/>
              <a:buChar char="●"/>
            </a:pPr>
            <a:r>
              <a:rPr lang="ja-JP" sz="2600" b="0" i="0" u="none" strike="noStrike" cap="none">
                <a:solidFill>
                  <a:srgbClr val="666666"/>
                </a:solidFill>
                <a:latin typeface="Arial"/>
                <a:ea typeface="Arial"/>
                <a:cs typeface="Arial"/>
                <a:sym typeface="Arial"/>
              </a:rPr>
              <a:t>十日町市の「観光」をめぐる、</a:t>
            </a:r>
            <a:endParaRPr sz="26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600"/>
              <a:buFont typeface="Arial"/>
              <a:buNone/>
            </a:pPr>
            <a:endParaRPr sz="2600" b="1" i="0" u="none" strike="noStrike" cap="none">
              <a:solidFill>
                <a:srgbClr val="666666"/>
              </a:solidFill>
              <a:latin typeface="Arial"/>
              <a:ea typeface="Arial"/>
              <a:cs typeface="Arial"/>
              <a:sym typeface="Arial"/>
            </a:endParaRPr>
          </a:p>
        </p:txBody>
      </p:sp>
      <p:sp>
        <p:nvSpPr>
          <p:cNvPr id="92" name="Google Shape;92;p4"/>
          <p:cNvSpPr/>
          <p:nvPr/>
        </p:nvSpPr>
        <p:spPr>
          <a:xfrm>
            <a:off x="1531350" y="2740309"/>
            <a:ext cx="2402400" cy="11781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2500" b="1" i="0" u="none" strike="noStrike" cap="none">
                <a:solidFill>
                  <a:srgbClr val="FFFFFF"/>
                </a:solidFill>
                <a:latin typeface="Arial"/>
                <a:ea typeface="Arial"/>
                <a:cs typeface="Arial"/>
                <a:sym typeface="Arial"/>
              </a:rPr>
              <a:t>現　状</a:t>
            </a:r>
            <a:endParaRPr sz="2500" b="1" i="0" u="none" strike="noStrike" cap="none">
              <a:solidFill>
                <a:srgbClr val="FFFFFF"/>
              </a:solidFill>
              <a:latin typeface="Arial"/>
              <a:ea typeface="Arial"/>
              <a:cs typeface="Arial"/>
              <a:sym typeface="Arial"/>
            </a:endParaRPr>
          </a:p>
        </p:txBody>
      </p:sp>
      <p:sp>
        <p:nvSpPr>
          <p:cNvPr id="93" name="Google Shape;93;p4"/>
          <p:cNvSpPr/>
          <p:nvPr/>
        </p:nvSpPr>
        <p:spPr>
          <a:xfrm>
            <a:off x="4138825" y="2863438"/>
            <a:ext cx="729300" cy="877200"/>
          </a:xfrm>
          <a:prstGeom prst="mathMultiply">
            <a:avLst>
              <a:gd name="adj1" fmla="val 23520"/>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
        <p:nvSpPr>
          <p:cNvPr id="94" name="Google Shape;94;p4"/>
          <p:cNvSpPr/>
          <p:nvPr/>
        </p:nvSpPr>
        <p:spPr>
          <a:xfrm>
            <a:off x="5033275" y="2740309"/>
            <a:ext cx="2519100" cy="11781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2500" b="1" i="0" u="none" strike="noStrike" cap="none">
                <a:solidFill>
                  <a:srgbClr val="FFFFFF"/>
                </a:solidFill>
                <a:latin typeface="Arial"/>
                <a:ea typeface="Arial"/>
                <a:cs typeface="Arial"/>
                <a:sym typeface="Arial"/>
              </a:rPr>
              <a:t>必要な取組</a:t>
            </a:r>
            <a:endParaRPr sz="2500" b="1" i="0" u="none" strike="noStrike" cap="none">
              <a:solidFill>
                <a:srgbClr val="FFFFFF"/>
              </a:solidFill>
              <a:latin typeface="Arial"/>
              <a:ea typeface="Arial"/>
              <a:cs typeface="Arial"/>
              <a:sym typeface="Arial"/>
            </a:endParaRPr>
          </a:p>
        </p:txBody>
      </p:sp>
      <p:sp>
        <p:nvSpPr>
          <p:cNvPr id="95" name="Google Shape;95;p4"/>
          <p:cNvSpPr txBox="1"/>
          <p:nvPr/>
        </p:nvSpPr>
        <p:spPr>
          <a:xfrm>
            <a:off x="304800" y="4162538"/>
            <a:ext cx="8796900" cy="2442000"/>
          </a:xfrm>
          <a:prstGeom prst="rect">
            <a:avLst/>
          </a:prstGeom>
          <a:noFill/>
          <a:ln>
            <a:noFill/>
          </a:ln>
        </p:spPr>
        <p:txBody>
          <a:bodyPr spcFirstLastPara="1" wrap="square" lIns="91425" tIns="91425" rIns="91425" bIns="91425" anchor="t" anchorCtr="0">
            <a:noAutofit/>
          </a:bodyPr>
          <a:lstStyle/>
          <a:p>
            <a:pPr marL="457200" marR="0" lvl="0" indent="-393700" algn="l" rtl="0">
              <a:lnSpc>
                <a:spcPct val="150000"/>
              </a:lnSpc>
              <a:spcBef>
                <a:spcPts val="0"/>
              </a:spcBef>
              <a:spcAft>
                <a:spcPts val="0"/>
              </a:spcAft>
              <a:buClr>
                <a:srgbClr val="666666"/>
              </a:buClr>
              <a:buSzPts val="2600"/>
              <a:buFont typeface="Arial"/>
              <a:buChar char="●"/>
            </a:pPr>
            <a:r>
              <a:rPr lang="ja-JP" sz="2600" b="0" i="0" u="none" strike="noStrike" cap="none">
                <a:solidFill>
                  <a:srgbClr val="666666"/>
                </a:solidFill>
                <a:latin typeface="Arial"/>
                <a:ea typeface="Arial"/>
                <a:cs typeface="Arial"/>
                <a:sym typeface="Arial"/>
              </a:rPr>
              <a:t>これらについて</a:t>
            </a:r>
            <a:endParaRPr sz="26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600"/>
              <a:buFont typeface="Arial"/>
              <a:buNone/>
            </a:pPr>
            <a:r>
              <a:rPr lang="ja-JP" sz="2600" b="1" i="0" u="none" strike="noStrike" cap="none">
                <a:solidFill>
                  <a:srgbClr val="666666"/>
                </a:solidFill>
                <a:latin typeface="Arial"/>
                <a:ea typeface="Arial"/>
                <a:cs typeface="Arial"/>
                <a:sym typeface="Arial"/>
              </a:rPr>
              <a:t>　「</a:t>
            </a:r>
            <a:r>
              <a:rPr lang="ja-JP" sz="2600" b="1" i="0" u="sng" strike="noStrike" cap="none">
                <a:solidFill>
                  <a:srgbClr val="666666"/>
                </a:solidFill>
                <a:latin typeface="Arial"/>
                <a:ea typeface="Arial"/>
                <a:cs typeface="Arial"/>
                <a:sym typeface="Arial"/>
              </a:rPr>
              <a:t>客観的なデータ</a:t>
            </a:r>
            <a:r>
              <a:rPr lang="ja-JP" sz="2600" b="1" i="0" u="none" strike="noStrike" cap="none">
                <a:solidFill>
                  <a:srgbClr val="666666"/>
                </a:solidFill>
                <a:latin typeface="Arial"/>
                <a:ea typeface="Arial"/>
                <a:cs typeface="Arial"/>
                <a:sym typeface="Arial"/>
              </a:rPr>
              <a:t>」</a:t>
            </a:r>
            <a:endParaRPr sz="26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600"/>
              <a:buFont typeface="Arial"/>
              <a:buNone/>
            </a:pPr>
            <a:r>
              <a:rPr lang="ja-JP" sz="2600" b="1" i="0" u="none" strike="noStrike" cap="none">
                <a:solidFill>
                  <a:srgbClr val="666666"/>
                </a:solidFill>
                <a:latin typeface="Arial"/>
                <a:ea typeface="Arial"/>
                <a:cs typeface="Arial"/>
                <a:sym typeface="Arial"/>
              </a:rPr>
              <a:t>　「</a:t>
            </a:r>
            <a:r>
              <a:rPr lang="ja-JP" sz="2600" b="1" i="0" u="sng" strike="noStrike" cap="none">
                <a:solidFill>
                  <a:srgbClr val="666666"/>
                </a:solidFill>
                <a:latin typeface="Arial"/>
                <a:ea typeface="Arial"/>
                <a:cs typeface="Arial"/>
                <a:sym typeface="Arial"/>
              </a:rPr>
              <a:t>参加者の皆さんの実体験・実感」</a:t>
            </a:r>
            <a:endParaRPr sz="2600" b="1" i="0" u="sng"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600"/>
              <a:buFont typeface="Arial"/>
              <a:buNone/>
            </a:pPr>
            <a:r>
              <a:rPr lang="ja-JP" sz="2600" b="0" i="0" u="none" strike="noStrike" cap="none">
                <a:solidFill>
                  <a:srgbClr val="666666"/>
                </a:solidFill>
                <a:latin typeface="Arial"/>
                <a:ea typeface="Arial"/>
                <a:cs typeface="Arial"/>
                <a:sym typeface="Arial"/>
              </a:rPr>
              <a:t>　　をもとに、考えました。</a:t>
            </a:r>
            <a:endParaRPr sz="2600" b="0" i="0" u="none" strike="noStrike" cap="none">
              <a:solidFill>
                <a:srgbClr val="666666"/>
              </a:solidFill>
              <a:latin typeface="Arial"/>
              <a:ea typeface="Arial"/>
              <a:cs typeface="Arial"/>
              <a:sym typeface="Arial"/>
            </a:endParaRPr>
          </a:p>
        </p:txBody>
      </p:sp>
      <p:sp>
        <p:nvSpPr>
          <p:cNvPr id="96" name="Google Shape;96;p4"/>
          <p:cNvSpPr txBox="1"/>
          <p:nvPr/>
        </p:nvSpPr>
        <p:spPr>
          <a:xfrm>
            <a:off x="304800" y="1222272"/>
            <a:ext cx="8126400" cy="778200"/>
          </a:xfrm>
          <a:prstGeom prst="rect">
            <a:avLst/>
          </a:prstGeom>
          <a:noFill/>
          <a:ln>
            <a:noFill/>
          </a:ln>
        </p:spPr>
        <p:txBody>
          <a:bodyPr spcFirstLastPara="1" wrap="square" lIns="91425" tIns="91425" rIns="91425" bIns="91425" anchor="t" anchorCtr="0">
            <a:noAutofit/>
          </a:bodyPr>
          <a:lstStyle/>
          <a:p>
            <a:pPr marL="63500" marR="0" lvl="0" indent="0" algn="l" rtl="0">
              <a:lnSpc>
                <a:spcPct val="150000"/>
              </a:lnSpc>
              <a:spcBef>
                <a:spcPts val="0"/>
              </a:spcBef>
              <a:spcAft>
                <a:spcPts val="0"/>
              </a:spcAft>
              <a:buNone/>
            </a:pPr>
            <a:r>
              <a:rPr lang="ja-JP" sz="2600" b="1" i="0" u="none" strike="noStrike" cap="none">
                <a:solidFill>
                  <a:srgbClr val="666666"/>
                </a:solidFill>
                <a:latin typeface="Arial"/>
                <a:ea typeface="Arial"/>
                <a:cs typeface="Arial"/>
                <a:sym typeface="Arial"/>
              </a:rPr>
              <a:t>＜ワークショップ（第２回）＞では・・・</a:t>
            </a:r>
            <a:endParaRPr sz="26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600"/>
              <a:buFont typeface="Arial"/>
              <a:buNone/>
            </a:pPr>
            <a:endParaRPr sz="2600" b="1" i="0" u="none" strike="noStrike" cap="none">
              <a:solidFill>
                <a:srgbClr val="666666"/>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5"/>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7月31日のことを思い出してみると・・・</a:t>
            </a:r>
            <a:endParaRPr sz="2800" b="1" i="0" u="none" strike="noStrike" cap="none">
              <a:solidFill>
                <a:srgbClr val="666666"/>
              </a:solidFill>
              <a:latin typeface="Arial"/>
              <a:ea typeface="Arial"/>
              <a:cs typeface="Arial"/>
              <a:sym typeface="Arial"/>
            </a:endParaRPr>
          </a:p>
        </p:txBody>
      </p:sp>
      <p:sp>
        <p:nvSpPr>
          <p:cNvPr id="102" name="Google Shape;102;p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5</a:t>
            </a:fld>
            <a:endParaRPr/>
          </a:p>
        </p:txBody>
      </p:sp>
      <p:sp>
        <p:nvSpPr>
          <p:cNvPr id="103" name="Google Shape;103;p5"/>
          <p:cNvSpPr txBox="1"/>
          <p:nvPr/>
        </p:nvSpPr>
        <p:spPr>
          <a:xfrm>
            <a:off x="457200" y="1163854"/>
            <a:ext cx="1410129" cy="533379"/>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800" b="1" i="0" u="none" strike="noStrike" cap="none">
                <a:solidFill>
                  <a:srgbClr val="666666"/>
                </a:solidFill>
                <a:latin typeface="Arial"/>
                <a:ea typeface="Arial"/>
                <a:cs typeface="Arial"/>
                <a:sym typeface="Arial"/>
              </a:rPr>
              <a:t>Aグループ</a:t>
            </a:r>
            <a:endParaRPr sz="1800" b="1" i="0" u="none" strike="noStrike" cap="none">
              <a:solidFill>
                <a:srgbClr val="666666"/>
              </a:solidFill>
              <a:latin typeface="Arial"/>
              <a:ea typeface="Arial"/>
              <a:cs typeface="Arial"/>
              <a:sym typeface="Arial"/>
            </a:endParaRPr>
          </a:p>
        </p:txBody>
      </p:sp>
      <p:pic>
        <p:nvPicPr>
          <p:cNvPr id="104" name="Google Shape;104;p5"/>
          <p:cNvPicPr preferRelativeResize="0"/>
          <p:nvPr/>
        </p:nvPicPr>
        <p:blipFill rotWithShape="1">
          <a:blip r:embed="rId3">
            <a:alphaModFix/>
          </a:blip>
          <a:srcRect/>
          <a:stretch/>
        </p:blipFill>
        <p:spPr>
          <a:xfrm>
            <a:off x="1141018" y="1581484"/>
            <a:ext cx="7215903" cy="52302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6"/>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7月31日のことを思い出してみると・・・</a:t>
            </a:r>
            <a:endParaRPr sz="2800" b="1" i="0" u="none" strike="noStrike" cap="none">
              <a:solidFill>
                <a:srgbClr val="666666"/>
              </a:solidFill>
              <a:latin typeface="Arial"/>
              <a:ea typeface="Arial"/>
              <a:cs typeface="Arial"/>
              <a:sym typeface="Arial"/>
            </a:endParaRPr>
          </a:p>
        </p:txBody>
      </p:sp>
      <p:sp>
        <p:nvSpPr>
          <p:cNvPr id="110" name="Google Shape;110;p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6</a:t>
            </a:fld>
            <a:endParaRPr/>
          </a:p>
        </p:txBody>
      </p:sp>
      <p:sp>
        <p:nvSpPr>
          <p:cNvPr id="111" name="Google Shape;111;p6"/>
          <p:cNvSpPr txBox="1"/>
          <p:nvPr/>
        </p:nvSpPr>
        <p:spPr>
          <a:xfrm>
            <a:off x="457200" y="1163854"/>
            <a:ext cx="1410129" cy="533379"/>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800" b="1" i="0" u="none" strike="noStrike" cap="none">
                <a:solidFill>
                  <a:srgbClr val="666666"/>
                </a:solidFill>
                <a:latin typeface="Arial"/>
                <a:ea typeface="Arial"/>
                <a:cs typeface="Arial"/>
                <a:sym typeface="Arial"/>
              </a:rPr>
              <a:t>Bグループ</a:t>
            </a:r>
            <a:endParaRPr sz="1800" b="1" i="0" u="none" strike="noStrike" cap="none">
              <a:solidFill>
                <a:srgbClr val="666666"/>
              </a:solidFill>
              <a:latin typeface="Arial"/>
              <a:ea typeface="Arial"/>
              <a:cs typeface="Arial"/>
              <a:sym typeface="Arial"/>
            </a:endParaRPr>
          </a:p>
        </p:txBody>
      </p:sp>
      <p:pic>
        <p:nvPicPr>
          <p:cNvPr id="112" name="Google Shape;112;p6"/>
          <p:cNvPicPr preferRelativeResize="0"/>
          <p:nvPr/>
        </p:nvPicPr>
        <p:blipFill rotWithShape="1">
          <a:blip r:embed="rId3">
            <a:alphaModFix/>
          </a:blip>
          <a:srcRect/>
          <a:stretch/>
        </p:blipFill>
        <p:spPr>
          <a:xfrm>
            <a:off x="2407276" y="1145222"/>
            <a:ext cx="4329189" cy="561439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7"/>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7月31日のことを思い出してみると・・・</a:t>
            </a:r>
            <a:endParaRPr sz="2800" b="1" i="0" u="none" strike="noStrike" cap="none">
              <a:solidFill>
                <a:srgbClr val="666666"/>
              </a:solidFill>
              <a:latin typeface="Arial"/>
              <a:ea typeface="Arial"/>
              <a:cs typeface="Arial"/>
              <a:sym typeface="Arial"/>
            </a:endParaRPr>
          </a:p>
        </p:txBody>
      </p:sp>
      <p:sp>
        <p:nvSpPr>
          <p:cNvPr id="118" name="Google Shape;118;p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7</a:t>
            </a:fld>
            <a:endParaRPr/>
          </a:p>
        </p:txBody>
      </p:sp>
      <p:sp>
        <p:nvSpPr>
          <p:cNvPr id="119" name="Google Shape;119;p7"/>
          <p:cNvSpPr txBox="1"/>
          <p:nvPr/>
        </p:nvSpPr>
        <p:spPr>
          <a:xfrm>
            <a:off x="457200" y="1163854"/>
            <a:ext cx="1410129" cy="533379"/>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800" b="1" i="0" u="none" strike="noStrike" cap="none">
                <a:solidFill>
                  <a:srgbClr val="666666"/>
                </a:solidFill>
                <a:latin typeface="Arial"/>
                <a:ea typeface="Arial"/>
                <a:cs typeface="Arial"/>
                <a:sym typeface="Arial"/>
              </a:rPr>
              <a:t>Cグループ</a:t>
            </a:r>
            <a:endParaRPr sz="1800" b="1" i="0" u="none" strike="noStrike" cap="none">
              <a:solidFill>
                <a:srgbClr val="666666"/>
              </a:solidFill>
              <a:latin typeface="Arial"/>
              <a:ea typeface="Arial"/>
              <a:cs typeface="Arial"/>
              <a:sym typeface="Arial"/>
            </a:endParaRPr>
          </a:p>
        </p:txBody>
      </p:sp>
      <p:pic>
        <p:nvPicPr>
          <p:cNvPr id="120" name="Google Shape;120;p7"/>
          <p:cNvPicPr preferRelativeResize="0"/>
          <p:nvPr/>
        </p:nvPicPr>
        <p:blipFill rotWithShape="1">
          <a:blip r:embed="rId3">
            <a:alphaModFix/>
          </a:blip>
          <a:srcRect/>
          <a:stretch/>
        </p:blipFill>
        <p:spPr>
          <a:xfrm>
            <a:off x="2337963" y="1149032"/>
            <a:ext cx="4213308" cy="57089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8"/>
          <p:cNvSpPr txBox="1"/>
          <p:nvPr/>
        </p:nvSpPr>
        <p:spPr>
          <a:xfrm>
            <a:off x="3642287" y="4939868"/>
            <a:ext cx="2330942" cy="1898992"/>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126" name="Google Shape;126;p8"/>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ワークショップ（第2回）の結果について</a:t>
            </a:r>
            <a:endParaRPr sz="2800" b="1" i="0" u="none" strike="noStrike" cap="none">
              <a:solidFill>
                <a:srgbClr val="666666"/>
              </a:solidFill>
              <a:latin typeface="Arial"/>
              <a:ea typeface="Arial"/>
              <a:cs typeface="Arial"/>
              <a:sym typeface="Arial"/>
            </a:endParaRPr>
          </a:p>
        </p:txBody>
      </p:sp>
      <p:sp>
        <p:nvSpPr>
          <p:cNvPr id="127" name="Google Shape;127;p8"/>
          <p:cNvSpPr/>
          <p:nvPr/>
        </p:nvSpPr>
        <p:spPr>
          <a:xfrm>
            <a:off x="7789969" y="1948829"/>
            <a:ext cx="1191254" cy="4777533"/>
          </a:xfrm>
          <a:prstGeom prst="rect">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JP" sz="1400" b="0" i="0" u="none" strike="noStrike" cap="none">
                <a:solidFill>
                  <a:schemeClr val="lt1"/>
                </a:solidFill>
                <a:latin typeface="Arial"/>
                <a:ea typeface="Arial"/>
                <a:cs typeface="Arial"/>
                <a:sym typeface="Arial"/>
              </a:rPr>
              <a:t>？？？</a:t>
            </a:r>
            <a:endParaRPr/>
          </a:p>
        </p:txBody>
      </p:sp>
      <p:sp>
        <p:nvSpPr>
          <p:cNvPr id="128" name="Google Shape;128;p8"/>
          <p:cNvSpPr txBox="1"/>
          <p:nvPr/>
        </p:nvSpPr>
        <p:spPr>
          <a:xfrm>
            <a:off x="1796540" y="1970863"/>
            <a:ext cx="1313635" cy="758455"/>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地域の若者</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（10代）</a:t>
            </a:r>
            <a:endParaRPr sz="1050" b="0" i="0" u="none" strike="noStrike" cap="none">
              <a:solidFill>
                <a:schemeClr val="lt1"/>
              </a:solidFill>
              <a:latin typeface="Arial"/>
              <a:ea typeface="Arial"/>
              <a:cs typeface="Arial"/>
              <a:sym typeface="Arial"/>
            </a:endParaRPr>
          </a:p>
        </p:txBody>
      </p:sp>
      <p:sp>
        <p:nvSpPr>
          <p:cNvPr id="129" name="Google Shape;129;p8"/>
          <p:cNvSpPr txBox="1"/>
          <p:nvPr/>
        </p:nvSpPr>
        <p:spPr>
          <a:xfrm>
            <a:off x="1797272" y="2943110"/>
            <a:ext cx="1313635" cy="759751"/>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その他の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地域住民</a:t>
            </a:r>
            <a:endParaRPr sz="1050" b="0" i="0" u="none" strike="noStrike" cap="none">
              <a:solidFill>
                <a:schemeClr val="lt1"/>
              </a:solidFill>
              <a:latin typeface="Arial"/>
              <a:ea typeface="Arial"/>
              <a:cs typeface="Arial"/>
              <a:sym typeface="Arial"/>
            </a:endParaRPr>
          </a:p>
        </p:txBody>
      </p:sp>
      <p:sp>
        <p:nvSpPr>
          <p:cNvPr id="130" name="Google Shape;130;p8"/>
          <p:cNvSpPr txBox="1"/>
          <p:nvPr/>
        </p:nvSpPr>
        <p:spPr>
          <a:xfrm>
            <a:off x="1801823" y="3992332"/>
            <a:ext cx="1272448" cy="77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観光関連団体</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・企業等</a:t>
            </a:r>
            <a:endParaRPr sz="1050" b="0" i="0" u="none" strike="noStrike" cap="none">
              <a:solidFill>
                <a:schemeClr val="lt1"/>
              </a:solidFill>
              <a:latin typeface="Arial"/>
              <a:ea typeface="Arial"/>
              <a:cs typeface="Arial"/>
              <a:sym typeface="Arial"/>
            </a:endParaRPr>
          </a:p>
        </p:txBody>
      </p:sp>
      <p:sp>
        <p:nvSpPr>
          <p:cNvPr id="131" name="Google Shape;131;p8"/>
          <p:cNvSpPr txBox="1"/>
          <p:nvPr/>
        </p:nvSpPr>
        <p:spPr>
          <a:xfrm>
            <a:off x="3670465" y="2826361"/>
            <a:ext cx="2330942" cy="1990166"/>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132" name="Google Shape;132;p8"/>
          <p:cNvSpPr txBox="1"/>
          <p:nvPr/>
        </p:nvSpPr>
        <p:spPr>
          <a:xfrm>
            <a:off x="6367128" y="191410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観光入込客数の増加</a:t>
            </a:r>
            <a:endParaRPr sz="1050" b="0" i="0" u="none" strike="noStrike" cap="none">
              <a:solidFill>
                <a:schemeClr val="lt1"/>
              </a:solidFill>
              <a:latin typeface="Arial"/>
              <a:ea typeface="Arial"/>
              <a:cs typeface="Arial"/>
              <a:sym typeface="Arial"/>
            </a:endParaRPr>
          </a:p>
        </p:txBody>
      </p:sp>
      <p:cxnSp>
        <p:nvCxnSpPr>
          <p:cNvPr id="133" name="Google Shape;133;p8"/>
          <p:cNvCxnSpPr>
            <a:stCxn id="130" idx="3"/>
            <a:endCxn id="134" idx="1"/>
          </p:cNvCxnSpPr>
          <p:nvPr/>
        </p:nvCxnSpPr>
        <p:spPr>
          <a:xfrm rot="10800000" flipH="1">
            <a:off x="3074271" y="4109762"/>
            <a:ext cx="722100" cy="270000"/>
          </a:xfrm>
          <a:prstGeom prst="straightConnector1">
            <a:avLst/>
          </a:prstGeom>
          <a:noFill/>
          <a:ln w="19050" cap="flat" cmpd="sng">
            <a:solidFill>
              <a:srgbClr val="2E9051"/>
            </a:solidFill>
            <a:prstDash val="solid"/>
            <a:round/>
            <a:headEnd type="none" w="sm" len="sm"/>
            <a:tailEnd type="triangle" w="med" len="med"/>
          </a:ln>
        </p:spPr>
      </p:cxnSp>
      <p:cxnSp>
        <p:nvCxnSpPr>
          <p:cNvPr id="135" name="Google Shape;135;p8"/>
          <p:cNvCxnSpPr>
            <a:stCxn id="128" idx="3"/>
            <a:endCxn id="136" idx="1"/>
          </p:cNvCxnSpPr>
          <p:nvPr/>
        </p:nvCxnSpPr>
        <p:spPr>
          <a:xfrm rot="10800000" flipH="1">
            <a:off x="3110175" y="2340191"/>
            <a:ext cx="720900" cy="9900"/>
          </a:xfrm>
          <a:prstGeom prst="straightConnector1">
            <a:avLst/>
          </a:prstGeom>
          <a:noFill/>
          <a:ln w="19050" cap="flat" cmpd="sng">
            <a:solidFill>
              <a:srgbClr val="2E9051"/>
            </a:solidFill>
            <a:prstDash val="solid"/>
            <a:round/>
            <a:headEnd type="none" w="sm" len="sm"/>
            <a:tailEnd type="triangle" w="med" len="med"/>
          </a:ln>
        </p:spPr>
      </p:cxnSp>
      <p:cxnSp>
        <p:nvCxnSpPr>
          <p:cNvPr id="137" name="Google Shape;137;p8"/>
          <p:cNvCxnSpPr/>
          <p:nvPr/>
        </p:nvCxnSpPr>
        <p:spPr>
          <a:xfrm flipH="1">
            <a:off x="3162787" y="2488232"/>
            <a:ext cx="630939" cy="500597"/>
          </a:xfrm>
          <a:prstGeom prst="straightConnector1">
            <a:avLst/>
          </a:prstGeom>
          <a:noFill/>
          <a:ln w="19050" cap="flat" cmpd="sng">
            <a:solidFill>
              <a:srgbClr val="2E9051"/>
            </a:solidFill>
            <a:prstDash val="solid"/>
            <a:round/>
            <a:headEnd type="none" w="sm" len="sm"/>
            <a:tailEnd type="triangle" w="med" len="med"/>
          </a:ln>
        </p:spPr>
      </p:cxnSp>
      <p:sp>
        <p:nvSpPr>
          <p:cNvPr id="138" name="Google Shape;138;p8"/>
          <p:cNvSpPr txBox="1"/>
          <p:nvPr/>
        </p:nvSpPr>
        <p:spPr>
          <a:xfrm>
            <a:off x="3057021" y="2074856"/>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139" name="Google Shape;139;p8"/>
          <p:cNvSpPr txBox="1"/>
          <p:nvPr/>
        </p:nvSpPr>
        <p:spPr>
          <a:xfrm>
            <a:off x="3388841" y="2478020"/>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刺激</a:t>
            </a:r>
            <a:endParaRPr sz="1050" b="1" i="0" u="none" strike="noStrike" cap="none">
              <a:solidFill>
                <a:srgbClr val="FF624F"/>
              </a:solidFill>
              <a:latin typeface="Arial"/>
              <a:ea typeface="Arial"/>
              <a:cs typeface="Arial"/>
              <a:sym typeface="Arial"/>
            </a:endParaRPr>
          </a:p>
        </p:txBody>
      </p:sp>
      <p:cxnSp>
        <p:nvCxnSpPr>
          <p:cNvPr id="140" name="Google Shape;140;p8"/>
          <p:cNvCxnSpPr>
            <a:stCxn id="141" idx="3"/>
            <a:endCxn id="132" idx="1"/>
          </p:cNvCxnSpPr>
          <p:nvPr/>
        </p:nvCxnSpPr>
        <p:spPr>
          <a:xfrm>
            <a:off x="6007732" y="2290012"/>
            <a:ext cx="359400" cy="3600"/>
          </a:xfrm>
          <a:prstGeom prst="straightConnector1">
            <a:avLst/>
          </a:prstGeom>
          <a:noFill/>
          <a:ln w="19050" cap="flat" cmpd="sng">
            <a:solidFill>
              <a:srgbClr val="2E9051"/>
            </a:solidFill>
            <a:prstDash val="solid"/>
            <a:round/>
            <a:headEnd type="none" w="sm" len="sm"/>
            <a:tailEnd type="triangle" w="med" len="med"/>
          </a:ln>
        </p:spPr>
      </p:cxnSp>
      <p:sp>
        <p:nvSpPr>
          <p:cNvPr id="142" name="Google Shape;142;p8"/>
          <p:cNvSpPr txBox="1"/>
          <p:nvPr/>
        </p:nvSpPr>
        <p:spPr>
          <a:xfrm>
            <a:off x="37914" y="1350870"/>
            <a:ext cx="1601699"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現状</a:t>
            </a:r>
            <a:endParaRPr sz="1200" b="1" i="0" u="none" strike="noStrike" cap="none">
              <a:solidFill>
                <a:schemeClr val="lt1"/>
              </a:solidFill>
              <a:latin typeface="Arial"/>
              <a:ea typeface="Arial"/>
              <a:cs typeface="Arial"/>
              <a:sym typeface="Arial"/>
            </a:endParaRPr>
          </a:p>
        </p:txBody>
      </p:sp>
      <p:sp>
        <p:nvSpPr>
          <p:cNvPr id="143" name="Google Shape;143;p8"/>
          <p:cNvSpPr txBox="1"/>
          <p:nvPr/>
        </p:nvSpPr>
        <p:spPr>
          <a:xfrm>
            <a:off x="1734207" y="1354807"/>
            <a:ext cx="1491640"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インプット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（主体）</a:t>
            </a:r>
            <a:endParaRPr sz="1200" b="1" i="0" u="none" strike="noStrike" cap="none">
              <a:solidFill>
                <a:schemeClr val="lt1"/>
              </a:solidFill>
              <a:latin typeface="Arial"/>
              <a:ea typeface="Arial"/>
              <a:cs typeface="Arial"/>
              <a:sym typeface="Arial"/>
            </a:endParaRPr>
          </a:p>
        </p:txBody>
      </p:sp>
      <p:sp>
        <p:nvSpPr>
          <p:cNvPr id="144" name="Google Shape;144;p8"/>
          <p:cNvSpPr txBox="1"/>
          <p:nvPr/>
        </p:nvSpPr>
        <p:spPr>
          <a:xfrm>
            <a:off x="3482276" y="1349101"/>
            <a:ext cx="2630562"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活動</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（必要な取組）</a:t>
            </a:r>
            <a:endParaRPr sz="1200" b="1" i="0" u="none" strike="noStrike" cap="none">
              <a:solidFill>
                <a:schemeClr val="lt1"/>
              </a:solidFill>
              <a:latin typeface="Arial"/>
              <a:ea typeface="Arial"/>
              <a:cs typeface="Arial"/>
              <a:sym typeface="Arial"/>
            </a:endParaRPr>
          </a:p>
        </p:txBody>
      </p:sp>
      <p:sp>
        <p:nvSpPr>
          <p:cNvPr id="145" name="Google Shape;145;p8"/>
          <p:cNvSpPr txBox="1"/>
          <p:nvPr/>
        </p:nvSpPr>
        <p:spPr>
          <a:xfrm>
            <a:off x="6259981" y="1338853"/>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（効果）</a:t>
            </a:r>
            <a:endParaRPr sz="1200" b="1" i="0" u="none" strike="noStrike" cap="none">
              <a:solidFill>
                <a:schemeClr val="lt1"/>
              </a:solidFill>
              <a:latin typeface="Arial"/>
              <a:ea typeface="Arial"/>
              <a:cs typeface="Arial"/>
              <a:sym typeface="Arial"/>
            </a:endParaRPr>
          </a:p>
        </p:txBody>
      </p:sp>
      <p:sp>
        <p:nvSpPr>
          <p:cNvPr id="146" name="Google Shape;146;p8"/>
          <p:cNvSpPr txBox="1"/>
          <p:nvPr/>
        </p:nvSpPr>
        <p:spPr>
          <a:xfrm>
            <a:off x="7720138" y="1345624"/>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アウトカム</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（目指す理想）</a:t>
            </a:r>
            <a:endParaRPr sz="1200" b="1" i="0" u="none" strike="noStrike" cap="none">
              <a:solidFill>
                <a:schemeClr val="lt1"/>
              </a:solidFill>
              <a:latin typeface="Arial"/>
              <a:ea typeface="Arial"/>
              <a:cs typeface="Arial"/>
              <a:sym typeface="Arial"/>
            </a:endParaRPr>
          </a:p>
        </p:txBody>
      </p:sp>
      <p:sp>
        <p:nvSpPr>
          <p:cNvPr id="147" name="Google Shape;147;p8"/>
          <p:cNvSpPr txBox="1"/>
          <p:nvPr/>
        </p:nvSpPr>
        <p:spPr>
          <a:xfrm>
            <a:off x="3793726" y="3466396"/>
            <a:ext cx="2029005" cy="35812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宿泊を促す夕方〜夜中心の</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a:t>
            </a:r>
            <a:endParaRPr/>
          </a:p>
        </p:txBody>
      </p:sp>
      <p:sp>
        <p:nvSpPr>
          <p:cNvPr id="148" name="Google Shape;148;p8"/>
          <p:cNvSpPr txBox="1"/>
          <p:nvPr/>
        </p:nvSpPr>
        <p:spPr>
          <a:xfrm>
            <a:off x="3809622" y="3020031"/>
            <a:ext cx="2024125" cy="34103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今ある日常を素材に、</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持続可能なイベントづくり</a:t>
            </a:r>
            <a:endParaRPr sz="1050" b="0" i="0" u="none" strike="noStrike" cap="none">
              <a:solidFill>
                <a:schemeClr val="lt1"/>
              </a:solidFill>
              <a:latin typeface="Arial"/>
              <a:ea typeface="Arial"/>
              <a:cs typeface="Arial"/>
              <a:sym typeface="Arial"/>
            </a:endParaRPr>
          </a:p>
        </p:txBody>
      </p:sp>
      <p:sp>
        <p:nvSpPr>
          <p:cNvPr id="134" name="Google Shape;134;p8"/>
          <p:cNvSpPr txBox="1"/>
          <p:nvPr/>
        </p:nvSpPr>
        <p:spPr>
          <a:xfrm>
            <a:off x="3796419" y="3925744"/>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イベント間のシナジー創出、</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運営負担の削減</a:t>
            </a:r>
            <a:endParaRPr sz="1050" b="0" i="0" u="none" strike="noStrike" cap="none">
              <a:solidFill>
                <a:schemeClr val="lt1"/>
              </a:solidFill>
              <a:latin typeface="Arial"/>
              <a:ea typeface="Arial"/>
              <a:cs typeface="Arial"/>
              <a:sym typeface="Arial"/>
            </a:endParaRPr>
          </a:p>
        </p:txBody>
      </p:sp>
      <p:cxnSp>
        <p:nvCxnSpPr>
          <p:cNvPr id="149" name="Google Shape;149;p8"/>
          <p:cNvCxnSpPr>
            <a:stCxn id="129" idx="3"/>
            <a:endCxn id="131" idx="1"/>
          </p:cNvCxnSpPr>
          <p:nvPr/>
        </p:nvCxnSpPr>
        <p:spPr>
          <a:xfrm>
            <a:off x="3110907" y="3322985"/>
            <a:ext cx="559500" cy="498600"/>
          </a:xfrm>
          <a:prstGeom prst="straightConnector1">
            <a:avLst/>
          </a:prstGeom>
          <a:noFill/>
          <a:ln w="19050" cap="flat" cmpd="sng">
            <a:solidFill>
              <a:srgbClr val="2E9051"/>
            </a:solidFill>
            <a:prstDash val="solid"/>
            <a:round/>
            <a:headEnd type="none" w="sm" len="sm"/>
            <a:tailEnd type="triangle" w="med" len="med"/>
          </a:ln>
        </p:spPr>
      </p:cxnSp>
      <p:sp>
        <p:nvSpPr>
          <p:cNvPr id="150" name="Google Shape;150;p8"/>
          <p:cNvSpPr txBox="1"/>
          <p:nvPr/>
        </p:nvSpPr>
        <p:spPr>
          <a:xfrm>
            <a:off x="3779490" y="5587995"/>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古民家改修、ゲストハウス</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等、新たな宿泊施設</a:t>
            </a:r>
            <a:endParaRPr sz="1050" b="0" i="0" u="none" strike="noStrike" cap="none">
              <a:solidFill>
                <a:schemeClr val="lt1"/>
              </a:solidFill>
              <a:latin typeface="Arial"/>
              <a:ea typeface="Arial"/>
              <a:cs typeface="Arial"/>
              <a:sym typeface="Arial"/>
            </a:endParaRPr>
          </a:p>
        </p:txBody>
      </p:sp>
      <p:sp>
        <p:nvSpPr>
          <p:cNvPr id="151" name="Google Shape;151;p8"/>
          <p:cNvSpPr txBox="1"/>
          <p:nvPr/>
        </p:nvSpPr>
        <p:spPr>
          <a:xfrm>
            <a:off x="3779490" y="5140557"/>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宿泊施設を多数有する湯沢</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町との連携</a:t>
            </a:r>
            <a:endParaRPr sz="1050" b="0" i="0" u="none" strike="noStrike" cap="none">
              <a:solidFill>
                <a:schemeClr val="lt1"/>
              </a:solidFill>
              <a:latin typeface="Arial"/>
              <a:ea typeface="Arial"/>
              <a:cs typeface="Arial"/>
              <a:sym typeface="Arial"/>
            </a:endParaRPr>
          </a:p>
        </p:txBody>
      </p:sp>
      <p:cxnSp>
        <p:nvCxnSpPr>
          <p:cNvPr id="152" name="Google Shape;152;p8"/>
          <p:cNvCxnSpPr>
            <a:stCxn id="150" idx="3"/>
            <a:endCxn id="153" idx="1"/>
          </p:cNvCxnSpPr>
          <p:nvPr/>
        </p:nvCxnSpPr>
        <p:spPr>
          <a:xfrm rot="10800000" flipH="1">
            <a:off x="5803615" y="3646721"/>
            <a:ext cx="563400" cy="2125200"/>
          </a:xfrm>
          <a:prstGeom prst="straightConnector1">
            <a:avLst/>
          </a:prstGeom>
          <a:noFill/>
          <a:ln w="19050" cap="flat" cmpd="sng">
            <a:solidFill>
              <a:srgbClr val="2E9051"/>
            </a:solidFill>
            <a:prstDash val="solid"/>
            <a:round/>
            <a:headEnd type="none" w="sm" len="sm"/>
            <a:tailEnd type="triangle" w="med" len="med"/>
          </a:ln>
        </p:spPr>
      </p:cxnSp>
      <p:cxnSp>
        <p:nvCxnSpPr>
          <p:cNvPr id="154" name="Google Shape;154;p8"/>
          <p:cNvCxnSpPr>
            <a:stCxn id="131" idx="3"/>
            <a:endCxn id="132" idx="1"/>
          </p:cNvCxnSpPr>
          <p:nvPr/>
        </p:nvCxnSpPr>
        <p:spPr>
          <a:xfrm rot="10800000" flipH="1">
            <a:off x="6001407" y="2293544"/>
            <a:ext cx="365700" cy="1527900"/>
          </a:xfrm>
          <a:prstGeom prst="straightConnector1">
            <a:avLst/>
          </a:prstGeom>
          <a:noFill/>
          <a:ln w="19050" cap="flat" cmpd="sng">
            <a:solidFill>
              <a:srgbClr val="2E9051"/>
            </a:solidFill>
            <a:prstDash val="solid"/>
            <a:round/>
            <a:headEnd type="none" w="sm" len="sm"/>
            <a:tailEnd type="triangle" w="med" len="med"/>
          </a:ln>
        </p:spPr>
      </p:cxnSp>
      <p:sp>
        <p:nvSpPr>
          <p:cNvPr id="155" name="Google Shape;155;p8"/>
          <p:cNvSpPr txBox="1"/>
          <p:nvPr/>
        </p:nvSpPr>
        <p:spPr>
          <a:xfrm>
            <a:off x="3789048" y="6021760"/>
            <a:ext cx="2024125" cy="29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二次交通の</a:t>
            </a: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sp>
        <p:nvSpPr>
          <p:cNvPr id="156" name="Google Shape;156;p8"/>
          <p:cNvSpPr txBox="1"/>
          <p:nvPr/>
        </p:nvSpPr>
        <p:spPr>
          <a:xfrm>
            <a:off x="1799767" y="5498068"/>
            <a:ext cx="1313635" cy="77755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cxnSp>
        <p:nvCxnSpPr>
          <p:cNvPr id="157" name="Google Shape;157;p8"/>
          <p:cNvCxnSpPr>
            <a:stCxn id="156" idx="3"/>
            <a:endCxn id="125" idx="1"/>
          </p:cNvCxnSpPr>
          <p:nvPr/>
        </p:nvCxnSpPr>
        <p:spPr>
          <a:xfrm>
            <a:off x="3113402" y="5886847"/>
            <a:ext cx="528900" cy="2400"/>
          </a:xfrm>
          <a:prstGeom prst="straightConnector1">
            <a:avLst/>
          </a:prstGeom>
          <a:noFill/>
          <a:ln w="19050" cap="flat" cmpd="sng">
            <a:solidFill>
              <a:srgbClr val="2E9051"/>
            </a:solidFill>
            <a:prstDash val="solid"/>
            <a:round/>
            <a:headEnd type="none" w="sm" len="sm"/>
            <a:tailEnd type="triangle" w="med" len="med"/>
          </a:ln>
        </p:spPr>
      </p:cxnSp>
      <p:sp>
        <p:nvSpPr>
          <p:cNvPr id="158" name="Google Shape;158;p8"/>
          <p:cNvSpPr txBox="1"/>
          <p:nvPr/>
        </p:nvSpPr>
        <p:spPr>
          <a:xfrm>
            <a:off x="3867656" y="2724786"/>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イベント／地域資源</a:t>
            </a:r>
            <a:endParaRPr sz="1050" b="1" i="0" u="none" strike="noStrike" cap="none">
              <a:solidFill>
                <a:srgbClr val="2E905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の磨き上げ</a:t>
            </a:r>
            <a:endParaRPr sz="1050" b="1" i="0" u="none" strike="noStrike" cap="none">
              <a:solidFill>
                <a:srgbClr val="2E9051"/>
              </a:solidFill>
              <a:latin typeface="Arial"/>
              <a:ea typeface="Arial"/>
              <a:cs typeface="Arial"/>
              <a:sym typeface="Arial"/>
            </a:endParaRPr>
          </a:p>
        </p:txBody>
      </p:sp>
      <p:sp>
        <p:nvSpPr>
          <p:cNvPr id="159" name="Google Shape;159;p8"/>
          <p:cNvSpPr txBox="1"/>
          <p:nvPr/>
        </p:nvSpPr>
        <p:spPr>
          <a:xfrm>
            <a:off x="3808505" y="4856002"/>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受入体制の充実</a:t>
            </a:r>
            <a:endParaRPr sz="1050" b="1" i="0" u="none" strike="noStrike" cap="none">
              <a:solidFill>
                <a:srgbClr val="2E9051"/>
              </a:solidFill>
              <a:latin typeface="Arial"/>
              <a:ea typeface="Arial"/>
              <a:cs typeface="Arial"/>
              <a:sym typeface="Arial"/>
            </a:endParaRPr>
          </a:p>
        </p:txBody>
      </p:sp>
      <p:sp>
        <p:nvSpPr>
          <p:cNvPr id="160" name="Google Shape;160;p8"/>
          <p:cNvSpPr txBox="1"/>
          <p:nvPr/>
        </p:nvSpPr>
        <p:spPr>
          <a:xfrm>
            <a:off x="3794269" y="4399476"/>
            <a:ext cx="2024125" cy="32447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第二の清津峡トンネル</a:t>
            </a:r>
            <a:endParaRPr sz="1050" b="0" i="0" u="none" strike="noStrike" cap="none">
              <a:solidFill>
                <a:schemeClr val="lt1"/>
              </a:solidFill>
              <a:latin typeface="Arial"/>
              <a:ea typeface="Arial"/>
              <a:cs typeface="Arial"/>
              <a:sym typeface="Arial"/>
            </a:endParaRPr>
          </a:p>
        </p:txBody>
      </p:sp>
      <p:sp>
        <p:nvSpPr>
          <p:cNvPr id="141" name="Google Shape;141;p8"/>
          <p:cNvSpPr txBox="1"/>
          <p:nvPr/>
        </p:nvSpPr>
        <p:spPr>
          <a:xfrm>
            <a:off x="3676790" y="2021989"/>
            <a:ext cx="2330942" cy="536045"/>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136" name="Google Shape;136;p8"/>
          <p:cNvSpPr txBox="1"/>
          <p:nvPr/>
        </p:nvSpPr>
        <p:spPr>
          <a:xfrm>
            <a:off x="3831087" y="2191958"/>
            <a:ext cx="2024125" cy="296274"/>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情報発信</a:t>
            </a:r>
            <a:endParaRPr sz="1050" b="0" i="0" u="none" strike="noStrike" cap="none">
              <a:solidFill>
                <a:schemeClr val="lt1"/>
              </a:solidFill>
              <a:latin typeface="Arial"/>
              <a:ea typeface="Arial"/>
              <a:cs typeface="Arial"/>
              <a:sym typeface="Arial"/>
            </a:endParaRPr>
          </a:p>
        </p:txBody>
      </p:sp>
      <p:sp>
        <p:nvSpPr>
          <p:cNvPr id="161" name="Google Shape;161;p8"/>
          <p:cNvSpPr txBox="1"/>
          <p:nvPr/>
        </p:nvSpPr>
        <p:spPr>
          <a:xfrm>
            <a:off x="3850544" y="1932450"/>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訪れる「きっかけ」づくり</a:t>
            </a:r>
            <a:endParaRPr sz="1050" b="1" i="0" u="none" strike="noStrike" cap="none">
              <a:solidFill>
                <a:srgbClr val="2E9051"/>
              </a:solidFill>
              <a:latin typeface="Arial"/>
              <a:ea typeface="Arial"/>
              <a:cs typeface="Arial"/>
              <a:sym typeface="Arial"/>
            </a:endParaRPr>
          </a:p>
        </p:txBody>
      </p:sp>
      <p:cxnSp>
        <p:nvCxnSpPr>
          <p:cNvPr id="162" name="Google Shape;162;p8"/>
          <p:cNvCxnSpPr>
            <a:stCxn id="128" idx="3"/>
            <a:endCxn id="131" idx="1"/>
          </p:cNvCxnSpPr>
          <p:nvPr/>
        </p:nvCxnSpPr>
        <p:spPr>
          <a:xfrm>
            <a:off x="3110175" y="2350091"/>
            <a:ext cx="560400" cy="1471500"/>
          </a:xfrm>
          <a:prstGeom prst="straightConnector1">
            <a:avLst/>
          </a:prstGeom>
          <a:noFill/>
          <a:ln w="19050" cap="flat" cmpd="sng">
            <a:solidFill>
              <a:srgbClr val="2E9051"/>
            </a:solidFill>
            <a:prstDash val="solid"/>
            <a:round/>
            <a:headEnd type="none" w="sm" len="sm"/>
            <a:tailEnd type="triangle" w="med" len="med"/>
          </a:ln>
        </p:spPr>
      </p:cxnSp>
      <p:sp>
        <p:nvSpPr>
          <p:cNvPr id="163" name="Google Shape;163;p8"/>
          <p:cNvSpPr txBox="1"/>
          <p:nvPr/>
        </p:nvSpPr>
        <p:spPr>
          <a:xfrm>
            <a:off x="2720550" y="2395754"/>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164" name="Google Shape;164;p8"/>
          <p:cNvSpPr txBox="1"/>
          <p:nvPr/>
        </p:nvSpPr>
        <p:spPr>
          <a:xfrm>
            <a:off x="2901288" y="3392452"/>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165" name="Google Shape;165;p8"/>
          <p:cNvSpPr txBox="1"/>
          <p:nvPr/>
        </p:nvSpPr>
        <p:spPr>
          <a:xfrm>
            <a:off x="2982310" y="4369498"/>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情報共有</a:t>
            </a:r>
            <a:endParaRPr sz="105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・連携</a:t>
            </a:r>
            <a:endParaRPr sz="1050" b="1" i="0" u="none" strike="noStrike" cap="none">
              <a:solidFill>
                <a:srgbClr val="FF624F"/>
              </a:solidFill>
              <a:latin typeface="Arial"/>
              <a:ea typeface="Arial"/>
              <a:cs typeface="Arial"/>
              <a:sym typeface="Arial"/>
            </a:endParaRPr>
          </a:p>
        </p:txBody>
      </p:sp>
      <p:cxnSp>
        <p:nvCxnSpPr>
          <p:cNvPr id="166" name="Google Shape;166;p8"/>
          <p:cNvCxnSpPr>
            <a:stCxn id="125" idx="3"/>
            <a:endCxn id="132" idx="1"/>
          </p:cNvCxnSpPr>
          <p:nvPr/>
        </p:nvCxnSpPr>
        <p:spPr>
          <a:xfrm rot="10800000" flipH="1">
            <a:off x="5973229" y="2293564"/>
            <a:ext cx="393900" cy="3595800"/>
          </a:xfrm>
          <a:prstGeom prst="straightConnector1">
            <a:avLst/>
          </a:prstGeom>
          <a:noFill/>
          <a:ln w="19050" cap="flat" cmpd="sng">
            <a:solidFill>
              <a:srgbClr val="2E9051"/>
            </a:solidFill>
            <a:prstDash val="solid"/>
            <a:round/>
            <a:headEnd type="none" w="sm" len="sm"/>
            <a:tailEnd type="triangle" w="med" len="med"/>
          </a:ln>
        </p:spPr>
      </p:cxnSp>
      <p:cxnSp>
        <p:nvCxnSpPr>
          <p:cNvPr id="167" name="Google Shape;167;p8"/>
          <p:cNvCxnSpPr>
            <a:stCxn id="147" idx="3"/>
            <a:endCxn id="153" idx="1"/>
          </p:cNvCxnSpPr>
          <p:nvPr/>
        </p:nvCxnSpPr>
        <p:spPr>
          <a:xfrm>
            <a:off x="5822731" y="3645459"/>
            <a:ext cx="544500" cy="1200"/>
          </a:xfrm>
          <a:prstGeom prst="straightConnector1">
            <a:avLst/>
          </a:prstGeom>
          <a:noFill/>
          <a:ln w="19050" cap="flat" cmpd="sng">
            <a:solidFill>
              <a:srgbClr val="2E9051"/>
            </a:solidFill>
            <a:prstDash val="solid"/>
            <a:round/>
            <a:headEnd type="none" w="sm" len="sm"/>
            <a:tailEnd type="triangle" w="med" len="med"/>
          </a:ln>
        </p:spPr>
      </p:cxnSp>
      <p:sp>
        <p:nvSpPr>
          <p:cNvPr id="168" name="Google Shape;168;p8"/>
          <p:cNvSpPr txBox="1"/>
          <p:nvPr/>
        </p:nvSpPr>
        <p:spPr>
          <a:xfrm>
            <a:off x="53228" y="1932857"/>
            <a:ext cx="1563597" cy="4792776"/>
          </a:xfrm>
          <a:prstGeom prst="rect">
            <a:avLst/>
          </a:prstGeom>
          <a:solidFill>
            <a:srgbClr val="F2F2F2"/>
          </a:solidFill>
          <a:ln>
            <a:noFill/>
          </a:ln>
        </p:spPr>
        <p:txBody>
          <a:bodyPr spcFirstLastPara="1" wrap="square" lIns="90000" tIns="91425" rIns="91425" bIns="91425"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「観光客を増やす」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ことを重視</a:t>
            </a:r>
            <a:r>
              <a:rPr lang="ja-JP" sz="1050" b="0" i="0" u="none" strike="noStrike" cap="none">
                <a:solidFill>
                  <a:srgbClr val="666666"/>
                </a:solidFill>
                <a:latin typeface="Arial"/>
                <a:ea typeface="Arial"/>
                <a:cs typeface="Arial"/>
                <a:sym typeface="Arial"/>
              </a:rPr>
              <a:t>する住民</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は</a:t>
            </a:r>
            <a:r>
              <a:rPr lang="ja-JP" sz="1050" b="0" i="0" u="none" strike="noStrike" cap="none">
                <a:solidFill>
                  <a:srgbClr val="FF624F"/>
                </a:solidFill>
                <a:latin typeface="Arial"/>
                <a:ea typeface="Arial"/>
                <a:cs typeface="Arial"/>
                <a:sym typeface="Arial"/>
              </a:rPr>
              <a:t>8.6％</a:t>
            </a:r>
            <a:r>
              <a:rPr lang="ja-JP" sz="1050" b="0" i="0" u="none" strike="noStrike" cap="none">
                <a:solidFill>
                  <a:srgbClr val="666666"/>
                </a:solidFill>
                <a:latin typeface="Arial"/>
                <a:ea typeface="Arial"/>
                <a:cs typeface="Arial"/>
                <a:sym typeface="Arial"/>
              </a:rPr>
              <a:t>と低い。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10代</a:t>
            </a:r>
            <a:r>
              <a:rPr lang="ja-JP" sz="1050" b="0" i="0" u="none" strike="noStrike" cap="none">
                <a:solidFill>
                  <a:srgbClr val="666666"/>
                </a:solidFill>
                <a:latin typeface="Arial"/>
                <a:ea typeface="Arial"/>
                <a:cs typeface="Arial"/>
                <a:sym typeface="Arial"/>
              </a:rPr>
              <a:t>だけで見ると、</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34％</a:t>
            </a:r>
            <a:r>
              <a:rPr lang="ja-JP" sz="1050" b="0" i="0" u="none" strike="noStrike" cap="none">
                <a:solidFill>
                  <a:srgbClr val="666666"/>
                </a:solidFill>
                <a:latin typeface="Arial"/>
                <a:ea typeface="Arial"/>
                <a:cs typeface="Arial"/>
                <a:sym typeface="Arial"/>
              </a:rPr>
              <a:t>と高い。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地域資源を活用</a:t>
            </a:r>
            <a:r>
              <a:rPr lang="ja-JP" sz="1050" b="0" i="0" u="none" strike="noStrike" cap="none">
                <a:solidFill>
                  <a:srgbClr val="666666"/>
                </a:solidFill>
                <a:latin typeface="Arial"/>
                <a:ea typeface="Arial"/>
                <a:cs typeface="Arial"/>
                <a:sym typeface="Arial"/>
              </a:rPr>
              <a:t>す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ること」を</a:t>
            </a:r>
            <a:r>
              <a:rPr lang="ja-JP" sz="1050" b="0" i="0" u="none" strike="noStrike" cap="none">
                <a:solidFill>
                  <a:srgbClr val="FF624F"/>
                </a:solidFill>
                <a:latin typeface="Arial"/>
                <a:ea typeface="Arial"/>
                <a:cs typeface="Arial"/>
                <a:sym typeface="Arial"/>
              </a:rPr>
              <a:t>重視する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人は70％</a:t>
            </a:r>
            <a:r>
              <a:rPr lang="ja-JP" sz="1050" b="0" i="0" u="none" strike="noStrike" cap="none">
                <a:solidFill>
                  <a:srgbClr val="666666"/>
                </a:solidFill>
                <a:latin typeface="Arial"/>
                <a:ea typeface="Arial"/>
                <a:cs typeface="Arial"/>
                <a:sym typeface="Arial"/>
              </a:rPr>
              <a:t>と多い。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市内のイベント年間</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118件以上</a:t>
            </a:r>
            <a:r>
              <a:rPr lang="ja-JP" sz="1050" b="0" i="0" u="none" strike="noStrike" cap="none">
                <a:solidFill>
                  <a:srgbClr val="666666"/>
                </a:solidFill>
                <a:latin typeface="Arial"/>
                <a:ea typeface="Arial"/>
                <a:cs typeface="Arial"/>
                <a:sym typeface="Arial"/>
              </a:rPr>
              <a:t>と多数。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費用対効果</a:t>
            </a:r>
            <a:r>
              <a:rPr lang="ja-JP" sz="1050" b="0" i="0" u="none" strike="noStrike" cap="none">
                <a:solidFill>
                  <a:srgbClr val="666666"/>
                </a:solidFill>
                <a:latin typeface="Arial"/>
                <a:ea typeface="Arial"/>
                <a:cs typeface="Arial"/>
                <a:sym typeface="Arial"/>
              </a:rPr>
              <a:t>や、</a:t>
            </a:r>
            <a:r>
              <a:rPr lang="ja-JP" sz="1050" b="0" i="0" u="none" strike="noStrike" cap="none">
                <a:solidFill>
                  <a:srgbClr val="FF624F"/>
                </a:solidFill>
                <a:latin typeface="Arial"/>
                <a:ea typeface="Arial"/>
                <a:cs typeface="Arial"/>
                <a:sym typeface="Arial"/>
              </a:rPr>
              <a:t>担い</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手の不足</a:t>
            </a: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相互の連</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携</a:t>
            </a:r>
            <a:r>
              <a:rPr lang="ja-JP" sz="1050" b="0" i="0" u="none" strike="noStrike" cap="none">
                <a:solidFill>
                  <a:srgbClr val="666666"/>
                </a:solidFill>
                <a:latin typeface="Arial"/>
                <a:ea typeface="Arial"/>
                <a:cs typeface="Arial"/>
                <a:sym typeface="Arial"/>
              </a:rPr>
              <a:t>には課題があるが、</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観光客誘致や地元経</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済に一定の効果</a:t>
            </a:r>
            <a:r>
              <a:rPr lang="ja-JP" sz="1050" b="0" i="0" u="none" strike="noStrike" cap="none">
                <a:solidFill>
                  <a:srgbClr val="666666"/>
                </a:solidFill>
                <a:latin typeface="Arial"/>
                <a:ea typeface="Arial"/>
                <a:cs typeface="Arial"/>
                <a:sym typeface="Arial"/>
              </a:rPr>
              <a:t>を生</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んでいる。</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✓観光客のうち</a:t>
            </a:r>
            <a:r>
              <a:rPr lang="ja-JP" sz="1050" b="0" i="0" u="none" strike="noStrike" cap="none">
                <a:solidFill>
                  <a:srgbClr val="FF624F"/>
                </a:solidFill>
                <a:latin typeface="Arial"/>
                <a:ea typeface="Arial"/>
                <a:cs typeface="Arial"/>
                <a:sym typeface="Arial"/>
              </a:rPr>
              <a:t>宿泊す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るのは1割</a:t>
            </a:r>
            <a:r>
              <a:rPr lang="ja-JP" sz="1050" b="0" i="0" u="none" strike="noStrike" cap="none">
                <a:solidFill>
                  <a:srgbClr val="666666"/>
                </a:solidFill>
                <a:latin typeface="Arial"/>
                <a:ea typeface="Arial"/>
                <a:cs typeface="Arial"/>
                <a:sym typeface="Arial"/>
              </a:rPr>
              <a:t>程度。</a:t>
            </a:r>
            <a:r>
              <a:rPr lang="ja-JP" sz="1050" b="0" i="0" u="none" strike="noStrike" cap="none">
                <a:solidFill>
                  <a:srgbClr val="FF624F"/>
                </a:solidFill>
                <a:latin typeface="Arial"/>
                <a:ea typeface="Arial"/>
                <a:cs typeface="Arial"/>
                <a:sym typeface="Arial"/>
              </a:rPr>
              <a:t>宿</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泊業の事業所は南魚</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沼市の1/4</a:t>
            </a:r>
            <a:r>
              <a:rPr lang="ja-JP" sz="1050" b="0" i="0" u="none" strike="noStrike" cap="none">
                <a:solidFill>
                  <a:srgbClr val="666666"/>
                </a:solidFill>
                <a:latin typeface="Arial"/>
                <a:ea typeface="Arial"/>
                <a:cs typeface="Arial"/>
                <a:sym typeface="Arial"/>
              </a:rPr>
              <a:t>。</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✓観光案内所への問い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合わせには、</a:t>
            </a:r>
            <a:r>
              <a:rPr lang="ja-JP" sz="1050" b="0" i="0" u="none" strike="noStrike" cap="none">
                <a:solidFill>
                  <a:srgbClr val="FF624F"/>
                </a:solidFill>
                <a:latin typeface="Arial"/>
                <a:ea typeface="Arial"/>
                <a:cs typeface="Arial"/>
                <a:sym typeface="Arial"/>
              </a:rPr>
              <a:t>観光ス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ポットへのアクセス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の問い合わせ</a:t>
            </a:r>
            <a:r>
              <a:rPr lang="ja-JP" sz="1050" b="0" i="0" u="none" strike="noStrike" cap="none">
                <a:solidFill>
                  <a:srgbClr val="666666"/>
                </a:solidFill>
                <a:latin typeface="Arial"/>
                <a:ea typeface="Arial"/>
                <a:cs typeface="Arial"/>
                <a:sym typeface="Arial"/>
              </a:rPr>
              <a:t>が多数。</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p:txBody>
      </p:sp>
      <p:sp>
        <p:nvSpPr>
          <p:cNvPr id="169" name="Google Shape;169;p8"/>
          <p:cNvSpPr txBox="1"/>
          <p:nvPr/>
        </p:nvSpPr>
        <p:spPr>
          <a:xfrm>
            <a:off x="3782151" y="6400696"/>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外国人に対する「来る前」</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の情報提供</a:t>
            </a:r>
            <a:endParaRPr sz="1050" b="0" i="0" u="none" strike="noStrike" cap="none">
              <a:solidFill>
                <a:schemeClr val="lt1"/>
              </a:solidFill>
              <a:latin typeface="Arial"/>
              <a:ea typeface="Arial"/>
              <a:cs typeface="Arial"/>
              <a:sym typeface="Arial"/>
            </a:endParaRPr>
          </a:p>
        </p:txBody>
      </p:sp>
      <p:sp>
        <p:nvSpPr>
          <p:cNvPr id="170" name="Google Shape;170;p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8</a:t>
            </a:fld>
            <a:endParaRPr/>
          </a:p>
        </p:txBody>
      </p:sp>
      <p:sp>
        <p:nvSpPr>
          <p:cNvPr id="153" name="Google Shape;153;p8"/>
          <p:cNvSpPr txBox="1"/>
          <p:nvPr/>
        </p:nvSpPr>
        <p:spPr>
          <a:xfrm>
            <a:off x="6367128" y="3267221"/>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滞在時間の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171" name="Google Shape;171;p8"/>
          <p:cNvSpPr txBox="1"/>
          <p:nvPr/>
        </p:nvSpPr>
        <p:spPr>
          <a:xfrm>
            <a:off x="6367128" y="463567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消費額の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172" name="Google Shape;172;p8"/>
          <p:cNvSpPr txBox="1"/>
          <p:nvPr/>
        </p:nvSpPr>
        <p:spPr>
          <a:xfrm>
            <a:off x="6383584" y="5884790"/>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来訪頻度の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173" name="Google Shape;173;p8"/>
          <p:cNvSpPr/>
          <p:nvPr/>
        </p:nvSpPr>
        <p:spPr>
          <a:xfrm>
            <a:off x="6715338" y="2837434"/>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4" name="Google Shape;174;p8"/>
          <p:cNvSpPr/>
          <p:nvPr/>
        </p:nvSpPr>
        <p:spPr>
          <a:xfrm>
            <a:off x="6718017" y="4146662"/>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5" name="Google Shape;175;p8"/>
          <p:cNvSpPr/>
          <p:nvPr/>
        </p:nvSpPr>
        <p:spPr>
          <a:xfrm>
            <a:off x="6704955" y="5429376"/>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6" name="Google Shape;176;p8"/>
          <p:cNvSpPr/>
          <p:nvPr/>
        </p:nvSpPr>
        <p:spPr>
          <a:xfrm rot="5400000">
            <a:off x="5988778" y="4097473"/>
            <a:ext cx="3520891" cy="378491"/>
          </a:xfrm>
          <a:prstGeom prst="triangl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77" name="Google Shape;177;p8"/>
          <p:cNvCxnSpPr>
            <a:stCxn id="150" idx="3"/>
            <a:endCxn id="171" idx="1"/>
          </p:cNvCxnSpPr>
          <p:nvPr/>
        </p:nvCxnSpPr>
        <p:spPr>
          <a:xfrm rot="10800000" flipH="1">
            <a:off x="5803615" y="5015021"/>
            <a:ext cx="563400" cy="756900"/>
          </a:xfrm>
          <a:prstGeom prst="straightConnector1">
            <a:avLst/>
          </a:prstGeom>
          <a:noFill/>
          <a:ln w="19050" cap="flat" cmpd="sng">
            <a:solidFill>
              <a:srgbClr val="2E9051"/>
            </a:solidFill>
            <a:prstDash val="solid"/>
            <a:round/>
            <a:headEnd type="none" w="sm" len="sm"/>
            <a:tailEnd type="triangle" w="med" len="med"/>
          </a:ln>
        </p:spPr>
      </p:cxnSp>
      <p:cxnSp>
        <p:nvCxnSpPr>
          <p:cNvPr id="178" name="Google Shape;178;p8"/>
          <p:cNvCxnSpPr>
            <a:stCxn id="147" idx="3"/>
            <a:endCxn id="171" idx="1"/>
          </p:cNvCxnSpPr>
          <p:nvPr/>
        </p:nvCxnSpPr>
        <p:spPr>
          <a:xfrm>
            <a:off x="5822731" y="3645459"/>
            <a:ext cx="544500" cy="1369800"/>
          </a:xfrm>
          <a:prstGeom prst="straightConnector1">
            <a:avLst/>
          </a:prstGeom>
          <a:noFill/>
          <a:ln w="19050" cap="flat" cmpd="sng">
            <a:solidFill>
              <a:srgbClr val="2E9051"/>
            </a:solidFill>
            <a:prstDash val="solid"/>
            <a:round/>
            <a:headEnd type="none" w="sm" len="sm"/>
            <a:tailEnd type="triangle" w="med" len="med"/>
          </a:ln>
        </p:spPr>
      </p:cxnSp>
      <p:cxnSp>
        <p:nvCxnSpPr>
          <p:cNvPr id="179" name="Google Shape;179;p8"/>
          <p:cNvCxnSpPr>
            <a:stCxn id="131" idx="3"/>
            <a:endCxn id="172" idx="1"/>
          </p:cNvCxnSpPr>
          <p:nvPr/>
        </p:nvCxnSpPr>
        <p:spPr>
          <a:xfrm>
            <a:off x="6001407" y="3821444"/>
            <a:ext cx="382200" cy="2442900"/>
          </a:xfrm>
          <a:prstGeom prst="straightConnector1">
            <a:avLst/>
          </a:prstGeom>
          <a:noFill/>
          <a:ln w="19050" cap="flat" cmpd="sng">
            <a:solidFill>
              <a:srgbClr val="2E9051"/>
            </a:solidFill>
            <a:prstDash val="solid"/>
            <a:round/>
            <a:headEnd type="none" w="sm" len="sm"/>
            <a:tailEnd type="triangle" w="med" len="med"/>
          </a:ln>
        </p:spPr>
      </p:cxnSp>
      <p:cxnSp>
        <p:nvCxnSpPr>
          <p:cNvPr id="180" name="Google Shape;180;p8"/>
          <p:cNvCxnSpPr>
            <a:stCxn id="141" idx="3"/>
            <a:endCxn id="172" idx="1"/>
          </p:cNvCxnSpPr>
          <p:nvPr/>
        </p:nvCxnSpPr>
        <p:spPr>
          <a:xfrm>
            <a:off x="6007732" y="2290012"/>
            <a:ext cx="375900" cy="3974400"/>
          </a:xfrm>
          <a:prstGeom prst="straightConnector1">
            <a:avLst/>
          </a:prstGeom>
          <a:noFill/>
          <a:ln w="19050" cap="flat" cmpd="sng">
            <a:solidFill>
              <a:srgbClr val="2E9051"/>
            </a:solidFill>
            <a:prstDash val="solid"/>
            <a:round/>
            <a:headEnd type="none" w="sm" len="sm"/>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9"/>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0" i="0" u="none" strike="noStrike" cap="none">
                <a:solidFill>
                  <a:srgbClr val="666666"/>
                </a:solidFill>
                <a:latin typeface="Arial"/>
                <a:ea typeface="Arial"/>
                <a:cs typeface="Arial"/>
                <a:sym typeface="Arial"/>
              </a:rPr>
              <a:t>フィールドワークを実施しました</a:t>
            </a:r>
            <a:endParaRPr sz="2800" b="0" i="0" u="none" strike="noStrike" cap="none">
              <a:solidFill>
                <a:srgbClr val="666666"/>
              </a:solidFill>
              <a:latin typeface="Arial"/>
              <a:ea typeface="Arial"/>
              <a:cs typeface="Arial"/>
              <a:sym typeface="Arial"/>
            </a:endParaRPr>
          </a:p>
        </p:txBody>
      </p:sp>
      <p:sp>
        <p:nvSpPr>
          <p:cNvPr id="186" name="Google Shape;186;p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9</a:t>
            </a:fld>
            <a:endParaRPr/>
          </a:p>
        </p:txBody>
      </p:sp>
      <p:graphicFrame>
        <p:nvGraphicFramePr>
          <p:cNvPr id="187" name="Google Shape;187;p9"/>
          <p:cNvGraphicFramePr/>
          <p:nvPr/>
        </p:nvGraphicFramePr>
        <p:xfrm>
          <a:off x="538224" y="1732666"/>
          <a:ext cx="3000000" cy="3000000"/>
        </p:xfrm>
        <a:graphic>
          <a:graphicData uri="http://schemas.openxmlformats.org/drawingml/2006/table">
            <a:tbl>
              <a:tblPr firstRow="1" bandRow="1">
                <a:noFill/>
                <a:tableStyleId>{19F6F111-81C5-4ACE-BF42-67EB5BBA3F25}</a:tableStyleId>
              </a:tblPr>
              <a:tblGrid>
                <a:gridCol w="3119375">
                  <a:extLst>
                    <a:ext uri="{9D8B030D-6E8A-4147-A177-3AD203B41FA5}">
                      <a16:colId xmlns:a16="http://schemas.microsoft.com/office/drawing/2014/main" val="20000"/>
                    </a:ext>
                  </a:extLst>
                </a:gridCol>
                <a:gridCol w="1342675">
                  <a:extLst>
                    <a:ext uri="{9D8B030D-6E8A-4147-A177-3AD203B41FA5}">
                      <a16:colId xmlns:a16="http://schemas.microsoft.com/office/drawing/2014/main" val="20001"/>
                    </a:ext>
                  </a:extLst>
                </a:gridCol>
                <a:gridCol w="1551875">
                  <a:extLst>
                    <a:ext uri="{9D8B030D-6E8A-4147-A177-3AD203B41FA5}">
                      <a16:colId xmlns:a16="http://schemas.microsoft.com/office/drawing/2014/main" val="20002"/>
                    </a:ext>
                  </a:extLst>
                </a:gridCol>
                <a:gridCol w="2004650">
                  <a:extLst>
                    <a:ext uri="{9D8B030D-6E8A-4147-A177-3AD203B41FA5}">
                      <a16:colId xmlns:a16="http://schemas.microsoft.com/office/drawing/2014/main" val="20003"/>
                    </a:ext>
                  </a:extLst>
                </a:gridCol>
              </a:tblGrid>
              <a:tr h="370850">
                <a:tc>
                  <a:txBody>
                    <a:bodyPr/>
                    <a:lstStyle/>
                    <a:p>
                      <a:pPr marL="0" marR="0" lvl="0" indent="0" algn="ctr" rtl="0">
                        <a:lnSpc>
                          <a:spcPct val="100000"/>
                        </a:lnSpc>
                        <a:spcBef>
                          <a:spcPts val="0"/>
                        </a:spcBef>
                        <a:spcAft>
                          <a:spcPts val="0"/>
                        </a:spcAft>
                        <a:buNone/>
                      </a:pPr>
                      <a:r>
                        <a:rPr lang="ja-JP" sz="1400" u="none" strike="noStrike" cap="none">
                          <a:solidFill>
                            <a:schemeClr val="lt1"/>
                          </a:solidFill>
                        </a:rPr>
                        <a:t>所属等</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None/>
                      </a:pPr>
                      <a:r>
                        <a:rPr lang="ja-JP" sz="1400" u="none" strike="noStrike" cap="none">
                          <a:solidFill>
                            <a:schemeClr val="lt1"/>
                          </a:solidFill>
                        </a:rPr>
                        <a:t>地区</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None/>
                      </a:pPr>
                      <a:r>
                        <a:rPr lang="ja-JP" sz="1400" u="none" strike="noStrike" cap="none">
                          <a:solidFill>
                            <a:schemeClr val="lt1"/>
                          </a:solidFill>
                        </a:rPr>
                        <a:t>氏名</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solidFill>
                      <a:srgbClr val="6FD2A8"/>
                    </a:solidFill>
                  </a:tcPr>
                </a:tc>
                <a:tc>
                  <a:txBody>
                    <a:bodyPr/>
                    <a:lstStyle/>
                    <a:p>
                      <a:pPr marL="0" marR="0" lvl="0" indent="0" algn="ctr" rtl="0">
                        <a:lnSpc>
                          <a:spcPct val="100000"/>
                        </a:lnSpc>
                        <a:spcBef>
                          <a:spcPts val="0"/>
                        </a:spcBef>
                        <a:spcAft>
                          <a:spcPts val="0"/>
                        </a:spcAft>
                        <a:buNone/>
                      </a:pPr>
                      <a:r>
                        <a:rPr lang="ja-JP" sz="1400" u="none" strike="noStrike" cap="none">
                          <a:solidFill>
                            <a:schemeClr val="lt1"/>
                          </a:solidFill>
                        </a:rPr>
                        <a:t>日時</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solidFill>
                      <a:srgbClr val="6FD2A8"/>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solidFill>
                            <a:srgbClr val="666666"/>
                          </a:solidFill>
                        </a:rPr>
                        <a:t>(一財)十日町地域地場産業振興センター（道の駅クロステン十日町）</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十日町</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庭野　方資</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8/11 10:30-11:30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妻有ビール株式会社 代表取締役</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松代</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高木　千歩</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8/11 16:00-17:00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有限会社東部タクシー 代表取締役</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松代</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村山　達三</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8/12 13:00-14:00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松之山温泉 凌雲閣</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松之山</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島田　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8/12 15:00-16:00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有限会社湯米心（ユーマイハート）まつのやま 常務取締役</a:t>
                      </a:r>
                      <a:endParaRPr sz="1400" u="none" strike="noStrike" cap="none">
                        <a:solidFill>
                          <a:srgbClr val="666666"/>
                        </a:solidFill>
                      </a:endParaRPr>
                    </a:p>
                    <a:p>
                      <a:pPr marL="0" marR="0" lvl="0" indent="0" algn="l" rtl="0">
                        <a:lnSpc>
                          <a:spcPct val="100000"/>
                        </a:lnSpc>
                        <a:spcBef>
                          <a:spcPts val="0"/>
                        </a:spcBef>
                        <a:spcAft>
                          <a:spcPts val="0"/>
                        </a:spcAft>
                        <a:buNone/>
                      </a:pPr>
                      <a:r>
                        <a:rPr lang="ja-JP" sz="1400" u="none" strike="noStrike" cap="none">
                          <a:solidFill>
                            <a:srgbClr val="666666"/>
                          </a:solidFill>
                        </a:rPr>
                        <a:t>（大厳寺高原キャンプ場　他）</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松之山</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solidFill>
                            <a:srgbClr val="666666"/>
                          </a:solidFill>
                        </a:rPr>
                        <a:t>村山　英明</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8/12 16:00-17:00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（十日町市出身の若年層）</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市外在住</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村山 穂奈美</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8/11 12:30-13:30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（十日町市出身の若年層）</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市外在住</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髙橋 沙夜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8/11 13:30-14:30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7"/>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（十日町市出身の若年層）</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市外在住</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山田 珠雅</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8/11 14:30-15:30</a:t>
                      </a:r>
                      <a:endParaRPr sz="14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8"/>
                  </a:ext>
                </a:extLst>
              </a:tr>
              <a:tr h="370850">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（十日町市出身の若年層）</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市外在住</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a:solidFill>
                            <a:srgbClr val="666666"/>
                          </a:solidFill>
                        </a:rPr>
                        <a:t>鈴木 彩華</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400" u="none" strike="noStrike" cap="none" dirty="0">
                          <a:solidFill>
                            <a:srgbClr val="666666"/>
                          </a:solidFill>
                        </a:rPr>
                        <a:t>8/12 17:00-18:00</a:t>
                      </a:r>
                      <a:endParaRPr sz="1400" u="none" strike="noStrike" cap="none" dirty="0">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188" name="Google Shape;188;p9"/>
          <p:cNvSpPr txBox="1"/>
          <p:nvPr/>
        </p:nvSpPr>
        <p:spPr>
          <a:xfrm>
            <a:off x="456358" y="1300642"/>
            <a:ext cx="7993161" cy="342039"/>
          </a:xfrm>
          <a:prstGeom prst="rect">
            <a:avLst/>
          </a:prstGeom>
          <a:noFill/>
          <a:ln>
            <a:noFill/>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ja-JP" sz="1400" b="1" i="0" u="none" strike="noStrike" cap="none">
                <a:solidFill>
                  <a:srgbClr val="666666"/>
                </a:solidFill>
                <a:latin typeface="Arial"/>
                <a:ea typeface="Arial"/>
                <a:cs typeface="Arial"/>
                <a:sym typeface="Arial"/>
              </a:rPr>
              <a:t>以下の皆様にご協力をいただきました（敬称略）。ありがとうございました！</a:t>
            </a:r>
            <a:endParaRPr sz="1400" b="1" i="0" u="none" strike="noStrike" cap="none">
              <a:solidFill>
                <a:srgbClr val="666666"/>
              </a:solidFill>
              <a:latin typeface="Arial"/>
              <a:ea typeface="Arial"/>
              <a:cs typeface="Arial"/>
              <a:sym typeface="Arial"/>
            </a:endParaRPr>
          </a:p>
        </p:txBody>
      </p:sp>
      <p:sp>
        <p:nvSpPr>
          <p:cNvPr id="189" name="Google Shape;189;p9"/>
          <p:cNvSpPr txBox="1"/>
          <p:nvPr/>
        </p:nvSpPr>
        <p:spPr>
          <a:xfrm>
            <a:off x="538224" y="5970890"/>
            <a:ext cx="7993161" cy="342039"/>
          </a:xfrm>
          <a:prstGeom prst="rect">
            <a:avLst/>
          </a:prstGeom>
          <a:noFill/>
          <a:ln>
            <a:noFill/>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666666"/>
                </a:solidFill>
                <a:latin typeface="Arial"/>
                <a:ea typeface="Arial"/>
                <a:cs typeface="Arial"/>
                <a:sym typeface="Arial"/>
              </a:rPr>
              <a:t>※ 感染症対策のため、全てweb会議ツールを用いてオンラインにて実施</a:t>
            </a:r>
            <a:endParaRPr sz="1400" b="0" i="0" u="none" strike="noStrike" cap="none">
              <a:solidFill>
                <a:srgbClr val="666666"/>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0"/>
          <p:cNvSpPr txBox="1"/>
          <p:nvPr/>
        </p:nvSpPr>
        <p:spPr>
          <a:xfrm>
            <a:off x="3642287" y="4939868"/>
            <a:ext cx="2330942" cy="1898992"/>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195" name="Google Shape;195;p10"/>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今回のワークショップで考えること</a:t>
            </a:r>
            <a:endParaRPr sz="2800" b="1" i="0" u="none" strike="noStrike" cap="none">
              <a:solidFill>
                <a:srgbClr val="666666"/>
              </a:solidFill>
              <a:latin typeface="Arial"/>
              <a:ea typeface="Arial"/>
              <a:cs typeface="Arial"/>
              <a:sym typeface="Arial"/>
            </a:endParaRPr>
          </a:p>
        </p:txBody>
      </p:sp>
      <p:sp>
        <p:nvSpPr>
          <p:cNvPr id="196" name="Google Shape;196;p10"/>
          <p:cNvSpPr/>
          <p:nvPr/>
        </p:nvSpPr>
        <p:spPr>
          <a:xfrm>
            <a:off x="7789969" y="1948829"/>
            <a:ext cx="1191254" cy="4777533"/>
          </a:xfrm>
          <a:prstGeom prst="rect">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JP" sz="1400" b="0" i="0" u="none" strike="noStrike" cap="none">
                <a:solidFill>
                  <a:schemeClr val="lt1"/>
                </a:solidFill>
                <a:latin typeface="Arial"/>
                <a:ea typeface="Arial"/>
                <a:cs typeface="Arial"/>
                <a:sym typeface="Arial"/>
              </a:rPr>
              <a:t>？？？</a:t>
            </a:r>
            <a:endParaRPr/>
          </a:p>
        </p:txBody>
      </p:sp>
      <p:sp>
        <p:nvSpPr>
          <p:cNvPr id="197" name="Google Shape;197;p10"/>
          <p:cNvSpPr txBox="1"/>
          <p:nvPr/>
        </p:nvSpPr>
        <p:spPr>
          <a:xfrm>
            <a:off x="1796540" y="1970863"/>
            <a:ext cx="1313635" cy="758455"/>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地域の若者</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（10代）</a:t>
            </a:r>
            <a:endParaRPr sz="1050" b="0" i="0" u="none" strike="noStrike" cap="none">
              <a:solidFill>
                <a:schemeClr val="lt1"/>
              </a:solidFill>
              <a:latin typeface="Arial"/>
              <a:ea typeface="Arial"/>
              <a:cs typeface="Arial"/>
              <a:sym typeface="Arial"/>
            </a:endParaRPr>
          </a:p>
        </p:txBody>
      </p:sp>
      <p:sp>
        <p:nvSpPr>
          <p:cNvPr id="198" name="Google Shape;198;p10"/>
          <p:cNvSpPr txBox="1"/>
          <p:nvPr/>
        </p:nvSpPr>
        <p:spPr>
          <a:xfrm>
            <a:off x="1797272" y="2943110"/>
            <a:ext cx="1313635" cy="759751"/>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その他の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地域住民</a:t>
            </a:r>
            <a:endParaRPr sz="1050" b="0" i="0" u="none" strike="noStrike" cap="none">
              <a:solidFill>
                <a:schemeClr val="lt1"/>
              </a:solidFill>
              <a:latin typeface="Arial"/>
              <a:ea typeface="Arial"/>
              <a:cs typeface="Arial"/>
              <a:sym typeface="Arial"/>
            </a:endParaRPr>
          </a:p>
        </p:txBody>
      </p:sp>
      <p:sp>
        <p:nvSpPr>
          <p:cNvPr id="199" name="Google Shape;199;p10"/>
          <p:cNvSpPr txBox="1"/>
          <p:nvPr/>
        </p:nvSpPr>
        <p:spPr>
          <a:xfrm>
            <a:off x="1801823" y="3992332"/>
            <a:ext cx="1272448" cy="77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観光関連団体</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・企業等</a:t>
            </a:r>
            <a:endParaRPr sz="1050" b="0" i="0" u="none" strike="noStrike" cap="none">
              <a:solidFill>
                <a:schemeClr val="lt1"/>
              </a:solidFill>
              <a:latin typeface="Arial"/>
              <a:ea typeface="Arial"/>
              <a:cs typeface="Arial"/>
              <a:sym typeface="Arial"/>
            </a:endParaRPr>
          </a:p>
        </p:txBody>
      </p:sp>
      <p:sp>
        <p:nvSpPr>
          <p:cNvPr id="200" name="Google Shape;200;p10"/>
          <p:cNvSpPr txBox="1"/>
          <p:nvPr/>
        </p:nvSpPr>
        <p:spPr>
          <a:xfrm>
            <a:off x="3670465" y="2826361"/>
            <a:ext cx="2330942" cy="1990166"/>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201" name="Google Shape;201;p10"/>
          <p:cNvSpPr txBox="1"/>
          <p:nvPr/>
        </p:nvSpPr>
        <p:spPr>
          <a:xfrm>
            <a:off x="6367128" y="191410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観光入込客数の増加</a:t>
            </a:r>
            <a:endParaRPr sz="1050" b="0" i="0" u="none" strike="noStrike" cap="none">
              <a:solidFill>
                <a:schemeClr val="lt1"/>
              </a:solidFill>
              <a:latin typeface="Arial"/>
              <a:ea typeface="Arial"/>
              <a:cs typeface="Arial"/>
              <a:sym typeface="Arial"/>
            </a:endParaRPr>
          </a:p>
        </p:txBody>
      </p:sp>
      <p:cxnSp>
        <p:nvCxnSpPr>
          <p:cNvPr id="202" name="Google Shape;202;p10"/>
          <p:cNvCxnSpPr>
            <a:stCxn id="199" idx="3"/>
            <a:endCxn id="203" idx="1"/>
          </p:cNvCxnSpPr>
          <p:nvPr/>
        </p:nvCxnSpPr>
        <p:spPr>
          <a:xfrm rot="10800000" flipH="1">
            <a:off x="3074271" y="4109762"/>
            <a:ext cx="722100" cy="270000"/>
          </a:xfrm>
          <a:prstGeom prst="straightConnector1">
            <a:avLst/>
          </a:prstGeom>
          <a:noFill/>
          <a:ln w="19050" cap="flat" cmpd="sng">
            <a:solidFill>
              <a:srgbClr val="2E9051"/>
            </a:solidFill>
            <a:prstDash val="solid"/>
            <a:round/>
            <a:headEnd type="none" w="sm" len="sm"/>
            <a:tailEnd type="triangle" w="med" len="med"/>
          </a:ln>
        </p:spPr>
      </p:cxnSp>
      <p:cxnSp>
        <p:nvCxnSpPr>
          <p:cNvPr id="204" name="Google Shape;204;p10"/>
          <p:cNvCxnSpPr>
            <a:stCxn id="197" idx="3"/>
            <a:endCxn id="205" idx="1"/>
          </p:cNvCxnSpPr>
          <p:nvPr/>
        </p:nvCxnSpPr>
        <p:spPr>
          <a:xfrm rot="10800000" flipH="1">
            <a:off x="3110175" y="2340191"/>
            <a:ext cx="720900" cy="9900"/>
          </a:xfrm>
          <a:prstGeom prst="straightConnector1">
            <a:avLst/>
          </a:prstGeom>
          <a:noFill/>
          <a:ln w="19050" cap="flat" cmpd="sng">
            <a:solidFill>
              <a:srgbClr val="2E9051"/>
            </a:solidFill>
            <a:prstDash val="solid"/>
            <a:round/>
            <a:headEnd type="none" w="sm" len="sm"/>
            <a:tailEnd type="triangle" w="med" len="med"/>
          </a:ln>
        </p:spPr>
      </p:cxnSp>
      <p:cxnSp>
        <p:nvCxnSpPr>
          <p:cNvPr id="206" name="Google Shape;206;p10"/>
          <p:cNvCxnSpPr/>
          <p:nvPr/>
        </p:nvCxnSpPr>
        <p:spPr>
          <a:xfrm flipH="1">
            <a:off x="3162787" y="2488232"/>
            <a:ext cx="630939" cy="500597"/>
          </a:xfrm>
          <a:prstGeom prst="straightConnector1">
            <a:avLst/>
          </a:prstGeom>
          <a:noFill/>
          <a:ln w="19050" cap="flat" cmpd="sng">
            <a:solidFill>
              <a:srgbClr val="2E9051"/>
            </a:solidFill>
            <a:prstDash val="solid"/>
            <a:round/>
            <a:headEnd type="none" w="sm" len="sm"/>
            <a:tailEnd type="triangle" w="med" len="med"/>
          </a:ln>
        </p:spPr>
      </p:cxnSp>
      <p:sp>
        <p:nvSpPr>
          <p:cNvPr id="207" name="Google Shape;207;p10"/>
          <p:cNvSpPr txBox="1"/>
          <p:nvPr/>
        </p:nvSpPr>
        <p:spPr>
          <a:xfrm>
            <a:off x="3057021" y="2074856"/>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208" name="Google Shape;208;p10"/>
          <p:cNvSpPr txBox="1"/>
          <p:nvPr/>
        </p:nvSpPr>
        <p:spPr>
          <a:xfrm>
            <a:off x="3388841" y="2478020"/>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刺激</a:t>
            </a:r>
            <a:endParaRPr sz="1050" b="1" i="0" u="none" strike="noStrike" cap="none">
              <a:solidFill>
                <a:srgbClr val="FF624F"/>
              </a:solidFill>
              <a:latin typeface="Arial"/>
              <a:ea typeface="Arial"/>
              <a:cs typeface="Arial"/>
              <a:sym typeface="Arial"/>
            </a:endParaRPr>
          </a:p>
        </p:txBody>
      </p:sp>
      <p:cxnSp>
        <p:nvCxnSpPr>
          <p:cNvPr id="209" name="Google Shape;209;p10"/>
          <p:cNvCxnSpPr>
            <a:stCxn id="210" idx="3"/>
            <a:endCxn id="201" idx="1"/>
          </p:cNvCxnSpPr>
          <p:nvPr/>
        </p:nvCxnSpPr>
        <p:spPr>
          <a:xfrm>
            <a:off x="6007732" y="2290012"/>
            <a:ext cx="359400" cy="3600"/>
          </a:xfrm>
          <a:prstGeom prst="straightConnector1">
            <a:avLst/>
          </a:prstGeom>
          <a:noFill/>
          <a:ln w="19050" cap="flat" cmpd="sng">
            <a:solidFill>
              <a:srgbClr val="2E9051"/>
            </a:solidFill>
            <a:prstDash val="solid"/>
            <a:round/>
            <a:headEnd type="none" w="sm" len="sm"/>
            <a:tailEnd type="triangle" w="med" len="med"/>
          </a:ln>
        </p:spPr>
      </p:cxnSp>
      <p:sp>
        <p:nvSpPr>
          <p:cNvPr id="211" name="Google Shape;211;p10"/>
          <p:cNvSpPr txBox="1"/>
          <p:nvPr/>
        </p:nvSpPr>
        <p:spPr>
          <a:xfrm>
            <a:off x="37914" y="1350870"/>
            <a:ext cx="1601699"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現状</a:t>
            </a:r>
            <a:endParaRPr sz="1200" b="1" i="0" u="none" strike="noStrike" cap="none">
              <a:solidFill>
                <a:schemeClr val="lt1"/>
              </a:solidFill>
              <a:latin typeface="Arial"/>
              <a:ea typeface="Arial"/>
              <a:cs typeface="Arial"/>
              <a:sym typeface="Arial"/>
            </a:endParaRPr>
          </a:p>
        </p:txBody>
      </p:sp>
      <p:sp>
        <p:nvSpPr>
          <p:cNvPr id="212" name="Google Shape;212;p10"/>
          <p:cNvSpPr txBox="1"/>
          <p:nvPr/>
        </p:nvSpPr>
        <p:spPr>
          <a:xfrm>
            <a:off x="1734207" y="1354807"/>
            <a:ext cx="1491640"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インプット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（主体）</a:t>
            </a:r>
            <a:endParaRPr sz="1200" b="1" i="0" u="none" strike="noStrike" cap="none">
              <a:solidFill>
                <a:schemeClr val="lt1"/>
              </a:solidFill>
              <a:latin typeface="Arial"/>
              <a:ea typeface="Arial"/>
              <a:cs typeface="Arial"/>
              <a:sym typeface="Arial"/>
            </a:endParaRPr>
          </a:p>
        </p:txBody>
      </p:sp>
      <p:sp>
        <p:nvSpPr>
          <p:cNvPr id="213" name="Google Shape;213;p10"/>
          <p:cNvSpPr txBox="1"/>
          <p:nvPr/>
        </p:nvSpPr>
        <p:spPr>
          <a:xfrm>
            <a:off x="3482276" y="1349101"/>
            <a:ext cx="2630562"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活動</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（必要な取組）</a:t>
            </a:r>
            <a:endParaRPr sz="1200" b="1" i="0" u="none" strike="noStrike" cap="none">
              <a:solidFill>
                <a:schemeClr val="lt1"/>
              </a:solidFill>
              <a:latin typeface="Arial"/>
              <a:ea typeface="Arial"/>
              <a:cs typeface="Arial"/>
              <a:sym typeface="Arial"/>
            </a:endParaRPr>
          </a:p>
        </p:txBody>
      </p:sp>
      <p:sp>
        <p:nvSpPr>
          <p:cNvPr id="214" name="Google Shape;214;p10"/>
          <p:cNvSpPr txBox="1"/>
          <p:nvPr/>
        </p:nvSpPr>
        <p:spPr>
          <a:xfrm>
            <a:off x="6259981" y="1338853"/>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（効果）</a:t>
            </a:r>
            <a:endParaRPr sz="1200" b="1" i="0" u="none" strike="noStrike" cap="none">
              <a:solidFill>
                <a:schemeClr val="lt1"/>
              </a:solidFill>
              <a:latin typeface="Arial"/>
              <a:ea typeface="Arial"/>
              <a:cs typeface="Arial"/>
              <a:sym typeface="Arial"/>
            </a:endParaRPr>
          </a:p>
        </p:txBody>
      </p:sp>
      <p:sp>
        <p:nvSpPr>
          <p:cNvPr id="215" name="Google Shape;215;p10"/>
          <p:cNvSpPr txBox="1"/>
          <p:nvPr/>
        </p:nvSpPr>
        <p:spPr>
          <a:xfrm>
            <a:off x="7720138" y="1345624"/>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アウトカム</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（目指す理想）</a:t>
            </a:r>
            <a:endParaRPr sz="1200" b="1" i="0" u="none" strike="noStrike" cap="none">
              <a:solidFill>
                <a:schemeClr val="lt1"/>
              </a:solidFill>
              <a:latin typeface="Arial"/>
              <a:ea typeface="Arial"/>
              <a:cs typeface="Arial"/>
              <a:sym typeface="Arial"/>
            </a:endParaRPr>
          </a:p>
        </p:txBody>
      </p:sp>
      <p:sp>
        <p:nvSpPr>
          <p:cNvPr id="216" name="Google Shape;216;p10"/>
          <p:cNvSpPr txBox="1"/>
          <p:nvPr/>
        </p:nvSpPr>
        <p:spPr>
          <a:xfrm>
            <a:off x="3793726" y="3466396"/>
            <a:ext cx="2029005" cy="35812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宿泊を促す夕方〜夜中心の</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a:t>
            </a:r>
            <a:endParaRPr/>
          </a:p>
        </p:txBody>
      </p:sp>
      <p:sp>
        <p:nvSpPr>
          <p:cNvPr id="217" name="Google Shape;217;p10"/>
          <p:cNvSpPr txBox="1"/>
          <p:nvPr/>
        </p:nvSpPr>
        <p:spPr>
          <a:xfrm>
            <a:off x="3809622" y="3020031"/>
            <a:ext cx="2024125" cy="34103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今ある日常を素材に、</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持続可能なイベントづくり</a:t>
            </a:r>
            <a:endParaRPr sz="1050" b="0" i="0" u="none" strike="noStrike" cap="none">
              <a:solidFill>
                <a:schemeClr val="lt1"/>
              </a:solidFill>
              <a:latin typeface="Arial"/>
              <a:ea typeface="Arial"/>
              <a:cs typeface="Arial"/>
              <a:sym typeface="Arial"/>
            </a:endParaRPr>
          </a:p>
        </p:txBody>
      </p:sp>
      <p:sp>
        <p:nvSpPr>
          <p:cNvPr id="203" name="Google Shape;203;p10"/>
          <p:cNvSpPr txBox="1"/>
          <p:nvPr/>
        </p:nvSpPr>
        <p:spPr>
          <a:xfrm>
            <a:off x="3796419" y="3925744"/>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イベント間のシナジー創出、</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運営負担の削減</a:t>
            </a:r>
            <a:endParaRPr sz="1050" b="0" i="0" u="none" strike="noStrike" cap="none">
              <a:solidFill>
                <a:schemeClr val="lt1"/>
              </a:solidFill>
              <a:latin typeface="Arial"/>
              <a:ea typeface="Arial"/>
              <a:cs typeface="Arial"/>
              <a:sym typeface="Arial"/>
            </a:endParaRPr>
          </a:p>
        </p:txBody>
      </p:sp>
      <p:cxnSp>
        <p:nvCxnSpPr>
          <p:cNvPr id="218" name="Google Shape;218;p10"/>
          <p:cNvCxnSpPr>
            <a:stCxn id="198" idx="3"/>
            <a:endCxn id="200" idx="1"/>
          </p:cNvCxnSpPr>
          <p:nvPr/>
        </p:nvCxnSpPr>
        <p:spPr>
          <a:xfrm>
            <a:off x="3110907" y="3322985"/>
            <a:ext cx="559500" cy="498600"/>
          </a:xfrm>
          <a:prstGeom prst="straightConnector1">
            <a:avLst/>
          </a:prstGeom>
          <a:noFill/>
          <a:ln w="19050" cap="flat" cmpd="sng">
            <a:solidFill>
              <a:srgbClr val="2E9051"/>
            </a:solidFill>
            <a:prstDash val="solid"/>
            <a:round/>
            <a:headEnd type="none" w="sm" len="sm"/>
            <a:tailEnd type="triangle" w="med" len="med"/>
          </a:ln>
        </p:spPr>
      </p:cxnSp>
      <p:sp>
        <p:nvSpPr>
          <p:cNvPr id="219" name="Google Shape;219;p10"/>
          <p:cNvSpPr txBox="1"/>
          <p:nvPr/>
        </p:nvSpPr>
        <p:spPr>
          <a:xfrm>
            <a:off x="3779490" y="5587995"/>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古民家改修、ゲストハウス</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等、新たな宿泊施設</a:t>
            </a:r>
            <a:endParaRPr sz="1050" b="0" i="0" u="none" strike="noStrike" cap="none">
              <a:solidFill>
                <a:schemeClr val="lt1"/>
              </a:solidFill>
              <a:latin typeface="Arial"/>
              <a:ea typeface="Arial"/>
              <a:cs typeface="Arial"/>
              <a:sym typeface="Arial"/>
            </a:endParaRPr>
          </a:p>
        </p:txBody>
      </p:sp>
      <p:sp>
        <p:nvSpPr>
          <p:cNvPr id="220" name="Google Shape;220;p10"/>
          <p:cNvSpPr txBox="1"/>
          <p:nvPr/>
        </p:nvSpPr>
        <p:spPr>
          <a:xfrm>
            <a:off x="3779490" y="5140557"/>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宿泊施設を多数有する湯沢</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町との連携</a:t>
            </a:r>
            <a:endParaRPr sz="1050" b="0" i="0" u="none" strike="noStrike" cap="none">
              <a:solidFill>
                <a:schemeClr val="lt1"/>
              </a:solidFill>
              <a:latin typeface="Arial"/>
              <a:ea typeface="Arial"/>
              <a:cs typeface="Arial"/>
              <a:sym typeface="Arial"/>
            </a:endParaRPr>
          </a:p>
        </p:txBody>
      </p:sp>
      <p:cxnSp>
        <p:nvCxnSpPr>
          <p:cNvPr id="221" name="Google Shape;221;p10"/>
          <p:cNvCxnSpPr>
            <a:stCxn id="219" idx="3"/>
            <a:endCxn id="222" idx="1"/>
          </p:cNvCxnSpPr>
          <p:nvPr/>
        </p:nvCxnSpPr>
        <p:spPr>
          <a:xfrm rot="10800000" flipH="1">
            <a:off x="5803615" y="3646721"/>
            <a:ext cx="563400" cy="2125200"/>
          </a:xfrm>
          <a:prstGeom prst="straightConnector1">
            <a:avLst/>
          </a:prstGeom>
          <a:noFill/>
          <a:ln w="19050" cap="flat" cmpd="sng">
            <a:solidFill>
              <a:srgbClr val="2E9051"/>
            </a:solidFill>
            <a:prstDash val="solid"/>
            <a:round/>
            <a:headEnd type="none" w="sm" len="sm"/>
            <a:tailEnd type="triangle" w="med" len="med"/>
          </a:ln>
        </p:spPr>
      </p:cxnSp>
      <p:cxnSp>
        <p:nvCxnSpPr>
          <p:cNvPr id="223" name="Google Shape;223;p10"/>
          <p:cNvCxnSpPr>
            <a:stCxn id="200" idx="3"/>
            <a:endCxn id="201" idx="1"/>
          </p:cNvCxnSpPr>
          <p:nvPr/>
        </p:nvCxnSpPr>
        <p:spPr>
          <a:xfrm rot="10800000" flipH="1">
            <a:off x="6001407" y="2293544"/>
            <a:ext cx="365700" cy="1527900"/>
          </a:xfrm>
          <a:prstGeom prst="straightConnector1">
            <a:avLst/>
          </a:prstGeom>
          <a:noFill/>
          <a:ln w="19050" cap="flat" cmpd="sng">
            <a:solidFill>
              <a:srgbClr val="2E9051"/>
            </a:solidFill>
            <a:prstDash val="solid"/>
            <a:round/>
            <a:headEnd type="none" w="sm" len="sm"/>
            <a:tailEnd type="triangle" w="med" len="med"/>
          </a:ln>
        </p:spPr>
      </p:cxnSp>
      <p:sp>
        <p:nvSpPr>
          <p:cNvPr id="224" name="Google Shape;224;p10"/>
          <p:cNvSpPr txBox="1"/>
          <p:nvPr/>
        </p:nvSpPr>
        <p:spPr>
          <a:xfrm>
            <a:off x="3789048" y="6021760"/>
            <a:ext cx="2024125" cy="29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二次交通の</a:t>
            </a: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sp>
        <p:nvSpPr>
          <p:cNvPr id="225" name="Google Shape;225;p10"/>
          <p:cNvSpPr txBox="1"/>
          <p:nvPr/>
        </p:nvSpPr>
        <p:spPr>
          <a:xfrm>
            <a:off x="1799767" y="5498068"/>
            <a:ext cx="1313635" cy="77755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cxnSp>
        <p:nvCxnSpPr>
          <p:cNvPr id="226" name="Google Shape;226;p10"/>
          <p:cNvCxnSpPr>
            <a:stCxn id="225" idx="3"/>
            <a:endCxn id="194" idx="1"/>
          </p:cNvCxnSpPr>
          <p:nvPr/>
        </p:nvCxnSpPr>
        <p:spPr>
          <a:xfrm>
            <a:off x="3113402" y="5886847"/>
            <a:ext cx="528900" cy="2400"/>
          </a:xfrm>
          <a:prstGeom prst="straightConnector1">
            <a:avLst/>
          </a:prstGeom>
          <a:noFill/>
          <a:ln w="19050" cap="flat" cmpd="sng">
            <a:solidFill>
              <a:srgbClr val="2E9051"/>
            </a:solidFill>
            <a:prstDash val="solid"/>
            <a:round/>
            <a:headEnd type="none" w="sm" len="sm"/>
            <a:tailEnd type="triangle" w="med" len="med"/>
          </a:ln>
        </p:spPr>
      </p:cxnSp>
      <p:sp>
        <p:nvSpPr>
          <p:cNvPr id="227" name="Google Shape;227;p10"/>
          <p:cNvSpPr txBox="1"/>
          <p:nvPr/>
        </p:nvSpPr>
        <p:spPr>
          <a:xfrm>
            <a:off x="3867656" y="2724786"/>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イベント／地域資源</a:t>
            </a:r>
            <a:endParaRPr sz="1050" b="1" i="0" u="none" strike="noStrike" cap="none">
              <a:solidFill>
                <a:srgbClr val="2E905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の磨き上げ</a:t>
            </a:r>
            <a:endParaRPr sz="1050" b="1" i="0" u="none" strike="noStrike" cap="none">
              <a:solidFill>
                <a:srgbClr val="2E9051"/>
              </a:solidFill>
              <a:latin typeface="Arial"/>
              <a:ea typeface="Arial"/>
              <a:cs typeface="Arial"/>
              <a:sym typeface="Arial"/>
            </a:endParaRPr>
          </a:p>
        </p:txBody>
      </p:sp>
      <p:sp>
        <p:nvSpPr>
          <p:cNvPr id="228" name="Google Shape;228;p10"/>
          <p:cNvSpPr txBox="1"/>
          <p:nvPr/>
        </p:nvSpPr>
        <p:spPr>
          <a:xfrm>
            <a:off x="3808505" y="4856002"/>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受入体制の充実</a:t>
            </a:r>
            <a:endParaRPr sz="1050" b="1" i="0" u="none" strike="noStrike" cap="none">
              <a:solidFill>
                <a:srgbClr val="2E9051"/>
              </a:solidFill>
              <a:latin typeface="Arial"/>
              <a:ea typeface="Arial"/>
              <a:cs typeface="Arial"/>
              <a:sym typeface="Arial"/>
            </a:endParaRPr>
          </a:p>
        </p:txBody>
      </p:sp>
      <p:sp>
        <p:nvSpPr>
          <p:cNvPr id="229" name="Google Shape;229;p10"/>
          <p:cNvSpPr txBox="1"/>
          <p:nvPr/>
        </p:nvSpPr>
        <p:spPr>
          <a:xfrm>
            <a:off x="3794269" y="4399476"/>
            <a:ext cx="2024125" cy="32447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第二の清津峡トンネル</a:t>
            </a:r>
            <a:endParaRPr sz="1050" b="0" i="0" u="none" strike="noStrike" cap="none">
              <a:solidFill>
                <a:schemeClr val="lt1"/>
              </a:solidFill>
              <a:latin typeface="Arial"/>
              <a:ea typeface="Arial"/>
              <a:cs typeface="Arial"/>
              <a:sym typeface="Arial"/>
            </a:endParaRPr>
          </a:p>
        </p:txBody>
      </p:sp>
      <p:sp>
        <p:nvSpPr>
          <p:cNvPr id="210" name="Google Shape;210;p10"/>
          <p:cNvSpPr txBox="1"/>
          <p:nvPr/>
        </p:nvSpPr>
        <p:spPr>
          <a:xfrm>
            <a:off x="3676790" y="2021989"/>
            <a:ext cx="2330942" cy="536045"/>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205" name="Google Shape;205;p10"/>
          <p:cNvSpPr txBox="1"/>
          <p:nvPr/>
        </p:nvSpPr>
        <p:spPr>
          <a:xfrm>
            <a:off x="3831087" y="2191958"/>
            <a:ext cx="2024125" cy="296274"/>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情報発信</a:t>
            </a:r>
            <a:endParaRPr sz="1050" b="0" i="0" u="none" strike="noStrike" cap="none">
              <a:solidFill>
                <a:schemeClr val="lt1"/>
              </a:solidFill>
              <a:latin typeface="Arial"/>
              <a:ea typeface="Arial"/>
              <a:cs typeface="Arial"/>
              <a:sym typeface="Arial"/>
            </a:endParaRPr>
          </a:p>
        </p:txBody>
      </p:sp>
      <p:sp>
        <p:nvSpPr>
          <p:cNvPr id="230" name="Google Shape;230;p10"/>
          <p:cNvSpPr txBox="1"/>
          <p:nvPr/>
        </p:nvSpPr>
        <p:spPr>
          <a:xfrm>
            <a:off x="3850544" y="1932450"/>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訪れる「きっかけ」づくり</a:t>
            </a:r>
            <a:endParaRPr sz="1050" b="1" i="0" u="none" strike="noStrike" cap="none">
              <a:solidFill>
                <a:srgbClr val="2E9051"/>
              </a:solidFill>
              <a:latin typeface="Arial"/>
              <a:ea typeface="Arial"/>
              <a:cs typeface="Arial"/>
              <a:sym typeface="Arial"/>
            </a:endParaRPr>
          </a:p>
        </p:txBody>
      </p:sp>
      <p:cxnSp>
        <p:nvCxnSpPr>
          <p:cNvPr id="231" name="Google Shape;231;p10"/>
          <p:cNvCxnSpPr>
            <a:stCxn id="197" idx="3"/>
            <a:endCxn id="200" idx="1"/>
          </p:cNvCxnSpPr>
          <p:nvPr/>
        </p:nvCxnSpPr>
        <p:spPr>
          <a:xfrm>
            <a:off x="3110175" y="2350091"/>
            <a:ext cx="560400" cy="1471500"/>
          </a:xfrm>
          <a:prstGeom prst="straightConnector1">
            <a:avLst/>
          </a:prstGeom>
          <a:noFill/>
          <a:ln w="19050" cap="flat" cmpd="sng">
            <a:solidFill>
              <a:srgbClr val="2E9051"/>
            </a:solidFill>
            <a:prstDash val="solid"/>
            <a:round/>
            <a:headEnd type="none" w="sm" len="sm"/>
            <a:tailEnd type="triangle" w="med" len="med"/>
          </a:ln>
        </p:spPr>
      </p:cxnSp>
      <p:sp>
        <p:nvSpPr>
          <p:cNvPr id="232" name="Google Shape;232;p10"/>
          <p:cNvSpPr txBox="1"/>
          <p:nvPr/>
        </p:nvSpPr>
        <p:spPr>
          <a:xfrm>
            <a:off x="2720550" y="2395754"/>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233" name="Google Shape;233;p10"/>
          <p:cNvSpPr txBox="1"/>
          <p:nvPr/>
        </p:nvSpPr>
        <p:spPr>
          <a:xfrm>
            <a:off x="2901288" y="3392452"/>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234" name="Google Shape;234;p10"/>
          <p:cNvSpPr txBox="1"/>
          <p:nvPr/>
        </p:nvSpPr>
        <p:spPr>
          <a:xfrm>
            <a:off x="2982310" y="4369498"/>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情報共有</a:t>
            </a:r>
            <a:endParaRPr sz="105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・連携</a:t>
            </a:r>
            <a:endParaRPr sz="1050" b="1" i="0" u="none" strike="noStrike" cap="none">
              <a:solidFill>
                <a:srgbClr val="FF624F"/>
              </a:solidFill>
              <a:latin typeface="Arial"/>
              <a:ea typeface="Arial"/>
              <a:cs typeface="Arial"/>
              <a:sym typeface="Arial"/>
            </a:endParaRPr>
          </a:p>
        </p:txBody>
      </p:sp>
      <p:cxnSp>
        <p:nvCxnSpPr>
          <p:cNvPr id="235" name="Google Shape;235;p10"/>
          <p:cNvCxnSpPr>
            <a:stCxn id="194" idx="3"/>
            <a:endCxn id="201" idx="1"/>
          </p:cNvCxnSpPr>
          <p:nvPr/>
        </p:nvCxnSpPr>
        <p:spPr>
          <a:xfrm rot="10800000" flipH="1">
            <a:off x="5973229" y="2293564"/>
            <a:ext cx="393900" cy="3595800"/>
          </a:xfrm>
          <a:prstGeom prst="straightConnector1">
            <a:avLst/>
          </a:prstGeom>
          <a:noFill/>
          <a:ln w="19050" cap="flat" cmpd="sng">
            <a:solidFill>
              <a:srgbClr val="2E9051"/>
            </a:solidFill>
            <a:prstDash val="solid"/>
            <a:round/>
            <a:headEnd type="none" w="sm" len="sm"/>
            <a:tailEnd type="triangle" w="med" len="med"/>
          </a:ln>
        </p:spPr>
      </p:cxnSp>
      <p:cxnSp>
        <p:nvCxnSpPr>
          <p:cNvPr id="236" name="Google Shape;236;p10"/>
          <p:cNvCxnSpPr>
            <a:stCxn id="216" idx="3"/>
            <a:endCxn id="222" idx="1"/>
          </p:cNvCxnSpPr>
          <p:nvPr/>
        </p:nvCxnSpPr>
        <p:spPr>
          <a:xfrm>
            <a:off x="5822731" y="3645459"/>
            <a:ext cx="544500" cy="1200"/>
          </a:xfrm>
          <a:prstGeom prst="straightConnector1">
            <a:avLst/>
          </a:prstGeom>
          <a:noFill/>
          <a:ln w="19050" cap="flat" cmpd="sng">
            <a:solidFill>
              <a:srgbClr val="2E9051"/>
            </a:solidFill>
            <a:prstDash val="solid"/>
            <a:round/>
            <a:headEnd type="none" w="sm" len="sm"/>
            <a:tailEnd type="triangle" w="med" len="med"/>
          </a:ln>
        </p:spPr>
      </p:cxnSp>
      <p:sp>
        <p:nvSpPr>
          <p:cNvPr id="237" name="Google Shape;237;p10"/>
          <p:cNvSpPr txBox="1"/>
          <p:nvPr/>
        </p:nvSpPr>
        <p:spPr>
          <a:xfrm>
            <a:off x="53228" y="1932857"/>
            <a:ext cx="1563597" cy="4792776"/>
          </a:xfrm>
          <a:prstGeom prst="rect">
            <a:avLst/>
          </a:prstGeom>
          <a:solidFill>
            <a:srgbClr val="F2F2F2"/>
          </a:solidFill>
          <a:ln>
            <a:noFill/>
          </a:ln>
        </p:spPr>
        <p:txBody>
          <a:bodyPr spcFirstLastPara="1" wrap="square" lIns="90000" tIns="91425" rIns="91425" bIns="91425"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「観光客を増やす」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ことを重視</a:t>
            </a:r>
            <a:r>
              <a:rPr lang="ja-JP" sz="1050" b="0" i="0" u="none" strike="noStrike" cap="none">
                <a:solidFill>
                  <a:srgbClr val="666666"/>
                </a:solidFill>
                <a:latin typeface="Arial"/>
                <a:ea typeface="Arial"/>
                <a:cs typeface="Arial"/>
                <a:sym typeface="Arial"/>
              </a:rPr>
              <a:t>する住民</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は</a:t>
            </a:r>
            <a:r>
              <a:rPr lang="ja-JP" sz="1050" b="0" i="0" u="none" strike="noStrike" cap="none">
                <a:solidFill>
                  <a:srgbClr val="FF624F"/>
                </a:solidFill>
                <a:latin typeface="Arial"/>
                <a:ea typeface="Arial"/>
                <a:cs typeface="Arial"/>
                <a:sym typeface="Arial"/>
              </a:rPr>
              <a:t>8.6％</a:t>
            </a:r>
            <a:r>
              <a:rPr lang="ja-JP" sz="1050" b="0" i="0" u="none" strike="noStrike" cap="none">
                <a:solidFill>
                  <a:srgbClr val="666666"/>
                </a:solidFill>
                <a:latin typeface="Arial"/>
                <a:ea typeface="Arial"/>
                <a:cs typeface="Arial"/>
                <a:sym typeface="Arial"/>
              </a:rPr>
              <a:t>と低い。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10代</a:t>
            </a:r>
            <a:r>
              <a:rPr lang="ja-JP" sz="1050" b="0" i="0" u="none" strike="noStrike" cap="none">
                <a:solidFill>
                  <a:srgbClr val="666666"/>
                </a:solidFill>
                <a:latin typeface="Arial"/>
                <a:ea typeface="Arial"/>
                <a:cs typeface="Arial"/>
                <a:sym typeface="Arial"/>
              </a:rPr>
              <a:t>だけで見ると、</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34％</a:t>
            </a:r>
            <a:r>
              <a:rPr lang="ja-JP" sz="1050" b="0" i="0" u="none" strike="noStrike" cap="none">
                <a:solidFill>
                  <a:srgbClr val="666666"/>
                </a:solidFill>
                <a:latin typeface="Arial"/>
                <a:ea typeface="Arial"/>
                <a:cs typeface="Arial"/>
                <a:sym typeface="Arial"/>
              </a:rPr>
              <a:t>と高い。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地域資源を活用</a:t>
            </a:r>
            <a:r>
              <a:rPr lang="ja-JP" sz="1050" b="0" i="0" u="none" strike="noStrike" cap="none">
                <a:solidFill>
                  <a:srgbClr val="666666"/>
                </a:solidFill>
                <a:latin typeface="Arial"/>
                <a:ea typeface="Arial"/>
                <a:cs typeface="Arial"/>
                <a:sym typeface="Arial"/>
              </a:rPr>
              <a:t>す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ること」を</a:t>
            </a:r>
            <a:r>
              <a:rPr lang="ja-JP" sz="1050" b="0" i="0" u="none" strike="noStrike" cap="none">
                <a:solidFill>
                  <a:srgbClr val="FF624F"/>
                </a:solidFill>
                <a:latin typeface="Arial"/>
                <a:ea typeface="Arial"/>
                <a:cs typeface="Arial"/>
                <a:sym typeface="Arial"/>
              </a:rPr>
              <a:t>重視する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人は70％</a:t>
            </a:r>
            <a:r>
              <a:rPr lang="ja-JP" sz="1050" b="0" i="0" u="none" strike="noStrike" cap="none">
                <a:solidFill>
                  <a:srgbClr val="666666"/>
                </a:solidFill>
                <a:latin typeface="Arial"/>
                <a:ea typeface="Arial"/>
                <a:cs typeface="Arial"/>
                <a:sym typeface="Arial"/>
              </a:rPr>
              <a:t>と多い。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市内のイベント年間</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118件以上</a:t>
            </a:r>
            <a:r>
              <a:rPr lang="ja-JP" sz="1050" b="0" i="0" u="none" strike="noStrike" cap="none">
                <a:solidFill>
                  <a:srgbClr val="666666"/>
                </a:solidFill>
                <a:latin typeface="Arial"/>
                <a:ea typeface="Arial"/>
                <a:cs typeface="Arial"/>
                <a:sym typeface="Arial"/>
              </a:rPr>
              <a:t>と多数。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費用対効果</a:t>
            </a:r>
            <a:r>
              <a:rPr lang="ja-JP" sz="1050" b="0" i="0" u="none" strike="noStrike" cap="none">
                <a:solidFill>
                  <a:srgbClr val="666666"/>
                </a:solidFill>
                <a:latin typeface="Arial"/>
                <a:ea typeface="Arial"/>
                <a:cs typeface="Arial"/>
                <a:sym typeface="Arial"/>
              </a:rPr>
              <a:t>や、</a:t>
            </a:r>
            <a:r>
              <a:rPr lang="ja-JP" sz="1050" b="0" i="0" u="none" strike="noStrike" cap="none">
                <a:solidFill>
                  <a:srgbClr val="FF624F"/>
                </a:solidFill>
                <a:latin typeface="Arial"/>
                <a:ea typeface="Arial"/>
                <a:cs typeface="Arial"/>
                <a:sym typeface="Arial"/>
              </a:rPr>
              <a:t>担い</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手の不足</a:t>
            </a: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相互の連</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携</a:t>
            </a:r>
            <a:r>
              <a:rPr lang="ja-JP" sz="1050" b="0" i="0" u="none" strike="noStrike" cap="none">
                <a:solidFill>
                  <a:srgbClr val="666666"/>
                </a:solidFill>
                <a:latin typeface="Arial"/>
                <a:ea typeface="Arial"/>
                <a:cs typeface="Arial"/>
                <a:sym typeface="Arial"/>
              </a:rPr>
              <a:t>には課題があるが、</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観光客誘致や地元経</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済に一定の効果</a:t>
            </a:r>
            <a:r>
              <a:rPr lang="ja-JP" sz="1050" b="0" i="0" u="none" strike="noStrike" cap="none">
                <a:solidFill>
                  <a:srgbClr val="666666"/>
                </a:solidFill>
                <a:latin typeface="Arial"/>
                <a:ea typeface="Arial"/>
                <a:cs typeface="Arial"/>
                <a:sym typeface="Arial"/>
              </a:rPr>
              <a:t>を生</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んでいる。</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✓観光客のうち</a:t>
            </a:r>
            <a:r>
              <a:rPr lang="ja-JP" sz="1050" b="0" i="0" u="none" strike="noStrike" cap="none">
                <a:solidFill>
                  <a:srgbClr val="FF624F"/>
                </a:solidFill>
                <a:latin typeface="Arial"/>
                <a:ea typeface="Arial"/>
                <a:cs typeface="Arial"/>
                <a:sym typeface="Arial"/>
              </a:rPr>
              <a:t>宿泊す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るのは1割</a:t>
            </a:r>
            <a:r>
              <a:rPr lang="ja-JP" sz="1050" b="0" i="0" u="none" strike="noStrike" cap="none">
                <a:solidFill>
                  <a:srgbClr val="666666"/>
                </a:solidFill>
                <a:latin typeface="Arial"/>
                <a:ea typeface="Arial"/>
                <a:cs typeface="Arial"/>
                <a:sym typeface="Arial"/>
              </a:rPr>
              <a:t>程度。</a:t>
            </a:r>
            <a:r>
              <a:rPr lang="ja-JP" sz="1050" b="0" i="0" u="none" strike="noStrike" cap="none">
                <a:solidFill>
                  <a:srgbClr val="FF624F"/>
                </a:solidFill>
                <a:latin typeface="Arial"/>
                <a:ea typeface="Arial"/>
                <a:cs typeface="Arial"/>
                <a:sym typeface="Arial"/>
              </a:rPr>
              <a:t>宿</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泊業の事業所は南魚</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沼市の1/4</a:t>
            </a:r>
            <a:r>
              <a:rPr lang="ja-JP" sz="1050" b="0" i="0" u="none" strike="noStrike" cap="none">
                <a:solidFill>
                  <a:srgbClr val="666666"/>
                </a:solidFill>
                <a:latin typeface="Arial"/>
                <a:ea typeface="Arial"/>
                <a:cs typeface="Arial"/>
                <a:sym typeface="Arial"/>
              </a:rPr>
              <a:t>。</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✓観光案内所への問い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合わせには、</a:t>
            </a:r>
            <a:r>
              <a:rPr lang="ja-JP" sz="1050" b="0" i="0" u="none" strike="noStrike" cap="none">
                <a:solidFill>
                  <a:srgbClr val="FF624F"/>
                </a:solidFill>
                <a:latin typeface="Arial"/>
                <a:ea typeface="Arial"/>
                <a:cs typeface="Arial"/>
                <a:sym typeface="Arial"/>
              </a:rPr>
              <a:t>観光ス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ポットへのアクセス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の問い合わせ</a:t>
            </a:r>
            <a:r>
              <a:rPr lang="ja-JP" sz="1050" b="0" i="0" u="none" strike="noStrike" cap="none">
                <a:solidFill>
                  <a:srgbClr val="666666"/>
                </a:solidFill>
                <a:latin typeface="Arial"/>
                <a:ea typeface="Arial"/>
                <a:cs typeface="Arial"/>
                <a:sym typeface="Arial"/>
              </a:rPr>
              <a:t>が多数。</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p:txBody>
      </p:sp>
      <p:sp>
        <p:nvSpPr>
          <p:cNvPr id="238" name="Google Shape;238;p10"/>
          <p:cNvSpPr txBox="1"/>
          <p:nvPr/>
        </p:nvSpPr>
        <p:spPr>
          <a:xfrm>
            <a:off x="3782151" y="6400696"/>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外国人に対する「来る前」</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の情報提供</a:t>
            </a:r>
            <a:endParaRPr sz="1050" b="0" i="0" u="none" strike="noStrike" cap="none">
              <a:solidFill>
                <a:schemeClr val="lt1"/>
              </a:solidFill>
              <a:latin typeface="Arial"/>
              <a:ea typeface="Arial"/>
              <a:cs typeface="Arial"/>
              <a:sym typeface="Arial"/>
            </a:endParaRPr>
          </a:p>
        </p:txBody>
      </p:sp>
      <p:sp>
        <p:nvSpPr>
          <p:cNvPr id="239" name="Google Shape;239;p1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10</a:t>
            </a:fld>
            <a:endParaRPr/>
          </a:p>
        </p:txBody>
      </p:sp>
      <p:sp>
        <p:nvSpPr>
          <p:cNvPr id="222" name="Google Shape;222;p10"/>
          <p:cNvSpPr txBox="1"/>
          <p:nvPr/>
        </p:nvSpPr>
        <p:spPr>
          <a:xfrm>
            <a:off x="6367128" y="3267221"/>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滞在時間の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240" name="Google Shape;240;p10"/>
          <p:cNvSpPr txBox="1"/>
          <p:nvPr/>
        </p:nvSpPr>
        <p:spPr>
          <a:xfrm>
            <a:off x="6367128" y="463567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消費額の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241" name="Google Shape;241;p10"/>
          <p:cNvSpPr txBox="1"/>
          <p:nvPr/>
        </p:nvSpPr>
        <p:spPr>
          <a:xfrm>
            <a:off x="6383584" y="5884790"/>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来訪頻度の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242" name="Google Shape;242;p10"/>
          <p:cNvSpPr/>
          <p:nvPr/>
        </p:nvSpPr>
        <p:spPr>
          <a:xfrm>
            <a:off x="6715338" y="2837434"/>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3" name="Google Shape;243;p10"/>
          <p:cNvSpPr/>
          <p:nvPr/>
        </p:nvSpPr>
        <p:spPr>
          <a:xfrm>
            <a:off x="6718017" y="4146662"/>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10"/>
          <p:cNvSpPr/>
          <p:nvPr/>
        </p:nvSpPr>
        <p:spPr>
          <a:xfrm>
            <a:off x="6704955" y="5429376"/>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5" name="Google Shape;245;p10"/>
          <p:cNvSpPr/>
          <p:nvPr/>
        </p:nvSpPr>
        <p:spPr>
          <a:xfrm rot="5400000">
            <a:off x="5988778" y="4097473"/>
            <a:ext cx="3520891" cy="378491"/>
          </a:xfrm>
          <a:prstGeom prst="triangl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46" name="Google Shape;246;p10"/>
          <p:cNvCxnSpPr>
            <a:stCxn id="219" idx="3"/>
            <a:endCxn id="240" idx="1"/>
          </p:cNvCxnSpPr>
          <p:nvPr/>
        </p:nvCxnSpPr>
        <p:spPr>
          <a:xfrm rot="10800000" flipH="1">
            <a:off x="5803615" y="5015021"/>
            <a:ext cx="563400" cy="756900"/>
          </a:xfrm>
          <a:prstGeom prst="straightConnector1">
            <a:avLst/>
          </a:prstGeom>
          <a:noFill/>
          <a:ln w="19050" cap="flat" cmpd="sng">
            <a:solidFill>
              <a:srgbClr val="2E9051"/>
            </a:solidFill>
            <a:prstDash val="solid"/>
            <a:round/>
            <a:headEnd type="none" w="sm" len="sm"/>
            <a:tailEnd type="triangle" w="med" len="med"/>
          </a:ln>
        </p:spPr>
      </p:cxnSp>
      <p:cxnSp>
        <p:nvCxnSpPr>
          <p:cNvPr id="247" name="Google Shape;247;p10"/>
          <p:cNvCxnSpPr>
            <a:stCxn id="216" idx="3"/>
            <a:endCxn id="240" idx="1"/>
          </p:cNvCxnSpPr>
          <p:nvPr/>
        </p:nvCxnSpPr>
        <p:spPr>
          <a:xfrm>
            <a:off x="5822731" y="3645459"/>
            <a:ext cx="544500" cy="1369800"/>
          </a:xfrm>
          <a:prstGeom prst="straightConnector1">
            <a:avLst/>
          </a:prstGeom>
          <a:noFill/>
          <a:ln w="19050" cap="flat" cmpd="sng">
            <a:solidFill>
              <a:srgbClr val="2E9051"/>
            </a:solidFill>
            <a:prstDash val="solid"/>
            <a:round/>
            <a:headEnd type="none" w="sm" len="sm"/>
            <a:tailEnd type="triangle" w="med" len="med"/>
          </a:ln>
        </p:spPr>
      </p:cxnSp>
      <p:cxnSp>
        <p:nvCxnSpPr>
          <p:cNvPr id="248" name="Google Shape;248;p10"/>
          <p:cNvCxnSpPr>
            <a:stCxn id="200" idx="3"/>
            <a:endCxn id="241" idx="1"/>
          </p:cNvCxnSpPr>
          <p:nvPr/>
        </p:nvCxnSpPr>
        <p:spPr>
          <a:xfrm>
            <a:off x="6001407" y="3821444"/>
            <a:ext cx="382200" cy="2442900"/>
          </a:xfrm>
          <a:prstGeom prst="straightConnector1">
            <a:avLst/>
          </a:prstGeom>
          <a:noFill/>
          <a:ln w="19050" cap="flat" cmpd="sng">
            <a:solidFill>
              <a:srgbClr val="2E9051"/>
            </a:solidFill>
            <a:prstDash val="solid"/>
            <a:round/>
            <a:headEnd type="none" w="sm" len="sm"/>
            <a:tailEnd type="triangle" w="med" len="med"/>
          </a:ln>
        </p:spPr>
      </p:cxnSp>
      <p:cxnSp>
        <p:nvCxnSpPr>
          <p:cNvPr id="249" name="Google Shape;249;p10"/>
          <p:cNvCxnSpPr>
            <a:stCxn id="210" idx="3"/>
            <a:endCxn id="241" idx="1"/>
          </p:cNvCxnSpPr>
          <p:nvPr/>
        </p:nvCxnSpPr>
        <p:spPr>
          <a:xfrm>
            <a:off x="6007732" y="2290012"/>
            <a:ext cx="375900" cy="3974400"/>
          </a:xfrm>
          <a:prstGeom prst="straightConnector1">
            <a:avLst/>
          </a:prstGeom>
          <a:noFill/>
          <a:ln w="19050" cap="flat" cmpd="sng">
            <a:solidFill>
              <a:srgbClr val="2E9051"/>
            </a:solidFill>
            <a:prstDash val="solid"/>
            <a:round/>
            <a:headEnd type="none" w="sm" len="sm"/>
            <a:tailEnd type="triangle" w="med" len="med"/>
          </a:ln>
        </p:spPr>
      </p:cxnSp>
      <p:sp>
        <p:nvSpPr>
          <p:cNvPr id="250" name="Google Shape;250;p10"/>
          <p:cNvSpPr txBox="1"/>
          <p:nvPr/>
        </p:nvSpPr>
        <p:spPr>
          <a:xfrm>
            <a:off x="0" y="1886673"/>
            <a:ext cx="9144000" cy="4971461"/>
          </a:xfrm>
          <a:prstGeom prst="rect">
            <a:avLst/>
          </a:prstGeom>
          <a:solidFill>
            <a:srgbClr val="000000">
              <a:alpha val="22352"/>
            </a:srgbClr>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251" name="Google Shape;251;p10"/>
          <p:cNvSpPr/>
          <p:nvPr/>
        </p:nvSpPr>
        <p:spPr>
          <a:xfrm>
            <a:off x="1527858" y="1909192"/>
            <a:ext cx="4814771" cy="4948942"/>
          </a:xfrm>
          <a:prstGeom prst="rect">
            <a:avLst/>
          </a:prstGeom>
          <a:solidFill>
            <a:schemeClr val="lt1"/>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2000" b="0" i="0" u="none" strike="noStrike" cap="none">
                <a:solidFill>
                  <a:schemeClr val="dk2"/>
                </a:solidFill>
                <a:latin typeface="Arial"/>
                <a:ea typeface="Arial"/>
                <a:cs typeface="Arial"/>
                <a:sym typeface="Arial"/>
              </a:rPr>
              <a:t>(フィールドワークの結果等も踏まえ)</a:t>
            </a:r>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・あらためて、どんな現状に対し、</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　どんな取組が必要なのか？</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・それはどうやったら実現できるのか？</a:t>
            </a:r>
            <a:endParaRPr/>
          </a:p>
        </p:txBody>
      </p:sp>
      <p:sp>
        <p:nvSpPr>
          <p:cNvPr id="252" name="Google Shape;252;p10"/>
          <p:cNvSpPr/>
          <p:nvPr/>
        </p:nvSpPr>
        <p:spPr>
          <a:xfrm>
            <a:off x="7627092" y="1886672"/>
            <a:ext cx="1533363" cy="4971461"/>
          </a:xfrm>
          <a:prstGeom prst="rect">
            <a:avLst/>
          </a:prstGeom>
          <a:solidFill>
            <a:schemeClr val="lt1"/>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観光を</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通じて、</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未来の</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十日町市は</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どうなって</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ほしいか？</a:t>
            </a:r>
            <a:endParaRPr sz="20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None/>
            </a:pPr>
            <a:endParaRPr sz="2000" b="1" i="0" u="none" strike="noStrike" cap="none">
              <a:solidFill>
                <a:schemeClr val="dk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グループ分け、レイアウト</a:t>
            </a:r>
            <a:endParaRPr sz="3000" b="1" i="0" u="none" strike="noStrike" cap="none">
              <a:solidFill>
                <a:srgbClr val="666666"/>
              </a:solidFill>
              <a:latin typeface="Arial"/>
              <a:ea typeface="Arial"/>
              <a:cs typeface="Arial"/>
              <a:sym typeface="Arial"/>
            </a:endParaRPr>
          </a:p>
        </p:txBody>
      </p:sp>
      <p:sp>
        <p:nvSpPr>
          <p:cNvPr id="258" name="Google Shape;258;p1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2"/>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アイスブレイク</a:t>
            </a:r>
            <a:endParaRPr sz="3000" b="1" i="0" u="none" strike="noStrike" cap="none">
              <a:solidFill>
                <a:srgbClr val="666666"/>
              </a:solidFill>
              <a:latin typeface="Arial"/>
              <a:ea typeface="Arial"/>
              <a:cs typeface="Arial"/>
              <a:sym typeface="Arial"/>
            </a:endParaRPr>
          </a:p>
        </p:txBody>
      </p:sp>
      <p:sp>
        <p:nvSpPr>
          <p:cNvPr id="264" name="Google Shape;264;p1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12</a:t>
            </a:fld>
            <a:endParaRPr/>
          </a:p>
        </p:txBody>
      </p:sp>
      <p:sp>
        <p:nvSpPr>
          <p:cNvPr id="265" name="Google Shape;265;p12"/>
          <p:cNvSpPr txBox="1"/>
          <p:nvPr/>
        </p:nvSpPr>
        <p:spPr>
          <a:xfrm>
            <a:off x="457200" y="2024929"/>
            <a:ext cx="8099584" cy="3866583"/>
          </a:xfrm>
          <a:prstGeom prst="rect">
            <a:avLst/>
          </a:prstGeom>
          <a:noFill/>
          <a:ln>
            <a:noFill/>
          </a:ln>
        </p:spPr>
        <p:txBody>
          <a:bodyPr spcFirstLastPara="1" wrap="square" lIns="90000" tIns="91425" rIns="91425" bIns="91425" anchor="t" anchorCtr="0">
            <a:noAutofit/>
          </a:bodyPr>
          <a:lstStyle/>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あらためてですが・・・</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グループ内で自己紹介　をしましょう！</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（お題）</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・所属、お名前</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・グループテーマを選んだ理由</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・休日、何をして過ごしているか</a:t>
            </a:r>
            <a:endParaRPr sz="2700" b="1" i="0" u="none" strike="noStrike" cap="none">
              <a:solidFill>
                <a:srgbClr val="666666"/>
              </a:solidFill>
              <a:latin typeface="Arial"/>
              <a:ea typeface="Arial"/>
              <a:cs typeface="Arial"/>
              <a:sym typeface="Arial"/>
            </a:endParaRPr>
          </a:p>
        </p:txBody>
      </p:sp>
      <p:sp>
        <p:nvSpPr>
          <p:cNvPr id="266" name="Google Shape;266;p12"/>
          <p:cNvSpPr/>
          <p:nvPr/>
        </p:nvSpPr>
        <p:spPr>
          <a:xfrm>
            <a:off x="457200" y="3129167"/>
            <a:ext cx="3570790" cy="185194"/>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267" name="Google Shape;267;p12"/>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自己紹介タイム</a:t>
            </a:r>
            <a:endParaRPr sz="2400" b="1" i="0" u="none" strike="noStrike" cap="none">
              <a:solidFill>
                <a:schemeClr val="lt1"/>
              </a:solidFill>
              <a:latin typeface="Arial"/>
              <a:ea typeface="Arial"/>
              <a:cs typeface="Arial"/>
              <a:sym typeface="Arial"/>
            </a:endParaRPr>
          </a:p>
        </p:txBody>
      </p:sp>
      <p:sp>
        <p:nvSpPr>
          <p:cNvPr id="268" name="Google Shape;268;p12"/>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pic>
        <p:nvPicPr>
          <p:cNvPr id="269" name="Google Shape;269;p12"/>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3"/>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ちなみに、スタッフ紹介</a:t>
            </a:r>
            <a:endParaRPr sz="3000" b="1" i="0" u="none" strike="noStrike" cap="none">
              <a:solidFill>
                <a:srgbClr val="666666"/>
              </a:solidFill>
              <a:latin typeface="Arial"/>
              <a:ea typeface="Arial"/>
              <a:cs typeface="Arial"/>
              <a:sym typeface="Arial"/>
            </a:endParaRPr>
          </a:p>
        </p:txBody>
      </p:sp>
      <p:sp>
        <p:nvSpPr>
          <p:cNvPr id="275" name="Google Shape;275;p1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13</a:t>
            </a:fld>
            <a:endParaRPr/>
          </a:p>
        </p:txBody>
      </p:sp>
      <p:sp>
        <p:nvSpPr>
          <p:cNvPr id="276" name="Google Shape;276;p13"/>
          <p:cNvSpPr txBox="1"/>
          <p:nvPr/>
        </p:nvSpPr>
        <p:spPr>
          <a:xfrm>
            <a:off x="1912150" y="1155897"/>
            <a:ext cx="6644634" cy="1247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梅原　慎吾（メインファシリテーター）</a:t>
            </a:r>
            <a:endParaRPr sz="27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700"/>
              <a:buFont typeface="Arial"/>
              <a:buNone/>
            </a:pPr>
            <a:endParaRPr sz="2700" b="1" i="0" u="none" strike="noStrike" cap="none">
              <a:solidFill>
                <a:srgbClr val="666666"/>
              </a:solidFill>
              <a:latin typeface="Arial"/>
              <a:ea typeface="Arial"/>
              <a:cs typeface="Arial"/>
              <a:sym typeface="Arial"/>
            </a:endParaRPr>
          </a:p>
        </p:txBody>
      </p:sp>
      <p:sp>
        <p:nvSpPr>
          <p:cNvPr id="277" name="Google Shape;277;p13"/>
          <p:cNvSpPr txBox="1"/>
          <p:nvPr/>
        </p:nvSpPr>
        <p:spPr>
          <a:xfrm>
            <a:off x="1970786" y="3044689"/>
            <a:ext cx="6356400" cy="1247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高際　俊介（ファシリテーター）</a:t>
            </a:r>
            <a:endParaRPr sz="27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700"/>
              <a:buFont typeface="Arial"/>
              <a:buNone/>
            </a:pPr>
            <a:endParaRPr sz="2700" b="1" i="0" u="none" strike="noStrike" cap="none">
              <a:solidFill>
                <a:srgbClr val="666666"/>
              </a:solidFill>
              <a:latin typeface="Arial"/>
              <a:ea typeface="Arial"/>
              <a:cs typeface="Arial"/>
              <a:sym typeface="Arial"/>
            </a:endParaRPr>
          </a:p>
        </p:txBody>
      </p:sp>
      <p:sp>
        <p:nvSpPr>
          <p:cNvPr id="278" name="Google Shape;278;p13"/>
          <p:cNvSpPr txBox="1"/>
          <p:nvPr/>
        </p:nvSpPr>
        <p:spPr>
          <a:xfrm>
            <a:off x="1970786" y="4860727"/>
            <a:ext cx="6356400" cy="1247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ja-JP" sz="2700" b="1" i="0" u="none" strike="noStrike" cap="none">
                <a:solidFill>
                  <a:srgbClr val="666666"/>
                </a:solidFill>
                <a:latin typeface="Arial"/>
                <a:ea typeface="Arial"/>
                <a:cs typeface="Arial"/>
                <a:sym typeface="Arial"/>
              </a:rPr>
              <a:t>大友　一葉（ファシリテーター）</a:t>
            </a:r>
            <a:endParaRPr sz="27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700"/>
              <a:buFont typeface="Arial"/>
              <a:buNone/>
            </a:pPr>
            <a:endParaRPr sz="2700" b="1" i="0" u="none" strike="noStrike" cap="none">
              <a:solidFill>
                <a:srgbClr val="666666"/>
              </a:solidFill>
              <a:latin typeface="Arial"/>
              <a:ea typeface="Arial"/>
              <a:cs typeface="Arial"/>
              <a:sym typeface="Arial"/>
            </a:endParaRPr>
          </a:p>
        </p:txBody>
      </p:sp>
      <p:pic>
        <p:nvPicPr>
          <p:cNvPr id="279" name="Google Shape;279;p13"/>
          <p:cNvPicPr preferRelativeResize="0"/>
          <p:nvPr/>
        </p:nvPicPr>
        <p:blipFill rotWithShape="1">
          <a:blip r:embed="rId3">
            <a:alphaModFix/>
          </a:blip>
          <a:srcRect/>
          <a:stretch/>
        </p:blipFill>
        <p:spPr>
          <a:xfrm>
            <a:off x="484018" y="3146782"/>
            <a:ext cx="1361774" cy="1815698"/>
          </a:xfrm>
          <a:prstGeom prst="rect">
            <a:avLst/>
          </a:prstGeom>
          <a:noFill/>
          <a:ln>
            <a:noFill/>
          </a:ln>
        </p:spPr>
      </p:pic>
      <p:pic>
        <p:nvPicPr>
          <p:cNvPr id="280" name="Google Shape;280;p13"/>
          <p:cNvPicPr preferRelativeResize="0"/>
          <p:nvPr/>
        </p:nvPicPr>
        <p:blipFill rotWithShape="1">
          <a:blip r:embed="rId4">
            <a:alphaModFix/>
          </a:blip>
          <a:srcRect/>
          <a:stretch/>
        </p:blipFill>
        <p:spPr>
          <a:xfrm>
            <a:off x="475533" y="5020355"/>
            <a:ext cx="1361774" cy="1815698"/>
          </a:xfrm>
          <a:prstGeom prst="rect">
            <a:avLst/>
          </a:prstGeom>
          <a:noFill/>
          <a:ln>
            <a:noFill/>
          </a:ln>
        </p:spPr>
      </p:pic>
      <p:pic>
        <p:nvPicPr>
          <p:cNvPr id="281" name="Google Shape;281;p13"/>
          <p:cNvPicPr preferRelativeResize="0"/>
          <p:nvPr/>
        </p:nvPicPr>
        <p:blipFill rotWithShape="1">
          <a:blip r:embed="rId5">
            <a:alphaModFix/>
          </a:blip>
          <a:srcRect/>
          <a:stretch/>
        </p:blipFill>
        <p:spPr>
          <a:xfrm>
            <a:off x="484018" y="1283737"/>
            <a:ext cx="1361774" cy="1815698"/>
          </a:xfrm>
          <a:prstGeom prst="rect">
            <a:avLst/>
          </a:prstGeom>
          <a:noFill/>
          <a:ln>
            <a:noFill/>
          </a:ln>
        </p:spPr>
      </p:pic>
      <p:sp>
        <p:nvSpPr>
          <p:cNvPr id="282" name="Google Shape;282;p13"/>
          <p:cNvSpPr txBox="1"/>
          <p:nvPr/>
        </p:nvSpPr>
        <p:spPr>
          <a:xfrm>
            <a:off x="1970786" y="5423876"/>
            <a:ext cx="6710992" cy="1491999"/>
          </a:xfrm>
          <a:prstGeom prst="rect">
            <a:avLst/>
          </a:prstGeom>
          <a:noFill/>
          <a:ln>
            <a:noFill/>
          </a:ln>
        </p:spPr>
        <p:txBody>
          <a:bodyPr spcFirstLastPara="1" wrap="square" lIns="90000" tIns="91425" rIns="91425" bIns="91425" anchor="t" anchorCtr="0">
            <a:noAutofit/>
          </a:bodyPr>
          <a:lstStyle/>
          <a:p>
            <a:pPr marL="0" marR="0" lvl="0" indent="0" algn="l" rtl="0">
              <a:lnSpc>
                <a:spcPct val="150000"/>
              </a:lnSpc>
              <a:spcBef>
                <a:spcPts val="0"/>
              </a:spcBef>
              <a:spcAft>
                <a:spcPts val="0"/>
              </a:spcAft>
              <a:buNone/>
            </a:pPr>
            <a:r>
              <a:rPr lang="ja-JP" sz="1400" b="0" i="0" u="none" strike="noStrike" cap="none">
                <a:solidFill>
                  <a:srgbClr val="666666"/>
                </a:solidFill>
                <a:latin typeface="Arial"/>
                <a:ea typeface="Arial"/>
                <a:cs typeface="Arial"/>
                <a:sym typeface="Arial"/>
              </a:rPr>
              <a:t>津田塾大学卒業後、新卒でリディラバに入社。中高年向けの修学旅行企画などを行う教育旅行事業部を経て、2018年1月よりメディア事業部に異動。ウェブメディア「リディラバジャーナル」の編集・記者。現在はオンラインコミュニティ「リディ部」の運営も担当。</a:t>
            </a:r>
            <a:endParaRPr sz="1400" b="0" i="0" u="none" strike="noStrike" cap="none">
              <a:solidFill>
                <a:srgbClr val="666666"/>
              </a:solidFill>
              <a:latin typeface="Arial"/>
              <a:ea typeface="Arial"/>
              <a:cs typeface="Arial"/>
              <a:sym typeface="Arial"/>
            </a:endParaRPr>
          </a:p>
        </p:txBody>
      </p:sp>
      <p:sp>
        <p:nvSpPr>
          <p:cNvPr id="283" name="Google Shape;283;p13"/>
          <p:cNvSpPr txBox="1"/>
          <p:nvPr/>
        </p:nvSpPr>
        <p:spPr>
          <a:xfrm>
            <a:off x="1912150" y="1672703"/>
            <a:ext cx="6710992" cy="1491999"/>
          </a:xfrm>
          <a:prstGeom prst="rect">
            <a:avLst/>
          </a:prstGeom>
          <a:noFill/>
          <a:ln>
            <a:noFill/>
          </a:ln>
        </p:spPr>
        <p:txBody>
          <a:bodyPr spcFirstLastPara="1" wrap="square" lIns="90000" tIns="91425" rIns="91425" bIns="91425" anchor="t" anchorCtr="0">
            <a:noAutofit/>
          </a:bodyPr>
          <a:lstStyle/>
          <a:p>
            <a:pPr marL="0" marR="0" lvl="0" indent="0" algn="l" rtl="0">
              <a:lnSpc>
                <a:spcPct val="150000"/>
              </a:lnSpc>
              <a:spcBef>
                <a:spcPts val="0"/>
              </a:spcBef>
              <a:spcAft>
                <a:spcPts val="0"/>
              </a:spcAft>
              <a:buNone/>
            </a:pPr>
            <a:r>
              <a:rPr lang="ja-JP" sz="1400" b="0" i="0" u="none" strike="noStrike" cap="none">
                <a:solidFill>
                  <a:srgbClr val="666666"/>
                </a:solidFill>
                <a:latin typeface="Arial"/>
                <a:ea typeface="Arial"/>
                <a:cs typeface="Arial"/>
                <a:sym typeface="Arial"/>
              </a:rPr>
              <a:t>東北大学卒業後、東京都庁にて税務やICTによる業務改善等に9年間従事したのち、リディラバに参画。地方自治体の計画策定、データ活用の支援等、省庁・自治体案件を複数担当。</a:t>
            </a:r>
            <a:endParaRPr sz="1400" b="0" i="0" u="none" strike="noStrike" cap="none">
              <a:solidFill>
                <a:srgbClr val="666666"/>
              </a:solidFill>
              <a:latin typeface="Arial"/>
              <a:ea typeface="Arial"/>
              <a:cs typeface="Arial"/>
              <a:sym typeface="Arial"/>
            </a:endParaRPr>
          </a:p>
        </p:txBody>
      </p:sp>
      <p:sp>
        <p:nvSpPr>
          <p:cNvPr id="284" name="Google Shape;284;p13"/>
          <p:cNvSpPr txBox="1"/>
          <p:nvPr/>
        </p:nvSpPr>
        <p:spPr>
          <a:xfrm>
            <a:off x="1912150" y="3631815"/>
            <a:ext cx="6710992" cy="1223124"/>
          </a:xfrm>
          <a:prstGeom prst="rect">
            <a:avLst/>
          </a:prstGeom>
          <a:noFill/>
          <a:ln>
            <a:noFill/>
          </a:ln>
        </p:spPr>
        <p:txBody>
          <a:bodyPr spcFirstLastPara="1" wrap="square" lIns="90000" tIns="91425" rIns="91425" bIns="91425" anchor="t" anchorCtr="0">
            <a:noAutofit/>
          </a:bodyPr>
          <a:lstStyle/>
          <a:p>
            <a:pPr marL="0" marR="0" lvl="0" indent="0" algn="l" rtl="0">
              <a:lnSpc>
                <a:spcPct val="150000"/>
              </a:lnSpc>
              <a:spcBef>
                <a:spcPts val="0"/>
              </a:spcBef>
              <a:spcAft>
                <a:spcPts val="0"/>
              </a:spcAft>
              <a:buNone/>
            </a:pPr>
            <a:r>
              <a:rPr lang="ja-JP" sz="1400" b="0" i="0" u="none" strike="noStrike" cap="none">
                <a:solidFill>
                  <a:srgbClr val="666666"/>
                </a:solidFill>
                <a:latin typeface="Arial"/>
                <a:ea typeface="Arial"/>
                <a:cs typeface="Arial"/>
                <a:sym typeface="Arial"/>
              </a:rPr>
              <a:t>慶應義塾大学卒業後、株式会社日本経済新聞社にて金融・製薬業界を中心に大企業向けの法人企画提案を13年間担当したのち、リディラバに参画。省庁・法人案件を中心に、事業立案を複数担当。</a:t>
            </a:r>
            <a:endParaRPr sz="1400" b="0" i="0" u="none" strike="noStrike" cap="none">
              <a:solidFill>
                <a:srgbClr val="666666"/>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4"/>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290" name="Google Shape;290;p1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14</a:t>
            </a:fld>
            <a:endParaRPr/>
          </a:p>
        </p:txBody>
      </p:sp>
      <p:sp>
        <p:nvSpPr>
          <p:cNvPr id="291" name="Google Shape;291;p14"/>
          <p:cNvSpPr/>
          <p:nvPr/>
        </p:nvSpPr>
        <p:spPr>
          <a:xfrm>
            <a:off x="462983" y="2781782"/>
            <a:ext cx="1770932"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十日町市の</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強み・弱み</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を振り返る</a:t>
            </a:r>
            <a:endParaRPr/>
          </a:p>
        </p:txBody>
      </p:sp>
      <p:sp>
        <p:nvSpPr>
          <p:cNvPr id="292" name="Google Shape;292;p14"/>
          <p:cNvSpPr/>
          <p:nvPr/>
        </p:nvSpPr>
        <p:spPr>
          <a:xfrm>
            <a:off x="2305285" y="2799822"/>
            <a:ext cx="1039796"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共有</a:t>
            </a:r>
            <a:endParaRPr/>
          </a:p>
        </p:txBody>
      </p:sp>
      <p:sp>
        <p:nvSpPr>
          <p:cNvPr id="293" name="Google Shape;293;p14"/>
          <p:cNvSpPr/>
          <p:nvPr/>
        </p:nvSpPr>
        <p:spPr>
          <a:xfrm>
            <a:off x="3483975" y="2781782"/>
            <a:ext cx="1863522"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必要な取組を考える①</a:t>
            </a:r>
            <a:endParaRPr sz="1800" b="1" i="0" u="none" strike="noStrike" cap="none">
              <a:solidFill>
                <a:schemeClr val="lt1"/>
              </a:solidFill>
              <a:latin typeface="Arial"/>
              <a:ea typeface="Arial"/>
              <a:cs typeface="Arial"/>
              <a:sym typeface="Arial"/>
            </a:endParaRPr>
          </a:p>
        </p:txBody>
      </p:sp>
      <p:sp>
        <p:nvSpPr>
          <p:cNvPr id="294" name="Google Shape;294;p14"/>
          <p:cNvSpPr/>
          <p:nvPr/>
        </p:nvSpPr>
        <p:spPr>
          <a:xfrm>
            <a:off x="5382222" y="2773247"/>
            <a:ext cx="1794079"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必要な取組を考える②</a:t>
            </a:r>
            <a:endParaRPr sz="1800" b="1" i="0" u="none" strike="noStrike" cap="none">
              <a:solidFill>
                <a:schemeClr val="lt1"/>
              </a:solidFill>
              <a:latin typeface="Arial"/>
              <a:ea typeface="Arial"/>
              <a:cs typeface="Arial"/>
              <a:sym typeface="Arial"/>
            </a:endParaRPr>
          </a:p>
        </p:txBody>
      </p:sp>
      <p:sp>
        <p:nvSpPr>
          <p:cNvPr id="295" name="Google Shape;295;p14"/>
          <p:cNvSpPr/>
          <p:nvPr/>
        </p:nvSpPr>
        <p:spPr>
          <a:xfrm>
            <a:off x="7268894" y="2773247"/>
            <a:ext cx="1805655"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実現して</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みたい取組</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を選ぶ</a:t>
            </a:r>
            <a:endParaRPr sz="1800" b="1" i="0" u="none" strike="noStrike" cap="none">
              <a:solidFill>
                <a:schemeClr val="lt1"/>
              </a:solidFill>
              <a:latin typeface="Arial"/>
              <a:ea typeface="Arial"/>
              <a:cs typeface="Arial"/>
              <a:sym typeface="Arial"/>
            </a:endParaRPr>
          </a:p>
        </p:txBody>
      </p:sp>
      <p:sp>
        <p:nvSpPr>
          <p:cNvPr id="296" name="Google Shape;296;p14"/>
          <p:cNvSpPr txBox="1"/>
          <p:nvPr/>
        </p:nvSpPr>
        <p:spPr>
          <a:xfrm>
            <a:off x="442327" y="5896924"/>
            <a:ext cx="1024126" cy="79324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800" b="0" i="0" u="none" strike="noStrike" cap="none">
                <a:solidFill>
                  <a:srgbClr val="666666"/>
                </a:solidFill>
                <a:latin typeface="Arial"/>
                <a:ea typeface="Arial"/>
                <a:cs typeface="Arial"/>
                <a:sym typeface="Arial"/>
              </a:rPr>
              <a:t>個人</a:t>
            </a:r>
            <a:endParaRPr sz="18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ja-JP" sz="1800" b="0" i="0" u="none" strike="noStrike" cap="none">
                <a:solidFill>
                  <a:srgbClr val="666666"/>
                </a:solidFill>
                <a:latin typeface="Arial"/>
                <a:ea typeface="Arial"/>
                <a:cs typeface="Arial"/>
                <a:sym typeface="Arial"/>
              </a:rPr>
              <a:t>ワーク</a:t>
            </a:r>
            <a:endParaRPr sz="1800" b="0" i="0" u="none" strike="noStrike" cap="none">
              <a:solidFill>
                <a:srgbClr val="666666"/>
              </a:solidFill>
              <a:latin typeface="Arial"/>
              <a:ea typeface="Arial"/>
              <a:cs typeface="Arial"/>
              <a:sym typeface="Arial"/>
            </a:endParaRPr>
          </a:p>
        </p:txBody>
      </p:sp>
      <p:sp>
        <p:nvSpPr>
          <p:cNvPr id="297" name="Google Shape;297;p14"/>
          <p:cNvSpPr txBox="1"/>
          <p:nvPr/>
        </p:nvSpPr>
        <p:spPr>
          <a:xfrm>
            <a:off x="1965594" y="5896924"/>
            <a:ext cx="1180148" cy="79324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800" b="0" i="0" u="none" strike="noStrike" cap="none">
                <a:solidFill>
                  <a:srgbClr val="666666"/>
                </a:solidFill>
                <a:latin typeface="Arial"/>
                <a:ea typeface="Arial"/>
                <a:cs typeface="Arial"/>
                <a:sym typeface="Arial"/>
              </a:rPr>
              <a:t>グループ</a:t>
            </a:r>
            <a:endParaRPr sz="18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ja-JP" sz="1800" b="0" i="0" u="none" strike="noStrike" cap="none">
                <a:solidFill>
                  <a:srgbClr val="666666"/>
                </a:solidFill>
                <a:latin typeface="Arial"/>
                <a:ea typeface="Arial"/>
                <a:cs typeface="Arial"/>
                <a:sym typeface="Arial"/>
              </a:rPr>
              <a:t>で対話</a:t>
            </a:r>
            <a:endParaRPr sz="1800" b="0" i="0" u="none" strike="noStrike" cap="none">
              <a:solidFill>
                <a:srgbClr val="666666"/>
              </a:solidFill>
              <a:latin typeface="Arial"/>
              <a:ea typeface="Arial"/>
              <a:cs typeface="Arial"/>
              <a:sym typeface="Arial"/>
            </a:endParaRPr>
          </a:p>
        </p:txBody>
      </p:sp>
      <p:sp>
        <p:nvSpPr>
          <p:cNvPr id="298" name="Google Shape;298;p14"/>
          <p:cNvSpPr txBox="1"/>
          <p:nvPr/>
        </p:nvSpPr>
        <p:spPr>
          <a:xfrm>
            <a:off x="243068" y="2239148"/>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299" name="Google Shape;299;p14"/>
          <p:cNvSpPr txBox="1"/>
          <p:nvPr/>
        </p:nvSpPr>
        <p:spPr>
          <a:xfrm>
            <a:off x="1808864" y="2239147"/>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300" name="Google Shape;300;p14"/>
          <p:cNvSpPr txBox="1"/>
          <p:nvPr/>
        </p:nvSpPr>
        <p:spPr>
          <a:xfrm>
            <a:off x="3305216" y="2239147"/>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301" name="Google Shape;301;p14"/>
          <p:cNvSpPr txBox="1"/>
          <p:nvPr/>
        </p:nvSpPr>
        <p:spPr>
          <a:xfrm>
            <a:off x="5132481" y="2214080"/>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【20min】</a:t>
            </a:r>
            <a:endParaRPr/>
          </a:p>
        </p:txBody>
      </p:sp>
      <p:sp>
        <p:nvSpPr>
          <p:cNvPr id="302" name="Google Shape;302;p14"/>
          <p:cNvSpPr txBox="1"/>
          <p:nvPr/>
        </p:nvSpPr>
        <p:spPr>
          <a:xfrm>
            <a:off x="7050888" y="2188813"/>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303" name="Google Shape;303;p14"/>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あらためて、十日町市の現状を考える</a:t>
            </a:r>
            <a:endParaRPr sz="2400" b="1" i="0" u="none" strike="noStrike" cap="none">
              <a:solidFill>
                <a:schemeClr val="lt1"/>
              </a:solidFill>
              <a:latin typeface="Arial"/>
              <a:ea typeface="Arial"/>
              <a:cs typeface="Arial"/>
              <a:sym typeface="Arial"/>
            </a:endParaRPr>
          </a:p>
        </p:txBody>
      </p:sp>
      <p:pic>
        <p:nvPicPr>
          <p:cNvPr id="304" name="Google Shape;304;p14"/>
          <p:cNvPicPr preferRelativeResize="0"/>
          <p:nvPr/>
        </p:nvPicPr>
        <p:blipFill rotWithShape="1">
          <a:blip r:embed="rId3">
            <a:alphaModFix/>
          </a:blip>
          <a:srcRect/>
          <a:stretch/>
        </p:blipFill>
        <p:spPr>
          <a:xfrm>
            <a:off x="2080871" y="5053600"/>
            <a:ext cx="963273" cy="963273"/>
          </a:xfrm>
          <a:prstGeom prst="rect">
            <a:avLst/>
          </a:prstGeom>
          <a:noFill/>
          <a:ln>
            <a:noFill/>
          </a:ln>
        </p:spPr>
      </p:pic>
      <p:pic>
        <p:nvPicPr>
          <p:cNvPr id="305" name="Google Shape;305;p14"/>
          <p:cNvPicPr preferRelativeResize="0"/>
          <p:nvPr/>
        </p:nvPicPr>
        <p:blipFill rotWithShape="1">
          <a:blip r:embed="rId4">
            <a:alphaModFix/>
          </a:blip>
          <a:srcRect/>
          <a:stretch/>
        </p:blipFill>
        <p:spPr>
          <a:xfrm>
            <a:off x="601880" y="5189764"/>
            <a:ext cx="711198" cy="711198"/>
          </a:xfrm>
          <a:prstGeom prst="rect">
            <a:avLst/>
          </a:prstGeom>
          <a:noFill/>
          <a:ln>
            <a:noFill/>
          </a:ln>
        </p:spPr>
      </p:pic>
      <p:pic>
        <p:nvPicPr>
          <p:cNvPr id="306" name="Google Shape;306;p14"/>
          <p:cNvPicPr preferRelativeResize="0"/>
          <p:nvPr/>
        </p:nvPicPr>
        <p:blipFill rotWithShape="1">
          <a:blip r:embed="rId4">
            <a:alphaModFix/>
          </a:blip>
          <a:srcRect/>
          <a:stretch/>
        </p:blipFill>
        <p:spPr>
          <a:xfrm>
            <a:off x="3809034" y="5187636"/>
            <a:ext cx="711198" cy="711198"/>
          </a:xfrm>
          <a:prstGeom prst="rect">
            <a:avLst/>
          </a:prstGeom>
          <a:noFill/>
          <a:ln>
            <a:noFill/>
          </a:ln>
        </p:spPr>
      </p:pic>
      <p:pic>
        <p:nvPicPr>
          <p:cNvPr id="307" name="Google Shape;307;p14"/>
          <p:cNvPicPr preferRelativeResize="0"/>
          <p:nvPr/>
        </p:nvPicPr>
        <p:blipFill rotWithShape="1">
          <a:blip r:embed="rId3">
            <a:alphaModFix/>
          </a:blip>
          <a:srcRect/>
          <a:stretch/>
        </p:blipFill>
        <p:spPr>
          <a:xfrm>
            <a:off x="5439374" y="5050885"/>
            <a:ext cx="963273" cy="963273"/>
          </a:xfrm>
          <a:prstGeom prst="rect">
            <a:avLst/>
          </a:prstGeom>
          <a:noFill/>
          <a:ln>
            <a:noFill/>
          </a:ln>
        </p:spPr>
      </p:pic>
      <p:pic>
        <p:nvPicPr>
          <p:cNvPr id="308" name="Google Shape;308;p14"/>
          <p:cNvPicPr preferRelativeResize="0"/>
          <p:nvPr/>
        </p:nvPicPr>
        <p:blipFill rotWithShape="1">
          <a:blip r:embed="rId3">
            <a:alphaModFix/>
          </a:blip>
          <a:srcRect/>
          <a:stretch/>
        </p:blipFill>
        <p:spPr>
          <a:xfrm>
            <a:off x="7346381" y="5061598"/>
            <a:ext cx="963273" cy="9632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5"/>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14" name="Google Shape;314;p1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15</a:t>
            </a:fld>
            <a:endParaRPr/>
          </a:p>
        </p:txBody>
      </p:sp>
      <p:sp>
        <p:nvSpPr>
          <p:cNvPr id="315" name="Google Shape;315;p15"/>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お手元に、「論点データ集」「前回WSの結果」「フィールドワークの結果」をお配りしています。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あらためて各資料を見直しながら、</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「グループテーマにおける、十日町市の強み」</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「グループテーマにおける、十日町市の弱み」</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をそれぞれ</a:t>
            </a:r>
            <a:r>
              <a:rPr lang="ja-JP" sz="2700" b="1" i="0" u="none" strike="noStrike" cap="none">
                <a:solidFill>
                  <a:srgbClr val="666666"/>
                </a:solidFill>
                <a:latin typeface="Arial"/>
                <a:ea typeface="Arial"/>
                <a:cs typeface="Arial"/>
                <a:sym typeface="Arial"/>
              </a:rPr>
              <a:t>一言で、</a:t>
            </a:r>
            <a:r>
              <a:rPr lang="ja-JP" sz="2700" b="0" i="0" u="none" strike="noStrike" cap="none">
                <a:solidFill>
                  <a:srgbClr val="666666"/>
                </a:solidFill>
                <a:latin typeface="Arial"/>
                <a:ea typeface="Arial"/>
                <a:cs typeface="Arial"/>
                <a:sym typeface="Arial"/>
              </a:rPr>
              <a:t>付箋に書いてみましょう。</a:t>
            </a:r>
            <a:endParaRPr sz="2700" b="0" i="0" u="none" strike="noStrike" cap="none">
              <a:solidFill>
                <a:srgbClr val="666666"/>
              </a:solidFill>
              <a:latin typeface="Arial"/>
              <a:ea typeface="Arial"/>
              <a:cs typeface="Arial"/>
              <a:sym typeface="Arial"/>
            </a:endParaRPr>
          </a:p>
        </p:txBody>
      </p:sp>
      <p:sp>
        <p:nvSpPr>
          <p:cNvPr id="316" name="Google Shape;316;p15"/>
          <p:cNvSpPr/>
          <p:nvPr/>
        </p:nvSpPr>
        <p:spPr>
          <a:xfrm rot="10800000" flipH="1">
            <a:off x="2621295" y="5535979"/>
            <a:ext cx="1136318" cy="191650"/>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317" name="Google Shape;317;p15"/>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十日町市の強み・弱みを振り返る</a:t>
            </a:r>
            <a:endParaRPr sz="2400" b="1" i="0" u="none" strike="noStrike" cap="none">
              <a:solidFill>
                <a:schemeClr val="lt1"/>
              </a:solidFill>
              <a:latin typeface="Arial"/>
              <a:ea typeface="Arial"/>
              <a:cs typeface="Arial"/>
              <a:sym typeface="Arial"/>
            </a:endParaRPr>
          </a:p>
        </p:txBody>
      </p:sp>
      <p:sp>
        <p:nvSpPr>
          <p:cNvPr id="318" name="Google Shape;318;p15"/>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pic>
        <p:nvPicPr>
          <p:cNvPr id="319" name="Google Shape;319;p15"/>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25" name="Google Shape;325;p1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16</a:t>
            </a:fld>
            <a:endParaRPr/>
          </a:p>
        </p:txBody>
      </p:sp>
      <p:sp>
        <p:nvSpPr>
          <p:cNvPr id="326" name="Google Shape;326;p16"/>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グループ内で、各自が考えた</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「グループテーマにおける、十日町市の強み」</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「グループテーマにおける、十日町市の弱み」</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を共有してみましょう。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1人１分程度で共有した後、他の人の考えを聞いての感想や、思いついた別のアイデア等について、話し合ってみてください！</a:t>
            </a:r>
            <a:endParaRPr sz="2700" b="0" i="0" u="none" strike="noStrike" cap="none">
              <a:solidFill>
                <a:srgbClr val="666666"/>
              </a:solidFill>
              <a:latin typeface="Arial"/>
              <a:ea typeface="Arial"/>
              <a:cs typeface="Arial"/>
              <a:sym typeface="Arial"/>
            </a:endParaRPr>
          </a:p>
          <a:p>
            <a:pPr marL="457200" marR="0" lvl="0" indent="-285750" algn="l" rtl="0">
              <a:lnSpc>
                <a:spcPct val="150000"/>
              </a:lnSpc>
              <a:spcBef>
                <a:spcPts val="0"/>
              </a:spcBef>
              <a:spcAft>
                <a:spcPts val="0"/>
              </a:spcAft>
              <a:buClr>
                <a:srgbClr val="000000"/>
              </a:buClr>
              <a:buSzPts val="2700"/>
              <a:buFont typeface="Arial"/>
              <a:buNone/>
            </a:pPr>
            <a:endParaRPr sz="2700" b="0" i="0" u="none" strike="noStrike" cap="none">
              <a:solidFill>
                <a:srgbClr val="666666"/>
              </a:solidFill>
              <a:latin typeface="Arial"/>
              <a:ea typeface="Arial"/>
              <a:cs typeface="Arial"/>
              <a:sym typeface="Arial"/>
            </a:endParaRPr>
          </a:p>
        </p:txBody>
      </p:sp>
      <p:sp>
        <p:nvSpPr>
          <p:cNvPr id="327" name="Google Shape;327;p16"/>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共有</a:t>
            </a:r>
            <a:endParaRPr sz="2400" b="1" i="0" u="none" strike="noStrike" cap="none">
              <a:solidFill>
                <a:schemeClr val="lt1"/>
              </a:solidFill>
              <a:latin typeface="Arial"/>
              <a:ea typeface="Arial"/>
              <a:cs typeface="Arial"/>
              <a:sym typeface="Arial"/>
            </a:endParaRPr>
          </a:p>
        </p:txBody>
      </p:sp>
      <p:sp>
        <p:nvSpPr>
          <p:cNvPr id="328" name="Google Shape;328;p16"/>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pic>
        <p:nvPicPr>
          <p:cNvPr id="329" name="Google Shape;329;p16"/>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7"/>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35" name="Google Shape;335;p1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17</a:t>
            </a:fld>
            <a:endParaRPr/>
          </a:p>
        </p:txBody>
      </p:sp>
      <p:sp>
        <p:nvSpPr>
          <p:cNvPr id="336" name="Google Shape;336;p17"/>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強み・弱みを踏まえて、今後必要になると思う取組と、その取組が必要なのは「なぜ？」を一人ひとり、考えていきます。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今回は、一つの取組みにつき、「なぜ？」を２回繰り返してみましょう。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用紙Aに付箋を貼って、個人のアイデアをまとめてみてください。</a:t>
            </a:r>
            <a:endParaRPr sz="2700" b="0" i="0" u="none" strike="noStrike" cap="none">
              <a:solidFill>
                <a:srgbClr val="666666"/>
              </a:solidFill>
              <a:latin typeface="Arial"/>
              <a:ea typeface="Arial"/>
              <a:cs typeface="Arial"/>
              <a:sym typeface="Arial"/>
            </a:endParaRPr>
          </a:p>
          <a:p>
            <a:pPr marL="457200" marR="0" lvl="0" indent="-285750" algn="l" rtl="0">
              <a:lnSpc>
                <a:spcPct val="150000"/>
              </a:lnSpc>
              <a:spcBef>
                <a:spcPts val="0"/>
              </a:spcBef>
              <a:spcAft>
                <a:spcPts val="0"/>
              </a:spcAft>
              <a:buClr>
                <a:srgbClr val="000000"/>
              </a:buClr>
              <a:buSzPts val="2700"/>
              <a:buFont typeface="Arial"/>
              <a:buNone/>
            </a:pPr>
            <a:endParaRPr sz="2700" b="0" i="0" u="none" strike="noStrike" cap="none">
              <a:solidFill>
                <a:srgbClr val="666666"/>
              </a:solidFill>
              <a:latin typeface="Arial"/>
              <a:ea typeface="Arial"/>
              <a:cs typeface="Arial"/>
              <a:sym typeface="Arial"/>
            </a:endParaRPr>
          </a:p>
        </p:txBody>
      </p:sp>
      <p:sp>
        <p:nvSpPr>
          <p:cNvPr id="337" name="Google Shape;337;p17"/>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必要な取組を考える①</a:t>
            </a:r>
            <a:endParaRPr sz="2400" b="1" i="0" u="none" strike="noStrike" cap="none">
              <a:solidFill>
                <a:schemeClr val="lt1"/>
              </a:solidFill>
              <a:latin typeface="Arial"/>
              <a:ea typeface="Arial"/>
              <a:cs typeface="Arial"/>
              <a:sym typeface="Arial"/>
            </a:endParaRPr>
          </a:p>
        </p:txBody>
      </p:sp>
      <p:sp>
        <p:nvSpPr>
          <p:cNvPr id="338" name="Google Shape;338;p17"/>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pic>
        <p:nvPicPr>
          <p:cNvPr id="339" name="Google Shape;339;p17"/>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8"/>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45" name="Google Shape;345;p1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18</a:t>
            </a:fld>
            <a:endParaRPr/>
          </a:p>
        </p:txBody>
      </p:sp>
      <p:sp>
        <p:nvSpPr>
          <p:cNvPr id="346" name="Google Shape;346;p18"/>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必要な取組を考える①</a:t>
            </a:r>
            <a:endParaRPr sz="2400" b="1" i="0" u="none" strike="noStrike" cap="none">
              <a:solidFill>
                <a:schemeClr val="lt1"/>
              </a:solidFill>
              <a:latin typeface="Arial"/>
              <a:ea typeface="Arial"/>
              <a:cs typeface="Arial"/>
              <a:sym typeface="Arial"/>
            </a:endParaRPr>
          </a:p>
        </p:txBody>
      </p:sp>
      <p:sp>
        <p:nvSpPr>
          <p:cNvPr id="347" name="Google Shape;347;p18"/>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graphicFrame>
        <p:nvGraphicFramePr>
          <p:cNvPr id="348" name="Google Shape;348;p18"/>
          <p:cNvGraphicFramePr/>
          <p:nvPr/>
        </p:nvGraphicFramePr>
        <p:xfrm>
          <a:off x="688695" y="2134850"/>
          <a:ext cx="3000000" cy="3000000"/>
        </p:xfrm>
        <a:graphic>
          <a:graphicData uri="http://schemas.openxmlformats.org/drawingml/2006/table">
            <a:tbl>
              <a:tblPr firstRow="1" bandRow="1">
                <a:noFill/>
                <a:tableStyleId>{19F6F111-81C5-4ACE-BF42-67EB5BBA3F25}</a:tableStyleId>
              </a:tblPr>
              <a:tblGrid>
                <a:gridCol w="2621675">
                  <a:extLst>
                    <a:ext uri="{9D8B030D-6E8A-4147-A177-3AD203B41FA5}">
                      <a16:colId xmlns:a16="http://schemas.microsoft.com/office/drawing/2014/main" val="20000"/>
                    </a:ext>
                  </a:extLst>
                </a:gridCol>
                <a:gridCol w="2621675">
                  <a:extLst>
                    <a:ext uri="{9D8B030D-6E8A-4147-A177-3AD203B41FA5}">
                      <a16:colId xmlns:a16="http://schemas.microsoft.com/office/drawing/2014/main" val="20001"/>
                    </a:ext>
                  </a:extLst>
                </a:gridCol>
                <a:gridCol w="2621675">
                  <a:extLst>
                    <a:ext uri="{9D8B030D-6E8A-4147-A177-3AD203B41FA5}">
                      <a16:colId xmlns:a16="http://schemas.microsoft.com/office/drawing/2014/main" val="20002"/>
                    </a:ext>
                  </a:extLst>
                </a:gridCol>
              </a:tblGrid>
              <a:tr h="342125">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取組</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なぜ？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なぜ？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1382500">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r h="1382500">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2"/>
                  </a:ext>
                </a:extLst>
              </a:tr>
              <a:tr h="1382500">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dirty="0">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49" name="Google Shape;349;p18"/>
          <p:cNvSpPr/>
          <p:nvPr/>
        </p:nvSpPr>
        <p:spPr>
          <a:xfrm rot="10800000">
            <a:off x="3055717" y="2963117"/>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0" name="Google Shape;350;p18"/>
          <p:cNvSpPr/>
          <p:nvPr/>
        </p:nvSpPr>
        <p:spPr>
          <a:xfrm rot="10800000">
            <a:off x="5677381" y="2963118"/>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1" name="Google Shape;351;p18"/>
          <p:cNvSpPr/>
          <p:nvPr/>
        </p:nvSpPr>
        <p:spPr>
          <a:xfrm rot="10800000">
            <a:off x="3055717" y="4346970"/>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2" name="Google Shape;352;p18"/>
          <p:cNvSpPr/>
          <p:nvPr/>
        </p:nvSpPr>
        <p:spPr>
          <a:xfrm rot="10800000">
            <a:off x="5677381" y="4346971"/>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3" name="Google Shape;353;p18"/>
          <p:cNvSpPr/>
          <p:nvPr/>
        </p:nvSpPr>
        <p:spPr>
          <a:xfrm rot="10800000">
            <a:off x="3055717" y="5730822"/>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4" name="Google Shape;354;p18"/>
          <p:cNvSpPr/>
          <p:nvPr/>
        </p:nvSpPr>
        <p:spPr>
          <a:xfrm rot="10800000">
            <a:off x="5677381" y="5730823"/>
            <a:ext cx="509286"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5" name="Google Shape;355;p18"/>
          <p:cNvSpPr/>
          <p:nvPr/>
        </p:nvSpPr>
        <p:spPr>
          <a:xfrm>
            <a:off x="1212448" y="2673748"/>
            <a:ext cx="1577050" cy="1099598"/>
          </a:xfrm>
          <a:prstGeom prst="foldedCorner">
            <a:avLst>
              <a:gd name="adj" fmla="val 16667"/>
            </a:avLst>
          </a:prstGeom>
          <a:solidFill>
            <a:srgbClr val="F3CDCB"/>
          </a:solidFill>
          <a:ln w="25400" cap="flat" cmpd="sng">
            <a:solidFill>
              <a:srgbClr val="F3CDCB"/>
            </a:solidFill>
            <a:prstDash val="solid"/>
            <a:round/>
            <a:headEnd type="none" w="sm" len="sm"/>
            <a:tailEnd type="none" w="sm" len="sm"/>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今ある日常を素材に持続可能なイベントづくり</a:t>
            </a:r>
            <a:endParaRPr sz="1200" b="0" i="0" u="none" strike="noStrike" cap="none">
              <a:solidFill>
                <a:srgbClr val="666666"/>
              </a:solidFill>
              <a:latin typeface="Arial"/>
              <a:ea typeface="Arial"/>
              <a:cs typeface="Arial"/>
              <a:sym typeface="Arial"/>
            </a:endParaRPr>
          </a:p>
        </p:txBody>
      </p:sp>
      <p:sp>
        <p:nvSpPr>
          <p:cNvPr id="356" name="Google Shape;356;p18"/>
          <p:cNvSpPr/>
          <p:nvPr/>
        </p:nvSpPr>
        <p:spPr>
          <a:xfrm>
            <a:off x="1212448" y="4074963"/>
            <a:ext cx="1577050" cy="1099598"/>
          </a:xfrm>
          <a:prstGeom prst="foldedCorner">
            <a:avLst>
              <a:gd name="adj" fmla="val 16667"/>
            </a:avLst>
          </a:prstGeom>
          <a:solidFill>
            <a:srgbClr val="F3CDCB"/>
          </a:solidFill>
          <a:ln w="25400" cap="flat" cmpd="sng">
            <a:solidFill>
              <a:srgbClr val="F3CDC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若者による情報発信</a:t>
            </a:r>
            <a:endParaRPr sz="1200" b="0" i="0" u="none" strike="noStrike" cap="none">
              <a:solidFill>
                <a:srgbClr val="666666"/>
              </a:solidFill>
              <a:latin typeface="Arial"/>
              <a:ea typeface="Arial"/>
              <a:cs typeface="Arial"/>
              <a:sym typeface="Arial"/>
            </a:endParaRPr>
          </a:p>
        </p:txBody>
      </p:sp>
      <p:sp>
        <p:nvSpPr>
          <p:cNvPr id="357" name="Google Shape;357;p18"/>
          <p:cNvSpPr/>
          <p:nvPr/>
        </p:nvSpPr>
        <p:spPr>
          <a:xfrm>
            <a:off x="3831221" y="2673748"/>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担い手の減少が続く中でも、イベントを通じて観光客を呼びたい。</a:t>
            </a:r>
            <a:endParaRPr/>
          </a:p>
        </p:txBody>
      </p:sp>
      <p:sp>
        <p:nvSpPr>
          <p:cNvPr id="358" name="Google Shape;358;p18"/>
          <p:cNvSpPr/>
          <p:nvPr/>
        </p:nvSpPr>
        <p:spPr>
          <a:xfrm>
            <a:off x="3831221" y="4074963"/>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若者の発信によって、まちの良いところを観光客に知ってもらいたい。</a:t>
            </a:r>
            <a:endParaRPr sz="1200" b="0" i="0" u="none" strike="noStrike" cap="none">
              <a:solidFill>
                <a:srgbClr val="666666"/>
              </a:solidFill>
              <a:latin typeface="Arial"/>
              <a:ea typeface="Arial"/>
              <a:cs typeface="Arial"/>
              <a:sym typeface="Arial"/>
            </a:endParaRPr>
          </a:p>
        </p:txBody>
      </p:sp>
      <p:sp>
        <p:nvSpPr>
          <p:cNvPr id="359" name="Google Shape;359;p18"/>
          <p:cNvSpPr/>
          <p:nvPr/>
        </p:nvSpPr>
        <p:spPr>
          <a:xfrm>
            <a:off x="6581655" y="2673748"/>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観光客を通じて地域経済が潤ってほしい。</a:t>
            </a:r>
            <a:endParaRPr sz="1200" b="0" i="0" u="none" strike="noStrike" cap="none">
              <a:solidFill>
                <a:srgbClr val="666666"/>
              </a:solidFill>
              <a:latin typeface="Arial"/>
              <a:ea typeface="Arial"/>
              <a:cs typeface="Arial"/>
              <a:sym typeface="Arial"/>
            </a:endParaRPr>
          </a:p>
        </p:txBody>
      </p:sp>
      <p:sp>
        <p:nvSpPr>
          <p:cNvPr id="360" name="Google Shape;360;p18"/>
          <p:cNvSpPr/>
          <p:nvPr/>
        </p:nvSpPr>
        <p:spPr>
          <a:xfrm>
            <a:off x="6581655" y="4074963"/>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a:t>
            </a:r>
            <a:endParaRPr sz="12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観光客に褒められたら、若者以外の人もまちのこと関心持つようになるかも。</a:t>
            </a:r>
            <a:endParaRPr sz="1200" b="0" i="0" u="none" strike="noStrike" cap="none">
              <a:solidFill>
                <a:schemeClr val="lt1"/>
              </a:solidFill>
              <a:latin typeface="Arial"/>
              <a:ea typeface="Arial"/>
              <a:cs typeface="Arial"/>
              <a:sym typeface="Arial"/>
            </a:endParaRPr>
          </a:p>
        </p:txBody>
      </p:sp>
      <p:sp>
        <p:nvSpPr>
          <p:cNvPr id="361" name="Google Shape;361;p18"/>
          <p:cNvSpPr txBox="1"/>
          <p:nvPr/>
        </p:nvSpPr>
        <p:spPr>
          <a:xfrm>
            <a:off x="1142040" y="5730821"/>
            <a:ext cx="6954749" cy="571468"/>
          </a:xfrm>
          <a:prstGeom prst="rect">
            <a:avLst/>
          </a:prstGeom>
          <a:solidFill>
            <a:srgbClr val="2E905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目標：1人２個以上！</a:t>
            </a:r>
            <a:endParaRPr sz="2400" b="1" i="0" u="none" strike="noStrike" cap="none">
              <a:solidFill>
                <a:schemeClr val="lt1"/>
              </a:solidFill>
              <a:latin typeface="Arial"/>
              <a:ea typeface="Arial"/>
              <a:cs typeface="Arial"/>
              <a:sym typeface="Arial"/>
            </a:endParaRPr>
          </a:p>
        </p:txBody>
      </p:sp>
      <p:pic>
        <p:nvPicPr>
          <p:cNvPr id="362" name="Google Shape;362;p18"/>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9"/>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68" name="Google Shape;368;p1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19</a:t>
            </a:fld>
            <a:endParaRPr/>
          </a:p>
        </p:txBody>
      </p:sp>
      <p:sp>
        <p:nvSpPr>
          <p:cNvPr id="369" name="Google Shape;369;p19"/>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①でそれぞれがまとめたアイデアを、模造紙に付箋を貼り直して共有します。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１人１分ずつで共有した後は、他の人のアイデアも参考にしながら、グループ内でさらに発想を広げていきましょう！</a:t>
            </a:r>
            <a:endParaRPr sz="2700" b="0" i="0" u="none" strike="noStrike" cap="none">
              <a:solidFill>
                <a:srgbClr val="666666"/>
              </a:solidFill>
              <a:latin typeface="Arial"/>
              <a:ea typeface="Arial"/>
              <a:cs typeface="Arial"/>
              <a:sym typeface="Arial"/>
            </a:endParaRPr>
          </a:p>
          <a:p>
            <a:pPr marL="457200" marR="0" lvl="0" indent="-285750" algn="l" rtl="0">
              <a:lnSpc>
                <a:spcPct val="150000"/>
              </a:lnSpc>
              <a:spcBef>
                <a:spcPts val="0"/>
              </a:spcBef>
              <a:spcAft>
                <a:spcPts val="0"/>
              </a:spcAft>
              <a:buClr>
                <a:srgbClr val="000000"/>
              </a:buClr>
              <a:buSzPts val="2700"/>
              <a:buFont typeface="Arial"/>
              <a:buNone/>
            </a:pPr>
            <a:endParaRPr sz="2700" b="0" i="0" u="none" strike="noStrike" cap="none">
              <a:solidFill>
                <a:srgbClr val="666666"/>
              </a:solidFill>
              <a:latin typeface="Arial"/>
              <a:ea typeface="Arial"/>
              <a:cs typeface="Arial"/>
              <a:sym typeface="Arial"/>
            </a:endParaRPr>
          </a:p>
        </p:txBody>
      </p:sp>
      <p:sp>
        <p:nvSpPr>
          <p:cNvPr id="370" name="Google Shape;370;p19"/>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必要な取組を考える②</a:t>
            </a:r>
            <a:endParaRPr sz="2400" b="1" i="0" u="none" strike="noStrike" cap="none">
              <a:solidFill>
                <a:schemeClr val="lt1"/>
              </a:solidFill>
              <a:latin typeface="Arial"/>
              <a:ea typeface="Arial"/>
              <a:cs typeface="Arial"/>
              <a:sym typeface="Arial"/>
            </a:endParaRPr>
          </a:p>
        </p:txBody>
      </p:sp>
      <p:sp>
        <p:nvSpPr>
          <p:cNvPr id="371" name="Google Shape;371;p19"/>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【20min】</a:t>
            </a:r>
            <a:endParaRPr/>
          </a:p>
        </p:txBody>
      </p:sp>
      <p:pic>
        <p:nvPicPr>
          <p:cNvPr id="372" name="Google Shape;372;p19"/>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0"/>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378" name="Google Shape;378;p2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20</a:t>
            </a:fld>
            <a:endParaRPr/>
          </a:p>
        </p:txBody>
      </p:sp>
      <p:sp>
        <p:nvSpPr>
          <p:cNvPr id="379" name="Google Shape;379;p20"/>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必要な取組を考える②</a:t>
            </a:r>
            <a:endParaRPr sz="2400" b="1" i="0" u="none" strike="noStrike" cap="none">
              <a:solidFill>
                <a:schemeClr val="lt1"/>
              </a:solidFill>
              <a:latin typeface="Arial"/>
              <a:ea typeface="Arial"/>
              <a:cs typeface="Arial"/>
              <a:sym typeface="Arial"/>
            </a:endParaRPr>
          </a:p>
        </p:txBody>
      </p:sp>
      <p:sp>
        <p:nvSpPr>
          <p:cNvPr id="380" name="Google Shape;380;p20"/>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【20min】</a:t>
            </a:r>
            <a:endParaRPr/>
          </a:p>
        </p:txBody>
      </p:sp>
      <p:graphicFrame>
        <p:nvGraphicFramePr>
          <p:cNvPr id="381" name="Google Shape;381;p20"/>
          <p:cNvGraphicFramePr/>
          <p:nvPr/>
        </p:nvGraphicFramePr>
        <p:xfrm>
          <a:off x="688695" y="2134850"/>
          <a:ext cx="3000000" cy="3000000"/>
        </p:xfrm>
        <a:graphic>
          <a:graphicData uri="http://schemas.openxmlformats.org/drawingml/2006/table">
            <a:tbl>
              <a:tblPr firstRow="1" bandRow="1">
                <a:noFill/>
                <a:tableStyleId>{19F6F111-81C5-4ACE-BF42-67EB5BBA3F25}</a:tableStyleId>
              </a:tblPr>
              <a:tblGrid>
                <a:gridCol w="1966250">
                  <a:extLst>
                    <a:ext uri="{9D8B030D-6E8A-4147-A177-3AD203B41FA5}">
                      <a16:colId xmlns:a16="http://schemas.microsoft.com/office/drawing/2014/main" val="20000"/>
                    </a:ext>
                  </a:extLst>
                </a:gridCol>
                <a:gridCol w="1966250">
                  <a:extLst>
                    <a:ext uri="{9D8B030D-6E8A-4147-A177-3AD203B41FA5}">
                      <a16:colId xmlns:a16="http://schemas.microsoft.com/office/drawing/2014/main" val="20001"/>
                    </a:ext>
                  </a:extLst>
                </a:gridCol>
                <a:gridCol w="1966250">
                  <a:extLst>
                    <a:ext uri="{9D8B030D-6E8A-4147-A177-3AD203B41FA5}">
                      <a16:colId xmlns:a16="http://schemas.microsoft.com/office/drawing/2014/main" val="20002"/>
                    </a:ext>
                  </a:extLst>
                </a:gridCol>
                <a:gridCol w="1966250">
                  <a:extLst>
                    <a:ext uri="{9D8B030D-6E8A-4147-A177-3AD203B41FA5}">
                      <a16:colId xmlns:a16="http://schemas.microsoft.com/office/drawing/2014/main" val="20003"/>
                    </a:ext>
                  </a:extLst>
                </a:gridCol>
              </a:tblGrid>
              <a:tr h="342125">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取組</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なぜ？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なぜ？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2000" u="none" strike="noStrike" cap="none">
                          <a:solidFill>
                            <a:srgbClr val="666666"/>
                          </a:solidFill>
                        </a:rPr>
                        <a:t>（なぜ？）</a:t>
                      </a:r>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4159075">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2000" u="none" strike="noStrike" cap="none" dirty="0">
                        <a:solidFill>
                          <a:srgbClr val="666666"/>
                        </a:solidFill>
                      </a:endParaRPr>
                    </a:p>
                  </a:txBody>
                  <a:tcPr marL="91450" marR="91450" marT="45725" marB="45725">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82" name="Google Shape;382;p20"/>
          <p:cNvSpPr/>
          <p:nvPr/>
        </p:nvSpPr>
        <p:spPr>
          <a:xfrm rot="10800000">
            <a:off x="2488557" y="4201610"/>
            <a:ext cx="325538"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3" name="Google Shape;383;p20"/>
          <p:cNvSpPr/>
          <p:nvPr/>
        </p:nvSpPr>
        <p:spPr>
          <a:xfrm>
            <a:off x="876782" y="3912242"/>
            <a:ext cx="1577050" cy="1099598"/>
          </a:xfrm>
          <a:prstGeom prst="foldedCorner">
            <a:avLst>
              <a:gd name="adj" fmla="val 16667"/>
            </a:avLst>
          </a:prstGeom>
          <a:solidFill>
            <a:srgbClr val="F3CDCB"/>
          </a:solidFill>
          <a:ln w="25400" cap="flat" cmpd="sng">
            <a:solidFill>
              <a:srgbClr val="F3CDC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4" name="Google Shape;384;p20"/>
          <p:cNvSpPr/>
          <p:nvPr/>
        </p:nvSpPr>
        <p:spPr>
          <a:xfrm>
            <a:off x="2893670" y="3912242"/>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5" name="Google Shape;385;p20"/>
          <p:cNvSpPr/>
          <p:nvPr/>
        </p:nvSpPr>
        <p:spPr>
          <a:xfrm>
            <a:off x="4823756" y="3910459"/>
            <a:ext cx="1577050" cy="1099598"/>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6" name="Google Shape;386;p20"/>
          <p:cNvSpPr/>
          <p:nvPr/>
        </p:nvSpPr>
        <p:spPr>
          <a:xfrm>
            <a:off x="865206" y="5440101"/>
            <a:ext cx="1577050" cy="1099598"/>
          </a:xfrm>
          <a:prstGeom prst="foldedCorner">
            <a:avLst>
              <a:gd name="adj" fmla="val 16667"/>
            </a:avLst>
          </a:prstGeom>
          <a:solidFill>
            <a:srgbClr val="FFDDB2"/>
          </a:solidFill>
          <a:ln w="25400" cap="flat" cmpd="sng">
            <a:solidFill>
              <a:srgbClr val="FFDD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7" name="Google Shape;387;p20"/>
          <p:cNvSpPr/>
          <p:nvPr/>
        </p:nvSpPr>
        <p:spPr>
          <a:xfrm rot="10800000">
            <a:off x="4470720" y="4182465"/>
            <a:ext cx="325538" cy="555585"/>
          </a:xfrm>
          <a:prstGeom prst="rightArrow">
            <a:avLst>
              <a:gd name="adj1" fmla="val 50000"/>
              <a:gd name="adj2"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8" name="Google Shape;388;p20"/>
          <p:cNvSpPr/>
          <p:nvPr/>
        </p:nvSpPr>
        <p:spPr>
          <a:xfrm rot="8033679">
            <a:off x="2604099" y="5111225"/>
            <a:ext cx="325538" cy="555585"/>
          </a:xfrm>
          <a:prstGeom prst="rightArrow">
            <a:avLst>
              <a:gd name="adj1" fmla="val 50000"/>
              <a:gd name="adj2" fmla="val 50000"/>
            </a:avLst>
          </a:prstGeom>
          <a:solidFill>
            <a:srgbClr val="FF624F"/>
          </a:solidFill>
          <a:ln w="25400" cap="flat" cmpd="sng">
            <a:solidFill>
              <a:srgbClr val="FF62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9" name="Google Shape;389;p20"/>
          <p:cNvSpPr txBox="1"/>
          <p:nvPr/>
        </p:nvSpPr>
        <p:spPr>
          <a:xfrm>
            <a:off x="2505913" y="5645854"/>
            <a:ext cx="31541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他の取組はないかな？</a:t>
            </a:r>
            <a:endParaRPr sz="2000" b="1" i="0" u="none" strike="noStrike" cap="none">
              <a:solidFill>
                <a:srgbClr val="FF624F"/>
              </a:solidFill>
              <a:latin typeface="Arial"/>
              <a:ea typeface="Arial"/>
              <a:cs typeface="Arial"/>
              <a:sym typeface="Arial"/>
            </a:endParaRPr>
          </a:p>
        </p:txBody>
      </p:sp>
      <p:sp>
        <p:nvSpPr>
          <p:cNvPr id="390" name="Google Shape;390;p20"/>
          <p:cNvSpPr/>
          <p:nvPr/>
        </p:nvSpPr>
        <p:spPr>
          <a:xfrm rot="-2144405">
            <a:off x="2488556" y="3416272"/>
            <a:ext cx="325538" cy="555585"/>
          </a:xfrm>
          <a:prstGeom prst="rightArrow">
            <a:avLst>
              <a:gd name="adj1" fmla="val 50000"/>
              <a:gd name="adj2" fmla="val 50000"/>
            </a:avLst>
          </a:prstGeom>
          <a:solidFill>
            <a:srgbClr val="FF624F"/>
          </a:solidFill>
          <a:ln w="25400" cap="flat" cmpd="sng">
            <a:solidFill>
              <a:srgbClr val="FF62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1" name="Google Shape;391;p20"/>
          <p:cNvSpPr/>
          <p:nvPr/>
        </p:nvSpPr>
        <p:spPr>
          <a:xfrm>
            <a:off x="2893670" y="2677967"/>
            <a:ext cx="1577050" cy="1099598"/>
          </a:xfrm>
          <a:prstGeom prst="foldedCorner">
            <a:avLst>
              <a:gd name="adj" fmla="val 16667"/>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2" name="Google Shape;392;p20"/>
          <p:cNvSpPr txBox="1"/>
          <p:nvPr/>
        </p:nvSpPr>
        <p:spPr>
          <a:xfrm>
            <a:off x="516515" y="2626316"/>
            <a:ext cx="2362493" cy="950263"/>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別の「なぜ」が</a:t>
            </a:r>
            <a:endParaRPr sz="200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ないかな？</a:t>
            </a:r>
            <a:endParaRPr sz="2000" b="1" i="0" u="none" strike="noStrike" cap="none">
              <a:solidFill>
                <a:srgbClr val="FF624F"/>
              </a:solidFill>
              <a:latin typeface="Arial"/>
              <a:ea typeface="Arial"/>
              <a:cs typeface="Arial"/>
              <a:sym typeface="Arial"/>
            </a:endParaRPr>
          </a:p>
        </p:txBody>
      </p:sp>
      <p:sp>
        <p:nvSpPr>
          <p:cNvPr id="393" name="Google Shape;393;p20"/>
          <p:cNvSpPr/>
          <p:nvPr/>
        </p:nvSpPr>
        <p:spPr>
          <a:xfrm rot="10800000">
            <a:off x="6465243" y="4182464"/>
            <a:ext cx="325538" cy="555585"/>
          </a:xfrm>
          <a:prstGeom prst="rightArrow">
            <a:avLst>
              <a:gd name="adj1" fmla="val 50000"/>
              <a:gd name="adj2" fmla="val 50000"/>
            </a:avLst>
          </a:prstGeom>
          <a:solidFill>
            <a:srgbClr val="FF624F"/>
          </a:solidFill>
          <a:ln w="25400" cap="flat" cmpd="sng">
            <a:solidFill>
              <a:srgbClr val="FF62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4" name="Google Shape;394;p20"/>
          <p:cNvSpPr/>
          <p:nvPr/>
        </p:nvSpPr>
        <p:spPr>
          <a:xfrm>
            <a:off x="6926419" y="3907804"/>
            <a:ext cx="1577050" cy="1099598"/>
          </a:xfrm>
          <a:prstGeom prst="foldedCorner">
            <a:avLst>
              <a:gd name="adj" fmla="val 16667"/>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5" name="Google Shape;395;p20"/>
          <p:cNvSpPr txBox="1"/>
          <p:nvPr/>
        </p:nvSpPr>
        <p:spPr>
          <a:xfrm>
            <a:off x="5150677" y="3119051"/>
            <a:ext cx="3154107" cy="881522"/>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もう１回「なぜ？」を</a:t>
            </a:r>
            <a:endParaRPr sz="200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考えられないかな？</a:t>
            </a:r>
            <a:endParaRPr sz="2000" b="1" i="0" u="none" strike="noStrike" cap="none">
              <a:solidFill>
                <a:srgbClr val="FF624F"/>
              </a:solidFill>
              <a:latin typeface="Arial"/>
              <a:ea typeface="Arial"/>
              <a:cs typeface="Arial"/>
              <a:sym typeface="Arial"/>
            </a:endParaRPr>
          </a:p>
        </p:txBody>
      </p:sp>
      <p:pic>
        <p:nvPicPr>
          <p:cNvPr id="396" name="Google Shape;396;p20"/>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1"/>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ディスカッション①</a:t>
            </a:r>
            <a:endParaRPr sz="3000" b="1" i="0" u="none" strike="noStrike" cap="none">
              <a:solidFill>
                <a:srgbClr val="666666"/>
              </a:solidFill>
              <a:latin typeface="Arial"/>
              <a:ea typeface="Arial"/>
              <a:cs typeface="Arial"/>
              <a:sym typeface="Arial"/>
            </a:endParaRPr>
          </a:p>
        </p:txBody>
      </p:sp>
      <p:sp>
        <p:nvSpPr>
          <p:cNvPr id="402" name="Google Shape;402;p2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21</a:t>
            </a:fld>
            <a:endParaRPr/>
          </a:p>
        </p:txBody>
      </p:sp>
      <p:sp>
        <p:nvSpPr>
          <p:cNvPr id="403" name="Google Shape;403;p21"/>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実現してみたい取組を選ぶ</a:t>
            </a:r>
            <a:endParaRPr sz="2400" b="1" i="0" u="none" strike="noStrike" cap="none">
              <a:solidFill>
                <a:schemeClr val="lt1"/>
              </a:solidFill>
              <a:latin typeface="Arial"/>
              <a:ea typeface="Arial"/>
              <a:cs typeface="Arial"/>
              <a:sym typeface="Arial"/>
            </a:endParaRPr>
          </a:p>
        </p:txBody>
      </p:sp>
      <p:sp>
        <p:nvSpPr>
          <p:cNvPr id="404" name="Google Shape;404;p21"/>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405" name="Google Shape;405;p21"/>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模造紙に出揃ったアイデアの中から、</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「実現してみたい取組」と「なぜ？」の組み合わ</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せを１つ、選んでみましょう。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選ぶ際の基準は、</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　</a:t>
            </a:r>
            <a:r>
              <a:rPr lang="ja-JP" sz="2700" b="0" i="0" u="none" strike="sngStrike" cap="none">
                <a:solidFill>
                  <a:srgbClr val="666666"/>
                </a:solidFill>
                <a:latin typeface="Arial"/>
                <a:ea typeface="Arial"/>
                <a:cs typeface="Arial"/>
                <a:sym typeface="Arial"/>
              </a:rPr>
              <a:t>「これなら出来そう」</a:t>
            </a:r>
            <a:endParaRPr sz="2700" b="0" i="0" u="none" strike="sng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　「『なぜ？』が確かにそのとおり！」</a:t>
            </a:r>
            <a:endParaRPr sz="2700" b="0" i="0" u="none" strike="noStrike" cap="none">
              <a:solidFill>
                <a:srgbClr val="666666"/>
              </a:solidFill>
              <a:latin typeface="Arial"/>
              <a:ea typeface="Arial"/>
              <a:cs typeface="Arial"/>
              <a:sym typeface="Arial"/>
            </a:endParaRPr>
          </a:p>
        </p:txBody>
      </p:sp>
      <p:pic>
        <p:nvPicPr>
          <p:cNvPr id="406" name="Google Shape;406;p21"/>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2"/>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小休憩</a:t>
            </a:r>
            <a:endParaRPr sz="3000" b="1" i="0" u="none" strike="noStrike" cap="none">
              <a:solidFill>
                <a:srgbClr val="666666"/>
              </a:solidFill>
              <a:latin typeface="Arial"/>
              <a:ea typeface="Arial"/>
              <a:cs typeface="Arial"/>
              <a:sym typeface="Arial"/>
            </a:endParaRPr>
          </a:p>
        </p:txBody>
      </p:sp>
      <p:sp>
        <p:nvSpPr>
          <p:cNvPr id="412" name="Google Shape;412;p2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22</a:t>
            </a:fld>
            <a:endParaRPr/>
          </a:p>
        </p:txBody>
      </p:sp>
      <p:sp>
        <p:nvSpPr>
          <p:cNvPr id="413" name="Google Shape;413;p22"/>
          <p:cNvSpPr txBox="1"/>
          <p:nvPr/>
        </p:nvSpPr>
        <p:spPr>
          <a:xfrm>
            <a:off x="457200" y="2049608"/>
            <a:ext cx="8386200" cy="3251598"/>
          </a:xfrm>
          <a:prstGeom prst="rect">
            <a:avLst/>
          </a:prstGeom>
          <a:noFill/>
          <a:ln>
            <a:noFill/>
          </a:ln>
        </p:spPr>
        <p:txBody>
          <a:bodyPr spcFirstLastPara="1" wrap="square" lIns="90000" tIns="91425" rIns="91425" bIns="91425" anchor="ctr" anchorCtr="0">
            <a:noAutofit/>
          </a:bodyPr>
          <a:lstStyle/>
          <a:p>
            <a:pPr marL="0" marR="0" lvl="0" indent="0" algn="ctr" rtl="0">
              <a:lnSpc>
                <a:spcPct val="150000"/>
              </a:lnSpc>
              <a:spcBef>
                <a:spcPts val="0"/>
              </a:spcBef>
              <a:spcAft>
                <a:spcPts val="0"/>
              </a:spcAft>
              <a:buNone/>
            </a:pPr>
            <a:r>
              <a:rPr lang="ja-JP" sz="3600" b="1" i="0" u="none" strike="noStrike" cap="none">
                <a:solidFill>
                  <a:srgbClr val="666666"/>
                </a:solidFill>
                <a:latin typeface="Arial"/>
                <a:ea typeface="Arial"/>
                <a:cs typeface="Arial"/>
                <a:sym typeface="Arial"/>
              </a:rPr>
              <a:t>お疲れ様ですm(_ _)m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23"/>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ディスカッション②</a:t>
            </a:r>
            <a:endParaRPr sz="3000" b="1" i="0" u="none" strike="noStrike" cap="none">
              <a:solidFill>
                <a:srgbClr val="666666"/>
              </a:solidFill>
              <a:latin typeface="Arial"/>
              <a:ea typeface="Arial"/>
              <a:cs typeface="Arial"/>
              <a:sym typeface="Arial"/>
            </a:endParaRPr>
          </a:p>
        </p:txBody>
      </p:sp>
      <p:sp>
        <p:nvSpPr>
          <p:cNvPr id="419" name="Google Shape;419;p2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23</a:t>
            </a:fld>
            <a:endParaRPr/>
          </a:p>
        </p:txBody>
      </p:sp>
      <p:sp>
        <p:nvSpPr>
          <p:cNvPr id="420" name="Google Shape;420;p23"/>
          <p:cNvSpPr/>
          <p:nvPr/>
        </p:nvSpPr>
        <p:spPr>
          <a:xfrm>
            <a:off x="462982" y="2781782"/>
            <a:ext cx="3090445"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“4W1H”の</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フレームワークを</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埋めてみる</a:t>
            </a:r>
            <a:endParaRPr sz="1800" b="1" i="0" u="none" strike="noStrike" cap="none">
              <a:solidFill>
                <a:schemeClr val="lt1"/>
              </a:solidFill>
              <a:latin typeface="Arial"/>
              <a:ea typeface="Arial"/>
              <a:cs typeface="Arial"/>
              <a:sym typeface="Arial"/>
            </a:endParaRPr>
          </a:p>
        </p:txBody>
      </p:sp>
      <p:sp>
        <p:nvSpPr>
          <p:cNvPr id="421" name="Google Shape;421;p23"/>
          <p:cNvSpPr/>
          <p:nvPr/>
        </p:nvSpPr>
        <p:spPr>
          <a:xfrm>
            <a:off x="6930008" y="2773247"/>
            <a:ext cx="1924621" cy="2209335"/>
          </a:xfrm>
          <a:prstGeom prst="homePlat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(全体共有)</a:t>
            </a:r>
            <a:endParaRPr/>
          </a:p>
        </p:txBody>
      </p:sp>
      <p:sp>
        <p:nvSpPr>
          <p:cNvPr id="422" name="Google Shape;422;p23"/>
          <p:cNvSpPr txBox="1"/>
          <p:nvPr/>
        </p:nvSpPr>
        <p:spPr>
          <a:xfrm>
            <a:off x="763929" y="2239148"/>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423" name="Google Shape;423;p23"/>
          <p:cNvSpPr txBox="1"/>
          <p:nvPr/>
        </p:nvSpPr>
        <p:spPr>
          <a:xfrm>
            <a:off x="4020591" y="2214080"/>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【40min】</a:t>
            </a:r>
            <a:endParaRPr/>
          </a:p>
        </p:txBody>
      </p:sp>
      <p:sp>
        <p:nvSpPr>
          <p:cNvPr id="424" name="Google Shape;424;p23"/>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実現プランを考える</a:t>
            </a:r>
            <a:endParaRPr sz="2400" b="1" i="0" u="none" strike="noStrike" cap="none">
              <a:solidFill>
                <a:schemeClr val="lt1"/>
              </a:solidFill>
              <a:latin typeface="Arial"/>
              <a:ea typeface="Arial"/>
              <a:cs typeface="Arial"/>
              <a:sym typeface="Arial"/>
            </a:endParaRPr>
          </a:p>
        </p:txBody>
      </p:sp>
      <p:sp>
        <p:nvSpPr>
          <p:cNvPr id="425" name="Google Shape;425;p23"/>
          <p:cNvSpPr/>
          <p:nvPr/>
        </p:nvSpPr>
        <p:spPr>
          <a:xfrm>
            <a:off x="3696495" y="2781782"/>
            <a:ext cx="3090445"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グループ外の力も</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借りて、</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実現プランを</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作り上げる</a:t>
            </a:r>
            <a:endParaRPr sz="1800" b="1" i="0" u="none" strike="noStrike" cap="none">
              <a:solidFill>
                <a:schemeClr val="lt1"/>
              </a:solidFill>
              <a:latin typeface="Arial"/>
              <a:ea typeface="Arial"/>
              <a:cs typeface="Arial"/>
              <a:sym typeface="Arial"/>
            </a:endParaRPr>
          </a:p>
        </p:txBody>
      </p:sp>
      <p:pic>
        <p:nvPicPr>
          <p:cNvPr id="426" name="Google Shape;426;p23"/>
          <p:cNvPicPr preferRelativeResize="0"/>
          <p:nvPr/>
        </p:nvPicPr>
        <p:blipFill rotWithShape="1">
          <a:blip r:embed="rId3">
            <a:alphaModFix/>
          </a:blip>
          <a:srcRect/>
          <a:stretch/>
        </p:blipFill>
        <p:spPr>
          <a:xfrm>
            <a:off x="1215339" y="5189764"/>
            <a:ext cx="711198" cy="711198"/>
          </a:xfrm>
          <a:prstGeom prst="rect">
            <a:avLst/>
          </a:prstGeom>
          <a:noFill/>
          <a:ln>
            <a:noFill/>
          </a:ln>
        </p:spPr>
      </p:pic>
      <p:pic>
        <p:nvPicPr>
          <p:cNvPr id="427" name="Google Shape;427;p23"/>
          <p:cNvPicPr preferRelativeResize="0"/>
          <p:nvPr/>
        </p:nvPicPr>
        <p:blipFill rotWithShape="1">
          <a:blip r:embed="rId4">
            <a:alphaModFix/>
          </a:blip>
          <a:srcRect/>
          <a:stretch/>
        </p:blipFill>
        <p:spPr>
          <a:xfrm>
            <a:off x="4352074" y="5050885"/>
            <a:ext cx="963273" cy="963273"/>
          </a:xfrm>
          <a:prstGeom prst="rect">
            <a:avLst/>
          </a:prstGeom>
          <a:noFill/>
          <a:ln>
            <a:noFill/>
          </a:ln>
        </p:spPr>
      </p:pic>
      <p:pic>
        <p:nvPicPr>
          <p:cNvPr id="428" name="Google Shape;428;p23"/>
          <p:cNvPicPr preferRelativeResize="0"/>
          <p:nvPr/>
        </p:nvPicPr>
        <p:blipFill rotWithShape="1">
          <a:blip r:embed="rId5">
            <a:alphaModFix/>
          </a:blip>
          <a:srcRect/>
          <a:stretch/>
        </p:blipFill>
        <p:spPr>
          <a:xfrm>
            <a:off x="7127434" y="5074035"/>
            <a:ext cx="850077" cy="8500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4"/>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ディスカッション②</a:t>
            </a:r>
            <a:endParaRPr sz="3000" b="1" i="0" u="none" strike="noStrike" cap="none">
              <a:solidFill>
                <a:srgbClr val="666666"/>
              </a:solidFill>
              <a:latin typeface="Arial"/>
              <a:ea typeface="Arial"/>
              <a:cs typeface="Arial"/>
              <a:sym typeface="Arial"/>
            </a:endParaRPr>
          </a:p>
        </p:txBody>
      </p:sp>
      <p:sp>
        <p:nvSpPr>
          <p:cNvPr id="434" name="Google Shape;434;p2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24</a:t>
            </a:fld>
            <a:endParaRPr/>
          </a:p>
        </p:txBody>
      </p:sp>
      <p:sp>
        <p:nvSpPr>
          <p:cNvPr id="435" name="Google Shape;435;p24"/>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“4W1H”のフレームワークを埋めてみる</a:t>
            </a:r>
            <a:endParaRPr sz="2400" b="1" i="0" u="none" strike="noStrike" cap="none">
              <a:solidFill>
                <a:schemeClr val="lt1"/>
              </a:solidFill>
              <a:latin typeface="Arial"/>
              <a:ea typeface="Arial"/>
              <a:cs typeface="Arial"/>
              <a:sym typeface="Arial"/>
            </a:endParaRPr>
          </a:p>
        </p:txBody>
      </p:sp>
      <p:sp>
        <p:nvSpPr>
          <p:cNvPr id="436" name="Google Shape;436;p24"/>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437" name="Google Shape;437;p24"/>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先程選んだ取組を実現するためにはどうしたら良いのか、用紙Bを埋めながら一人ひとり考えてみましょう。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「誰が」の部分はあらかじめ印刷されていますが、</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思いつかないものは飛ばして、逆に印刷されてい</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ない「誰か」を書き足してもOKです。</a:t>
            </a:r>
            <a:endParaRPr sz="2700" b="0" i="0" u="none" strike="noStrike" cap="none">
              <a:solidFill>
                <a:srgbClr val="666666"/>
              </a:solidFill>
              <a:latin typeface="Arial"/>
              <a:ea typeface="Arial"/>
              <a:cs typeface="Arial"/>
              <a:sym typeface="Arial"/>
            </a:endParaRPr>
          </a:p>
        </p:txBody>
      </p:sp>
      <p:pic>
        <p:nvPicPr>
          <p:cNvPr id="438" name="Google Shape;438;p24"/>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25"/>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ディスカッション②</a:t>
            </a:r>
            <a:endParaRPr sz="3000" b="1" i="0" u="none" strike="noStrike" cap="none">
              <a:solidFill>
                <a:srgbClr val="666666"/>
              </a:solidFill>
              <a:latin typeface="Arial"/>
              <a:ea typeface="Arial"/>
              <a:cs typeface="Arial"/>
              <a:sym typeface="Arial"/>
            </a:endParaRPr>
          </a:p>
        </p:txBody>
      </p:sp>
      <p:sp>
        <p:nvSpPr>
          <p:cNvPr id="444" name="Google Shape;444;p2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25</a:t>
            </a:fld>
            <a:endParaRPr/>
          </a:p>
        </p:txBody>
      </p:sp>
      <p:sp>
        <p:nvSpPr>
          <p:cNvPr id="445" name="Google Shape;445;p25"/>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“4W1H”のフレームワークを埋めてみる</a:t>
            </a:r>
            <a:endParaRPr/>
          </a:p>
        </p:txBody>
      </p:sp>
      <p:sp>
        <p:nvSpPr>
          <p:cNvPr id="446" name="Google Shape;446;p25"/>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graphicFrame>
        <p:nvGraphicFramePr>
          <p:cNvPr id="447" name="Google Shape;447;p25"/>
          <p:cNvGraphicFramePr/>
          <p:nvPr/>
        </p:nvGraphicFramePr>
        <p:xfrm>
          <a:off x="509282" y="2134850"/>
          <a:ext cx="3000000" cy="3000000"/>
        </p:xfrm>
        <a:graphic>
          <a:graphicData uri="http://schemas.openxmlformats.org/drawingml/2006/table">
            <a:tbl>
              <a:tblPr firstRow="1" bandRow="1">
                <a:noFill/>
                <a:tableStyleId>{19F6F111-81C5-4ACE-BF42-67EB5BBA3F25}</a:tableStyleId>
              </a:tblPr>
              <a:tblGrid>
                <a:gridCol w="1250075">
                  <a:extLst>
                    <a:ext uri="{9D8B030D-6E8A-4147-A177-3AD203B41FA5}">
                      <a16:colId xmlns:a16="http://schemas.microsoft.com/office/drawing/2014/main" val="20000"/>
                    </a:ext>
                  </a:extLst>
                </a:gridCol>
                <a:gridCol w="1215350">
                  <a:extLst>
                    <a:ext uri="{9D8B030D-6E8A-4147-A177-3AD203B41FA5}">
                      <a16:colId xmlns:a16="http://schemas.microsoft.com/office/drawing/2014/main" val="20001"/>
                    </a:ext>
                  </a:extLst>
                </a:gridCol>
                <a:gridCol w="1307950">
                  <a:extLst>
                    <a:ext uri="{9D8B030D-6E8A-4147-A177-3AD203B41FA5}">
                      <a16:colId xmlns:a16="http://schemas.microsoft.com/office/drawing/2014/main" val="20002"/>
                    </a:ext>
                  </a:extLst>
                </a:gridCol>
                <a:gridCol w="1423675">
                  <a:extLst>
                    <a:ext uri="{9D8B030D-6E8A-4147-A177-3AD203B41FA5}">
                      <a16:colId xmlns:a16="http://schemas.microsoft.com/office/drawing/2014/main" val="20003"/>
                    </a:ext>
                  </a:extLst>
                </a:gridCol>
                <a:gridCol w="1342650">
                  <a:extLst>
                    <a:ext uri="{9D8B030D-6E8A-4147-A177-3AD203B41FA5}">
                      <a16:colId xmlns:a16="http://schemas.microsoft.com/office/drawing/2014/main" val="20004"/>
                    </a:ext>
                  </a:extLst>
                </a:gridCol>
              </a:tblGrid>
              <a:tr h="544300">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誰が</a:t>
                      </a:r>
                      <a:endParaRPr sz="1600" u="none" strike="noStrike" cap="none">
                        <a:solidFill>
                          <a:srgbClr val="666666"/>
                        </a:solidFill>
                      </a:endParaRPr>
                    </a:p>
                    <a:p>
                      <a:pPr marL="0" marR="0" lvl="0" indent="0" algn="ctr" rtl="0">
                        <a:lnSpc>
                          <a:spcPct val="100000"/>
                        </a:lnSpc>
                        <a:spcBef>
                          <a:spcPts val="0"/>
                        </a:spcBef>
                        <a:spcAft>
                          <a:spcPts val="0"/>
                        </a:spcAft>
                        <a:buNone/>
                      </a:pPr>
                      <a:r>
                        <a:rPr lang="ja-JP" sz="1600" u="none" strike="noStrike" cap="none">
                          <a:solidFill>
                            <a:srgbClr val="666666"/>
                          </a:solidFill>
                        </a:rPr>
                        <a:t>who</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何を</a:t>
                      </a:r>
                      <a:endParaRPr sz="1600" u="none" strike="noStrike" cap="none">
                        <a:solidFill>
                          <a:srgbClr val="666666"/>
                        </a:solidFill>
                      </a:endParaRPr>
                    </a:p>
                    <a:p>
                      <a:pPr marL="0" marR="0" lvl="0" indent="0" algn="ctr" rtl="0">
                        <a:lnSpc>
                          <a:spcPct val="100000"/>
                        </a:lnSpc>
                        <a:spcBef>
                          <a:spcPts val="0"/>
                        </a:spcBef>
                        <a:spcAft>
                          <a:spcPts val="0"/>
                        </a:spcAft>
                        <a:buNone/>
                      </a:pPr>
                      <a:r>
                        <a:rPr lang="ja-JP" sz="1600" u="none" strike="noStrike" cap="none">
                          <a:solidFill>
                            <a:srgbClr val="666666"/>
                          </a:solidFill>
                        </a:rPr>
                        <a:t>what</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いつ</a:t>
                      </a:r>
                      <a:endParaRPr sz="1600" u="none" strike="noStrike" cap="none">
                        <a:solidFill>
                          <a:srgbClr val="666666"/>
                        </a:solidFill>
                      </a:endParaRPr>
                    </a:p>
                    <a:p>
                      <a:pPr marL="0" marR="0" lvl="0" indent="0" algn="ctr" rtl="0">
                        <a:lnSpc>
                          <a:spcPct val="100000"/>
                        </a:lnSpc>
                        <a:spcBef>
                          <a:spcPts val="0"/>
                        </a:spcBef>
                        <a:spcAft>
                          <a:spcPts val="0"/>
                        </a:spcAft>
                        <a:buNone/>
                      </a:pPr>
                      <a:r>
                        <a:rPr lang="ja-JP" sz="1600" u="none" strike="noStrike" cap="none">
                          <a:solidFill>
                            <a:srgbClr val="666666"/>
                          </a:solidFill>
                        </a:rPr>
                        <a:t>when</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どうやって</a:t>
                      </a:r>
                      <a:endParaRPr sz="1600" u="none" strike="noStrike" cap="none">
                        <a:solidFill>
                          <a:srgbClr val="666666"/>
                        </a:solidFill>
                      </a:endParaRPr>
                    </a:p>
                    <a:p>
                      <a:pPr marL="0" marR="0" lvl="0" indent="0" algn="ctr" rtl="0">
                        <a:lnSpc>
                          <a:spcPct val="100000"/>
                        </a:lnSpc>
                        <a:spcBef>
                          <a:spcPts val="0"/>
                        </a:spcBef>
                        <a:spcAft>
                          <a:spcPts val="0"/>
                        </a:spcAft>
                        <a:buNone/>
                      </a:pPr>
                      <a:r>
                        <a:rPr lang="ja-JP" sz="1600" u="none" strike="noStrike" cap="none">
                          <a:solidFill>
                            <a:srgbClr val="666666"/>
                          </a:solidFill>
                        </a:rPr>
                        <a:t>how</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なぜ</a:t>
                      </a:r>
                      <a:endParaRPr sz="1600" u="none" strike="noStrike" cap="none">
                        <a:solidFill>
                          <a:srgbClr val="666666"/>
                        </a:solidFill>
                      </a:endParaRPr>
                    </a:p>
                    <a:p>
                      <a:pPr marL="0" marR="0" lvl="0" indent="0" algn="ctr" rtl="0">
                        <a:lnSpc>
                          <a:spcPct val="100000"/>
                        </a:lnSpc>
                        <a:spcBef>
                          <a:spcPts val="0"/>
                        </a:spcBef>
                        <a:spcAft>
                          <a:spcPts val="0"/>
                        </a:spcAft>
                        <a:buNone/>
                      </a:pPr>
                      <a:r>
                        <a:rPr lang="ja-JP" sz="1600" u="none" strike="noStrike" cap="none">
                          <a:solidFill>
                            <a:srgbClr val="666666"/>
                          </a:solidFill>
                        </a:rPr>
                        <a:t>why</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54430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民間企業等</a:t>
                      </a:r>
                      <a:endParaRPr sz="1400" u="none" strike="noStrike" cap="none">
                        <a:solidFill>
                          <a:srgbClr val="666666"/>
                        </a:solidFill>
                      </a:endParaRPr>
                    </a:p>
                    <a:p>
                      <a:pPr marL="0" marR="0" lvl="0" indent="0" algn="ctr" rtl="0">
                        <a:lnSpc>
                          <a:spcPct val="100000"/>
                        </a:lnSpc>
                        <a:spcBef>
                          <a:spcPts val="0"/>
                        </a:spcBef>
                        <a:spcAft>
                          <a:spcPts val="0"/>
                        </a:spcAft>
                        <a:buNone/>
                      </a:pPr>
                      <a:r>
                        <a:rPr lang="ja-JP" sz="1400" u="none" strike="noStrike" cap="none">
                          <a:solidFill>
                            <a:srgbClr val="666666"/>
                          </a:solidFill>
                        </a:rPr>
                        <a:t>（自分自身）</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u="none" strike="noStrike" cap="none">
                          <a:solidFill>
                            <a:srgbClr val="666666"/>
                          </a:solidFill>
                        </a:rPr>
                        <a:t>（例）イベント企画のお手伝い</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u="none" strike="noStrike" cap="none">
                          <a:solidFill>
                            <a:srgbClr val="666666"/>
                          </a:solidFill>
                        </a:rPr>
                        <a:t>（例）コロナでイベントがなくなった、今！</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u="none" strike="noStrike" cap="none">
                          <a:solidFill>
                            <a:srgbClr val="666666"/>
                          </a:solidFill>
                        </a:rPr>
                        <a:t>（例）ワークショップ開いたり、インタビューしたり。</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u="none" strike="noStrike" cap="none">
                          <a:solidFill>
                            <a:srgbClr val="666666"/>
                          </a:solidFill>
                        </a:rPr>
                        <a:t>（例）過去の知見活かしつつ地域の方主体で考えると良いイベントができそう!</a:t>
                      </a:r>
                      <a:endParaRPr sz="12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r h="54430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民間企業等</a:t>
                      </a:r>
                      <a:endParaRPr sz="1400" u="none" strike="noStrike" cap="none">
                        <a:solidFill>
                          <a:srgbClr val="666666"/>
                        </a:solidFill>
                      </a:endParaRPr>
                    </a:p>
                    <a:p>
                      <a:pPr marL="0" marR="0" lvl="0" indent="0" algn="ctr" rtl="0">
                        <a:lnSpc>
                          <a:spcPct val="100000"/>
                        </a:lnSpc>
                        <a:spcBef>
                          <a:spcPts val="0"/>
                        </a:spcBef>
                        <a:spcAft>
                          <a:spcPts val="0"/>
                        </a:spcAft>
                        <a:buNone/>
                      </a:pPr>
                      <a:r>
                        <a:rPr lang="ja-JP" sz="1400" u="none" strike="noStrike" cap="none">
                          <a:solidFill>
                            <a:srgbClr val="666666"/>
                          </a:solidFill>
                        </a:rPr>
                        <a:t>（　　　　）</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2"/>
                  </a:ext>
                </a:extLst>
              </a:tr>
              <a:tr h="52805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民間企業等</a:t>
                      </a:r>
                      <a:endParaRPr sz="1400" u="none" strike="noStrike" cap="none">
                        <a:solidFill>
                          <a:srgbClr val="666666"/>
                        </a:solidFill>
                      </a:endParaRPr>
                    </a:p>
                    <a:p>
                      <a:pPr marL="0" marR="0" lvl="0" indent="0" algn="ctr" rtl="0">
                        <a:lnSpc>
                          <a:spcPct val="100000"/>
                        </a:lnSpc>
                        <a:spcBef>
                          <a:spcPts val="0"/>
                        </a:spcBef>
                        <a:spcAft>
                          <a:spcPts val="0"/>
                        </a:spcAft>
                        <a:buNone/>
                      </a:pPr>
                      <a:r>
                        <a:rPr lang="ja-JP" sz="1400" u="none" strike="noStrike" cap="none">
                          <a:solidFill>
                            <a:srgbClr val="666666"/>
                          </a:solidFill>
                        </a:rPr>
                        <a:t>（　　　　）</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3"/>
                  </a:ext>
                </a:extLst>
              </a:tr>
              <a:tr h="52805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民間企業等</a:t>
                      </a:r>
                      <a:endParaRPr sz="1400" u="none" strike="noStrike" cap="none">
                        <a:solidFill>
                          <a:srgbClr val="666666"/>
                        </a:solidFill>
                      </a:endParaRPr>
                    </a:p>
                    <a:p>
                      <a:pPr marL="0" marR="0" lvl="0" indent="0" algn="ctr" rtl="0">
                        <a:lnSpc>
                          <a:spcPct val="100000"/>
                        </a:lnSpc>
                        <a:spcBef>
                          <a:spcPts val="0"/>
                        </a:spcBef>
                        <a:spcAft>
                          <a:spcPts val="0"/>
                        </a:spcAft>
                        <a:buNone/>
                      </a:pPr>
                      <a:r>
                        <a:rPr lang="ja-JP" sz="1400" u="none" strike="noStrike" cap="none">
                          <a:solidFill>
                            <a:srgbClr val="666666"/>
                          </a:solidFill>
                        </a:rPr>
                        <a:t>（　　　　）</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4"/>
                  </a:ext>
                </a:extLst>
              </a:tr>
              <a:tr h="52805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行政</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5"/>
                  </a:ext>
                </a:extLst>
              </a:tr>
              <a:tr h="528050">
                <a:tc>
                  <a:txBody>
                    <a:bodyPr/>
                    <a:lstStyle/>
                    <a:p>
                      <a:pPr marL="0" marR="0" lvl="0" indent="0" algn="ctr" rtl="0">
                        <a:lnSpc>
                          <a:spcPct val="100000"/>
                        </a:lnSpc>
                        <a:spcBef>
                          <a:spcPts val="0"/>
                        </a:spcBef>
                        <a:spcAft>
                          <a:spcPts val="0"/>
                        </a:spcAft>
                        <a:buNone/>
                      </a:pPr>
                      <a:r>
                        <a:rPr lang="ja-JP" sz="1400" u="none" strike="noStrike" cap="none">
                          <a:solidFill>
                            <a:srgbClr val="666666"/>
                          </a:solidFill>
                        </a:rPr>
                        <a:t>市民</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6"/>
                  </a:ext>
                </a:extLst>
              </a:tr>
              <a:tr h="441200">
                <a:tc>
                  <a:txBody>
                    <a:bodyPr/>
                    <a:lstStyle/>
                    <a:p>
                      <a:pPr marL="0" marR="0" lvl="0" indent="0" algn="ctr" rtl="0">
                        <a:lnSpc>
                          <a:spcPct val="100000"/>
                        </a:lnSpc>
                        <a:spcBef>
                          <a:spcPts val="0"/>
                        </a:spcBef>
                        <a:spcAft>
                          <a:spcPts val="0"/>
                        </a:spcAft>
                        <a:buNone/>
                      </a:pPr>
                      <a:endParaRPr sz="14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dirty="0">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448" name="Google Shape;448;p25"/>
          <p:cNvSpPr/>
          <p:nvPr/>
        </p:nvSpPr>
        <p:spPr>
          <a:xfrm rot="5400000">
            <a:off x="5974076" y="4323152"/>
            <a:ext cx="2731627" cy="358815"/>
          </a:xfrm>
          <a:prstGeom prst="triangl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9" name="Google Shape;449;p25"/>
          <p:cNvSpPr/>
          <p:nvPr/>
        </p:nvSpPr>
        <p:spPr>
          <a:xfrm>
            <a:off x="7638748" y="2461357"/>
            <a:ext cx="1326330" cy="895690"/>
          </a:xfrm>
          <a:prstGeom prst="foldedCorner">
            <a:avLst>
              <a:gd name="adj" fmla="val 16667"/>
            </a:avLst>
          </a:prstGeom>
          <a:solidFill>
            <a:srgbClr val="F3CDCB"/>
          </a:solidFill>
          <a:ln w="25400" cap="flat" cmpd="sng">
            <a:solidFill>
              <a:srgbClr val="F3CDCB"/>
            </a:solidFill>
            <a:prstDash val="solid"/>
            <a:round/>
            <a:headEnd type="none" w="sm" len="sm"/>
            <a:tailEnd type="none" w="sm" len="sm"/>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（例）今ある日常を素材に持続可能なイベントづくり</a:t>
            </a:r>
            <a:endParaRPr sz="1200" b="0" i="0" u="none" strike="noStrike" cap="none">
              <a:solidFill>
                <a:srgbClr val="666666"/>
              </a:solidFill>
              <a:latin typeface="Arial"/>
              <a:ea typeface="Arial"/>
              <a:cs typeface="Arial"/>
              <a:sym typeface="Arial"/>
            </a:endParaRPr>
          </a:p>
        </p:txBody>
      </p:sp>
      <p:sp>
        <p:nvSpPr>
          <p:cNvPr id="450" name="Google Shape;450;p25"/>
          <p:cNvSpPr/>
          <p:nvPr/>
        </p:nvSpPr>
        <p:spPr>
          <a:xfrm>
            <a:off x="7640831" y="3896435"/>
            <a:ext cx="1326330" cy="895690"/>
          </a:xfrm>
          <a:prstGeom prst="foldedCorner">
            <a:avLst>
              <a:gd name="adj" fmla="val 16667"/>
            </a:avLst>
          </a:prstGeom>
          <a:solidFill>
            <a:srgbClr val="BAF8FF"/>
          </a:solidFill>
          <a:ln w="25400" cap="flat" cmpd="sng">
            <a:solidFill>
              <a:srgbClr val="BAF8FF"/>
            </a:solidFill>
            <a:prstDash val="solid"/>
            <a:round/>
            <a:headEnd type="none" w="sm" len="sm"/>
            <a:tailEnd type="none" w="sm" len="sm"/>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（例）担い手の減少が続く中でも、イベントを通じて観光客を呼びたい。</a:t>
            </a:r>
            <a:endParaRPr/>
          </a:p>
        </p:txBody>
      </p:sp>
      <p:sp>
        <p:nvSpPr>
          <p:cNvPr id="451" name="Google Shape;451;p25"/>
          <p:cNvSpPr/>
          <p:nvPr/>
        </p:nvSpPr>
        <p:spPr>
          <a:xfrm>
            <a:off x="7640831" y="5258478"/>
            <a:ext cx="1326330" cy="895690"/>
          </a:xfrm>
          <a:prstGeom prst="foldedCorner">
            <a:avLst>
              <a:gd name="adj" fmla="val 16667"/>
            </a:avLst>
          </a:prstGeom>
          <a:solidFill>
            <a:srgbClr val="6FD2A8"/>
          </a:solidFill>
          <a:ln w="25400" cap="flat" cmpd="sng">
            <a:solidFill>
              <a:srgbClr val="6FD2A8"/>
            </a:solidFill>
            <a:prstDash val="solid"/>
            <a:round/>
            <a:headEnd type="none" w="sm" len="sm"/>
            <a:tailEnd type="none" w="sm" len="sm"/>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（例）観光客を通じて地域経済が潤ってほしい。</a:t>
            </a:r>
            <a:endParaRPr sz="1200" b="0" i="0" u="none" strike="noStrike" cap="none">
              <a:solidFill>
                <a:srgbClr val="666666"/>
              </a:solidFill>
              <a:latin typeface="Arial"/>
              <a:ea typeface="Arial"/>
              <a:cs typeface="Arial"/>
              <a:sym typeface="Arial"/>
            </a:endParaRPr>
          </a:p>
        </p:txBody>
      </p:sp>
      <p:cxnSp>
        <p:nvCxnSpPr>
          <p:cNvPr id="452" name="Google Shape;452;p25"/>
          <p:cNvCxnSpPr>
            <a:stCxn id="450" idx="0"/>
            <a:endCxn id="449" idx="2"/>
          </p:cNvCxnSpPr>
          <p:nvPr/>
        </p:nvCxnSpPr>
        <p:spPr>
          <a:xfrm rot="10800000">
            <a:off x="8301896" y="3357035"/>
            <a:ext cx="2100" cy="539400"/>
          </a:xfrm>
          <a:prstGeom prst="straightConnector1">
            <a:avLst/>
          </a:prstGeom>
          <a:noFill/>
          <a:ln w="19050" cap="flat" cmpd="sng">
            <a:solidFill>
              <a:srgbClr val="666666"/>
            </a:solidFill>
            <a:prstDash val="solid"/>
            <a:round/>
            <a:headEnd type="none" w="sm" len="sm"/>
            <a:tailEnd type="triangle" w="med" len="med"/>
          </a:ln>
        </p:spPr>
      </p:cxnSp>
      <p:cxnSp>
        <p:nvCxnSpPr>
          <p:cNvPr id="453" name="Google Shape;453;p25"/>
          <p:cNvCxnSpPr>
            <a:stCxn id="451" idx="0"/>
            <a:endCxn id="450" idx="2"/>
          </p:cNvCxnSpPr>
          <p:nvPr/>
        </p:nvCxnSpPr>
        <p:spPr>
          <a:xfrm rot="10800000">
            <a:off x="8303996" y="4791978"/>
            <a:ext cx="0" cy="466500"/>
          </a:xfrm>
          <a:prstGeom prst="straightConnector1">
            <a:avLst/>
          </a:prstGeom>
          <a:noFill/>
          <a:ln w="19050" cap="flat" cmpd="sng">
            <a:solidFill>
              <a:srgbClr val="666666"/>
            </a:solidFill>
            <a:prstDash val="solid"/>
            <a:round/>
            <a:headEnd type="none" w="sm" len="sm"/>
            <a:tailEnd type="triangle" w="med" len="med"/>
          </a:ln>
        </p:spPr>
      </p:cxnSp>
      <p:pic>
        <p:nvPicPr>
          <p:cNvPr id="454" name="Google Shape;454;p25"/>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ディスカッション②</a:t>
            </a:r>
            <a:endParaRPr sz="3000" b="1" i="0" u="none" strike="noStrike" cap="none">
              <a:solidFill>
                <a:srgbClr val="666666"/>
              </a:solidFill>
              <a:latin typeface="Arial"/>
              <a:ea typeface="Arial"/>
              <a:cs typeface="Arial"/>
              <a:sym typeface="Arial"/>
            </a:endParaRPr>
          </a:p>
        </p:txBody>
      </p:sp>
      <p:sp>
        <p:nvSpPr>
          <p:cNvPr id="460" name="Google Shape;460;p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26</a:t>
            </a:fld>
            <a:endParaRPr/>
          </a:p>
        </p:txBody>
      </p:sp>
      <p:sp>
        <p:nvSpPr>
          <p:cNvPr id="461" name="Google Shape;461;p26"/>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グループ外の力も借りて、実現プランを作り上げる</a:t>
            </a:r>
            <a:endParaRPr/>
          </a:p>
        </p:txBody>
      </p:sp>
      <p:sp>
        <p:nvSpPr>
          <p:cNvPr id="462" name="Google Shape;462;p26"/>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【40min】</a:t>
            </a:r>
            <a:endParaRPr/>
          </a:p>
        </p:txBody>
      </p:sp>
      <p:sp>
        <p:nvSpPr>
          <p:cNvPr id="463" name="Google Shape;463;p26"/>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グループ内で対話しながら、模造紙の”4W1H”を</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完成させます。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「誰が」に出てきた人や、関係がある人が、別のグループにいるかも知れません。より現実的なプランにするために、積極的に話を聞きにいって</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みましょう！</a:t>
            </a:r>
            <a:endParaRPr sz="2700" b="0" i="0" u="none" strike="noStrike" cap="none">
              <a:solidFill>
                <a:srgbClr val="666666"/>
              </a:solidFill>
              <a:latin typeface="Arial"/>
              <a:ea typeface="Arial"/>
              <a:cs typeface="Arial"/>
              <a:sym typeface="Arial"/>
            </a:endParaRPr>
          </a:p>
        </p:txBody>
      </p:sp>
      <p:pic>
        <p:nvPicPr>
          <p:cNvPr id="464" name="Google Shape;464;p26"/>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27"/>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全体共有①</a:t>
            </a:r>
            <a:endParaRPr sz="3000" b="1" i="0" u="none" strike="noStrike" cap="none">
              <a:solidFill>
                <a:srgbClr val="666666"/>
              </a:solidFill>
              <a:latin typeface="Arial"/>
              <a:ea typeface="Arial"/>
              <a:cs typeface="Arial"/>
              <a:sym typeface="Arial"/>
            </a:endParaRPr>
          </a:p>
        </p:txBody>
      </p:sp>
      <p:sp>
        <p:nvSpPr>
          <p:cNvPr id="470" name="Google Shape;470;p2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27</a:t>
            </a:fld>
            <a:endParaRPr/>
          </a:p>
        </p:txBody>
      </p:sp>
      <p:sp>
        <p:nvSpPr>
          <p:cNvPr id="471" name="Google Shape;471;p27"/>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実現プランを発表！</a:t>
            </a:r>
            <a:endParaRPr/>
          </a:p>
        </p:txBody>
      </p:sp>
      <p:sp>
        <p:nvSpPr>
          <p:cNvPr id="472" name="Google Shape;472;p27"/>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【15min】</a:t>
            </a:r>
            <a:endParaRPr/>
          </a:p>
        </p:txBody>
      </p:sp>
      <p:sp>
        <p:nvSpPr>
          <p:cNvPr id="473" name="Google Shape;473;p27"/>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1" i="0" u="none" strike="noStrike" cap="none">
                <a:solidFill>
                  <a:srgbClr val="666666"/>
                </a:solidFill>
                <a:latin typeface="Arial"/>
                <a:ea typeface="Arial"/>
                <a:cs typeface="Arial"/>
                <a:sym typeface="Arial"/>
              </a:rPr>
              <a:t>発表内容</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「選んだ取組と、なぜ？その取組が必要か」</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「選んだ取組を実現するためのプラン」</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１グループ３分を目安に、Aグループからお願いします！</a:t>
            </a:r>
            <a:endParaRPr sz="2700" b="0" i="0" u="none" strike="noStrike" cap="none">
              <a:solidFill>
                <a:srgbClr val="666666"/>
              </a:solidFill>
              <a:latin typeface="Arial"/>
              <a:ea typeface="Arial"/>
              <a:cs typeface="Arial"/>
              <a:sym typeface="Arial"/>
            </a:endParaRPr>
          </a:p>
        </p:txBody>
      </p:sp>
      <p:sp>
        <p:nvSpPr>
          <p:cNvPr id="474" name="Google Shape;474;p27"/>
          <p:cNvSpPr/>
          <p:nvPr/>
        </p:nvSpPr>
        <p:spPr>
          <a:xfrm>
            <a:off x="1053298" y="3121149"/>
            <a:ext cx="6528120" cy="177636"/>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475" name="Google Shape;475;p27"/>
          <p:cNvSpPr/>
          <p:nvPr/>
        </p:nvSpPr>
        <p:spPr>
          <a:xfrm>
            <a:off x="1041726" y="3727048"/>
            <a:ext cx="5879935" cy="198699"/>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pic>
        <p:nvPicPr>
          <p:cNvPr id="476" name="Google Shape;476;p27"/>
          <p:cNvPicPr preferRelativeResize="0"/>
          <p:nvPr/>
        </p:nvPicPr>
        <p:blipFill rotWithShape="1">
          <a:blip r:embed="rId3">
            <a:alphaModFix/>
          </a:blip>
          <a:srcRect/>
          <a:stretch/>
        </p:blipFill>
        <p:spPr>
          <a:xfrm>
            <a:off x="7924810" y="597185"/>
            <a:ext cx="850077" cy="85007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28"/>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小休憩</a:t>
            </a:r>
            <a:endParaRPr sz="3000" b="1" i="0" u="none" strike="noStrike" cap="none">
              <a:solidFill>
                <a:srgbClr val="666666"/>
              </a:solidFill>
              <a:latin typeface="Arial"/>
              <a:ea typeface="Arial"/>
              <a:cs typeface="Arial"/>
              <a:sym typeface="Arial"/>
            </a:endParaRPr>
          </a:p>
        </p:txBody>
      </p:sp>
      <p:sp>
        <p:nvSpPr>
          <p:cNvPr id="482" name="Google Shape;482;p2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28</a:t>
            </a:fld>
            <a:endParaRPr/>
          </a:p>
        </p:txBody>
      </p:sp>
      <p:sp>
        <p:nvSpPr>
          <p:cNvPr id="483" name="Google Shape;483;p28"/>
          <p:cNvSpPr txBox="1"/>
          <p:nvPr/>
        </p:nvSpPr>
        <p:spPr>
          <a:xfrm>
            <a:off x="457200" y="2049608"/>
            <a:ext cx="8386200" cy="3251598"/>
          </a:xfrm>
          <a:prstGeom prst="rect">
            <a:avLst/>
          </a:prstGeom>
          <a:noFill/>
          <a:ln>
            <a:noFill/>
          </a:ln>
        </p:spPr>
        <p:txBody>
          <a:bodyPr spcFirstLastPara="1" wrap="square" lIns="90000" tIns="91425" rIns="91425" bIns="91425" anchor="ctr" anchorCtr="0">
            <a:noAutofit/>
          </a:bodyPr>
          <a:lstStyle/>
          <a:p>
            <a:pPr marL="0" marR="0" lvl="0" indent="0" algn="ctr" rtl="0">
              <a:lnSpc>
                <a:spcPct val="150000"/>
              </a:lnSpc>
              <a:spcBef>
                <a:spcPts val="0"/>
              </a:spcBef>
              <a:spcAft>
                <a:spcPts val="0"/>
              </a:spcAft>
              <a:buNone/>
            </a:pPr>
            <a:r>
              <a:rPr lang="ja-JP" sz="3600" b="1" i="0" u="none" strike="noStrike" cap="none">
                <a:solidFill>
                  <a:srgbClr val="666666"/>
                </a:solidFill>
                <a:latin typeface="Arial"/>
                <a:ea typeface="Arial"/>
                <a:cs typeface="Arial"/>
                <a:sym typeface="Arial"/>
              </a:rPr>
              <a:t>再び、お疲れ様ですm(_ _)m</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29"/>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ディスカッション③</a:t>
            </a:r>
            <a:endParaRPr sz="3000" b="1" i="0" u="none" strike="noStrike" cap="none">
              <a:solidFill>
                <a:srgbClr val="666666"/>
              </a:solidFill>
              <a:latin typeface="Arial"/>
              <a:ea typeface="Arial"/>
              <a:cs typeface="Arial"/>
              <a:sym typeface="Arial"/>
            </a:endParaRPr>
          </a:p>
        </p:txBody>
      </p:sp>
      <p:sp>
        <p:nvSpPr>
          <p:cNvPr id="489" name="Google Shape;489;p2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29</a:t>
            </a:fld>
            <a:endParaRPr/>
          </a:p>
        </p:txBody>
      </p:sp>
      <p:sp>
        <p:nvSpPr>
          <p:cNvPr id="490" name="Google Shape;490;p29"/>
          <p:cNvSpPr/>
          <p:nvPr/>
        </p:nvSpPr>
        <p:spPr>
          <a:xfrm>
            <a:off x="462982" y="2781782"/>
            <a:ext cx="3090445"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5年後／20年後に</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思いを馳せる</a:t>
            </a:r>
            <a:endParaRPr sz="1800" b="1" i="0" u="none" strike="noStrike" cap="none">
              <a:solidFill>
                <a:schemeClr val="lt1"/>
              </a:solidFill>
              <a:latin typeface="Arial"/>
              <a:ea typeface="Arial"/>
              <a:cs typeface="Arial"/>
              <a:sym typeface="Arial"/>
            </a:endParaRPr>
          </a:p>
        </p:txBody>
      </p:sp>
      <p:sp>
        <p:nvSpPr>
          <p:cNvPr id="491" name="Google Shape;491;p29"/>
          <p:cNvSpPr/>
          <p:nvPr/>
        </p:nvSpPr>
        <p:spPr>
          <a:xfrm>
            <a:off x="6930008" y="2773247"/>
            <a:ext cx="1924621" cy="2209335"/>
          </a:xfrm>
          <a:prstGeom prst="homePlat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(全体共有)</a:t>
            </a:r>
            <a:endParaRPr/>
          </a:p>
        </p:txBody>
      </p:sp>
      <p:sp>
        <p:nvSpPr>
          <p:cNvPr id="492" name="Google Shape;492;p29"/>
          <p:cNvSpPr txBox="1"/>
          <p:nvPr/>
        </p:nvSpPr>
        <p:spPr>
          <a:xfrm>
            <a:off x="763929" y="2239148"/>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493" name="Google Shape;493;p29"/>
          <p:cNvSpPr txBox="1"/>
          <p:nvPr/>
        </p:nvSpPr>
        <p:spPr>
          <a:xfrm>
            <a:off x="4020591" y="2214080"/>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【15min】</a:t>
            </a:r>
            <a:endParaRPr/>
          </a:p>
        </p:txBody>
      </p:sp>
      <p:sp>
        <p:nvSpPr>
          <p:cNvPr id="494" name="Google Shape;494;p29"/>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観光を通じて実現したい、未来の十日町市を考える</a:t>
            </a:r>
            <a:endParaRPr sz="2400" b="1" i="0" u="none" strike="noStrike" cap="none">
              <a:solidFill>
                <a:schemeClr val="lt1"/>
              </a:solidFill>
              <a:latin typeface="Arial"/>
              <a:ea typeface="Arial"/>
              <a:cs typeface="Arial"/>
              <a:sym typeface="Arial"/>
            </a:endParaRPr>
          </a:p>
        </p:txBody>
      </p:sp>
      <p:sp>
        <p:nvSpPr>
          <p:cNvPr id="495" name="Google Shape;495;p29"/>
          <p:cNvSpPr/>
          <p:nvPr/>
        </p:nvSpPr>
        <p:spPr>
          <a:xfrm>
            <a:off x="3696495" y="2781782"/>
            <a:ext cx="3090445" cy="2209335"/>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みんなの考えを</a:t>
            </a:r>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聞いてみる</a:t>
            </a:r>
            <a:endParaRPr sz="1800" b="1" i="0" u="none" strike="noStrike" cap="none">
              <a:solidFill>
                <a:schemeClr val="lt1"/>
              </a:solidFill>
              <a:latin typeface="Arial"/>
              <a:ea typeface="Arial"/>
              <a:cs typeface="Arial"/>
              <a:sym typeface="Arial"/>
            </a:endParaRPr>
          </a:p>
        </p:txBody>
      </p:sp>
      <p:pic>
        <p:nvPicPr>
          <p:cNvPr id="496" name="Google Shape;496;p29"/>
          <p:cNvPicPr preferRelativeResize="0"/>
          <p:nvPr/>
        </p:nvPicPr>
        <p:blipFill rotWithShape="1">
          <a:blip r:embed="rId3">
            <a:alphaModFix/>
          </a:blip>
          <a:srcRect/>
          <a:stretch/>
        </p:blipFill>
        <p:spPr>
          <a:xfrm>
            <a:off x="1215339" y="5189764"/>
            <a:ext cx="711198" cy="711198"/>
          </a:xfrm>
          <a:prstGeom prst="rect">
            <a:avLst/>
          </a:prstGeom>
          <a:noFill/>
          <a:ln>
            <a:noFill/>
          </a:ln>
        </p:spPr>
      </p:pic>
      <p:pic>
        <p:nvPicPr>
          <p:cNvPr id="497" name="Google Shape;497;p29"/>
          <p:cNvPicPr preferRelativeResize="0"/>
          <p:nvPr/>
        </p:nvPicPr>
        <p:blipFill rotWithShape="1">
          <a:blip r:embed="rId4">
            <a:alphaModFix/>
          </a:blip>
          <a:srcRect/>
          <a:stretch/>
        </p:blipFill>
        <p:spPr>
          <a:xfrm>
            <a:off x="4352074" y="5050885"/>
            <a:ext cx="963273" cy="963273"/>
          </a:xfrm>
          <a:prstGeom prst="rect">
            <a:avLst/>
          </a:prstGeom>
          <a:noFill/>
          <a:ln>
            <a:noFill/>
          </a:ln>
        </p:spPr>
      </p:pic>
      <p:pic>
        <p:nvPicPr>
          <p:cNvPr id="498" name="Google Shape;498;p29"/>
          <p:cNvPicPr preferRelativeResize="0"/>
          <p:nvPr/>
        </p:nvPicPr>
        <p:blipFill rotWithShape="1">
          <a:blip r:embed="rId5">
            <a:alphaModFix/>
          </a:blip>
          <a:srcRect/>
          <a:stretch/>
        </p:blipFill>
        <p:spPr>
          <a:xfrm>
            <a:off x="7127434" y="5074035"/>
            <a:ext cx="850077" cy="85007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30"/>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ディスカッション③</a:t>
            </a:r>
            <a:endParaRPr sz="3000" b="1" i="0" u="none" strike="noStrike" cap="none">
              <a:solidFill>
                <a:srgbClr val="666666"/>
              </a:solidFill>
              <a:latin typeface="Arial"/>
              <a:ea typeface="Arial"/>
              <a:cs typeface="Arial"/>
              <a:sym typeface="Arial"/>
            </a:endParaRPr>
          </a:p>
        </p:txBody>
      </p:sp>
      <p:sp>
        <p:nvSpPr>
          <p:cNvPr id="504" name="Google Shape;504;p3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30</a:t>
            </a:fld>
            <a:endParaRPr/>
          </a:p>
        </p:txBody>
      </p:sp>
      <p:sp>
        <p:nvSpPr>
          <p:cNvPr id="505" name="Google Shape;505;p30"/>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５年後／２０年後に思いを馳せる</a:t>
            </a:r>
            <a:endParaRPr/>
          </a:p>
        </p:txBody>
      </p:sp>
      <p:sp>
        <p:nvSpPr>
          <p:cNvPr id="506" name="Google Shape;506;p30"/>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507" name="Google Shape;507;p30"/>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実現プランの「なぜ？」も参考にしながら、</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a:t>
            </a:r>
            <a:r>
              <a:rPr lang="ja-JP" sz="2700" b="1" i="0" u="none" strike="noStrike" cap="none">
                <a:solidFill>
                  <a:srgbClr val="666666"/>
                </a:solidFill>
                <a:latin typeface="Arial"/>
                <a:ea typeface="Arial"/>
                <a:cs typeface="Arial"/>
                <a:sym typeface="Arial"/>
              </a:rPr>
              <a:t>「こんな十日町市になったら良いな」</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a:t>
            </a:r>
            <a:r>
              <a:rPr lang="ja-JP" sz="2700" b="0" i="0" u="none" strike="noStrike" cap="none">
                <a:solidFill>
                  <a:srgbClr val="666666"/>
                </a:solidFill>
                <a:latin typeface="Arial"/>
                <a:ea typeface="Arial"/>
                <a:cs typeface="Arial"/>
                <a:sym typeface="Arial"/>
              </a:rPr>
              <a:t>を一人ひとり考え、用紙Cを使ってアイデアをまと</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めてみましょう。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定量的な効果（アウトプット）にとらわれないこと、近未来の５年後／遠い未来の20年後を想像すること、を意識してみてください。</a:t>
            </a:r>
            <a:endParaRPr sz="2700" b="0" i="0" u="none" strike="noStrike" cap="none">
              <a:solidFill>
                <a:srgbClr val="666666"/>
              </a:solidFill>
              <a:latin typeface="Arial"/>
              <a:ea typeface="Arial"/>
              <a:cs typeface="Arial"/>
              <a:sym typeface="Arial"/>
            </a:endParaRPr>
          </a:p>
          <a:p>
            <a:pPr marL="457200" marR="0" lvl="0" indent="-285750" algn="l" rtl="0">
              <a:lnSpc>
                <a:spcPct val="150000"/>
              </a:lnSpc>
              <a:spcBef>
                <a:spcPts val="0"/>
              </a:spcBef>
              <a:spcAft>
                <a:spcPts val="0"/>
              </a:spcAft>
              <a:buClr>
                <a:srgbClr val="000000"/>
              </a:buClr>
              <a:buSzPts val="2700"/>
              <a:buFont typeface="Arial"/>
              <a:buNone/>
            </a:pPr>
            <a:endParaRPr sz="2700" b="0" i="0" u="none" strike="noStrike" cap="none">
              <a:solidFill>
                <a:srgbClr val="666666"/>
              </a:solidFill>
              <a:latin typeface="Arial"/>
              <a:ea typeface="Arial"/>
              <a:cs typeface="Arial"/>
              <a:sym typeface="Arial"/>
            </a:endParaRPr>
          </a:p>
        </p:txBody>
      </p:sp>
      <p:sp>
        <p:nvSpPr>
          <p:cNvPr id="508" name="Google Shape;508;p30"/>
          <p:cNvSpPr/>
          <p:nvPr/>
        </p:nvSpPr>
        <p:spPr>
          <a:xfrm>
            <a:off x="998867" y="3128963"/>
            <a:ext cx="5630534" cy="182421"/>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pic>
        <p:nvPicPr>
          <p:cNvPr id="509" name="Google Shape;509;p30"/>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31"/>
          <p:cNvSpPr txBox="1"/>
          <p:nvPr/>
        </p:nvSpPr>
        <p:spPr>
          <a:xfrm>
            <a:off x="3642287" y="4939868"/>
            <a:ext cx="2330942" cy="1898992"/>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515" name="Google Shape;515;p31"/>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666666"/>
                </a:solidFill>
                <a:latin typeface="Arial"/>
                <a:ea typeface="Arial"/>
                <a:cs typeface="Arial"/>
                <a:sym typeface="Arial"/>
              </a:rPr>
              <a:t>（参考）定量的な効果にとらわれない・・・</a:t>
            </a:r>
            <a:endParaRPr sz="2800" b="1" i="0" u="none" strike="noStrike" cap="none">
              <a:solidFill>
                <a:srgbClr val="666666"/>
              </a:solidFill>
              <a:latin typeface="Arial"/>
              <a:ea typeface="Arial"/>
              <a:cs typeface="Arial"/>
              <a:sym typeface="Arial"/>
            </a:endParaRPr>
          </a:p>
        </p:txBody>
      </p:sp>
      <p:sp>
        <p:nvSpPr>
          <p:cNvPr id="516" name="Google Shape;516;p31"/>
          <p:cNvSpPr/>
          <p:nvPr/>
        </p:nvSpPr>
        <p:spPr>
          <a:xfrm>
            <a:off x="7789969" y="1948829"/>
            <a:ext cx="1191254" cy="4777533"/>
          </a:xfrm>
          <a:prstGeom prst="rect">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JP" sz="1400" b="0" i="0" u="none" strike="noStrike" cap="none">
                <a:solidFill>
                  <a:schemeClr val="lt1"/>
                </a:solidFill>
                <a:latin typeface="Arial"/>
                <a:ea typeface="Arial"/>
                <a:cs typeface="Arial"/>
                <a:sym typeface="Arial"/>
              </a:rPr>
              <a:t>？？？</a:t>
            </a:r>
            <a:endParaRPr/>
          </a:p>
        </p:txBody>
      </p:sp>
      <p:sp>
        <p:nvSpPr>
          <p:cNvPr id="517" name="Google Shape;517;p31"/>
          <p:cNvSpPr txBox="1"/>
          <p:nvPr/>
        </p:nvSpPr>
        <p:spPr>
          <a:xfrm>
            <a:off x="1796540" y="1970863"/>
            <a:ext cx="1313635" cy="758455"/>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地域の若者</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（10代）</a:t>
            </a:r>
            <a:endParaRPr sz="1050" b="0" i="0" u="none" strike="noStrike" cap="none">
              <a:solidFill>
                <a:schemeClr val="lt1"/>
              </a:solidFill>
              <a:latin typeface="Arial"/>
              <a:ea typeface="Arial"/>
              <a:cs typeface="Arial"/>
              <a:sym typeface="Arial"/>
            </a:endParaRPr>
          </a:p>
        </p:txBody>
      </p:sp>
      <p:sp>
        <p:nvSpPr>
          <p:cNvPr id="518" name="Google Shape;518;p31"/>
          <p:cNvSpPr txBox="1"/>
          <p:nvPr/>
        </p:nvSpPr>
        <p:spPr>
          <a:xfrm>
            <a:off x="1797272" y="2943110"/>
            <a:ext cx="1313635" cy="759751"/>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その他の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地域住民</a:t>
            </a:r>
            <a:endParaRPr sz="1050" b="0" i="0" u="none" strike="noStrike" cap="none">
              <a:solidFill>
                <a:schemeClr val="lt1"/>
              </a:solidFill>
              <a:latin typeface="Arial"/>
              <a:ea typeface="Arial"/>
              <a:cs typeface="Arial"/>
              <a:sym typeface="Arial"/>
            </a:endParaRPr>
          </a:p>
        </p:txBody>
      </p:sp>
      <p:sp>
        <p:nvSpPr>
          <p:cNvPr id="519" name="Google Shape;519;p31"/>
          <p:cNvSpPr txBox="1"/>
          <p:nvPr/>
        </p:nvSpPr>
        <p:spPr>
          <a:xfrm>
            <a:off x="1801823" y="3992332"/>
            <a:ext cx="1272448" cy="77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観光関連団体</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・企業等</a:t>
            </a:r>
            <a:endParaRPr sz="1050" b="0" i="0" u="none" strike="noStrike" cap="none">
              <a:solidFill>
                <a:schemeClr val="lt1"/>
              </a:solidFill>
              <a:latin typeface="Arial"/>
              <a:ea typeface="Arial"/>
              <a:cs typeface="Arial"/>
              <a:sym typeface="Arial"/>
            </a:endParaRPr>
          </a:p>
        </p:txBody>
      </p:sp>
      <p:sp>
        <p:nvSpPr>
          <p:cNvPr id="520" name="Google Shape;520;p31"/>
          <p:cNvSpPr txBox="1"/>
          <p:nvPr/>
        </p:nvSpPr>
        <p:spPr>
          <a:xfrm>
            <a:off x="3670465" y="2826361"/>
            <a:ext cx="2330942" cy="1990166"/>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521" name="Google Shape;521;p31"/>
          <p:cNvSpPr txBox="1"/>
          <p:nvPr/>
        </p:nvSpPr>
        <p:spPr>
          <a:xfrm>
            <a:off x="6367128" y="191410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観光入込客数の増加</a:t>
            </a:r>
            <a:endParaRPr sz="1050" b="0" i="0" u="none" strike="noStrike" cap="none">
              <a:solidFill>
                <a:schemeClr val="lt1"/>
              </a:solidFill>
              <a:latin typeface="Arial"/>
              <a:ea typeface="Arial"/>
              <a:cs typeface="Arial"/>
              <a:sym typeface="Arial"/>
            </a:endParaRPr>
          </a:p>
        </p:txBody>
      </p:sp>
      <p:cxnSp>
        <p:nvCxnSpPr>
          <p:cNvPr id="522" name="Google Shape;522;p31"/>
          <p:cNvCxnSpPr>
            <a:stCxn id="519" idx="3"/>
            <a:endCxn id="523" idx="1"/>
          </p:cNvCxnSpPr>
          <p:nvPr/>
        </p:nvCxnSpPr>
        <p:spPr>
          <a:xfrm rot="10800000" flipH="1">
            <a:off x="3074271" y="4109762"/>
            <a:ext cx="722100" cy="270000"/>
          </a:xfrm>
          <a:prstGeom prst="straightConnector1">
            <a:avLst/>
          </a:prstGeom>
          <a:noFill/>
          <a:ln w="19050" cap="flat" cmpd="sng">
            <a:solidFill>
              <a:srgbClr val="2E9051"/>
            </a:solidFill>
            <a:prstDash val="solid"/>
            <a:round/>
            <a:headEnd type="none" w="sm" len="sm"/>
            <a:tailEnd type="triangle" w="med" len="med"/>
          </a:ln>
        </p:spPr>
      </p:cxnSp>
      <p:cxnSp>
        <p:nvCxnSpPr>
          <p:cNvPr id="524" name="Google Shape;524;p31"/>
          <p:cNvCxnSpPr>
            <a:stCxn id="517" idx="3"/>
            <a:endCxn id="525" idx="1"/>
          </p:cNvCxnSpPr>
          <p:nvPr/>
        </p:nvCxnSpPr>
        <p:spPr>
          <a:xfrm rot="10800000" flipH="1">
            <a:off x="3110175" y="2340191"/>
            <a:ext cx="720900" cy="9900"/>
          </a:xfrm>
          <a:prstGeom prst="straightConnector1">
            <a:avLst/>
          </a:prstGeom>
          <a:noFill/>
          <a:ln w="19050" cap="flat" cmpd="sng">
            <a:solidFill>
              <a:srgbClr val="2E9051"/>
            </a:solidFill>
            <a:prstDash val="solid"/>
            <a:round/>
            <a:headEnd type="none" w="sm" len="sm"/>
            <a:tailEnd type="triangle" w="med" len="med"/>
          </a:ln>
        </p:spPr>
      </p:cxnSp>
      <p:cxnSp>
        <p:nvCxnSpPr>
          <p:cNvPr id="526" name="Google Shape;526;p31"/>
          <p:cNvCxnSpPr/>
          <p:nvPr/>
        </p:nvCxnSpPr>
        <p:spPr>
          <a:xfrm flipH="1">
            <a:off x="3162787" y="2488232"/>
            <a:ext cx="630939" cy="500597"/>
          </a:xfrm>
          <a:prstGeom prst="straightConnector1">
            <a:avLst/>
          </a:prstGeom>
          <a:noFill/>
          <a:ln w="19050" cap="flat" cmpd="sng">
            <a:solidFill>
              <a:srgbClr val="2E9051"/>
            </a:solidFill>
            <a:prstDash val="solid"/>
            <a:round/>
            <a:headEnd type="none" w="sm" len="sm"/>
            <a:tailEnd type="triangle" w="med" len="med"/>
          </a:ln>
        </p:spPr>
      </p:cxnSp>
      <p:sp>
        <p:nvSpPr>
          <p:cNvPr id="527" name="Google Shape;527;p31"/>
          <p:cNvSpPr txBox="1"/>
          <p:nvPr/>
        </p:nvSpPr>
        <p:spPr>
          <a:xfrm>
            <a:off x="3057021" y="2074856"/>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528" name="Google Shape;528;p31"/>
          <p:cNvSpPr txBox="1"/>
          <p:nvPr/>
        </p:nvSpPr>
        <p:spPr>
          <a:xfrm>
            <a:off x="3388841" y="2478020"/>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刺激</a:t>
            </a:r>
            <a:endParaRPr sz="1050" b="1" i="0" u="none" strike="noStrike" cap="none">
              <a:solidFill>
                <a:srgbClr val="FF624F"/>
              </a:solidFill>
              <a:latin typeface="Arial"/>
              <a:ea typeface="Arial"/>
              <a:cs typeface="Arial"/>
              <a:sym typeface="Arial"/>
            </a:endParaRPr>
          </a:p>
        </p:txBody>
      </p:sp>
      <p:cxnSp>
        <p:nvCxnSpPr>
          <p:cNvPr id="529" name="Google Shape;529;p31"/>
          <p:cNvCxnSpPr>
            <a:stCxn id="530" idx="3"/>
            <a:endCxn id="521" idx="1"/>
          </p:cNvCxnSpPr>
          <p:nvPr/>
        </p:nvCxnSpPr>
        <p:spPr>
          <a:xfrm>
            <a:off x="6007732" y="2290012"/>
            <a:ext cx="359400" cy="3600"/>
          </a:xfrm>
          <a:prstGeom prst="straightConnector1">
            <a:avLst/>
          </a:prstGeom>
          <a:noFill/>
          <a:ln w="19050" cap="flat" cmpd="sng">
            <a:solidFill>
              <a:srgbClr val="2E9051"/>
            </a:solidFill>
            <a:prstDash val="solid"/>
            <a:round/>
            <a:headEnd type="none" w="sm" len="sm"/>
            <a:tailEnd type="triangle" w="med" len="med"/>
          </a:ln>
        </p:spPr>
      </p:cxnSp>
      <p:sp>
        <p:nvSpPr>
          <p:cNvPr id="531" name="Google Shape;531;p31"/>
          <p:cNvSpPr txBox="1"/>
          <p:nvPr/>
        </p:nvSpPr>
        <p:spPr>
          <a:xfrm>
            <a:off x="37914" y="1350870"/>
            <a:ext cx="1601699"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現状</a:t>
            </a:r>
            <a:endParaRPr sz="1200" b="1" i="0" u="none" strike="noStrike" cap="none">
              <a:solidFill>
                <a:schemeClr val="lt1"/>
              </a:solidFill>
              <a:latin typeface="Arial"/>
              <a:ea typeface="Arial"/>
              <a:cs typeface="Arial"/>
              <a:sym typeface="Arial"/>
            </a:endParaRPr>
          </a:p>
        </p:txBody>
      </p:sp>
      <p:sp>
        <p:nvSpPr>
          <p:cNvPr id="532" name="Google Shape;532;p31"/>
          <p:cNvSpPr txBox="1"/>
          <p:nvPr/>
        </p:nvSpPr>
        <p:spPr>
          <a:xfrm>
            <a:off x="1734207" y="1354807"/>
            <a:ext cx="1491640"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インプット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（主体）</a:t>
            </a:r>
            <a:endParaRPr sz="1200" b="1" i="0" u="none" strike="noStrike" cap="none">
              <a:solidFill>
                <a:schemeClr val="lt1"/>
              </a:solidFill>
              <a:latin typeface="Arial"/>
              <a:ea typeface="Arial"/>
              <a:cs typeface="Arial"/>
              <a:sym typeface="Arial"/>
            </a:endParaRPr>
          </a:p>
        </p:txBody>
      </p:sp>
      <p:sp>
        <p:nvSpPr>
          <p:cNvPr id="533" name="Google Shape;533;p31"/>
          <p:cNvSpPr txBox="1"/>
          <p:nvPr/>
        </p:nvSpPr>
        <p:spPr>
          <a:xfrm>
            <a:off x="3482276" y="1349101"/>
            <a:ext cx="2630562"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活動</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（必要な取組）</a:t>
            </a:r>
            <a:endParaRPr sz="1200" b="1" i="0" u="none" strike="noStrike" cap="none">
              <a:solidFill>
                <a:schemeClr val="lt1"/>
              </a:solidFill>
              <a:latin typeface="Arial"/>
              <a:ea typeface="Arial"/>
              <a:cs typeface="Arial"/>
              <a:sym typeface="Arial"/>
            </a:endParaRPr>
          </a:p>
        </p:txBody>
      </p:sp>
      <p:sp>
        <p:nvSpPr>
          <p:cNvPr id="534" name="Google Shape;534;p31"/>
          <p:cNvSpPr txBox="1"/>
          <p:nvPr/>
        </p:nvSpPr>
        <p:spPr>
          <a:xfrm>
            <a:off x="6259981" y="1338853"/>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アウトプット</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（効果）</a:t>
            </a:r>
            <a:endParaRPr sz="1200" b="1" i="0" u="none" strike="noStrike" cap="none">
              <a:solidFill>
                <a:schemeClr val="lt1"/>
              </a:solidFill>
              <a:latin typeface="Arial"/>
              <a:ea typeface="Arial"/>
              <a:cs typeface="Arial"/>
              <a:sym typeface="Arial"/>
            </a:endParaRPr>
          </a:p>
        </p:txBody>
      </p:sp>
      <p:sp>
        <p:nvSpPr>
          <p:cNvPr id="535" name="Google Shape;535;p31"/>
          <p:cNvSpPr txBox="1"/>
          <p:nvPr/>
        </p:nvSpPr>
        <p:spPr>
          <a:xfrm>
            <a:off x="7720138" y="1345624"/>
            <a:ext cx="1313635" cy="486473"/>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アウトカム</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lt1"/>
                </a:solidFill>
                <a:latin typeface="Arial"/>
                <a:ea typeface="Arial"/>
                <a:cs typeface="Arial"/>
                <a:sym typeface="Arial"/>
              </a:rPr>
              <a:t>（目指す理想）</a:t>
            </a:r>
            <a:endParaRPr sz="1200" b="1" i="0" u="none" strike="noStrike" cap="none">
              <a:solidFill>
                <a:schemeClr val="lt1"/>
              </a:solidFill>
              <a:latin typeface="Arial"/>
              <a:ea typeface="Arial"/>
              <a:cs typeface="Arial"/>
              <a:sym typeface="Arial"/>
            </a:endParaRPr>
          </a:p>
        </p:txBody>
      </p:sp>
      <p:sp>
        <p:nvSpPr>
          <p:cNvPr id="536" name="Google Shape;536;p31"/>
          <p:cNvSpPr txBox="1"/>
          <p:nvPr/>
        </p:nvSpPr>
        <p:spPr>
          <a:xfrm>
            <a:off x="3793726" y="3466396"/>
            <a:ext cx="2029005" cy="35812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宿泊を促す夕方〜夜中心の</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a:t>
            </a:r>
            <a:endParaRPr/>
          </a:p>
        </p:txBody>
      </p:sp>
      <p:sp>
        <p:nvSpPr>
          <p:cNvPr id="537" name="Google Shape;537;p31"/>
          <p:cNvSpPr txBox="1"/>
          <p:nvPr/>
        </p:nvSpPr>
        <p:spPr>
          <a:xfrm>
            <a:off x="3809622" y="3020031"/>
            <a:ext cx="2024125" cy="34103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今ある日常を素材に、</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持続可能なイベントづくり</a:t>
            </a:r>
            <a:endParaRPr sz="1050" b="0" i="0" u="none" strike="noStrike" cap="none">
              <a:solidFill>
                <a:schemeClr val="lt1"/>
              </a:solidFill>
              <a:latin typeface="Arial"/>
              <a:ea typeface="Arial"/>
              <a:cs typeface="Arial"/>
              <a:sym typeface="Arial"/>
            </a:endParaRPr>
          </a:p>
        </p:txBody>
      </p:sp>
      <p:sp>
        <p:nvSpPr>
          <p:cNvPr id="523" name="Google Shape;523;p31"/>
          <p:cNvSpPr txBox="1"/>
          <p:nvPr/>
        </p:nvSpPr>
        <p:spPr>
          <a:xfrm>
            <a:off x="3796419" y="3925744"/>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イベント間のシナジー創出、</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運営負担の削減</a:t>
            </a:r>
            <a:endParaRPr sz="1050" b="0" i="0" u="none" strike="noStrike" cap="none">
              <a:solidFill>
                <a:schemeClr val="lt1"/>
              </a:solidFill>
              <a:latin typeface="Arial"/>
              <a:ea typeface="Arial"/>
              <a:cs typeface="Arial"/>
              <a:sym typeface="Arial"/>
            </a:endParaRPr>
          </a:p>
        </p:txBody>
      </p:sp>
      <p:cxnSp>
        <p:nvCxnSpPr>
          <p:cNvPr id="538" name="Google Shape;538;p31"/>
          <p:cNvCxnSpPr>
            <a:stCxn id="518" idx="3"/>
            <a:endCxn id="520" idx="1"/>
          </p:cNvCxnSpPr>
          <p:nvPr/>
        </p:nvCxnSpPr>
        <p:spPr>
          <a:xfrm>
            <a:off x="3110907" y="3322985"/>
            <a:ext cx="559500" cy="498600"/>
          </a:xfrm>
          <a:prstGeom prst="straightConnector1">
            <a:avLst/>
          </a:prstGeom>
          <a:noFill/>
          <a:ln w="19050" cap="flat" cmpd="sng">
            <a:solidFill>
              <a:srgbClr val="2E9051"/>
            </a:solidFill>
            <a:prstDash val="solid"/>
            <a:round/>
            <a:headEnd type="none" w="sm" len="sm"/>
            <a:tailEnd type="triangle" w="med" len="med"/>
          </a:ln>
        </p:spPr>
      </p:cxnSp>
      <p:sp>
        <p:nvSpPr>
          <p:cNvPr id="539" name="Google Shape;539;p31"/>
          <p:cNvSpPr txBox="1"/>
          <p:nvPr/>
        </p:nvSpPr>
        <p:spPr>
          <a:xfrm>
            <a:off x="3779490" y="5587995"/>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古民家改修、ゲストハウス</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等、新たな宿泊施設</a:t>
            </a:r>
            <a:endParaRPr sz="1050" b="0" i="0" u="none" strike="noStrike" cap="none">
              <a:solidFill>
                <a:schemeClr val="lt1"/>
              </a:solidFill>
              <a:latin typeface="Arial"/>
              <a:ea typeface="Arial"/>
              <a:cs typeface="Arial"/>
              <a:sym typeface="Arial"/>
            </a:endParaRPr>
          </a:p>
        </p:txBody>
      </p:sp>
      <p:sp>
        <p:nvSpPr>
          <p:cNvPr id="540" name="Google Shape;540;p31"/>
          <p:cNvSpPr txBox="1"/>
          <p:nvPr/>
        </p:nvSpPr>
        <p:spPr>
          <a:xfrm>
            <a:off x="3779490" y="5140557"/>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宿泊施設を多数有する湯沢</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町との連携</a:t>
            </a:r>
            <a:endParaRPr sz="1050" b="0" i="0" u="none" strike="noStrike" cap="none">
              <a:solidFill>
                <a:schemeClr val="lt1"/>
              </a:solidFill>
              <a:latin typeface="Arial"/>
              <a:ea typeface="Arial"/>
              <a:cs typeface="Arial"/>
              <a:sym typeface="Arial"/>
            </a:endParaRPr>
          </a:p>
        </p:txBody>
      </p:sp>
      <p:cxnSp>
        <p:nvCxnSpPr>
          <p:cNvPr id="541" name="Google Shape;541;p31"/>
          <p:cNvCxnSpPr>
            <a:stCxn id="539" idx="3"/>
            <a:endCxn id="542" idx="1"/>
          </p:cNvCxnSpPr>
          <p:nvPr/>
        </p:nvCxnSpPr>
        <p:spPr>
          <a:xfrm rot="10800000" flipH="1">
            <a:off x="5803615" y="3646721"/>
            <a:ext cx="563400" cy="2125200"/>
          </a:xfrm>
          <a:prstGeom prst="straightConnector1">
            <a:avLst/>
          </a:prstGeom>
          <a:noFill/>
          <a:ln w="19050" cap="flat" cmpd="sng">
            <a:solidFill>
              <a:srgbClr val="2E9051"/>
            </a:solidFill>
            <a:prstDash val="solid"/>
            <a:round/>
            <a:headEnd type="none" w="sm" len="sm"/>
            <a:tailEnd type="triangle" w="med" len="med"/>
          </a:ln>
        </p:spPr>
      </p:cxnSp>
      <p:cxnSp>
        <p:nvCxnSpPr>
          <p:cNvPr id="543" name="Google Shape;543;p31"/>
          <p:cNvCxnSpPr>
            <a:stCxn id="520" idx="3"/>
            <a:endCxn id="521" idx="1"/>
          </p:cNvCxnSpPr>
          <p:nvPr/>
        </p:nvCxnSpPr>
        <p:spPr>
          <a:xfrm rot="10800000" flipH="1">
            <a:off x="6001407" y="2293544"/>
            <a:ext cx="365700" cy="1527900"/>
          </a:xfrm>
          <a:prstGeom prst="straightConnector1">
            <a:avLst/>
          </a:prstGeom>
          <a:noFill/>
          <a:ln w="19050" cap="flat" cmpd="sng">
            <a:solidFill>
              <a:srgbClr val="2E9051"/>
            </a:solidFill>
            <a:prstDash val="solid"/>
            <a:round/>
            <a:headEnd type="none" w="sm" len="sm"/>
            <a:tailEnd type="triangle" w="med" len="med"/>
          </a:ln>
        </p:spPr>
      </p:cxnSp>
      <p:sp>
        <p:nvSpPr>
          <p:cNvPr id="544" name="Google Shape;544;p31"/>
          <p:cNvSpPr txBox="1"/>
          <p:nvPr/>
        </p:nvSpPr>
        <p:spPr>
          <a:xfrm>
            <a:off x="3789048" y="6021760"/>
            <a:ext cx="2024125" cy="294860"/>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二次交通の</a:t>
            </a: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sp>
        <p:nvSpPr>
          <p:cNvPr id="545" name="Google Shape;545;p31"/>
          <p:cNvSpPr txBox="1"/>
          <p:nvPr/>
        </p:nvSpPr>
        <p:spPr>
          <a:xfrm>
            <a:off x="1799767" y="5498068"/>
            <a:ext cx="1313635" cy="77755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a:t>
            </a:r>
            <a:endParaRPr sz="1050" b="1" i="0" u="none" strike="noStrike" cap="none">
              <a:solidFill>
                <a:schemeClr val="lt1"/>
              </a:solidFill>
              <a:latin typeface="Arial"/>
              <a:ea typeface="Arial"/>
              <a:cs typeface="Arial"/>
              <a:sym typeface="Arial"/>
            </a:endParaRPr>
          </a:p>
        </p:txBody>
      </p:sp>
      <p:cxnSp>
        <p:nvCxnSpPr>
          <p:cNvPr id="546" name="Google Shape;546;p31"/>
          <p:cNvCxnSpPr>
            <a:stCxn id="545" idx="3"/>
            <a:endCxn id="514" idx="1"/>
          </p:cNvCxnSpPr>
          <p:nvPr/>
        </p:nvCxnSpPr>
        <p:spPr>
          <a:xfrm>
            <a:off x="3113402" y="5886847"/>
            <a:ext cx="528900" cy="2400"/>
          </a:xfrm>
          <a:prstGeom prst="straightConnector1">
            <a:avLst/>
          </a:prstGeom>
          <a:noFill/>
          <a:ln w="19050" cap="flat" cmpd="sng">
            <a:solidFill>
              <a:srgbClr val="2E9051"/>
            </a:solidFill>
            <a:prstDash val="solid"/>
            <a:round/>
            <a:headEnd type="none" w="sm" len="sm"/>
            <a:tailEnd type="triangle" w="med" len="med"/>
          </a:ln>
        </p:spPr>
      </p:cxnSp>
      <p:sp>
        <p:nvSpPr>
          <p:cNvPr id="547" name="Google Shape;547;p31"/>
          <p:cNvSpPr txBox="1"/>
          <p:nvPr/>
        </p:nvSpPr>
        <p:spPr>
          <a:xfrm>
            <a:off x="3867656" y="2724786"/>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イベント／地域資源</a:t>
            </a:r>
            <a:endParaRPr sz="1050" b="1" i="0" u="none" strike="noStrike" cap="none">
              <a:solidFill>
                <a:srgbClr val="2E905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の磨き上げ</a:t>
            </a:r>
            <a:endParaRPr sz="1050" b="1" i="0" u="none" strike="noStrike" cap="none">
              <a:solidFill>
                <a:srgbClr val="2E9051"/>
              </a:solidFill>
              <a:latin typeface="Arial"/>
              <a:ea typeface="Arial"/>
              <a:cs typeface="Arial"/>
              <a:sym typeface="Arial"/>
            </a:endParaRPr>
          </a:p>
        </p:txBody>
      </p:sp>
      <p:sp>
        <p:nvSpPr>
          <p:cNvPr id="548" name="Google Shape;548;p31"/>
          <p:cNvSpPr txBox="1"/>
          <p:nvPr/>
        </p:nvSpPr>
        <p:spPr>
          <a:xfrm>
            <a:off x="3808505" y="4856002"/>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受入体制の充実</a:t>
            </a:r>
            <a:endParaRPr sz="1050" b="1" i="0" u="none" strike="noStrike" cap="none">
              <a:solidFill>
                <a:srgbClr val="2E9051"/>
              </a:solidFill>
              <a:latin typeface="Arial"/>
              <a:ea typeface="Arial"/>
              <a:cs typeface="Arial"/>
              <a:sym typeface="Arial"/>
            </a:endParaRPr>
          </a:p>
        </p:txBody>
      </p:sp>
      <p:sp>
        <p:nvSpPr>
          <p:cNvPr id="549" name="Google Shape;549;p31"/>
          <p:cNvSpPr txBox="1"/>
          <p:nvPr/>
        </p:nvSpPr>
        <p:spPr>
          <a:xfrm>
            <a:off x="3794269" y="4399476"/>
            <a:ext cx="2024125" cy="324476"/>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第二の清津峡トンネル</a:t>
            </a:r>
            <a:endParaRPr sz="1050" b="0" i="0" u="none" strike="noStrike" cap="none">
              <a:solidFill>
                <a:schemeClr val="lt1"/>
              </a:solidFill>
              <a:latin typeface="Arial"/>
              <a:ea typeface="Arial"/>
              <a:cs typeface="Arial"/>
              <a:sym typeface="Arial"/>
            </a:endParaRPr>
          </a:p>
        </p:txBody>
      </p:sp>
      <p:sp>
        <p:nvSpPr>
          <p:cNvPr id="530" name="Google Shape;530;p31"/>
          <p:cNvSpPr txBox="1"/>
          <p:nvPr/>
        </p:nvSpPr>
        <p:spPr>
          <a:xfrm>
            <a:off x="3676790" y="2021989"/>
            <a:ext cx="2330942" cy="536045"/>
          </a:xfrm>
          <a:prstGeom prst="rect">
            <a:avLst/>
          </a:prstGeom>
          <a:no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1" i="0" u="none" strike="noStrike" cap="none">
              <a:solidFill>
                <a:srgbClr val="666666"/>
              </a:solidFill>
              <a:latin typeface="Arial"/>
              <a:ea typeface="Arial"/>
              <a:cs typeface="Arial"/>
              <a:sym typeface="Arial"/>
            </a:endParaRPr>
          </a:p>
        </p:txBody>
      </p:sp>
      <p:sp>
        <p:nvSpPr>
          <p:cNvPr id="525" name="Google Shape;525;p31"/>
          <p:cNvSpPr txBox="1"/>
          <p:nvPr/>
        </p:nvSpPr>
        <p:spPr>
          <a:xfrm>
            <a:off x="3831087" y="2191958"/>
            <a:ext cx="2024125" cy="296274"/>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情報発信</a:t>
            </a:r>
            <a:endParaRPr sz="1050" b="0" i="0" u="none" strike="noStrike" cap="none">
              <a:solidFill>
                <a:schemeClr val="lt1"/>
              </a:solidFill>
              <a:latin typeface="Arial"/>
              <a:ea typeface="Arial"/>
              <a:cs typeface="Arial"/>
              <a:sym typeface="Arial"/>
            </a:endParaRPr>
          </a:p>
        </p:txBody>
      </p:sp>
      <p:sp>
        <p:nvSpPr>
          <p:cNvPr id="550" name="Google Shape;550;p31"/>
          <p:cNvSpPr txBox="1"/>
          <p:nvPr/>
        </p:nvSpPr>
        <p:spPr>
          <a:xfrm>
            <a:off x="3850544" y="1932450"/>
            <a:ext cx="1923543" cy="206492"/>
          </a:xfrm>
          <a:prstGeom prst="rect">
            <a:avLst/>
          </a:prstGeom>
          <a:solidFill>
            <a:schemeClr val="lt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2E9051"/>
                </a:solidFill>
                <a:latin typeface="Arial"/>
                <a:ea typeface="Arial"/>
                <a:cs typeface="Arial"/>
                <a:sym typeface="Arial"/>
              </a:rPr>
              <a:t>訪れる「きっかけ」づくり</a:t>
            </a:r>
            <a:endParaRPr sz="1050" b="1" i="0" u="none" strike="noStrike" cap="none">
              <a:solidFill>
                <a:srgbClr val="2E9051"/>
              </a:solidFill>
              <a:latin typeface="Arial"/>
              <a:ea typeface="Arial"/>
              <a:cs typeface="Arial"/>
              <a:sym typeface="Arial"/>
            </a:endParaRPr>
          </a:p>
        </p:txBody>
      </p:sp>
      <p:cxnSp>
        <p:nvCxnSpPr>
          <p:cNvPr id="551" name="Google Shape;551;p31"/>
          <p:cNvCxnSpPr>
            <a:stCxn id="517" idx="3"/>
            <a:endCxn id="520" idx="1"/>
          </p:cNvCxnSpPr>
          <p:nvPr/>
        </p:nvCxnSpPr>
        <p:spPr>
          <a:xfrm>
            <a:off x="3110175" y="2350091"/>
            <a:ext cx="560400" cy="1471500"/>
          </a:xfrm>
          <a:prstGeom prst="straightConnector1">
            <a:avLst/>
          </a:prstGeom>
          <a:noFill/>
          <a:ln w="19050" cap="flat" cmpd="sng">
            <a:solidFill>
              <a:srgbClr val="2E9051"/>
            </a:solidFill>
            <a:prstDash val="solid"/>
            <a:round/>
            <a:headEnd type="none" w="sm" len="sm"/>
            <a:tailEnd type="triangle" w="med" len="med"/>
          </a:ln>
        </p:spPr>
      </p:cxnSp>
      <p:sp>
        <p:nvSpPr>
          <p:cNvPr id="552" name="Google Shape;552;p31"/>
          <p:cNvSpPr txBox="1"/>
          <p:nvPr/>
        </p:nvSpPr>
        <p:spPr>
          <a:xfrm>
            <a:off x="2720550" y="2395754"/>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553" name="Google Shape;553;p31"/>
          <p:cNvSpPr txBox="1"/>
          <p:nvPr/>
        </p:nvSpPr>
        <p:spPr>
          <a:xfrm>
            <a:off x="2901288" y="3392452"/>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担い手</a:t>
            </a:r>
            <a:endParaRPr sz="1050" b="1" i="0" u="none" strike="noStrike" cap="none">
              <a:solidFill>
                <a:srgbClr val="FF624F"/>
              </a:solidFill>
              <a:latin typeface="Arial"/>
              <a:ea typeface="Arial"/>
              <a:cs typeface="Arial"/>
              <a:sym typeface="Arial"/>
            </a:endParaRPr>
          </a:p>
        </p:txBody>
      </p:sp>
      <p:sp>
        <p:nvSpPr>
          <p:cNvPr id="554" name="Google Shape;554;p31"/>
          <p:cNvSpPr txBox="1"/>
          <p:nvPr/>
        </p:nvSpPr>
        <p:spPr>
          <a:xfrm>
            <a:off x="2982310" y="4369498"/>
            <a:ext cx="730195" cy="310811"/>
          </a:xfrm>
          <a:prstGeom prst="rect">
            <a:avLst/>
          </a:prstGeom>
          <a:no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情報共有</a:t>
            </a:r>
            <a:endParaRPr sz="105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rgbClr val="FF624F"/>
                </a:solidFill>
                <a:latin typeface="Arial"/>
                <a:ea typeface="Arial"/>
                <a:cs typeface="Arial"/>
                <a:sym typeface="Arial"/>
              </a:rPr>
              <a:t>・連携</a:t>
            </a:r>
            <a:endParaRPr sz="1050" b="1" i="0" u="none" strike="noStrike" cap="none">
              <a:solidFill>
                <a:srgbClr val="FF624F"/>
              </a:solidFill>
              <a:latin typeface="Arial"/>
              <a:ea typeface="Arial"/>
              <a:cs typeface="Arial"/>
              <a:sym typeface="Arial"/>
            </a:endParaRPr>
          </a:p>
        </p:txBody>
      </p:sp>
      <p:cxnSp>
        <p:nvCxnSpPr>
          <p:cNvPr id="555" name="Google Shape;555;p31"/>
          <p:cNvCxnSpPr>
            <a:stCxn id="514" idx="3"/>
            <a:endCxn id="521" idx="1"/>
          </p:cNvCxnSpPr>
          <p:nvPr/>
        </p:nvCxnSpPr>
        <p:spPr>
          <a:xfrm rot="10800000" flipH="1">
            <a:off x="5973229" y="2293564"/>
            <a:ext cx="393900" cy="3595800"/>
          </a:xfrm>
          <a:prstGeom prst="straightConnector1">
            <a:avLst/>
          </a:prstGeom>
          <a:noFill/>
          <a:ln w="19050" cap="flat" cmpd="sng">
            <a:solidFill>
              <a:srgbClr val="2E9051"/>
            </a:solidFill>
            <a:prstDash val="solid"/>
            <a:round/>
            <a:headEnd type="none" w="sm" len="sm"/>
            <a:tailEnd type="triangle" w="med" len="med"/>
          </a:ln>
        </p:spPr>
      </p:cxnSp>
      <p:cxnSp>
        <p:nvCxnSpPr>
          <p:cNvPr id="556" name="Google Shape;556;p31"/>
          <p:cNvCxnSpPr>
            <a:stCxn id="536" idx="3"/>
            <a:endCxn id="542" idx="1"/>
          </p:cNvCxnSpPr>
          <p:nvPr/>
        </p:nvCxnSpPr>
        <p:spPr>
          <a:xfrm>
            <a:off x="5822731" y="3645459"/>
            <a:ext cx="544500" cy="1200"/>
          </a:xfrm>
          <a:prstGeom prst="straightConnector1">
            <a:avLst/>
          </a:prstGeom>
          <a:noFill/>
          <a:ln w="19050" cap="flat" cmpd="sng">
            <a:solidFill>
              <a:srgbClr val="2E9051"/>
            </a:solidFill>
            <a:prstDash val="solid"/>
            <a:round/>
            <a:headEnd type="none" w="sm" len="sm"/>
            <a:tailEnd type="triangle" w="med" len="med"/>
          </a:ln>
        </p:spPr>
      </p:cxnSp>
      <p:sp>
        <p:nvSpPr>
          <p:cNvPr id="557" name="Google Shape;557;p31"/>
          <p:cNvSpPr txBox="1"/>
          <p:nvPr/>
        </p:nvSpPr>
        <p:spPr>
          <a:xfrm>
            <a:off x="53228" y="1932857"/>
            <a:ext cx="1563597" cy="4792776"/>
          </a:xfrm>
          <a:prstGeom prst="rect">
            <a:avLst/>
          </a:prstGeom>
          <a:solidFill>
            <a:srgbClr val="F2F2F2"/>
          </a:solidFill>
          <a:ln>
            <a:noFill/>
          </a:ln>
        </p:spPr>
        <p:txBody>
          <a:bodyPr spcFirstLastPara="1" wrap="square" lIns="90000" tIns="91425" rIns="91425" bIns="91425"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「観光客を増やす」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ことを重視</a:t>
            </a:r>
            <a:r>
              <a:rPr lang="ja-JP" sz="1050" b="0" i="0" u="none" strike="noStrike" cap="none">
                <a:solidFill>
                  <a:srgbClr val="666666"/>
                </a:solidFill>
                <a:latin typeface="Arial"/>
                <a:ea typeface="Arial"/>
                <a:cs typeface="Arial"/>
                <a:sym typeface="Arial"/>
              </a:rPr>
              <a:t>する住民</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は</a:t>
            </a:r>
            <a:r>
              <a:rPr lang="ja-JP" sz="1050" b="0" i="0" u="none" strike="noStrike" cap="none">
                <a:solidFill>
                  <a:srgbClr val="FF624F"/>
                </a:solidFill>
                <a:latin typeface="Arial"/>
                <a:ea typeface="Arial"/>
                <a:cs typeface="Arial"/>
                <a:sym typeface="Arial"/>
              </a:rPr>
              <a:t>8.6％</a:t>
            </a:r>
            <a:r>
              <a:rPr lang="ja-JP" sz="1050" b="0" i="0" u="none" strike="noStrike" cap="none">
                <a:solidFill>
                  <a:srgbClr val="666666"/>
                </a:solidFill>
                <a:latin typeface="Arial"/>
                <a:ea typeface="Arial"/>
                <a:cs typeface="Arial"/>
                <a:sym typeface="Arial"/>
              </a:rPr>
              <a:t>と低い。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10代</a:t>
            </a:r>
            <a:r>
              <a:rPr lang="ja-JP" sz="1050" b="0" i="0" u="none" strike="noStrike" cap="none">
                <a:solidFill>
                  <a:srgbClr val="666666"/>
                </a:solidFill>
                <a:latin typeface="Arial"/>
                <a:ea typeface="Arial"/>
                <a:cs typeface="Arial"/>
                <a:sym typeface="Arial"/>
              </a:rPr>
              <a:t>だけで見ると、</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34％</a:t>
            </a:r>
            <a:r>
              <a:rPr lang="ja-JP" sz="1050" b="0" i="0" u="none" strike="noStrike" cap="none">
                <a:solidFill>
                  <a:srgbClr val="666666"/>
                </a:solidFill>
                <a:latin typeface="Arial"/>
                <a:ea typeface="Arial"/>
                <a:cs typeface="Arial"/>
                <a:sym typeface="Arial"/>
              </a:rPr>
              <a:t>と高い。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地域資源を活用</a:t>
            </a:r>
            <a:r>
              <a:rPr lang="ja-JP" sz="1050" b="0" i="0" u="none" strike="noStrike" cap="none">
                <a:solidFill>
                  <a:srgbClr val="666666"/>
                </a:solidFill>
                <a:latin typeface="Arial"/>
                <a:ea typeface="Arial"/>
                <a:cs typeface="Arial"/>
                <a:sym typeface="Arial"/>
              </a:rPr>
              <a:t>す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ること」を</a:t>
            </a:r>
            <a:r>
              <a:rPr lang="ja-JP" sz="1050" b="0" i="0" u="none" strike="noStrike" cap="none">
                <a:solidFill>
                  <a:srgbClr val="FF624F"/>
                </a:solidFill>
                <a:latin typeface="Arial"/>
                <a:ea typeface="Arial"/>
                <a:cs typeface="Arial"/>
                <a:sym typeface="Arial"/>
              </a:rPr>
              <a:t>重視する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人は70％</a:t>
            </a:r>
            <a:r>
              <a:rPr lang="ja-JP" sz="1050" b="0" i="0" u="none" strike="noStrike" cap="none">
                <a:solidFill>
                  <a:srgbClr val="666666"/>
                </a:solidFill>
                <a:latin typeface="Arial"/>
                <a:ea typeface="Arial"/>
                <a:cs typeface="Arial"/>
                <a:sym typeface="Arial"/>
              </a:rPr>
              <a:t>と多い。</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市内のイベント年間</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118件以上</a:t>
            </a:r>
            <a:r>
              <a:rPr lang="ja-JP" sz="1050" b="0" i="0" u="none" strike="noStrike" cap="none">
                <a:solidFill>
                  <a:srgbClr val="666666"/>
                </a:solidFill>
                <a:latin typeface="Arial"/>
                <a:ea typeface="Arial"/>
                <a:cs typeface="Arial"/>
                <a:sym typeface="Arial"/>
              </a:rPr>
              <a:t>と多数。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費用対効果</a:t>
            </a:r>
            <a:r>
              <a:rPr lang="ja-JP" sz="1050" b="0" i="0" u="none" strike="noStrike" cap="none">
                <a:solidFill>
                  <a:srgbClr val="666666"/>
                </a:solidFill>
                <a:latin typeface="Arial"/>
                <a:ea typeface="Arial"/>
                <a:cs typeface="Arial"/>
                <a:sym typeface="Arial"/>
              </a:rPr>
              <a:t>や、</a:t>
            </a:r>
            <a:r>
              <a:rPr lang="ja-JP" sz="1050" b="0" i="0" u="none" strike="noStrike" cap="none">
                <a:solidFill>
                  <a:srgbClr val="FF624F"/>
                </a:solidFill>
                <a:latin typeface="Arial"/>
                <a:ea typeface="Arial"/>
                <a:cs typeface="Arial"/>
                <a:sym typeface="Arial"/>
              </a:rPr>
              <a:t>担い</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手の不足</a:t>
            </a:r>
            <a:r>
              <a:rPr lang="ja-JP" sz="1050" b="0" i="0" u="none" strike="noStrike" cap="none">
                <a:solidFill>
                  <a:srgbClr val="666666"/>
                </a:solidFill>
                <a:latin typeface="Arial"/>
                <a:ea typeface="Arial"/>
                <a:cs typeface="Arial"/>
                <a:sym typeface="Arial"/>
              </a:rPr>
              <a:t>、</a:t>
            </a:r>
            <a:r>
              <a:rPr lang="ja-JP" sz="1050" b="0" i="0" u="none" strike="noStrike" cap="none">
                <a:solidFill>
                  <a:srgbClr val="FF624F"/>
                </a:solidFill>
                <a:latin typeface="Arial"/>
                <a:ea typeface="Arial"/>
                <a:cs typeface="Arial"/>
                <a:sym typeface="Arial"/>
              </a:rPr>
              <a:t>相互の連</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携</a:t>
            </a:r>
            <a:r>
              <a:rPr lang="ja-JP" sz="1050" b="0" i="0" u="none" strike="noStrike" cap="none">
                <a:solidFill>
                  <a:srgbClr val="666666"/>
                </a:solidFill>
                <a:latin typeface="Arial"/>
                <a:ea typeface="Arial"/>
                <a:cs typeface="Arial"/>
                <a:sym typeface="Arial"/>
              </a:rPr>
              <a:t>には課題があるが、</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a:t>
            </a:r>
            <a:r>
              <a:rPr lang="ja-JP" sz="1050" b="0" i="0" u="none" strike="noStrike" cap="none">
                <a:solidFill>
                  <a:srgbClr val="FF624F"/>
                </a:solidFill>
                <a:latin typeface="Arial"/>
                <a:ea typeface="Arial"/>
                <a:cs typeface="Arial"/>
                <a:sym typeface="Arial"/>
              </a:rPr>
              <a:t>観光客誘致や地元経</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済に一定の効果</a:t>
            </a:r>
            <a:r>
              <a:rPr lang="ja-JP" sz="1050" b="0" i="0" u="none" strike="noStrike" cap="none">
                <a:solidFill>
                  <a:srgbClr val="666666"/>
                </a:solidFill>
                <a:latin typeface="Arial"/>
                <a:ea typeface="Arial"/>
                <a:cs typeface="Arial"/>
                <a:sym typeface="Arial"/>
              </a:rPr>
              <a:t>を生</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んでいる。</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✓観光客のうち</a:t>
            </a:r>
            <a:r>
              <a:rPr lang="ja-JP" sz="1050" b="0" i="0" u="none" strike="noStrike" cap="none">
                <a:solidFill>
                  <a:srgbClr val="FF624F"/>
                </a:solidFill>
                <a:latin typeface="Arial"/>
                <a:ea typeface="Arial"/>
                <a:cs typeface="Arial"/>
                <a:sym typeface="Arial"/>
              </a:rPr>
              <a:t>宿泊す</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るのは1割</a:t>
            </a:r>
            <a:r>
              <a:rPr lang="ja-JP" sz="1050" b="0" i="0" u="none" strike="noStrike" cap="none">
                <a:solidFill>
                  <a:srgbClr val="666666"/>
                </a:solidFill>
                <a:latin typeface="Arial"/>
                <a:ea typeface="Arial"/>
                <a:cs typeface="Arial"/>
                <a:sym typeface="Arial"/>
              </a:rPr>
              <a:t>程度。</a:t>
            </a:r>
            <a:r>
              <a:rPr lang="ja-JP" sz="1050" b="0" i="0" u="none" strike="noStrike" cap="none">
                <a:solidFill>
                  <a:srgbClr val="FF624F"/>
                </a:solidFill>
                <a:latin typeface="Arial"/>
                <a:ea typeface="Arial"/>
                <a:cs typeface="Arial"/>
                <a:sym typeface="Arial"/>
              </a:rPr>
              <a:t>宿</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泊業の事業所は南魚</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沼市の1/4</a:t>
            </a:r>
            <a:r>
              <a:rPr lang="ja-JP" sz="1050" b="0" i="0" u="none" strike="noStrike" cap="none">
                <a:solidFill>
                  <a:srgbClr val="666666"/>
                </a:solidFill>
                <a:latin typeface="Arial"/>
                <a:ea typeface="Arial"/>
                <a:cs typeface="Arial"/>
                <a:sym typeface="Arial"/>
              </a:rPr>
              <a:t>。</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✓観光案内所への問い　</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666666"/>
                </a:solidFill>
                <a:latin typeface="Arial"/>
                <a:ea typeface="Arial"/>
                <a:cs typeface="Arial"/>
                <a:sym typeface="Arial"/>
              </a:rPr>
              <a:t>　合わせには、</a:t>
            </a:r>
            <a:r>
              <a:rPr lang="ja-JP" sz="1050" b="0" i="0" u="none" strike="noStrike" cap="none">
                <a:solidFill>
                  <a:srgbClr val="FF624F"/>
                </a:solidFill>
                <a:latin typeface="Arial"/>
                <a:ea typeface="Arial"/>
                <a:cs typeface="Arial"/>
                <a:sym typeface="Arial"/>
              </a:rPr>
              <a:t>観光ス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ポットへのアクセス　</a:t>
            </a:r>
            <a:endParaRPr sz="1050" b="0" i="0" u="none" strike="noStrike" cap="none">
              <a:solidFill>
                <a:srgbClr val="FF624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FF624F"/>
                </a:solidFill>
                <a:latin typeface="Arial"/>
                <a:ea typeface="Arial"/>
                <a:cs typeface="Arial"/>
                <a:sym typeface="Arial"/>
              </a:rPr>
              <a:t>　の問い合わせ</a:t>
            </a:r>
            <a:r>
              <a:rPr lang="ja-JP" sz="1050" b="0" i="0" u="none" strike="noStrike" cap="none">
                <a:solidFill>
                  <a:srgbClr val="666666"/>
                </a:solidFill>
                <a:latin typeface="Arial"/>
                <a:ea typeface="Arial"/>
                <a:cs typeface="Arial"/>
                <a:sym typeface="Arial"/>
              </a:rPr>
              <a:t>が多数。</a:t>
            </a:r>
            <a:endParaRPr sz="105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666666"/>
              </a:solidFill>
              <a:latin typeface="Arial"/>
              <a:ea typeface="Arial"/>
              <a:cs typeface="Arial"/>
              <a:sym typeface="Arial"/>
            </a:endParaRPr>
          </a:p>
        </p:txBody>
      </p:sp>
      <p:sp>
        <p:nvSpPr>
          <p:cNvPr id="558" name="Google Shape;558;p31"/>
          <p:cNvSpPr txBox="1"/>
          <p:nvPr/>
        </p:nvSpPr>
        <p:spPr>
          <a:xfrm>
            <a:off x="3782151" y="6400696"/>
            <a:ext cx="2024125" cy="367852"/>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外国人に対する「来る前」</a:t>
            </a:r>
            <a:endParaRPr sz="105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　 の情報提供</a:t>
            </a:r>
            <a:endParaRPr sz="1050" b="0" i="0" u="none" strike="noStrike" cap="none">
              <a:solidFill>
                <a:schemeClr val="lt1"/>
              </a:solidFill>
              <a:latin typeface="Arial"/>
              <a:ea typeface="Arial"/>
              <a:cs typeface="Arial"/>
              <a:sym typeface="Arial"/>
            </a:endParaRPr>
          </a:p>
        </p:txBody>
      </p:sp>
      <p:sp>
        <p:nvSpPr>
          <p:cNvPr id="559" name="Google Shape;559;p3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31</a:t>
            </a:fld>
            <a:endParaRPr/>
          </a:p>
        </p:txBody>
      </p:sp>
      <p:sp>
        <p:nvSpPr>
          <p:cNvPr id="542" name="Google Shape;542;p31"/>
          <p:cNvSpPr txBox="1"/>
          <p:nvPr/>
        </p:nvSpPr>
        <p:spPr>
          <a:xfrm>
            <a:off x="6367128" y="3267221"/>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滞在時間の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560" name="Google Shape;560;p31"/>
          <p:cNvSpPr txBox="1"/>
          <p:nvPr/>
        </p:nvSpPr>
        <p:spPr>
          <a:xfrm>
            <a:off x="6367128" y="4635674"/>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1回あたりの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消費額の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561" name="Google Shape;561;p31"/>
          <p:cNvSpPr txBox="1"/>
          <p:nvPr/>
        </p:nvSpPr>
        <p:spPr>
          <a:xfrm>
            <a:off x="6383584" y="5884790"/>
            <a:ext cx="1076187" cy="758977"/>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来訪頻度の</a:t>
            </a:r>
            <a:endParaRPr sz="105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lt1"/>
                </a:solidFill>
                <a:latin typeface="Arial"/>
                <a:ea typeface="Arial"/>
                <a:cs typeface="Arial"/>
                <a:sym typeface="Arial"/>
              </a:rPr>
              <a:t>増加</a:t>
            </a:r>
            <a:endParaRPr sz="1050" b="0" i="0" u="none" strike="noStrike" cap="none">
              <a:solidFill>
                <a:schemeClr val="lt1"/>
              </a:solidFill>
              <a:latin typeface="Arial"/>
              <a:ea typeface="Arial"/>
              <a:cs typeface="Arial"/>
              <a:sym typeface="Arial"/>
            </a:endParaRPr>
          </a:p>
        </p:txBody>
      </p:sp>
      <p:sp>
        <p:nvSpPr>
          <p:cNvPr id="562" name="Google Shape;562;p31"/>
          <p:cNvSpPr/>
          <p:nvPr/>
        </p:nvSpPr>
        <p:spPr>
          <a:xfrm>
            <a:off x="6715338" y="2837434"/>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3" name="Google Shape;563;p31"/>
          <p:cNvSpPr/>
          <p:nvPr/>
        </p:nvSpPr>
        <p:spPr>
          <a:xfrm>
            <a:off x="6718017" y="4146662"/>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4" name="Google Shape;564;p31"/>
          <p:cNvSpPr/>
          <p:nvPr/>
        </p:nvSpPr>
        <p:spPr>
          <a:xfrm>
            <a:off x="6704955" y="5429376"/>
            <a:ext cx="365651" cy="433166"/>
          </a:xfrm>
          <a:prstGeom prst="mathMultiply">
            <a:avLst>
              <a:gd name="adj1" fmla="val 2352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5" name="Google Shape;565;p31"/>
          <p:cNvSpPr/>
          <p:nvPr/>
        </p:nvSpPr>
        <p:spPr>
          <a:xfrm rot="5400000">
            <a:off x="5988778" y="4097473"/>
            <a:ext cx="3520891" cy="378491"/>
          </a:xfrm>
          <a:prstGeom prst="triangl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66" name="Google Shape;566;p31"/>
          <p:cNvCxnSpPr>
            <a:stCxn id="539" idx="3"/>
            <a:endCxn id="560" idx="1"/>
          </p:cNvCxnSpPr>
          <p:nvPr/>
        </p:nvCxnSpPr>
        <p:spPr>
          <a:xfrm rot="10800000" flipH="1">
            <a:off x="5803615" y="5015021"/>
            <a:ext cx="563400" cy="756900"/>
          </a:xfrm>
          <a:prstGeom prst="straightConnector1">
            <a:avLst/>
          </a:prstGeom>
          <a:noFill/>
          <a:ln w="19050" cap="flat" cmpd="sng">
            <a:solidFill>
              <a:srgbClr val="2E9051"/>
            </a:solidFill>
            <a:prstDash val="solid"/>
            <a:round/>
            <a:headEnd type="none" w="sm" len="sm"/>
            <a:tailEnd type="triangle" w="med" len="med"/>
          </a:ln>
        </p:spPr>
      </p:cxnSp>
      <p:cxnSp>
        <p:nvCxnSpPr>
          <p:cNvPr id="567" name="Google Shape;567;p31"/>
          <p:cNvCxnSpPr>
            <a:stCxn id="536" idx="3"/>
            <a:endCxn id="560" idx="1"/>
          </p:cNvCxnSpPr>
          <p:nvPr/>
        </p:nvCxnSpPr>
        <p:spPr>
          <a:xfrm>
            <a:off x="5822731" y="3645459"/>
            <a:ext cx="544500" cy="1369800"/>
          </a:xfrm>
          <a:prstGeom prst="straightConnector1">
            <a:avLst/>
          </a:prstGeom>
          <a:noFill/>
          <a:ln w="19050" cap="flat" cmpd="sng">
            <a:solidFill>
              <a:srgbClr val="2E9051"/>
            </a:solidFill>
            <a:prstDash val="solid"/>
            <a:round/>
            <a:headEnd type="none" w="sm" len="sm"/>
            <a:tailEnd type="triangle" w="med" len="med"/>
          </a:ln>
        </p:spPr>
      </p:cxnSp>
      <p:cxnSp>
        <p:nvCxnSpPr>
          <p:cNvPr id="568" name="Google Shape;568;p31"/>
          <p:cNvCxnSpPr>
            <a:stCxn id="520" idx="3"/>
            <a:endCxn id="561" idx="1"/>
          </p:cNvCxnSpPr>
          <p:nvPr/>
        </p:nvCxnSpPr>
        <p:spPr>
          <a:xfrm>
            <a:off x="6001407" y="3821444"/>
            <a:ext cx="382200" cy="2442900"/>
          </a:xfrm>
          <a:prstGeom prst="straightConnector1">
            <a:avLst/>
          </a:prstGeom>
          <a:noFill/>
          <a:ln w="19050" cap="flat" cmpd="sng">
            <a:solidFill>
              <a:srgbClr val="2E9051"/>
            </a:solidFill>
            <a:prstDash val="solid"/>
            <a:round/>
            <a:headEnd type="none" w="sm" len="sm"/>
            <a:tailEnd type="triangle" w="med" len="med"/>
          </a:ln>
        </p:spPr>
      </p:cxnSp>
      <p:cxnSp>
        <p:nvCxnSpPr>
          <p:cNvPr id="569" name="Google Shape;569;p31"/>
          <p:cNvCxnSpPr>
            <a:stCxn id="530" idx="3"/>
            <a:endCxn id="561" idx="1"/>
          </p:cNvCxnSpPr>
          <p:nvPr/>
        </p:nvCxnSpPr>
        <p:spPr>
          <a:xfrm>
            <a:off x="6007732" y="2290012"/>
            <a:ext cx="375900" cy="3974400"/>
          </a:xfrm>
          <a:prstGeom prst="straightConnector1">
            <a:avLst/>
          </a:prstGeom>
          <a:noFill/>
          <a:ln w="19050" cap="flat" cmpd="sng">
            <a:solidFill>
              <a:srgbClr val="2E9051"/>
            </a:solidFill>
            <a:prstDash val="solid"/>
            <a:round/>
            <a:headEnd type="none" w="sm" len="sm"/>
            <a:tailEnd type="triangle" w="med" len="med"/>
          </a:ln>
        </p:spPr>
      </p:cxnSp>
      <p:sp>
        <p:nvSpPr>
          <p:cNvPr id="570" name="Google Shape;570;p31"/>
          <p:cNvSpPr txBox="1"/>
          <p:nvPr/>
        </p:nvSpPr>
        <p:spPr>
          <a:xfrm>
            <a:off x="0" y="1886673"/>
            <a:ext cx="9144000" cy="4971461"/>
          </a:xfrm>
          <a:prstGeom prst="rect">
            <a:avLst/>
          </a:prstGeom>
          <a:solidFill>
            <a:srgbClr val="000000">
              <a:alpha val="22352"/>
            </a:srgbClr>
          </a:solidFill>
          <a:ln w="9525" cap="flat" cmpd="sng">
            <a:solidFill>
              <a:srgbClr val="2E9051"/>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571" name="Google Shape;571;p31"/>
          <p:cNvSpPr/>
          <p:nvPr/>
        </p:nvSpPr>
        <p:spPr>
          <a:xfrm>
            <a:off x="7627092" y="1886672"/>
            <a:ext cx="1533363" cy="4971461"/>
          </a:xfrm>
          <a:prstGeom prst="rect">
            <a:avLst/>
          </a:prstGeom>
          <a:solidFill>
            <a:schemeClr val="lt1"/>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2000" b="1" i="0" u="none" strike="noStrike" cap="none">
                <a:solidFill>
                  <a:schemeClr val="dk2"/>
                </a:solidFill>
                <a:latin typeface="Arial"/>
                <a:ea typeface="Arial"/>
                <a:cs typeface="Arial"/>
                <a:sym typeface="Arial"/>
              </a:rPr>
              <a:t>ここです！</a:t>
            </a:r>
            <a:endParaRPr sz="2000" b="1" i="0" u="none" strike="noStrike" cap="none">
              <a:solidFill>
                <a:schemeClr val="dk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2"/>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（参考）５年後／２０年後ってちなみに・・・</a:t>
            </a:r>
            <a:endParaRPr sz="3000" b="1" i="0" u="none" strike="noStrike" cap="none">
              <a:solidFill>
                <a:srgbClr val="666666"/>
              </a:solidFill>
              <a:latin typeface="Arial"/>
              <a:ea typeface="Arial"/>
              <a:cs typeface="Arial"/>
              <a:sym typeface="Arial"/>
            </a:endParaRPr>
          </a:p>
        </p:txBody>
      </p:sp>
      <p:sp>
        <p:nvSpPr>
          <p:cNvPr id="577" name="Google Shape;577;p3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32</a:t>
            </a:fld>
            <a:endParaRPr/>
          </a:p>
        </p:txBody>
      </p:sp>
      <p:sp>
        <p:nvSpPr>
          <p:cNvPr id="578" name="Google Shape;578;p32"/>
          <p:cNvSpPr txBox="1"/>
          <p:nvPr/>
        </p:nvSpPr>
        <p:spPr>
          <a:xfrm>
            <a:off x="471485" y="4861611"/>
            <a:ext cx="1614484" cy="142320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梅原</a:t>
            </a: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の場合</a:t>
            </a:r>
            <a:endParaRPr/>
          </a:p>
        </p:txBody>
      </p:sp>
      <p:sp>
        <p:nvSpPr>
          <p:cNvPr id="579" name="Google Shape;579;p32"/>
          <p:cNvSpPr txBox="1"/>
          <p:nvPr/>
        </p:nvSpPr>
        <p:spPr>
          <a:xfrm>
            <a:off x="471485" y="1955921"/>
            <a:ext cx="1614484" cy="2787529"/>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日本/世界</a:t>
            </a:r>
            <a:endParaRPr sz="2400" b="1" i="0" u="none" strike="noStrike" cap="none">
              <a:solidFill>
                <a:schemeClr val="lt1"/>
              </a:solidFill>
              <a:latin typeface="Arial"/>
              <a:ea typeface="Arial"/>
              <a:cs typeface="Arial"/>
              <a:sym typeface="Arial"/>
            </a:endParaRPr>
          </a:p>
        </p:txBody>
      </p:sp>
      <p:sp>
        <p:nvSpPr>
          <p:cNvPr id="580" name="Google Shape;580;p32"/>
          <p:cNvSpPr txBox="1"/>
          <p:nvPr/>
        </p:nvSpPr>
        <p:spPr>
          <a:xfrm>
            <a:off x="2224073" y="1311194"/>
            <a:ext cx="3262323" cy="547714"/>
          </a:xfrm>
          <a:prstGeom prst="rect">
            <a:avLst/>
          </a:prstGeom>
          <a:solidFill>
            <a:srgbClr val="D8D8D8"/>
          </a:solidFill>
          <a:ln w="9525" cap="flat" cmpd="sng">
            <a:solidFill>
              <a:srgbClr val="D8D9D9"/>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rgbClr val="666666"/>
                </a:solidFill>
                <a:latin typeface="Arial"/>
                <a:ea typeface="Arial"/>
                <a:cs typeface="Arial"/>
                <a:sym typeface="Arial"/>
              </a:rPr>
              <a:t>5年後</a:t>
            </a:r>
            <a:endParaRPr/>
          </a:p>
        </p:txBody>
      </p:sp>
      <p:sp>
        <p:nvSpPr>
          <p:cNvPr id="581" name="Google Shape;581;p32"/>
          <p:cNvSpPr txBox="1"/>
          <p:nvPr/>
        </p:nvSpPr>
        <p:spPr>
          <a:xfrm>
            <a:off x="5581076" y="1311193"/>
            <a:ext cx="3262323" cy="547714"/>
          </a:xfrm>
          <a:prstGeom prst="rect">
            <a:avLst/>
          </a:prstGeom>
          <a:solidFill>
            <a:srgbClr val="D8D8D8"/>
          </a:solidFill>
          <a:ln w="9525" cap="flat" cmpd="sng">
            <a:solidFill>
              <a:srgbClr val="D8D9D9"/>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rgbClr val="666666"/>
                </a:solidFill>
                <a:latin typeface="Arial"/>
                <a:ea typeface="Arial"/>
                <a:cs typeface="Arial"/>
                <a:sym typeface="Arial"/>
              </a:rPr>
              <a:t>20年後</a:t>
            </a:r>
            <a:endParaRPr/>
          </a:p>
        </p:txBody>
      </p:sp>
      <p:sp>
        <p:nvSpPr>
          <p:cNvPr id="582" name="Google Shape;582;p32"/>
          <p:cNvSpPr txBox="1"/>
          <p:nvPr/>
        </p:nvSpPr>
        <p:spPr>
          <a:xfrm>
            <a:off x="2224073" y="1971679"/>
            <a:ext cx="3262323" cy="2771771"/>
          </a:xfrm>
          <a:prstGeom prst="rect">
            <a:avLst/>
          </a:prstGeom>
          <a:solidFill>
            <a:schemeClr val="lt1"/>
          </a:solidFill>
          <a:ln w="9525" cap="flat" cmpd="sng">
            <a:solidFill>
              <a:srgbClr val="666666"/>
            </a:solidFill>
            <a:prstDash val="solid"/>
            <a:round/>
            <a:headEnd type="none" w="sm" len="sm"/>
            <a:tailEnd type="none" w="sm" len="sm"/>
          </a:ln>
        </p:spPr>
        <p:txBody>
          <a:bodyPr spcFirstLastPara="1" wrap="square" lIns="90000" tIns="91425" rIns="91425" bIns="91425" anchor="ctr" anchorCtr="0">
            <a:noAutofit/>
          </a:bodyPr>
          <a:lstStyle/>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2025大阪万博</a:t>
            </a:r>
            <a:endParaRPr sz="2000" b="1" i="0" u="none" strike="noStrike" cap="none">
              <a:solidFill>
                <a:srgbClr val="666666"/>
              </a:solidFill>
              <a:latin typeface="Arial"/>
              <a:ea typeface="Arial"/>
              <a:cs typeface="Arial"/>
              <a:sym typeface="Arial"/>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2025年問題（5人に1人が75歳以上に!?）</a:t>
            </a:r>
            <a:endParaRPr sz="2000" b="1" i="0" u="none" strike="noStrike" cap="none">
              <a:solidFill>
                <a:srgbClr val="666666"/>
              </a:solidFill>
              <a:latin typeface="Arial"/>
              <a:ea typeface="Arial"/>
              <a:cs typeface="Arial"/>
              <a:sym typeface="Arial"/>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人口が1億2000万人を下回る（十日町市では4000人の人口減!?）</a:t>
            </a:r>
            <a:endParaRPr sz="2000" b="1" i="0" u="none" strike="noStrike" cap="none">
              <a:solidFill>
                <a:srgbClr val="666666"/>
              </a:solidFill>
              <a:latin typeface="Arial"/>
              <a:ea typeface="Arial"/>
              <a:cs typeface="Arial"/>
              <a:sym typeface="Arial"/>
            </a:endParaRPr>
          </a:p>
        </p:txBody>
      </p:sp>
      <p:sp>
        <p:nvSpPr>
          <p:cNvPr id="583" name="Google Shape;583;p32"/>
          <p:cNvSpPr txBox="1"/>
          <p:nvPr/>
        </p:nvSpPr>
        <p:spPr>
          <a:xfrm>
            <a:off x="5581076" y="1962705"/>
            <a:ext cx="3262323" cy="2780746"/>
          </a:xfrm>
          <a:prstGeom prst="rect">
            <a:avLst/>
          </a:prstGeom>
          <a:solidFill>
            <a:schemeClr val="lt1"/>
          </a:solidFill>
          <a:ln w="9525" cap="flat" cmpd="sng">
            <a:solidFill>
              <a:srgbClr val="666666"/>
            </a:solidFill>
            <a:prstDash val="solid"/>
            <a:round/>
            <a:headEnd type="none" w="sm" len="sm"/>
            <a:tailEnd type="none" w="sm" len="sm"/>
          </a:ln>
        </p:spPr>
        <p:txBody>
          <a:bodyPr spcFirstLastPara="1" wrap="square" lIns="90000" tIns="91425" rIns="91425" bIns="91425" anchor="ctr" anchorCtr="0">
            <a:noAutofit/>
          </a:bodyPr>
          <a:lstStyle/>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世界では、1000人が月面で暮らし、年間1万人が月旅行を楽しむ!?</a:t>
            </a:r>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新聞が消滅!?</a:t>
            </a:r>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日本では、独居の高齢者が900万人!?</a:t>
            </a:r>
            <a:endParaRPr/>
          </a:p>
        </p:txBody>
      </p:sp>
      <p:sp>
        <p:nvSpPr>
          <p:cNvPr id="584" name="Google Shape;584;p32"/>
          <p:cNvSpPr txBox="1"/>
          <p:nvPr/>
        </p:nvSpPr>
        <p:spPr>
          <a:xfrm>
            <a:off x="2224074" y="4861610"/>
            <a:ext cx="3262322" cy="1439177"/>
          </a:xfrm>
          <a:prstGeom prst="rect">
            <a:avLst/>
          </a:prstGeom>
          <a:solidFill>
            <a:schemeClr val="lt1"/>
          </a:solidFill>
          <a:ln w="9525" cap="flat" cmpd="sng">
            <a:solidFill>
              <a:srgbClr val="666666"/>
            </a:solidFill>
            <a:prstDash val="solid"/>
            <a:round/>
            <a:headEnd type="none" w="sm" len="sm"/>
            <a:tailEnd type="none" w="sm" len="sm"/>
          </a:ln>
        </p:spPr>
        <p:txBody>
          <a:bodyPr spcFirstLastPara="1" wrap="square" lIns="90000" tIns="91425" rIns="91425" bIns="91425" anchor="ctr" anchorCtr="0">
            <a:noAutofit/>
          </a:bodyPr>
          <a:lstStyle/>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自分は36歳。</a:t>
            </a:r>
            <a:endParaRPr sz="2000" b="1" i="0" u="none" strike="noStrike" cap="none">
              <a:solidFill>
                <a:srgbClr val="666666"/>
              </a:solidFill>
              <a:latin typeface="Arial"/>
              <a:ea typeface="Arial"/>
              <a:cs typeface="Arial"/>
              <a:sym typeface="Arial"/>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子供は小学校に入学している頃・・・</a:t>
            </a:r>
            <a:endParaRPr sz="2000" b="1" i="0" u="none" strike="noStrike" cap="none">
              <a:solidFill>
                <a:srgbClr val="666666"/>
              </a:solidFill>
              <a:latin typeface="Arial"/>
              <a:ea typeface="Arial"/>
              <a:cs typeface="Arial"/>
              <a:sym typeface="Arial"/>
            </a:endParaRPr>
          </a:p>
        </p:txBody>
      </p:sp>
      <p:sp>
        <p:nvSpPr>
          <p:cNvPr id="585" name="Google Shape;585;p32"/>
          <p:cNvSpPr txBox="1"/>
          <p:nvPr/>
        </p:nvSpPr>
        <p:spPr>
          <a:xfrm>
            <a:off x="5581077" y="4845641"/>
            <a:ext cx="3262322" cy="1439177"/>
          </a:xfrm>
          <a:prstGeom prst="rect">
            <a:avLst/>
          </a:prstGeom>
          <a:solidFill>
            <a:schemeClr val="lt1"/>
          </a:solidFill>
          <a:ln w="9525" cap="flat" cmpd="sng">
            <a:solidFill>
              <a:srgbClr val="666666"/>
            </a:solidFill>
            <a:prstDash val="solid"/>
            <a:round/>
            <a:headEnd type="none" w="sm" len="sm"/>
            <a:tailEnd type="none" w="sm" len="sm"/>
          </a:ln>
        </p:spPr>
        <p:txBody>
          <a:bodyPr spcFirstLastPara="1" wrap="square" lIns="90000" tIns="91425" rIns="91425" bIns="91425" anchor="ctr" anchorCtr="0">
            <a:noAutofit/>
          </a:bodyPr>
          <a:lstStyle/>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自分は51歳。</a:t>
            </a:r>
            <a:endParaRPr sz="2000" b="1" i="0" u="none" strike="noStrike" cap="none">
              <a:solidFill>
                <a:srgbClr val="666666"/>
              </a:solidFill>
              <a:latin typeface="Arial"/>
              <a:ea typeface="Arial"/>
              <a:cs typeface="Arial"/>
              <a:sym typeface="Arial"/>
            </a:endParaRPr>
          </a:p>
          <a:p>
            <a:pPr marL="285750" marR="0" lvl="0" indent="-285750" algn="l" rtl="0">
              <a:lnSpc>
                <a:spcPct val="130000"/>
              </a:lnSpc>
              <a:spcBef>
                <a:spcPts val="0"/>
              </a:spcBef>
              <a:spcAft>
                <a:spcPts val="0"/>
              </a:spcAft>
              <a:buClr>
                <a:srgbClr val="000000"/>
              </a:buClr>
              <a:buSzPts val="2000"/>
              <a:buFont typeface="Arial"/>
              <a:buChar char="•"/>
            </a:pPr>
            <a:r>
              <a:rPr lang="ja-JP" sz="2000" b="1" i="0" u="none" strike="noStrike" cap="none">
                <a:solidFill>
                  <a:srgbClr val="666666"/>
                </a:solidFill>
                <a:latin typeface="Arial"/>
                <a:ea typeface="Arial"/>
                <a:cs typeface="Arial"/>
                <a:sym typeface="Arial"/>
              </a:rPr>
              <a:t>子供は成人して、母親は元気なら84歳・・・</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33"/>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ディスカッション③</a:t>
            </a:r>
            <a:endParaRPr sz="3000" b="1" i="0" u="none" strike="noStrike" cap="none">
              <a:solidFill>
                <a:srgbClr val="666666"/>
              </a:solidFill>
              <a:latin typeface="Arial"/>
              <a:ea typeface="Arial"/>
              <a:cs typeface="Arial"/>
              <a:sym typeface="Arial"/>
            </a:endParaRPr>
          </a:p>
        </p:txBody>
      </p:sp>
      <p:sp>
        <p:nvSpPr>
          <p:cNvPr id="591" name="Google Shape;591;p3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33</a:t>
            </a:fld>
            <a:endParaRPr/>
          </a:p>
        </p:txBody>
      </p:sp>
      <p:sp>
        <p:nvSpPr>
          <p:cNvPr id="592" name="Google Shape;592;p33"/>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５年後／２０年後に思いを馳せる</a:t>
            </a:r>
            <a:endParaRPr/>
          </a:p>
        </p:txBody>
      </p:sp>
      <p:sp>
        <p:nvSpPr>
          <p:cNvPr id="593" name="Google Shape;593;p33"/>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graphicFrame>
        <p:nvGraphicFramePr>
          <p:cNvPr id="594" name="Google Shape;594;p33"/>
          <p:cNvGraphicFramePr/>
          <p:nvPr/>
        </p:nvGraphicFramePr>
        <p:xfrm>
          <a:off x="866476" y="2157999"/>
          <a:ext cx="3000000" cy="3000000"/>
        </p:xfrm>
        <a:graphic>
          <a:graphicData uri="http://schemas.openxmlformats.org/drawingml/2006/table">
            <a:tbl>
              <a:tblPr firstRow="1" bandRow="1">
                <a:noFill/>
                <a:tableStyleId>{19F6F111-81C5-4ACE-BF42-67EB5BBA3F25}</a:tableStyleId>
              </a:tblPr>
              <a:tblGrid>
                <a:gridCol w="3885050">
                  <a:extLst>
                    <a:ext uri="{9D8B030D-6E8A-4147-A177-3AD203B41FA5}">
                      <a16:colId xmlns:a16="http://schemas.microsoft.com/office/drawing/2014/main" val="20000"/>
                    </a:ext>
                  </a:extLst>
                </a:gridCol>
                <a:gridCol w="3551975">
                  <a:extLst>
                    <a:ext uri="{9D8B030D-6E8A-4147-A177-3AD203B41FA5}">
                      <a16:colId xmlns:a16="http://schemas.microsoft.com/office/drawing/2014/main" val="20001"/>
                    </a:ext>
                  </a:extLst>
                </a:gridCol>
              </a:tblGrid>
              <a:tr h="884125">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5年後の十日町市</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20年後の十日町市</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3509150">
                <a:tc>
                  <a:txBody>
                    <a:bodyPr/>
                    <a:lstStyle/>
                    <a:p>
                      <a:pPr marL="0" marR="0" lvl="0" indent="0" algn="ctr"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dirty="0">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595" name="Google Shape;595;p33"/>
          <p:cNvSpPr/>
          <p:nvPr/>
        </p:nvSpPr>
        <p:spPr>
          <a:xfrm>
            <a:off x="2468370" y="4267659"/>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96" name="Google Shape;596;p33"/>
          <p:cNvSpPr/>
          <p:nvPr/>
        </p:nvSpPr>
        <p:spPr>
          <a:xfrm>
            <a:off x="1142040" y="3212829"/>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0000" tIns="45700" rIns="91425" bIns="45700" anchor="t" anchorCtr="0">
            <a:noAutofit/>
          </a:bodyPr>
          <a:lstStyle/>
          <a:p>
            <a:pPr marL="0" marR="0" lvl="0" indent="0" algn="ctr"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（例）芸術祭がない年でも、年間通して観光客で溢れている</a:t>
            </a:r>
            <a:endParaRPr/>
          </a:p>
        </p:txBody>
      </p:sp>
      <p:sp>
        <p:nvSpPr>
          <p:cNvPr id="597" name="Google Shape;597;p33"/>
          <p:cNvSpPr/>
          <p:nvPr/>
        </p:nvSpPr>
        <p:spPr>
          <a:xfrm>
            <a:off x="6536294" y="4238610"/>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98" name="Google Shape;598;p33"/>
          <p:cNvSpPr txBox="1"/>
          <p:nvPr/>
        </p:nvSpPr>
        <p:spPr>
          <a:xfrm>
            <a:off x="1213480" y="5529260"/>
            <a:ext cx="6954749" cy="744454"/>
          </a:xfrm>
          <a:prstGeom prst="rect">
            <a:avLst/>
          </a:prstGeom>
          <a:solidFill>
            <a:srgbClr val="2E9051"/>
          </a:solidFill>
          <a:ln>
            <a:noFill/>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400" b="1" i="0" u="none" strike="noStrike" cap="none">
                <a:solidFill>
                  <a:schemeClr val="lt1"/>
                </a:solidFill>
                <a:latin typeface="Arial"/>
                <a:ea typeface="Arial"/>
                <a:cs typeface="Arial"/>
                <a:sym typeface="Arial"/>
              </a:rPr>
              <a:t>横の繋がりがあってもなくてもOK！</a:t>
            </a:r>
            <a:endParaRPr sz="2400" b="1" i="0" u="none" strike="noStrike" cap="none">
              <a:solidFill>
                <a:schemeClr val="lt1"/>
              </a:solidFill>
              <a:latin typeface="Arial"/>
              <a:ea typeface="Arial"/>
              <a:cs typeface="Arial"/>
              <a:sym typeface="Arial"/>
            </a:endParaRPr>
          </a:p>
        </p:txBody>
      </p:sp>
      <p:sp>
        <p:nvSpPr>
          <p:cNvPr id="599" name="Google Shape;599;p33"/>
          <p:cNvSpPr/>
          <p:nvPr/>
        </p:nvSpPr>
        <p:spPr>
          <a:xfrm>
            <a:off x="5074476" y="3212829"/>
            <a:ext cx="1326330" cy="1035191"/>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ja-JP" sz="1200" b="0" i="0" u="none" strike="noStrike" cap="none">
                <a:solidFill>
                  <a:srgbClr val="666666"/>
                </a:solidFill>
                <a:latin typeface="Arial"/>
                <a:ea typeface="Arial"/>
                <a:cs typeface="Arial"/>
                <a:sym typeface="Arial"/>
              </a:rPr>
              <a:t>（例）最初は旅館のお客さんだったAさんが、気づけばご近所さんに。</a:t>
            </a:r>
            <a:endParaRPr sz="1400" b="0" i="0" u="none" strike="noStrike" cap="none">
              <a:solidFill>
                <a:srgbClr val="666666"/>
              </a:solidFill>
              <a:latin typeface="Arial"/>
              <a:ea typeface="Arial"/>
              <a:cs typeface="Arial"/>
              <a:sym typeface="Arial"/>
            </a:endParaRPr>
          </a:p>
        </p:txBody>
      </p:sp>
      <p:pic>
        <p:nvPicPr>
          <p:cNvPr id="600" name="Google Shape;600;p33"/>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34"/>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ディスカッション③</a:t>
            </a:r>
            <a:endParaRPr sz="3000" b="1" i="0" u="none" strike="noStrike" cap="none">
              <a:solidFill>
                <a:srgbClr val="666666"/>
              </a:solidFill>
              <a:latin typeface="Arial"/>
              <a:ea typeface="Arial"/>
              <a:cs typeface="Arial"/>
              <a:sym typeface="Arial"/>
            </a:endParaRPr>
          </a:p>
        </p:txBody>
      </p:sp>
      <p:sp>
        <p:nvSpPr>
          <p:cNvPr id="606" name="Google Shape;606;p3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34</a:t>
            </a:fld>
            <a:endParaRPr/>
          </a:p>
        </p:txBody>
      </p:sp>
      <p:sp>
        <p:nvSpPr>
          <p:cNvPr id="607" name="Google Shape;607;p34"/>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みんなの考えを聞いてみる</a:t>
            </a:r>
            <a:endParaRPr/>
          </a:p>
        </p:txBody>
      </p:sp>
      <p:sp>
        <p:nvSpPr>
          <p:cNvPr id="608" name="Google Shape;608;p34"/>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【15min】</a:t>
            </a:r>
            <a:endParaRPr/>
          </a:p>
        </p:txBody>
      </p:sp>
      <p:sp>
        <p:nvSpPr>
          <p:cNvPr id="609" name="Google Shape;609;p34"/>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それぞれの考えを、模造紙に付箋を貼り直して共有します。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１人１分ずつで共有した後、なんとなく似てるかな？繋がりがありそうかな？という視点で対話してみましょう。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考えは人それぞれ。ここでは、何か一つの答えに集約、収束させる必要は全くありません！</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a:t>
            </a:r>
            <a:endParaRPr/>
          </a:p>
        </p:txBody>
      </p:sp>
      <p:pic>
        <p:nvPicPr>
          <p:cNvPr id="610" name="Google Shape;610;p34"/>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35"/>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ディスカッション③</a:t>
            </a:r>
            <a:endParaRPr sz="3000" b="1" i="0" u="none" strike="noStrike" cap="none">
              <a:solidFill>
                <a:srgbClr val="666666"/>
              </a:solidFill>
              <a:latin typeface="Arial"/>
              <a:ea typeface="Arial"/>
              <a:cs typeface="Arial"/>
              <a:sym typeface="Arial"/>
            </a:endParaRPr>
          </a:p>
        </p:txBody>
      </p:sp>
      <p:sp>
        <p:nvSpPr>
          <p:cNvPr id="616" name="Google Shape;616;p3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35</a:t>
            </a:fld>
            <a:endParaRPr/>
          </a:p>
        </p:txBody>
      </p:sp>
      <p:sp>
        <p:nvSpPr>
          <p:cNvPr id="617" name="Google Shape;617;p35"/>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みんなの考えを聞いてみる</a:t>
            </a:r>
            <a:endParaRPr/>
          </a:p>
        </p:txBody>
      </p:sp>
      <p:sp>
        <p:nvSpPr>
          <p:cNvPr id="618" name="Google Shape;618;p35"/>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【15min】</a:t>
            </a:r>
            <a:endParaRPr/>
          </a:p>
        </p:txBody>
      </p:sp>
      <p:graphicFrame>
        <p:nvGraphicFramePr>
          <p:cNvPr id="619" name="Google Shape;619;p35"/>
          <p:cNvGraphicFramePr/>
          <p:nvPr/>
        </p:nvGraphicFramePr>
        <p:xfrm>
          <a:off x="695022" y="2157999"/>
          <a:ext cx="3000000" cy="3000000"/>
        </p:xfrm>
        <a:graphic>
          <a:graphicData uri="http://schemas.openxmlformats.org/drawingml/2006/table">
            <a:tbl>
              <a:tblPr firstRow="1" bandRow="1">
                <a:noFill/>
                <a:tableStyleId>{19F6F111-81C5-4ACE-BF42-67EB5BBA3F25}</a:tableStyleId>
              </a:tblPr>
              <a:tblGrid>
                <a:gridCol w="4115150">
                  <a:extLst>
                    <a:ext uri="{9D8B030D-6E8A-4147-A177-3AD203B41FA5}">
                      <a16:colId xmlns:a16="http://schemas.microsoft.com/office/drawing/2014/main" val="20000"/>
                    </a:ext>
                  </a:extLst>
                </a:gridCol>
                <a:gridCol w="3762350">
                  <a:extLst>
                    <a:ext uri="{9D8B030D-6E8A-4147-A177-3AD203B41FA5}">
                      <a16:colId xmlns:a16="http://schemas.microsoft.com/office/drawing/2014/main" val="20001"/>
                    </a:ext>
                  </a:extLst>
                </a:gridCol>
              </a:tblGrid>
              <a:tr h="884125">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5年後の十日町市</a:t>
                      </a:r>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ja-JP" sz="1600" u="none" strike="noStrike" cap="none">
                          <a:solidFill>
                            <a:srgbClr val="666666"/>
                          </a:solidFill>
                        </a:rPr>
                        <a:t>20年後の十日町市</a:t>
                      </a: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3509150">
                <a:tc>
                  <a:txBody>
                    <a:bodyPr/>
                    <a:lstStyle/>
                    <a:p>
                      <a:pPr marL="0" marR="0" lvl="0" indent="0" algn="ctr" rtl="0">
                        <a:lnSpc>
                          <a:spcPct val="100000"/>
                        </a:lnSpc>
                        <a:spcBef>
                          <a:spcPts val="0"/>
                        </a:spcBef>
                        <a:spcAft>
                          <a:spcPts val="0"/>
                        </a:spcAft>
                        <a:buNone/>
                      </a:pPr>
                      <a:endParaRPr sz="1600" u="none" strike="noStrike" cap="none">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600" u="none" strike="noStrike" cap="none" dirty="0">
                        <a:solidFill>
                          <a:srgbClr val="666666"/>
                        </a:solidFill>
                      </a:endParaRPr>
                    </a:p>
                  </a:txBody>
                  <a:tcPr marL="90000" marR="91450" marT="45725" marB="45725" anchor="ctr">
                    <a:lnL w="12700" cap="flat" cmpd="sng">
                      <a:solidFill>
                        <a:srgbClr val="666666"/>
                      </a:solidFill>
                      <a:prstDash val="solid"/>
                      <a:round/>
                      <a:headEnd type="none" w="sm" len="sm"/>
                      <a:tailEnd type="none" w="sm" len="sm"/>
                    </a:lnL>
                    <a:lnR w="12700" cap="flat" cmpd="sng">
                      <a:solidFill>
                        <a:srgbClr val="666666"/>
                      </a:solidFill>
                      <a:prstDash val="solid"/>
                      <a:round/>
                      <a:headEnd type="none" w="sm" len="sm"/>
                      <a:tailEnd type="none" w="sm" len="sm"/>
                    </a:lnR>
                    <a:lnT w="12700" cap="flat" cmpd="sng">
                      <a:solidFill>
                        <a:srgbClr val="666666"/>
                      </a:solidFill>
                      <a:prstDash val="solid"/>
                      <a:round/>
                      <a:headEnd type="none" w="sm" len="sm"/>
                      <a:tailEnd type="none" w="sm" len="sm"/>
                    </a:lnT>
                    <a:lnB w="12700"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20" name="Google Shape;620;p35"/>
          <p:cNvSpPr/>
          <p:nvPr/>
        </p:nvSpPr>
        <p:spPr>
          <a:xfrm>
            <a:off x="1410305" y="3175553"/>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1" name="Google Shape;621;p35"/>
          <p:cNvSpPr/>
          <p:nvPr/>
        </p:nvSpPr>
        <p:spPr>
          <a:xfrm>
            <a:off x="2073470" y="3527510"/>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2" name="Google Shape;622;p35"/>
          <p:cNvSpPr/>
          <p:nvPr/>
        </p:nvSpPr>
        <p:spPr>
          <a:xfrm>
            <a:off x="3177277" y="4857061"/>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3" name="Google Shape;623;p35"/>
          <p:cNvSpPr/>
          <p:nvPr/>
        </p:nvSpPr>
        <p:spPr>
          <a:xfrm>
            <a:off x="2813788" y="5370802"/>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4" name="Google Shape;624;p35"/>
          <p:cNvSpPr/>
          <p:nvPr/>
        </p:nvSpPr>
        <p:spPr>
          <a:xfrm>
            <a:off x="6894427" y="3142483"/>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5" name="Google Shape;625;p35"/>
          <p:cNvSpPr/>
          <p:nvPr/>
        </p:nvSpPr>
        <p:spPr>
          <a:xfrm>
            <a:off x="6008618" y="5210657"/>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6" name="Google Shape;626;p35"/>
          <p:cNvSpPr/>
          <p:nvPr/>
        </p:nvSpPr>
        <p:spPr>
          <a:xfrm>
            <a:off x="782220" y="5536932"/>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7" name="Google Shape;627;p35"/>
          <p:cNvSpPr/>
          <p:nvPr/>
        </p:nvSpPr>
        <p:spPr>
          <a:xfrm>
            <a:off x="1063607" y="2936535"/>
            <a:ext cx="2627454" cy="1718159"/>
          </a:xfrm>
          <a:prstGeom prst="ellipse">
            <a:avLst/>
          </a:prstGeom>
          <a:noFill/>
          <a:ln w="25400" cap="flat" cmpd="sng">
            <a:solidFill>
              <a:srgbClr val="FF62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8" name="Google Shape;628;p35"/>
          <p:cNvSpPr/>
          <p:nvPr/>
        </p:nvSpPr>
        <p:spPr>
          <a:xfrm>
            <a:off x="2262683" y="4659276"/>
            <a:ext cx="2627454" cy="1718159"/>
          </a:xfrm>
          <a:prstGeom prst="ellipse">
            <a:avLst/>
          </a:prstGeom>
          <a:noFill/>
          <a:ln w="25400" cap="flat" cmpd="sng">
            <a:solidFill>
              <a:srgbClr val="FF62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9" name="Google Shape;629;p35"/>
          <p:cNvSpPr txBox="1"/>
          <p:nvPr/>
        </p:nvSpPr>
        <p:spPr>
          <a:xfrm>
            <a:off x="469340" y="4638055"/>
            <a:ext cx="2362493" cy="815241"/>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なんとなく</a:t>
            </a:r>
            <a:endParaRPr sz="2000" b="1" i="0" u="none" strike="noStrike" cap="none">
              <a:solidFill>
                <a:srgbClr val="FF624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似てる？</a:t>
            </a:r>
            <a:endParaRPr sz="2000" b="1" i="0" u="none" strike="noStrike" cap="none">
              <a:solidFill>
                <a:srgbClr val="FF624F"/>
              </a:solidFill>
              <a:latin typeface="Arial"/>
              <a:ea typeface="Arial"/>
              <a:cs typeface="Arial"/>
              <a:sym typeface="Arial"/>
            </a:endParaRPr>
          </a:p>
        </p:txBody>
      </p:sp>
      <p:cxnSp>
        <p:nvCxnSpPr>
          <p:cNvPr id="630" name="Google Shape;630;p35"/>
          <p:cNvCxnSpPr>
            <a:stCxn id="627" idx="6"/>
            <a:endCxn id="625" idx="1"/>
          </p:cNvCxnSpPr>
          <p:nvPr/>
        </p:nvCxnSpPr>
        <p:spPr>
          <a:xfrm>
            <a:off x="3691061" y="3795615"/>
            <a:ext cx="2317500" cy="1863000"/>
          </a:xfrm>
          <a:prstGeom prst="straightConnector1">
            <a:avLst/>
          </a:prstGeom>
          <a:noFill/>
          <a:ln w="38100" cap="flat" cmpd="sng">
            <a:solidFill>
              <a:srgbClr val="FF624F"/>
            </a:solidFill>
            <a:prstDash val="solid"/>
            <a:round/>
            <a:headEnd type="none" w="sm" len="sm"/>
            <a:tailEnd type="triangle" w="med" len="med"/>
          </a:ln>
        </p:spPr>
      </p:cxnSp>
      <p:sp>
        <p:nvSpPr>
          <p:cNvPr id="631" name="Google Shape;631;p35"/>
          <p:cNvSpPr txBox="1"/>
          <p:nvPr/>
        </p:nvSpPr>
        <p:spPr>
          <a:xfrm>
            <a:off x="4776639" y="4284269"/>
            <a:ext cx="2362493" cy="815241"/>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624F"/>
                </a:solidFill>
                <a:latin typeface="Arial"/>
                <a:ea typeface="Arial"/>
                <a:cs typeface="Arial"/>
                <a:sym typeface="Arial"/>
              </a:rPr>
              <a:t>繋がってそう？</a:t>
            </a:r>
            <a:endParaRPr sz="2000" b="1" i="0" u="none" strike="noStrike" cap="none">
              <a:solidFill>
                <a:srgbClr val="FF624F"/>
              </a:solidFill>
              <a:latin typeface="Arial"/>
              <a:ea typeface="Arial"/>
              <a:cs typeface="Arial"/>
              <a:sym typeface="Arial"/>
            </a:endParaRPr>
          </a:p>
        </p:txBody>
      </p:sp>
      <p:sp>
        <p:nvSpPr>
          <p:cNvPr id="632" name="Google Shape;632;p35"/>
          <p:cNvSpPr/>
          <p:nvPr/>
        </p:nvSpPr>
        <p:spPr>
          <a:xfrm>
            <a:off x="5071432" y="3198690"/>
            <a:ext cx="1326330" cy="895690"/>
          </a:xfrm>
          <a:prstGeom prst="foldedCorner">
            <a:avLst>
              <a:gd name="adj" fmla="val 16667"/>
            </a:avLst>
          </a:prstGeom>
          <a:solidFill>
            <a:srgbClr val="F2F2F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33" name="Google Shape;633;p35"/>
          <p:cNvPicPr preferRelativeResize="0"/>
          <p:nvPr/>
        </p:nvPicPr>
        <p:blipFill rotWithShape="1">
          <a:blip r:embed="rId3">
            <a:alphaModFix/>
          </a:blip>
          <a:srcRect/>
          <a:stretch/>
        </p:blipFill>
        <p:spPr>
          <a:xfrm>
            <a:off x="7868213" y="560914"/>
            <a:ext cx="963273" cy="96327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3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全体共有②</a:t>
            </a:r>
            <a:endParaRPr sz="3000" b="1" i="0" u="none" strike="noStrike" cap="none">
              <a:solidFill>
                <a:srgbClr val="666666"/>
              </a:solidFill>
              <a:latin typeface="Arial"/>
              <a:ea typeface="Arial"/>
              <a:cs typeface="Arial"/>
              <a:sym typeface="Arial"/>
            </a:endParaRPr>
          </a:p>
        </p:txBody>
      </p:sp>
      <p:sp>
        <p:nvSpPr>
          <p:cNvPr id="639" name="Google Shape;639;p3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36</a:t>
            </a:fld>
            <a:endParaRPr/>
          </a:p>
        </p:txBody>
      </p:sp>
      <p:sp>
        <p:nvSpPr>
          <p:cNvPr id="640" name="Google Shape;640;p36"/>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「未来の十日町市」を発表！</a:t>
            </a:r>
            <a:endParaRPr/>
          </a:p>
        </p:txBody>
      </p:sp>
      <p:sp>
        <p:nvSpPr>
          <p:cNvPr id="641" name="Google Shape;641;p36"/>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【15min】</a:t>
            </a:r>
            <a:endParaRPr/>
          </a:p>
        </p:txBody>
      </p:sp>
      <p:sp>
        <p:nvSpPr>
          <p:cNvPr id="642" name="Google Shape;642;p36"/>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発表内容</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 </a:t>
            </a:r>
            <a:r>
              <a:rPr lang="ja-JP" sz="2700" b="1" i="0" u="none" strike="noStrike" cap="none">
                <a:solidFill>
                  <a:srgbClr val="666666"/>
                </a:solidFill>
                <a:latin typeface="Arial"/>
                <a:ea typeface="Arial"/>
                <a:cs typeface="Arial"/>
                <a:sym typeface="Arial"/>
              </a:rPr>
              <a:t>5年後/20年後、観光を通じてこんな十日町市に</a:t>
            </a:r>
            <a:endParaRPr sz="2700" b="1"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1" i="0" u="none" strike="noStrike" cap="none">
                <a:solidFill>
                  <a:srgbClr val="666666"/>
                </a:solidFill>
                <a:latin typeface="Arial"/>
                <a:ea typeface="Arial"/>
                <a:cs typeface="Arial"/>
                <a:sym typeface="Arial"/>
              </a:rPr>
              <a:t>　　なっていてほしい</a:t>
            </a:r>
            <a:r>
              <a:rPr lang="ja-JP" sz="2700" b="0" i="0" u="none" strike="noStrike" cap="none">
                <a:solidFill>
                  <a:srgbClr val="666666"/>
                </a:solidFill>
                <a:latin typeface="Arial"/>
                <a:ea typeface="Arial"/>
                <a:cs typeface="Arial"/>
                <a:sym typeface="Arial"/>
              </a:rPr>
              <a:t>」</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１グループ３分を目安に、Cグループからお願いします！</a:t>
            </a:r>
            <a:endParaRPr sz="2700" b="0" i="0" u="none" strike="noStrike" cap="none">
              <a:solidFill>
                <a:srgbClr val="666666"/>
              </a:solidFill>
              <a:latin typeface="Arial"/>
              <a:ea typeface="Arial"/>
              <a:cs typeface="Arial"/>
              <a:sym typeface="Arial"/>
            </a:endParaRPr>
          </a:p>
        </p:txBody>
      </p:sp>
      <p:sp>
        <p:nvSpPr>
          <p:cNvPr id="643" name="Google Shape;643;p36"/>
          <p:cNvSpPr/>
          <p:nvPr/>
        </p:nvSpPr>
        <p:spPr>
          <a:xfrm>
            <a:off x="1184608" y="3114675"/>
            <a:ext cx="7372176" cy="185737"/>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644" name="Google Shape;644;p36"/>
          <p:cNvSpPr/>
          <p:nvPr/>
        </p:nvSpPr>
        <p:spPr>
          <a:xfrm>
            <a:off x="1184608" y="3743325"/>
            <a:ext cx="2844467" cy="152399"/>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pic>
        <p:nvPicPr>
          <p:cNvPr id="645" name="Google Shape;645;p36"/>
          <p:cNvPicPr preferRelativeResize="0"/>
          <p:nvPr/>
        </p:nvPicPr>
        <p:blipFill rotWithShape="1">
          <a:blip r:embed="rId3">
            <a:alphaModFix/>
          </a:blip>
          <a:srcRect/>
          <a:stretch/>
        </p:blipFill>
        <p:spPr>
          <a:xfrm>
            <a:off x="7924810" y="597185"/>
            <a:ext cx="850077" cy="85007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37"/>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ディスカッションはここまで・・・</a:t>
            </a:r>
            <a:endParaRPr sz="3000" b="1" i="0" u="none" strike="noStrike" cap="none">
              <a:solidFill>
                <a:srgbClr val="666666"/>
              </a:solidFill>
              <a:latin typeface="Arial"/>
              <a:ea typeface="Arial"/>
              <a:cs typeface="Arial"/>
              <a:sym typeface="Arial"/>
            </a:endParaRPr>
          </a:p>
        </p:txBody>
      </p:sp>
      <p:sp>
        <p:nvSpPr>
          <p:cNvPr id="651" name="Google Shape;651;p3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37</a:t>
            </a:fld>
            <a:endParaRPr/>
          </a:p>
        </p:txBody>
      </p:sp>
      <p:sp>
        <p:nvSpPr>
          <p:cNvPr id="652" name="Google Shape;652;p37"/>
          <p:cNvSpPr txBox="1"/>
          <p:nvPr/>
        </p:nvSpPr>
        <p:spPr>
          <a:xfrm>
            <a:off x="457200" y="2049608"/>
            <a:ext cx="8386200" cy="3251598"/>
          </a:xfrm>
          <a:prstGeom prst="rect">
            <a:avLst/>
          </a:prstGeom>
          <a:noFill/>
          <a:ln>
            <a:noFill/>
          </a:ln>
        </p:spPr>
        <p:txBody>
          <a:bodyPr spcFirstLastPara="1" wrap="square" lIns="90000" tIns="91425" rIns="91425" bIns="91425" anchor="ctr" anchorCtr="0">
            <a:noAutofit/>
          </a:bodyPr>
          <a:lstStyle/>
          <a:p>
            <a:pPr marL="0" marR="0" lvl="0" indent="0" algn="ctr" rtl="0">
              <a:lnSpc>
                <a:spcPct val="150000"/>
              </a:lnSpc>
              <a:spcBef>
                <a:spcPts val="0"/>
              </a:spcBef>
              <a:spcAft>
                <a:spcPts val="0"/>
              </a:spcAft>
              <a:buNone/>
            </a:pPr>
            <a:r>
              <a:rPr lang="ja-JP" sz="3600" b="1" i="0" u="none" strike="noStrike" cap="none">
                <a:solidFill>
                  <a:srgbClr val="666666"/>
                </a:solidFill>
                <a:latin typeface="Arial"/>
                <a:ea typeface="Arial"/>
                <a:cs typeface="Arial"/>
                <a:sym typeface="Arial"/>
              </a:rPr>
              <a:t>お疲れ様でした！</a:t>
            </a:r>
            <a:endParaRPr sz="3600" b="1" i="0" u="none" strike="noStrike" cap="none">
              <a:solidFill>
                <a:srgbClr val="666666"/>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38"/>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クロージング</a:t>
            </a:r>
            <a:endParaRPr sz="3000" b="1" i="0" u="none" strike="noStrike" cap="none">
              <a:solidFill>
                <a:srgbClr val="666666"/>
              </a:solidFill>
              <a:latin typeface="Arial"/>
              <a:ea typeface="Arial"/>
              <a:cs typeface="Arial"/>
              <a:sym typeface="Arial"/>
            </a:endParaRPr>
          </a:p>
        </p:txBody>
      </p:sp>
      <p:sp>
        <p:nvSpPr>
          <p:cNvPr id="658" name="Google Shape;658;p3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38</a:t>
            </a:fld>
            <a:endParaRPr/>
          </a:p>
        </p:txBody>
      </p:sp>
      <p:sp>
        <p:nvSpPr>
          <p:cNvPr id="659" name="Google Shape;659;p38"/>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「明日から出来るはじめの一歩」を考える</a:t>
            </a:r>
            <a:endParaRPr/>
          </a:p>
        </p:txBody>
      </p:sp>
      <p:sp>
        <p:nvSpPr>
          <p:cNvPr id="660" name="Google Shape;660;p38"/>
          <p:cNvSpPr txBox="1"/>
          <p:nvPr/>
        </p:nvSpPr>
        <p:spPr>
          <a:xfrm>
            <a:off x="6400806" y="965926"/>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【10min】</a:t>
            </a:r>
            <a:endParaRPr/>
          </a:p>
        </p:txBody>
      </p:sp>
      <p:sp>
        <p:nvSpPr>
          <p:cNvPr id="661" name="Google Shape;661;p38"/>
          <p:cNvSpPr txBox="1"/>
          <p:nvPr/>
        </p:nvSpPr>
        <p:spPr>
          <a:xfrm>
            <a:off x="457200" y="2049607"/>
            <a:ext cx="8386200" cy="4536387"/>
          </a:xfrm>
          <a:prstGeom prst="rect">
            <a:avLst/>
          </a:prstGeom>
          <a:noFill/>
          <a:ln>
            <a:noFill/>
          </a:ln>
        </p:spPr>
        <p:txBody>
          <a:bodyPr spcFirstLastPara="1" wrap="square" lIns="90000" tIns="91425" rIns="91425" bIns="91425" anchor="t" anchorCtr="0">
            <a:noAutofit/>
          </a:bodyPr>
          <a:lstStyle/>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今日のディスカッションを終えてみて、</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a:t>
            </a:r>
            <a:r>
              <a:rPr lang="ja-JP" sz="2700" b="1" i="0" u="none" strike="noStrike" cap="none">
                <a:solidFill>
                  <a:srgbClr val="666666"/>
                </a:solidFill>
                <a:latin typeface="Arial"/>
                <a:ea typeface="Arial"/>
                <a:cs typeface="Arial"/>
                <a:sym typeface="Arial"/>
              </a:rPr>
              <a:t>明日から、まずこんなことが出来そうだな</a:t>
            </a:r>
            <a:r>
              <a:rPr lang="ja-JP" sz="2700" b="0" i="0" u="none" strike="noStrike" cap="none">
                <a:solidFill>
                  <a:srgbClr val="666666"/>
                </a:solidFill>
                <a:latin typeface="Arial"/>
                <a:ea typeface="Arial"/>
                <a:cs typeface="Arial"/>
                <a:sym typeface="Arial"/>
              </a:rPr>
              <a:t>」と</a:t>
            </a:r>
            <a:endParaRPr sz="2700" b="0" i="0" u="none" strike="noStrike" cap="none">
              <a:solidFill>
                <a:srgbClr val="666666"/>
              </a:solidFill>
              <a:latin typeface="Arial"/>
              <a:ea typeface="Arial"/>
              <a:cs typeface="Arial"/>
              <a:sym typeface="Arial"/>
            </a:endParaRPr>
          </a:p>
          <a:p>
            <a:pPr marL="0" marR="0" lvl="0" indent="0" algn="l" rtl="0">
              <a:lnSpc>
                <a:spcPct val="150000"/>
              </a:lnSpc>
              <a:spcBef>
                <a:spcPts val="0"/>
              </a:spcBef>
              <a:spcAft>
                <a:spcPts val="0"/>
              </a:spcAft>
              <a:buNone/>
            </a:pPr>
            <a:r>
              <a:rPr lang="ja-JP" sz="2700" b="0" i="0" u="none" strike="noStrike" cap="none">
                <a:solidFill>
                  <a:srgbClr val="666666"/>
                </a:solidFill>
                <a:latin typeface="Arial"/>
                <a:ea typeface="Arial"/>
                <a:cs typeface="Arial"/>
                <a:sym typeface="Arial"/>
              </a:rPr>
              <a:t>　いうはじめの一歩を考えてみます。</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用紙Dに、一人ひとり考えを記入してみましょう。</a:t>
            </a:r>
            <a:endParaRPr sz="2700" b="0" i="0" u="none" strike="noStrike" cap="none">
              <a:solidFill>
                <a:srgbClr val="666666"/>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2700"/>
              <a:buFont typeface="Arial"/>
              <a:buChar char="•"/>
            </a:pPr>
            <a:r>
              <a:rPr lang="ja-JP" sz="2700" b="0" i="0" u="none" strike="noStrike" cap="none">
                <a:solidFill>
                  <a:srgbClr val="666666"/>
                </a:solidFill>
                <a:latin typeface="Arial"/>
                <a:ea typeface="Arial"/>
                <a:cs typeface="Arial"/>
                <a:sym typeface="Arial"/>
              </a:rPr>
              <a:t>みんなで考えた実現プランに直接繋がることでも良し、違うことでも良し。ここでは、「</a:t>
            </a:r>
            <a:r>
              <a:rPr lang="ja-JP" sz="2700" b="1" i="0" u="none" strike="noStrike" cap="none">
                <a:solidFill>
                  <a:srgbClr val="666666"/>
                </a:solidFill>
                <a:latin typeface="Arial"/>
                <a:ea typeface="Arial"/>
                <a:cs typeface="Arial"/>
                <a:sym typeface="Arial"/>
              </a:rPr>
              <a:t>これなら出来そう</a:t>
            </a:r>
            <a:r>
              <a:rPr lang="ja-JP" sz="2700" b="0" i="0" u="none" strike="noStrike" cap="none">
                <a:solidFill>
                  <a:srgbClr val="666666"/>
                </a:solidFill>
                <a:latin typeface="Arial"/>
                <a:ea typeface="Arial"/>
                <a:cs typeface="Arial"/>
                <a:sym typeface="Arial"/>
              </a:rPr>
              <a:t>」を大事にしてみてください。</a:t>
            </a:r>
            <a:endParaRPr sz="2700" b="0" i="0" u="none" strike="noStrike" cap="none">
              <a:solidFill>
                <a:srgbClr val="666666"/>
              </a:solidFill>
              <a:latin typeface="Arial"/>
              <a:ea typeface="Arial"/>
              <a:cs typeface="Arial"/>
              <a:sym typeface="Arial"/>
            </a:endParaRPr>
          </a:p>
        </p:txBody>
      </p:sp>
      <p:sp>
        <p:nvSpPr>
          <p:cNvPr id="662" name="Google Shape;662;p38"/>
          <p:cNvSpPr/>
          <p:nvPr/>
        </p:nvSpPr>
        <p:spPr>
          <a:xfrm>
            <a:off x="1127458" y="3114676"/>
            <a:ext cx="6616367" cy="180974"/>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663" name="Google Shape;663;p38"/>
          <p:cNvSpPr/>
          <p:nvPr/>
        </p:nvSpPr>
        <p:spPr>
          <a:xfrm>
            <a:off x="7158038" y="5607409"/>
            <a:ext cx="1398746" cy="145596"/>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664" name="Google Shape;664;p38"/>
          <p:cNvSpPr/>
          <p:nvPr/>
        </p:nvSpPr>
        <p:spPr>
          <a:xfrm>
            <a:off x="952500" y="6260336"/>
            <a:ext cx="1398746" cy="145596"/>
          </a:xfrm>
          <a:prstGeom prst="rect">
            <a:avLst/>
          </a:prstGeom>
          <a:solidFill>
            <a:srgbClr val="2E9051">
              <a:alpha val="1568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pic>
        <p:nvPicPr>
          <p:cNvPr id="665" name="Google Shape;665;p38"/>
          <p:cNvPicPr preferRelativeResize="0"/>
          <p:nvPr/>
        </p:nvPicPr>
        <p:blipFill rotWithShape="1">
          <a:blip r:embed="rId3">
            <a:alphaModFix/>
          </a:blip>
          <a:srcRect/>
          <a:stretch/>
        </p:blipFill>
        <p:spPr>
          <a:xfrm>
            <a:off x="7946314" y="712701"/>
            <a:ext cx="711198" cy="7111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39"/>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JP" sz="3000" b="1" i="0" u="none" strike="noStrike" cap="none">
                <a:solidFill>
                  <a:srgbClr val="666666"/>
                </a:solidFill>
                <a:latin typeface="Arial"/>
                <a:ea typeface="Arial"/>
                <a:cs typeface="Arial"/>
                <a:sym typeface="Arial"/>
              </a:rPr>
              <a:t>クロージング</a:t>
            </a:r>
            <a:endParaRPr sz="3000" b="1" i="0" u="none" strike="noStrike" cap="none">
              <a:solidFill>
                <a:srgbClr val="666666"/>
              </a:solidFill>
              <a:latin typeface="Arial"/>
              <a:ea typeface="Arial"/>
              <a:cs typeface="Arial"/>
              <a:sym typeface="Arial"/>
            </a:endParaRPr>
          </a:p>
        </p:txBody>
      </p:sp>
      <p:sp>
        <p:nvSpPr>
          <p:cNvPr id="671" name="Google Shape;671;p3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ltLang="ja-JP"/>
              <a:t>39</a:t>
            </a:fld>
            <a:endParaRPr/>
          </a:p>
        </p:txBody>
      </p:sp>
      <p:sp>
        <p:nvSpPr>
          <p:cNvPr id="672" name="Google Shape;672;p39"/>
          <p:cNvSpPr txBox="1"/>
          <p:nvPr/>
        </p:nvSpPr>
        <p:spPr>
          <a:xfrm>
            <a:off x="457200" y="1454738"/>
            <a:ext cx="8386200" cy="571468"/>
          </a:xfrm>
          <a:prstGeom prst="rect">
            <a:avLst/>
          </a:prstGeom>
          <a:solidFill>
            <a:srgbClr val="6FD2A8"/>
          </a:solidFill>
          <a:ln w="9525" cap="flat" cmpd="sng">
            <a:solidFill>
              <a:srgbClr val="6FD2A8"/>
            </a:solidFill>
            <a:prstDash val="solid"/>
            <a:round/>
            <a:headEnd type="none" w="sm" len="sm"/>
            <a:tailEnd type="none" w="sm" len="sm"/>
          </a:ln>
        </p:spPr>
        <p:txBody>
          <a:bodyPr spcFirstLastPara="1" wrap="square" lIns="90000" tIns="91425" rIns="91425" bIns="91425" anchor="ctr" anchorCtr="0">
            <a:noAutofit/>
          </a:bodyPr>
          <a:lstStyle/>
          <a:p>
            <a:pPr marL="0" marR="0" lvl="0" indent="0" algn="ctr" rtl="0">
              <a:lnSpc>
                <a:spcPct val="100000"/>
              </a:lnSpc>
              <a:spcBef>
                <a:spcPts val="0"/>
              </a:spcBef>
              <a:spcAft>
                <a:spcPts val="0"/>
              </a:spcAft>
              <a:buNone/>
            </a:pPr>
            <a:r>
              <a:rPr lang="ja-JP" sz="2400" b="1" i="0" u="none" strike="noStrike" cap="none">
                <a:solidFill>
                  <a:schemeClr val="lt1"/>
                </a:solidFill>
                <a:latin typeface="Arial"/>
                <a:ea typeface="Arial"/>
                <a:cs typeface="Arial"/>
                <a:sym typeface="Arial"/>
              </a:rPr>
              <a:t>今後の予定</a:t>
            </a:r>
            <a:endParaRPr/>
          </a:p>
        </p:txBody>
      </p:sp>
      <p:sp>
        <p:nvSpPr>
          <p:cNvPr id="673" name="Google Shape;673;p39"/>
          <p:cNvSpPr/>
          <p:nvPr/>
        </p:nvSpPr>
        <p:spPr>
          <a:xfrm>
            <a:off x="462982" y="3113590"/>
            <a:ext cx="3090445" cy="1738627"/>
          </a:xfrm>
          <a:prstGeom prst="homePlate">
            <a:avLst>
              <a:gd name="adj" fmla="val 50000"/>
            </a:avLst>
          </a:prstGeom>
          <a:solidFill>
            <a:srgbClr val="666666"/>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十日町市の「観光」を</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考えるワークショップ</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（第３回）</a:t>
            </a:r>
            <a:endParaRPr sz="1800" b="1" i="0" u="none" strike="noStrike" cap="none">
              <a:solidFill>
                <a:schemeClr val="lt1"/>
              </a:solidFill>
              <a:latin typeface="Arial"/>
              <a:ea typeface="Arial"/>
              <a:cs typeface="Arial"/>
              <a:sym typeface="Arial"/>
            </a:endParaRPr>
          </a:p>
        </p:txBody>
      </p:sp>
      <p:sp>
        <p:nvSpPr>
          <p:cNvPr id="674" name="Google Shape;674;p39"/>
          <p:cNvSpPr/>
          <p:nvPr/>
        </p:nvSpPr>
        <p:spPr>
          <a:xfrm>
            <a:off x="6930008" y="3105055"/>
            <a:ext cx="1924621" cy="1738627"/>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成果発表会</a:t>
            </a:r>
            <a:endParaRPr sz="1800" b="1" i="0" u="none" strike="noStrike" cap="none">
              <a:solidFill>
                <a:schemeClr val="lt1"/>
              </a:solidFill>
              <a:latin typeface="Arial"/>
              <a:ea typeface="Arial"/>
              <a:cs typeface="Arial"/>
              <a:sym typeface="Arial"/>
            </a:endParaRPr>
          </a:p>
        </p:txBody>
      </p:sp>
      <p:sp>
        <p:nvSpPr>
          <p:cNvPr id="675" name="Google Shape;675;p39"/>
          <p:cNvSpPr txBox="1"/>
          <p:nvPr/>
        </p:nvSpPr>
        <p:spPr>
          <a:xfrm>
            <a:off x="763929" y="2435912"/>
            <a:ext cx="1597307"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本日</a:t>
            </a:r>
            <a:endParaRPr sz="2000" b="1" i="0" u="none" strike="noStrike" cap="none">
              <a:solidFill>
                <a:srgbClr val="666666"/>
              </a:solidFill>
              <a:latin typeface="Arial"/>
              <a:ea typeface="Arial"/>
              <a:cs typeface="Arial"/>
              <a:sym typeface="Arial"/>
            </a:endParaRPr>
          </a:p>
        </p:txBody>
      </p:sp>
      <p:sp>
        <p:nvSpPr>
          <p:cNvPr id="676" name="Google Shape;676;p39"/>
          <p:cNvSpPr txBox="1"/>
          <p:nvPr/>
        </p:nvSpPr>
        <p:spPr>
          <a:xfrm>
            <a:off x="3731225" y="2410844"/>
            <a:ext cx="2426508" cy="480151"/>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〜9月18日（金）</a:t>
            </a:r>
            <a:endParaRPr sz="2000" b="1" i="0" u="none" strike="noStrike" cap="none">
              <a:solidFill>
                <a:srgbClr val="666666"/>
              </a:solidFill>
              <a:latin typeface="Arial"/>
              <a:ea typeface="Arial"/>
              <a:cs typeface="Arial"/>
              <a:sym typeface="Arial"/>
            </a:endParaRPr>
          </a:p>
        </p:txBody>
      </p:sp>
      <p:sp>
        <p:nvSpPr>
          <p:cNvPr id="677" name="Google Shape;677;p39"/>
          <p:cNvSpPr/>
          <p:nvPr/>
        </p:nvSpPr>
        <p:spPr>
          <a:xfrm>
            <a:off x="3696495" y="3113590"/>
            <a:ext cx="3090445" cy="1738627"/>
          </a:xfrm>
          <a:prstGeom prst="homePlate">
            <a:avLst>
              <a:gd name="adj" fmla="val 50000"/>
            </a:avLst>
          </a:prstGeom>
          <a:solidFill>
            <a:srgbClr val="6FD2A8"/>
          </a:solidFill>
          <a:ln w="25400" cap="flat" cmpd="sng">
            <a:solidFill>
              <a:srgbClr val="6FD2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インターバル</a:t>
            </a:r>
            <a:endParaRPr sz="1800" b="1" i="0" u="none" strike="noStrike" cap="none">
              <a:solidFill>
                <a:schemeClr val="lt1"/>
              </a:solidFill>
              <a:latin typeface="Arial"/>
              <a:ea typeface="Arial"/>
              <a:cs typeface="Arial"/>
              <a:sym typeface="Arial"/>
            </a:endParaRPr>
          </a:p>
          <a:p>
            <a:pPr marL="0" marR="0" lvl="0" indent="0" algn="ctr" rtl="0">
              <a:lnSpc>
                <a:spcPct val="150000"/>
              </a:lnSpc>
              <a:spcBef>
                <a:spcPts val="0"/>
              </a:spcBef>
              <a:spcAft>
                <a:spcPts val="0"/>
              </a:spcAft>
              <a:buNone/>
            </a:pPr>
            <a:r>
              <a:rPr lang="ja-JP" sz="1800" b="1" i="0" u="none" strike="noStrike" cap="none">
                <a:solidFill>
                  <a:schemeClr val="lt1"/>
                </a:solidFill>
                <a:latin typeface="Arial"/>
                <a:ea typeface="Arial"/>
                <a:cs typeface="Arial"/>
                <a:sym typeface="Arial"/>
              </a:rPr>
              <a:t>（ブラッシュアップ）</a:t>
            </a:r>
            <a:endParaRPr sz="1800" b="1" i="0" u="none" strike="noStrike" cap="none">
              <a:solidFill>
                <a:schemeClr val="lt1"/>
              </a:solidFill>
              <a:latin typeface="Arial"/>
              <a:ea typeface="Arial"/>
              <a:cs typeface="Arial"/>
              <a:sym typeface="Arial"/>
            </a:endParaRPr>
          </a:p>
        </p:txBody>
      </p:sp>
      <p:sp>
        <p:nvSpPr>
          <p:cNvPr id="678" name="Google Shape;678;p39"/>
          <p:cNvSpPr txBox="1"/>
          <p:nvPr/>
        </p:nvSpPr>
        <p:spPr>
          <a:xfrm>
            <a:off x="6678596" y="2111823"/>
            <a:ext cx="2095017" cy="101156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9月25日（金）10:00~11:00</a:t>
            </a:r>
            <a:endParaRPr/>
          </a:p>
          <a:p>
            <a:pPr marL="0" marR="0" lvl="0" indent="0" algn="l" rtl="0">
              <a:lnSpc>
                <a:spcPct val="100000"/>
              </a:lnSpc>
              <a:spcBef>
                <a:spcPts val="0"/>
              </a:spcBef>
              <a:spcAft>
                <a:spcPts val="0"/>
              </a:spcAft>
              <a:buClr>
                <a:srgbClr val="000000"/>
              </a:buClr>
              <a:buSzPts val="2000"/>
              <a:buFont typeface="Arial"/>
              <a:buNone/>
            </a:pPr>
            <a:r>
              <a:rPr lang="ja-JP" sz="2000" b="1" i="0" u="none" strike="noStrike" cap="none">
                <a:solidFill>
                  <a:srgbClr val="666666"/>
                </a:solidFill>
                <a:latin typeface="Arial"/>
                <a:ea typeface="Arial"/>
                <a:cs typeface="Arial"/>
                <a:sym typeface="Arial"/>
              </a:rPr>
              <a:t>@十日町情報館</a:t>
            </a:r>
            <a:endParaRPr sz="2000" b="1" i="0" u="none" strike="noStrike" cap="none">
              <a:solidFill>
                <a:srgbClr val="666666"/>
              </a:solidFill>
              <a:latin typeface="Arial"/>
              <a:ea typeface="Arial"/>
              <a:cs typeface="Arial"/>
              <a:sym typeface="Arial"/>
            </a:endParaRPr>
          </a:p>
        </p:txBody>
      </p:sp>
      <p:sp>
        <p:nvSpPr>
          <p:cNvPr id="679" name="Google Shape;679;p39"/>
          <p:cNvSpPr txBox="1"/>
          <p:nvPr/>
        </p:nvSpPr>
        <p:spPr>
          <a:xfrm>
            <a:off x="3808067" y="5820080"/>
            <a:ext cx="2106598" cy="962685"/>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グループごとに、</a:t>
            </a:r>
            <a:endParaRPr sz="1600" b="0" i="0" u="none" strike="noStrike" cap="none">
              <a:solidFill>
                <a:schemeClr val="dk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市役所職員の方から</a:t>
            </a:r>
            <a:endParaRPr sz="1600" b="0" i="0" u="none" strike="noStrike" cap="none">
              <a:solidFill>
                <a:schemeClr val="dk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連絡いたします。</a:t>
            </a:r>
            <a:endParaRPr sz="1600" b="0" i="0" u="none" strike="noStrike" cap="none">
              <a:solidFill>
                <a:schemeClr val="dk2"/>
              </a:solidFill>
              <a:latin typeface="Arial"/>
              <a:ea typeface="Arial"/>
              <a:cs typeface="Arial"/>
              <a:sym typeface="Arial"/>
            </a:endParaRPr>
          </a:p>
        </p:txBody>
      </p:sp>
      <p:sp>
        <p:nvSpPr>
          <p:cNvPr id="680" name="Google Shape;680;p39"/>
          <p:cNvSpPr txBox="1"/>
          <p:nvPr/>
        </p:nvSpPr>
        <p:spPr>
          <a:xfrm>
            <a:off x="6615253" y="5821718"/>
            <a:ext cx="2031042" cy="962685"/>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十日町市副市長、</a:t>
            </a:r>
            <a:endParaRPr sz="1600" b="0" i="0" u="none" strike="noStrike" cap="none">
              <a:solidFill>
                <a:schemeClr val="dk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内閣府職員の出席を</a:t>
            </a:r>
            <a:endParaRPr sz="1600" b="0" i="0" u="none" strike="noStrike" cap="none">
              <a:solidFill>
                <a:schemeClr val="dk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2"/>
                </a:solidFill>
                <a:latin typeface="Arial"/>
                <a:ea typeface="Arial"/>
                <a:cs typeface="Arial"/>
                <a:sym typeface="Arial"/>
              </a:rPr>
              <a:t>予定しています。</a:t>
            </a:r>
            <a:endParaRPr sz="1600" b="0" i="0" u="none" strike="noStrike" cap="none">
              <a:solidFill>
                <a:schemeClr val="dk2"/>
              </a:solidFill>
              <a:latin typeface="Arial"/>
              <a:ea typeface="Arial"/>
              <a:cs typeface="Arial"/>
              <a:sym typeface="Arial"/>
            </a:endParaRPr>
          </a:p>
        </p:txBody>
      </p:sp>
      <p:pic>
        <p:nvPicPr>
          <p:cNvPr id="681" name="Google Shape;681;p39"/>
          <p:cNvPicPr preferRelativeResize="0"/>
          <p:nvPr/>
        </p:nvPicPr>
        <p:blipFill rotWithShape="1">
          <a:blip r:embed="rId3">
            <a:alphaModFix/>
          </a:blip>
          <a:srcRect/>
          <a:stretch/>
        </p:blipFill>
        <p:spPr>
          <a:xfrm>
            <a:off x="4352074" y="4911985"/>
            <a:ext cx="963273" cy="963273"/>
          </a:xfrm>
          <a:prstGeom prst="rect">
            <a:avLst/>
          </a:prstGeom>
          <a:noFill/>
          <a:ln>
            <a:noFill/>
          </a:ln>
        </p:spPr>
      </p:pic>
      <p:pic>
        <p:nvPicPr>
          <p:cNvPr id="682" name="Google Shape;682;p39"/>
          <p:cNvPicPr preferRelativeResize="0"/>
          <p:nvPr/>
        </p:nvPicPr>
        <p:blipFill rotWithShape="1">
          <a:blip r:embed="rId4">
            <a:alphaModFix/>
          </a:blip>
          <a:srcRect/>
          <a:stretch/>
        </p:blipFill>
        <p:spPr>
          <a:xfrm>
            <a:off x="7127434" y="4935135"/>
            <a:ext cx="850077" cy="850077"/>
          </a:xfrm>
          <a:prstGeom prst="rect">
            <a:avLst/>
          </a:prstGeom>
          <a:noFill/>
          <a:ln>
            <a:noFill/>
          </a:ln>
        </p:spPr>
      </p:pic>
      <p:pic>
        <p:nvPicPr>
          <p:cNvPr id="683" name="Google Shape;683;p39"/>
          <p:cNvPicPr preferRelativeResize="0"/>
          <p:nvPr/>
        </p:nvPicPr>
        <p:blipFill rotWithShape="1">
          <a:blip r:embed="rId3">
            <a:alphaModFix/>
          </a:blip>
          <a:srcRect/>
          <a:stretch/>
        </p:blipFill>
        <p:spPr>
          <a:xfrm>
            <a:off x="1080945" y="4878536"/>
            <a:ext cx="963273" cy="96327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4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sz="1000">
                <a:solidFill>
                  <a:schemeClr val="dk2"/>
                </a:solidFill>
              </a:rPr>
              <a:t>40</a:t>
            </a:fld>
            <a:endParaRPr sz="1000">
              <a:solidFill>
                <a:schemeClr val="dk2"/>
              </a:solidFill>
            </a:endParaRPr>
          </a:p>
        </p:txBody>
      </p:sp>
      <p:sp>
        <p:nvSpPr>
          <p:cNvPr id="689" name="Google Shape;689;p40"/>
          <p:cNvSpPr txBox="1"/>
          <p:nvPr/>
        </p:nvSpPr>
        <p:spPr>
          <a:xfrm>
            <a:off x="0" y="1677325"/>
            <a:ext cx="9144000" cy="2937000"/>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None/>
            </a:pPr>
            <a:r>
              <a:rPr lang="ja-JP" sz="3400" b="1" i="0" u="none" strike="noStrike" cap="none">
                <a:solidFill>
                  <a:srgbClr val="666666"/>
                </a:solidFill>
                <a:latin typeface="Arial"/>
                <a:ea typeface="Arial"/>
                <a:cs typeface="Arial"/>
                <a:sym typeface="Arial"/>
              </a:rPr>
              <a:t>ありがとうございました！</a:t>
            </a:r>
            <a:endParaRPr sz="3400" b="1" i="0" u="none" strike="noStrike" cap="none">
              <a:solidFill>
                <a:srgbClr val="666666"/>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3388</Words>
  <Application>Microsoft Office PowerPoint</Application>
  <PresentationFormat>画面に合わせる (4:3)</PresentationFormat>
  <Paragraphs>680</Paragraphs>
  <Slides>40</Slides>
  <Notes>40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40</vt:i4>
      </vt:variant>
    </vt:vector>
  </HeadingPairs>
  <TitlesOfParts>
    <vt:vector size="43" baseType="lpstr">
      <vt:lpstr>Arial</vt:lpstr>
      <vt:lpstr>Calibri</vt:lpstr>
      <vt:lpstr>Simple Light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modified xsi:type="dcterms:W3CDTF">2020-11-04T02:19:35Z</dcterms:modified>
</cp:coreProperties>
</file>