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71" r:id="rId1"/>
    <p:sldMasterId id="2147483673" r:id="rId2"/>
    <p:sldMasterId id="2147483684" r:id="rId3"/>
    <p:sldMasterId id="2147483696" r:id="rId4"/>
  </p:sldMasterIdLst>
  <p:notesMasterIdLst>
    <p:notesMasterId r:id="rId41"/>
  </p:notesMasterIdLst>
  <p:sldIdLst>
    <p:sldId id="256" r:id="rId5"/>
    <p:sldId id="260" r:id="rId6"/>
    <p:sldId id="349" r:id="rId7"/>
    <p:sldId id="258" r:id="rId8"/>
    <p:sldId id="266" r:id="rId9"/>
    <p:sldId id="322" r:id="rId10"/>
    <p:sldId id="265" r:id="rId11"/>
    <p:sldId id="289" r:id="rId12"/>
    <p:sldId id="318" r:id="rId13"/>
    <p:sldId id="327" r:id="rId14"/>
    <p:sldId id="328" r:id="rId15"/>
    <p:sldId id="329" r:id="rId16"/>
    <p:sldId id="330" r:id="rId17"/>
    <p:sldId id="331" r:id="rId18"/>
    <p:sldId id="332" r:id="rId19"/>
    <p:sldId id="323" r:id="rId20"/>
    <p:sldId id="333" r:id="rId21"/>
    <p:sldId id="334" r:id="rId22"/>
    <p:sldId id="335" r:id="rId23"/>
    <p:sldId id="336" r:id="rId24"/>
    <p:sldId id="337" r:id="rId25"/>
    <p:sldId id="338" r:id="rId26"/>
    <p:sldId id="339" r:id="rId27"/>
    <p:sldId id="324" r:id="rId28"/>
    <p:sldId id="340" r:id="rId29"/>
    <p:sldId id="341" r:id="rId30"/>
    <p:sldId id="342" r:id="rId31"/>
    <p:sldId id="343" r:id="rId32"/>
    <p:sldId id="344" r:id="rId33"/>
    <p:sldId id="345" r:id="rId34"/>
    <p:sldId id="346" r:id="rId35"/>
    <p:sldId id="347" r:id="rId36"/>
    <p:sldId id="348" r:id="rId37"/>
    <p:sldId id="325" r:id="rId38"/>
    <p:sldId id="317" r:id="rId39"/>
    <p:sldId id="316" r:id="rId4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5443">
          <p15:clr>
            <a:srgbClr val="9AA0A6"/>
          </p15:clr>
        </p15:guide>
        <p15:guide id="4" pos="317">
          <p15:clr>
            <a:srgbClr val="9AA0A6"/>
          </p15:clr>
        </p15:guide>
        <p15:guide id="5" orient="horz" pos="3917">
          <p15:clr>
            <a:srgbClr val="9AA0A6"/>
          </p15:clr>
        </p15:guide>
        <p15:guide id="6" orient="horz" pos="75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D2A8"/>
    <a:srgbClr val="666666"/>
    <a:srgbClr val="FF624F"/>
    <a:srgbClr val="2E9051"/>
    <a:srgbClr val="D8D9D9"/>
    <a:srgbClr val="000000"/>
    <a:srgbClr val="F3CD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03FBD92-D8A3-4E0C-8835-1228816B166B}">
  <a:tblStyle styleId="{103FBD92-D8A3-4E0C-8835-1228816B166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AD73CF8-1759-4DFB-8F11-079694A60705}"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8"/>
    <p:restoredTop sz="93869"/>
  </p:normalViewPr>
  <p:slideViewPr>
    <p:cSldViewPr snapToGrid="0">
      <p:cViewPr varScale="1">
        <p:scale>
          <a:sx n="82" d="100"/>
          <a:sy n="82" d="100"/>
        </p:scale>
        <p:origin x="1891" y="67"/>
      </p:cViewPr>
      <p:guideLst>
        <p:guide orient="horz" pos="2160"/>
        <p:guide pos="2880"/>
        <p:guide pos="5443"/>
        <p:guide pos="317"/>
        <p:guide orient="horz" pos="3917"/>
        <p:guide orient="horz" pos="7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17591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d8ca06da1_0_5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8d8ca06da1_0_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75479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d8ca06da1_0_5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8d8ca06da1_0_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27413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8d1d0895ce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8d1d0895c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52529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89974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2768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73059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0495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9015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915988" y="742950"/>
            <a:ext cx="4953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78498" y="4705350"/>
            <a:ext cx="5427980" cy="445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2418291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915988" y="742950"/>
            <a:ext cx="4953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78498" y="4705350"/>
            <a:ext cx="5427980" cy="445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1419479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915988" y="742950"/>
            <a:ext cx="4953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78498" y="4705350"/>
            <a:ext cx="5427980" cy="445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1527792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915988" y="742950"/>
            <a:ext cx="4953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78498" y="4705350"/>
            <a:ext cx="5427980" cy="445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2968426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3296538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3581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ja-JP" altLang="en-US" sz="11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11705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1306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1328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93556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91138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3462692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3000" y="685800"/>
            <a:ext cx="4572000" cy="3429000"/>
          </a:xfrm>
        </p:spPr>
      </p:sp>
      <p:sp>
        <p:nvSpPr>
          <p:cNvPr id="3" name="ノート プレースホルダー 2"/>
          <p:cNvSpPr>
            <a:spLocks noGrp="1"/>
          </p:cNvSpPr>
          <p:nvPr>
            <p:ph type="body" idx="1"/>
          </p:nvPr>
        </p:nvSpPr>
        <p:spPr/>
        <p:txBody>
          <a:bodyPr/>
          <a:lstStyle/>
          <a:p>
            <a:pPr marL="158750" indent="0">
              <a:buNone/>
            </a:pPr>
            <a:endParaRPr kumimoji="1" lang="ja-JP" altLang="en-US" dirty="0"/>
          </a:p>
        </p:txBody>
      </p:sp>
    </p:spTree>
    <p:extLst>
      <p:ext uri="{BB962C8B-B14F-4D97-AF65-F5344CB8AC3E}">
        <p14:creationId xmlns:p14="http://schemas.microsoft.com/office/powerpoint/2010/main" val="98843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8449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555734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2808362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1376226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9851782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41829567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38883712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ltLang="ja-JP" dirty="0"/>
          </a:p>
        </p:txBody>
      </p:sp>
    </p:spTree>
    <p:extLst>
      <p:ext uri="{BB962C8B-B14F-4D97-AF65-F5344CB8AC3E}">
        <p14:creationId xmlns:p14="http://schemas.microsoft.com/office/powerpoint/2010/main" val="12772358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069565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63063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d8ca06da1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d8ca06da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77022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8d1d0895ce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8d1d0895c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97822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63029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9"/>
        <p:cNvGrpSpPr/>
        <p:nvPr/>
      </p:nvGrpSpPr>
      <p:grpSpPr>
        <a:xfrm>
          <a:off x="0" y="0"/>
          <a:ext cx="0" cy="0"/>
          <a:chOff x="0" y="0"/>
          <a:chExt cx="0" cy="0"/>
        </a:xfrm>
      </p:grpSpPr>
      <p:sp>
        <p:nvSpPr>
          <p:cNvPr id="60" name="Google Shape;60;p14"/>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666666"/>
              </a:solidFill>
            </a:endParaRPr>
          </a:p>
        </p:txBody>
      </p:sp>
      <p:sp>
        <p:nvSpPr>
          <p:cNvPr id="61" name="Google Shape;61;p14"/>
          <p:cNvSpPr/>
          <p:nvPr/>
        </p:nvSpPr>
        <p:spPr>
          <a:xfrm>
            <a:off x="4390" y="503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 name="Google Shape;62;p14"/>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5" name="Google Shape;65;p1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8" name="Google Shape;68;p1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9" name="Google Shape;69;p1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0"/>
        <p:cNvGrpSpPr/>
        <p:nvPr/>
      </p:nvGrpSpPr>
      <p:grpSpPr>
        <a:xfrm>
          <a:off x="0" y="0"/>
          <a:ext cx="0" cy="0"/>
          <a:chOff x="0" y="0"/>
          <a:chExt cx="0" cy="0"/>
        </a:xfrm>
      </p:grpSpPr>
      <p:sp>
        <p:nvSpPr>
          <p:cNvPr id="71" name="Google Shape;71;p1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7"/>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4" name="Google Shape;74;p1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sp>
        <p:nvSpPr>
          <p:cNvPr id="76" name="Google Shape;76;p1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 name="Google Shape;77;p1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0" name="Google Shape;80;p19"/>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1" name="Google Shape;81;p1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4" name="Google Shape;84;p2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5"/>
        <p:cNvGrpSpPr/>
        <p:nvPr/>
      </p:nvGrpSpPr>
      <p:grpSpPr>
        <a:xfrm>
          <a:off x="0" y="0"/>
          <a:ext cx="0" cy="0"/>
          <a:chOff x="0" y="0"/>
          <a:chExt cx="0" cy="0"/>
        </a:xfrm>
      </p:grpSpPr>
      <p:sp>
        <p:nvSpPr>
          <p:cNvPr id="86" name="Google Shape;86;p21"/>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1"/>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0" name="Google Shape;90;p2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6" name="Google Shape;96;p23"/>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7" name="Google Shape;97;p2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4" name="Google Shape;14;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5" name="Google Shape;15;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159160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9"/>
        <p:cNvGrpSpPr/>
        <p:nvPr/>
      </p:nvGrpSpPr>
      <p:grpSpPr>
        <a:xfrm>
          <a:off x="0" y="0"/>
          <a:ext cx="0" cy="0"/>
          <a:chOff x="0" y="0"/>
          <a:chExt cx="0" cy="0"/>
        </a:xfrm>
      </p:grpSpPr>
      <p:sp>
        <p:nvSpPr>
          <p:cNvPr id="60" name="Google Shape;60;p14"/>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666666"/>
              </a:solidFill>
            </a:endParaRPr>
          </a:p>
        </p:txBody>
      </p:sp>
      <p:sp>
        <p:nvSpPr>
          <p:cNvPr id="61" name="Google Shape;61;p14"/>
          <p:cNvSpPr/>
          <p:nvPr/>
        </p:nvSpPr>
        <p:spPr>
          <a:xfrm>
            <a:off x="4390" y="503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 name="Google Shape;62;p14"/>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218462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8" name="Google Shape;68;p1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9" name="Google Shape;69;p1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782760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70"/>
        <p:cNvGrpSpPr/>
        <p:nvPr/>
      </p:nvGrpSpPr>
      <p:grpSpPr>
        <a:xfrm>
          <a:off x="0" y="0"/>
          <a:ext cx="0" cy="0"/>
          <a:chOff x="0" y="0"/>
          <a:chExt cx="0" cy="0"/>
        </a:xfrm>
      </p:grpSpPr>
      <p:sp>
        <p:nvSpPr>
          <p:cNvPr id="71" name="Google Shape;71;p1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7"/>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4" name="Google Shape;74;p1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549368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5"/>
        <p:cNvGrpSpPr/>
        <p:nvPr/>
      </p:nvGrpSpPr>
      <p:grpSpPr>
        <a:xfrm>
          <a:off x="0" y="0"/>
          <a:ext cx="0" cy="0"/>
          <a:chOff x="0" y="0"/>
          <a:chExt cx="0" cy="0"/>
        </a:xfrm>
      </p:grpSpPr>
      <p:sp>
        <p:nvSpPr>
          <p:cNvPr id="76" name="Google Shape;76;p1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 name="Google Shape;77;p1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424021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0" name="Google Shape;80;p19"/>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1" name="Google Shape;81;p1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2802744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4" name="Google Shape;84;p2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06236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5"/>
        <p:cNvGrpSpPr/>
        <p:nvPr/>
      </p:nvGrpSpPr>
      <p:grpSpPr>
        <a:xfrm>
          <a:off x="0" y="0"/>
          <a:ext cx="0" cy="0"/>
          <a:chOff x="0" y="0"/>
          <a:chExt cx="0" cy="0"/>
        </a:xfrm>
      </p:grpSpPr>
      <p:sp>
        <p:nvSpPr>
          <p:cNvPr id="86" name="Google Shape;86;p21"/>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1"/>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0" name="Google Shape;90;p2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173026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162103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4"/>
        <p:cNvGrpSpPr/>
        <p:nvPr/>
      </p:nvGrpSpPr>
      <p:grpSpPr>
        <a:xfrm>
          <a:off x="0" y="0"/>
          <a:ext cx="0" cy="0"/>
          <a:chOff x="0" y="0"/>
          <a:chExt cx="0" cy="0"/>
        </a:xfrm>
      </p:grpSpPr>
      <p:sp>
        <p:nvSpPr>
          <p:cNvPr id="95" name="Google Shape;95;p23"/>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6" name="Google Shape;96;p23"/>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7" name="Google Shape;97;p2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8150274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2425412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9"/>
        <p:cNvGrpSpPr/>
        <p:nvPr/>
      </p:nvGrpSpPr>
      <p:grpSpPr>
        <a:xfrm>
          <a:off x="0" y="0"/>
          <a:ext cx="0" cy="0"/>
          <a:chOff x="0" y="0"/>
          <a:chExt cx="0" cy="0"/>
        </a:xfrm>
      </p:grpSpPr>
      <p:sp>
        <p:nvSpPr>
          <p:cNvPr id="60" name="Google Shape;60;p14"/>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666666"/>
              </a:solidFill>
            </a:endParaRPr>
          </a:p>
        </p:txBody>
      </p:sp>
      <p:sp>
        <p:nvSpPr>
          <p:cNvPr id="61" name="Google Shape;61;p14"/>
          <p:cNvSpPr/>
          <p:nvPr/>
        </p:nvSpPr>
        <p:spPr>
          <a:xfrm>
            <a:off x="4390" y="503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 name="Google Shape;62;p14"/>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6852512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5" name="Google Shape;65;p1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283545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8" name="Google Shape;68;p1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9" name="Google Shape;69;p1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013820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70"/>
        <p:cNvGrpSpPr/>
        <p:nvPr/>
      </p:nvGrpSpPr>
      <p:grpSpPr>
        <a:xfrm>
          <a:off x="0" y="0"/>
          <a:ext cx="0" cy="0"/>
          <a:chOff x="0" y="0"/>
          <a:chExt cx="0" cy="0"/>
        </a:xfrm>
      </p:grpSpPr>
      <p:sp>
        <p:nvSpPr>
          <p:cNvPr id="71" name="Google Shape;71;p1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7"/>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4" name="Google Shape;74;p1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4176881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5"/>
        <p:cNvGrpSpPr/>
        <p:nvPr/>
      </p:nvGrpSpPr>
      <p:grpSpPr>
        <a:xfrm>
          <a:off x="0" y="0"/>
          <a:ext cx="0" cy="0"/>
          <a:chOff x="0" y="0"/>
          <a:chExt cx="0" cy="0"/>
        </a:xfrm>
      </p:grpSpPr>
      <p:sp>
        <p:nvSpPr>
          <p:cNvPr id="76" name="Google Shape;76;p1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 name="Google Shape;77;p1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2937883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0" name="Google Shape;80;p19"/>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1" name="Google Shape;81;p1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6897040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4" name="Google Shape;84;p2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8019937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5"/>
        <p:cNvGrpSpPr/>
        <p:nvPr/>
      </p:nvGrpSpPr>
      <p:grpSpPr>
        <a:xfrm>
          <a:off x="0" y="0"/>
          <a:ext cx="0" cy="0"/>
          <a:chOff x="0" y="0"/>
          <a:chExt cx="0" cy="0"/>
        </a:xfrm>
      </p:grpSpPr>
      <p:sp>
        <p:nvSpPr>
          <p:cNvPr id="86" name="Google Shape;86;p21"/>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1"/>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0" name="Google Shape;90;p2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5223600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4704461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4"/>
        <p:cNvGrpSpPr/>
        <p:nvPr/>
      </p:nvGrpSpPr>
      <p:grpSpPr>
        <a:xfrm>
          <a:off x="0" y="0"/>
          <a:ext cx="0" cy="0"/>
          <a:chOff x="0" y="0"/>
          <a:chExt cx="0" cy="0"/>
        </a:xfrm>
      </p:grpSpPr>
      <p:sp>
        <p:nvSpPr>
          <p:cNvPr id="95" name="Google Shape;95;p23"/>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6" name="Google Shape;96;p23"/>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7" name="Google Shape;97;p2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20068554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6538840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9"/>
        <p:cNvGrpSpPr/>
        <p:nvPr/>
      </p:nvGrpSpPr>
      <p:grpSpPr>
        <a:xfrm>
          <a:off x="0" y="0"/>
          <a:ext cx="0" cy="0"/>
          <a:chOff x="0" y="0"/>
          <a:chExt cx="0" cy="0"/>
        </a:xfrm>
      </p:grpSpPr>
      <p:sp>
        <p:nvSpPr>
          <p:cNvPr id="60" name="Google Shape;60;p14"/>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666666"/>
              </a:solidFill>
            </a:endParaRPr>
          </a:p>
        </p:txBody>
      </p:sp>
      <p:sp>
        <p:nvSpPr>
          <p:cNvPr id="61" name="Google Shape;61;p14"/>
          <p:cNvSpPr/>
          <p:nvPr/>
        </p:nvSpPr>
        <p:spPr>
          <a:xfrm>
            <a:off x="4390" y="503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 name="Google Shape;62;p14"/>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5796856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70"/>
        <p:cNvGrpSpPr/>
        <p:nvPr/>
      </p:nvGrpSpPr>
      <p:grpSpPr>
        <a:xfrm>
          <a:off x="0" y="0"/>
          <a:ext cx="0" cy="0"/>
          <a:chOff x="0" y="0"/>
          <a:chExt cx="0" cy="0"/>
        </a:xfrm>
      </p:grpSpPr>
      <p:sp>
        <p:nvSpPr>
          <p:cNvPr id="71" name="Google Shape;71;p1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7"/>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4" name="Google Shape;74;p1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5616579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5"/>
        <p:cNvGrpSpPr/>
        <p:nvPr/>
      </p:nvGrpSpPr>
      <p:grpSpPr>
        <a:xfrm>
          <a:off x="0" y="0"/>
          <a:ext cx="0" cy="0"/>
          <a:chOff x="0" y="0"/>
          <a:chExt cx="0" cy="0"/>
        </a:xfrm>
      </p:grpSpPr>
      <p:sp>
        <p:nvSpPr>
          <p:cNvPr id="76" name="Google Shape;76;p1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 name="Google Shape;77;p1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28956637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0" name="Google Shape;80;p19"/>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1" name="Google Shape;81;p1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0739142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4" name="Google Shape;84;p2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40072866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5"/>
        <p:cNvGrpSpPr/>
        <p:nvPr/>
      </p:nvGrpSpPr>
      <p:grpSpPr>
        <a:xfrm>
          <a:off x="0" y="0"/>
          <a:ext cx="0" cy="0"/>
          <a:chOff x="0" y="0"/>
          <a:chExt cx="0" cy="0"/>
        </a:xfrm>
      </p:grpSpPr>
      <p:sp>
        <p:nvSpPr>
          <p:cNvPr id="86" name="Google Shape;86;p21"/>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1"/>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0" name="Google Shape;90;p2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21119696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8045591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4"/>
        <p:cNvGrpSpPr/>
        <p:nvPr/>
      </p:nvGrpSpPr>
      <p:grpSpPr>
        <a:xfrm>
          <a:off x="0" y="0"/>
          <a:ext cx="0" cy="0"/>
          <a:chOff x="0" y="0"/>
          <a:chExt cx="0" cy="0"/>
        </a:xfrm>
      </p:grpSpPr>
      <p:sp>
        <p:nvSpPr>
          <p:cNvPr id="95" name="Google Shape;95;p23"/>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6" name="Google Shape;96;p23"/>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7" name="Google Shape;97;p2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5825699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1015528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5" name="Google Shape;55;p1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6" name="Google Shape;56;p1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pic>
        <p:nvPicPr>
          <p:cNvPr id="10" name="Google Shape;58;p13">
            <a:extLst>
              <a:ext uri="{FF2B5EF4-FFF2-40B4-BE49-F238E27FC236}">
                <a16:creationId xmlns:a16="http://schemas.microsoft.com/office/drawing/2014/main" id="{B4C4083B-9539-E249-A81D-3EDF523FE737}"/>
              </a:ext>
            </a:extLst>
          </p:cNvPr>
          <p:cNvPicPr preferRelativeResize="0"/>
          <p:nvPr userDrawn="1"/>
        </p:nvPicPr>
        <p:blipFill>
          <a:blip r:embed="rId14">
            <a:alphaModFix/>
          </a:blip>
          <a:stretch>
            <a:fillRect/>
          </a:stretch>
        </p:blipFill>
        <p:spPr>
          <a:xfrm>
            <a:off x="6322141" y="-1090"/>
            <a:ext cx="1513804" cy="414691"/>
          </a:xfrm>
          <a:prstGeom prst="rect">
            <a:avLst/>
          </a:prstGeom>
          <a:noFill/>
          <a:ln>
            <a:noFill/>
          </a:ln>
        </p:spPr>
      </p:pic>
      <p:pic>
        <p:nvPicPr>
          <p:cNvPr id="8" name="図 7">
            <a:extLst>
              <a:ext uri="{FF2B5EF4-FFF2-40B4-BE49-F238E27FC236}">
                <a16:creationId xmlns:a16="http://schemas.microsoft.com/office/drawing/2014/main" id="{22C0E197-C90B-544E-962D-BDA8E147D834}"/>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7863814" y="67267"/>
            <a:ext cx="1255538" cy="324010"/>
          </a:xfrm>
          <a:prstGeom prst="rect">
            <a:avLst/>
          </a:prstGeom>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2"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5" name="Google Shape;55;p1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6" name="Google Shape;56;p1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
        <p:nvSpPr>
          <p:cNvPr id="7" name="Google Shape;113;p26">
            <a:extLst>
              <a:ext uri="{FF2B5EF4-FFF2-40B4-BE49-F238E27FC236}">
                <a16:creationId xmlns:a16="http://schemas.microsoft.com/office/drawing/2014/main" id="{DFCCF944-8F94-1543-B608-1FF8A73D94D4}"/>
              </a:ext>
            </a:extLst>
          </p:cNvPr>
          <p:cNvSpPr txBox="1"/>
          <p:nvPr userDrawn="1"/>
        </p:nvSpPr>
        <p:spPr>
          <a:xfrm>
            <a:off x="7542301" y="4282"/>
            <a:ext cx="1601699" cy="486473"/>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en-US" altLang="ja-JP" sz="1600" b="1" dirty="0">
                <a:solidFill>
                  <a:schemeClr val="bg1"/>
                </a:solidFill>
                <a:latin typeface="Yu Gothic" panose="020B0400000000000000" pitchFamily="34" charset="-128"/>
                <a:ea typeface="Yu Gothic" panose="020B0400000000000000" pitchFamily="34" charset="-128"/>
              </a:rPr>
              <a:t>A</a:t>
            </a:r>
            <a:r>
              <a:rPr lang="ja-JP" altLang="en-US" sz="1600" b="1">
                <a:solidFill>
                  <a:schemeClr val="bg1"/>
                </a:solidFill>
                <a:latin typeface="Yu Gothic" panose="020B0400000000000000" pitchFamily="34" charset="-128"/>
                <a:ea typeface="Yu Gothic" panose="020B0400000000000000" pitchFamily="34" charset="-128"/>
              </a:rPr>
              <a:t>グループ</a:t>
            </a:r>
            <a:endParaRPr lang="en-US" altLang="ja-JP" sz="1600" b="1" dirty="0">
              <a:solidFill>
                <a:schemeClr val="bg1"/>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297208404"/>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5" name="Google Shape;55;p1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6" name="Google Shape;56;p1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
        <p:nvSpPr>
          <p:cNvPr id="7" name="Google Shape;113;p26">
            <a:extLst>
              <a:ext uri="{FF2B5EF4-FFF2-40B4-BE49-F238E27FC236}">
                <a16:creationId xmlns:a16="http://schemas.microsoft.com/office/drawing/2014/main" id="{DFCCF944-8F94-1543-B608-1FF8A73D94D4}"/>
              </a:ext>
            </a:extLst>
          </p:cNvPr>
          <p:cNvSpPr txBox="1"/>
          <p:nvPr userDrawn="1"/>
        </p:nvSpPr>
        <p:spPr>
          <a:xfrm>
            <a:off x="7542301" y="4282"/>
            <a:ext cx="1601699" cy="486473"/>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en-US" altLang="ja-JP" sz="1600" b="1" dirty="0">
                <a:solidFill>
                  <a:schemeClr val="bg1"/>
                </a:solidFill>
                <a:latin typeface="Yu Gothic" panose="020B0400000000000000" pitchFamily="34" charset="-128"/>
                <a:ea typeface="Yu Gothic" panose="020B0400000000000000" pitchFamily="34" charset="-128"/>
              </a:rPr>
              <a:t>B</a:t>
            </a:r>
            <a:r>
              <a:rPr lang="ja-JP" altLang="en-US" sz="1600" b="1">
                <a:solidFill>
                  <a:schemeClr val="bg1"/>
                </a:solidFill>
                <a:latin typeface="Yu Gothic" panose="020B0400000000000000" pitchFamily="34" charset="-128"/>
                <a:ea typeface="Yu Gothic" panose="020B0400000000000000" pitchFamily="34" charset="-128"/>
              </a:rPr>
              <a:t>グループ</a:t>
            </a:r>
            <a:endParaRPr lang="en-US" altLang="ja-JP" sz="1600" b="1" dirty="0">
              <a:solidFill>
                <a:schemeClr val="bg1"/>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3438108392"/>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5" name="Google Shape;55;p1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6" name="Google Shape;56;p1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
        <p:nvSpPr>
          <p:cNvPr id="7" name="Google Shape;113;p26">
            <a:extLst>
              <a:ext uri="{FF2B5EF4-FFF2-40B4-BE49-F238E27FC236}">
                <a16:creationId xmlns:a16="http://schemas.microsoft.com/office/drawing/2014/main" id="{DFCCF944-8F94-1543-B608-1FF8A73D94D4}"/>
              </a:ext>
            </a:extLst>
          </p:cNvPr>
          <p:cNvSpPr txBox="1"/>
          <p:nvPr userDrawn="1"/>
        </p:nvSpPr>
        <p:spPr>
          <a:xfrm>
            <a:off x="7542301" y="4282"/>
            <a:ext cx="1601699" cy="486473"/>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en-US" altLang="ja-JP" sz="1600" b="1" dirty="0">
                <a:solidFill>
                  <a:schemeClr val="bg1"/>
                </a:solidFill>
                <a:latin typeface="Yu Gothic" panose="020B0400000000000000" pitchFamily="34" charset="-128"/>
                <a:ea typeface="Yu Gothic" panose="020B0400000000000000" pitchFamily="34" charset="-128"/>
              </a:rPr>
              <a:t>C</a:t>
            </a:r>
            <a:r>
              <a:rPr lang="ja-JP" altLang="en-US" sz="1600" b="1">
                <a:solidFill>
                  <a:schemeClr val="bg1"/>
                </a:solidFill>
                <a:latin typeface="Yu Gothic" panose="020B0400000000000000" pitchFamily="34" charset="-128"/>
                <a:ea typeface="Yu Gothic" panose="020B0400000000000000" pitchFamily="34" charset="-128"/>
              </a:rPr>
              <a:t>グループ</a:t>
            </a:r>
            <a:endParaRPr lang="en-US" altLang="ja-JP" sz="1600" b="1" dirty="0">
              <a:solidFill>
                <a:schemeClr val="bg1"/>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3551197863"/>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20.png"/><Relationship Id="rId11" Type="http://schemas.openxmlformats.org/officeDocument/2006/relationships/image" Target="../media/image25.jpe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28.jpe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7.xml"/><Relationship Id="rId1" Type="http://schemas.openxmlformats.org/officeDocument/2006/relationships/slideLayout" Target="../slideLayouts/slideLayout34.xml"/><Relationship Id="rId4" Type="http://schemas.openxmlformats.org/officeDocument/2006/relationships/image" Target="../media/image31.emf"/></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34.xml"/><Relationship Id="rId4" Type="http://schemas.openxmlformats.org/officeDocument/2006/relationships/image" Target="../media/image33.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US" altLang="ja" sz="1300">
                <a:solidFill>
                  <a:schemeClr val="dk2"/>
                </a:solidFill>
              </a:rPr>
              <a:t>1</a:t>
            </a:fld>
            <a:endParaRPr sz="1300">
              <a:solidFill>
                <a:schemeClr val="dk2"/>
              </a:solidFill>
            </a:endParaRPr>
          </a:p>
        </p:txBody>
      </p:sp>
      <p:sp>
        <p:nvSpPr>
          <p:cNvPr id="105" name="Google Shape;105;p25"/>
          <p:cNvSpPr txBox="1"/>
          <p:nvPr/>
        </p:nvSpPr>
        <p:spPr>
          <a:xfrm>
            <a:off x="0" y="1607875"/>
            <a:ext cx="9144000" cy="2937000"/>
          </a:xfrm>
          <a:prstGeom prst="rect">
            <a:avLst/>
          </a:prstGeom>
          <a:noFill/>
          <a:ln>
            <a:noFill/>
          </a:ln>
        </p:spPr>
        <p:txBody>
          <a:bodyPr spcFirstLastPara="1" wrap="square" lIns="91425" tIns="91425" rIns="91425" bIns="91425" anchor="ctr" anchorCtr="0">
            <a:noAutofit/>
          </a:bodyPr>
          <a:lstStyle/>
          <a:p>
            <a:pPr lvl="0" algn="ctr">
              <a:lnSpc>
                <a:spcPct val="150000"/>
              </a:lnSpc>
            </a:pPr>
            <a:r>
              <a:rPr lang="ja-JP" altLang="en-US" sz="3400" b="1" dirty="0">
                <a:solidFill>
                  <a:srgbClr val="666666"/>
                </a:solidFill>
              </a:rPr>
              <a:t>十日町市の「観光」を考えるワークショップ</a:t>
            </a:r>
            <a:endParaRPr lang="en-US" altLang="ja-JP" sz="3400" b="1" dirty="0">
              <a:solidFill>
                <a:srgbClr val="666666"/>
              </a:solidFill>
            </a:endParaRPr>
          </a:p>
          <a:p>
            <a:pPr lvl="0" algn="ctr">
              <a:lnSpc>
                <a:spcPct val="150000"/>
              </a:lnSpc>
            </a:pPr>
            <a:r>
              <a:rPr lang="ja-JP" altLang="en-US" sz="3400" b="1" dirty="0">
                <a:solidFill>
                  <a:srgbClr val="666666"/>
                </a:solidFill>
              </a:rPr>
              <a:t>成果報告会</a:t>
            </a:r>
          </a:p>
          <a:p>
            <a:pPr lvl="0" algn="ctr">
              <a:lnSpc>
                <a:spcPct val="150000"/>
              </a:lnSpc>
            </a:pPr>
            <a:r>
              <a:rPr lang="en-US" altLang="ja-JP" sz="3400" b="1" dirty="0">
                <a:solidFill>
                  <a:srgbClr val="666666"/>
                </a:solidFill>
              </a:rPr>
              <a:t>2020</a:t>
            </a:r>
            <a:r>
              <a:rPr lang="ja-JP" altLang="en-US" sz="3400" b="1" dirty="0">
                <a:solidFill>
                  <a:srgbClr val="666666"/>
                </a:solidFill>
              </a:rPr>
              <a:t>年</a:t>
            </a:r>
            <a:r>
              <a:rPr lang="en-US" altLang="ja-JP" sz="3400" b="1" dirty="0">
                <a:solidFill>
                  <a:srgbClr val="666666"/>
                </a:solidFill>
              </a:rPr>
              <a:t>9</a:t>
            </a:r>
            <a:r>
              <a:rPr lang="ja-JP" altLang="en-US" sz="3400" b="1" dirty="0">
                <a:solidFill>
                  <a:srgbClr val="666666"/>
                </a:solidFill>
              </a:rPr>
              <a:t>月</a:t>
            </a:r>
            <a:r>
              <a:rPr lang="en-US" altLang="ja-JP" sz="3400" b="1" dirty="0">
                <a:solidFill>
                  <a:srgbClr val="666666"/>
                </a:solidFill>
              </a:rPr>
              <a:t>25</a:t>
            </a:r>
            <a:r>
              <a:rPr lang="ja-JP" altLang="en-US" sz="3400" b="1" dirty="0">
                <a:solidFill>
                  <a:srgbClr val="666666"/>
                </a:solidFill>
              </a:rPr>
              <a:t>日（金）</a:t>
            </a:r>
            <a:r>
              <a:rPr lang="en-US" altLang="ja-JP" sz="3400" b="1" dirty="0">
                <a:solidFill>
                  <a:srgbClr val="666666"/>
                </a:solidFill>
              </a:rPr>
              <a:t>10:00-11:00</a:t>
            </a:r>
            <a:endParaRPr lang="ja-JP" altLang="en-US" sz="3400" b="1" dirty="0">
              <a:solidFill>
                <a:srgbClr val="666666"/>
              </a:solidFill>
            </a:endParaRPr>
          </a:p>
        </p:txBody>
      </p:sp>
      <p:sp>
        <p:nvSpPr>
          <p:cNvPr id="106" name="Google Shape;106;p25"/>
          <p:cNvSpPr/>
          <p:nvPr/>
        </p:nvSpPr>
        <p:spPr>
          <a:xfrm>
            <a:off x="0" y="2789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2E9051"/>
              </a:solidFill>
              <a:latin typeface="Calibri"/>
              <a:ea typeface="Calibri"/>
              <a:cs typeface="Calibri"/>
              <a:sym typeface="Calibri"/>
            </a:endParaRPr>
          </a:p>
        </p:txBody>
      </p:sp>
      <p:sp>
        <p:nvSpPr>
          <p:cNvPr id="107" name="Google Shape;107;p25"/>
          <p:cNvSpPr/>
          <p:nvPr/>
        </p:nvSpPr>
        <p:spPr>
          <a:xfrm>
            <a:off x="8686800" y="2789245"/>
            <a:ext cx="457200" cy="694200"/>
          </a:xfrm>
          <a:prstGeom prst="rect">
            <a:avLst/>
          </a:prstGeom>
          <a:solidFill>
            <a:srgbClr val="2E905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 name="Google Shape;106;p25">
            <a:extLst>
              <a:ext uri="{FF2B5EF4-FFF2-40B4-BE49-F238E27FC236}">
                <a16:creationId xmlns:a16="http://schemas.microsoft.com/office/drawing/2014/main" id="{0B47D22D-CADC-1B4D-85CE-C61C140B6141}"/>
              </a:ext>
            </a:extLst>
          </p:cNvPr>
          <p:cNvSpPr/>
          <p:nvPr/>
        </p:nvSpPr>
        <p:spPr>
          <a:xfrm>
            <a:off x="1145896" y="3970115"/>
            <a:ext cx="6805914" cy="185195"/>
          </a:xfrm>
          <a:prstGeom prst="rect">
            <a:avLst/>
          </a:prstGeom>
          <a:solidFill>
            <a:srgbClr val="2E9051">
              <a:alpha val="1607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bg2"/>
              </a:solidFill>
              <a:latin typeface="Calibri"/>
              <a:ea typeface="Calibri"/>
              <a:cs typeface="Calibri"/>
              <a:sym typeface="Calibri"/>
            </a:endParaRPr>
          </a:p>
        </p:txBody>
      </p:sp>
    </p:spTree>
    <p:extLst>
      <p:ext uri="{BB962C8B-B14F-4D97-AF65-F5344CB8AC3E}">
        <p14:creationId xmlns:p14="http://schemas.microsoft.com/office/powerpoint/2010/main" val="319911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9"/>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666666"/>
                </a:solidFill>
                <a:latin typeface="Yu Gothic" panose="020B0400000000000000" pitchFamily="34" charset="-128"/>
                <a:ea typeface="Yu Gothic" panose="020B0400000000000000" pitchFamily="34" charset="-128"/>
              </a:rPr>
              <a:t>本日の流れ</a:t>
            </a:r>
            <a:endParaRPr sz="3000" b="1">
              <a:solidFill>
                <a:srgbClr val="666666"/>
              </a:solidFill>
              <a:latin typeface="Yu Gothic" panose="020B0400000000000000" pitchFamily="34" charset="-128"/>
              <a:ea typeface="Yu Gothic" panose="020B0400000000000000" pitchFamily="34" charset="-128"/>
            </a:endParaRPr>
          </a:p>
        </p:txBody>
      </p:sp>
      <p:sp>
        <p:nvSpPr>
          <p:cNvPr id="151" name="Google Shape;151;p29"/>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2</a:t>
            </a:fld>
            <a:endParaRPr dirty="0"/>
          </a:p>
        </p:txBody>
      </p:sp>
      <p:graphicFrame>
        <p:nvGraphicFramePr>
          <p:cNvPr id="152" name="Google Shape;152;p29"/>
          <p:cNvGraphicFramePr/>
          <p:nvPr>
            <p:extLst>
              <p:ext uri="{D42A27DB-BD31-4B8C-83A1-F6EECF244321}">
                <p14:modId xmlns:p14="http://schemas.microsoft.com/office/powerpoint/2010/main" val="1285524571"/>
              </p:ext>
            </p:extLst>
          </p:nvPr>
        </p:nvGraphicFramePr>
        <p:xfrm>
          <a:off x="676237" y="1298355"/>
          <a:ext cx="7744951" cy="5145987"/>
        </p:xfrm>
        <a:graphic>
          <a:graphicData uri="http://schemas.openxmlformats.org/drawingml/2006/table">
            <a:tbl>
              <a:tblPr>
                <a:noFill/>
                <a:tableStyleId>{103FBD92-D8A3-4E0C-8835-1228816B166B}</a:tableStyleId>
              </a:tblPr>
              <a:tblGrid>
                <a:gridCol w="1530326">
                  <a:extLst>
                    <a:ext uri="{9D8B030D-6E8A-4147-A177-3AD203B41FA5}">
                      <a16:colId xmlns:a16="http://schemas.microsoft.com/office/drawing/2014/main" val="20000"/>
                    </a:ext>
                  </a:extLst>
                </a:gridCol>
                <a:gridCol w="6214625">
                  <a:extLst>
                    <a:ext uri="{9D8B030D-6E8A-4147-A177-3AD203B41FA5}">
                      <a16:colId xmlns:a16="http://schemas.microsoft.com/office/drawing/2014/main" val="20003"/>
                    </a:ext>
                  </a:extLst>
                </a:gridCol>
              </a:tblGrid>
              <a:tr h="611297">
                <a:tc>
                  <a:txBody>
                    <a:bodyPr/>
                    <a:lstStyle/>
                    <a:p>
                      <a:pPr marL="0" lvl="0" indent="0" algn="ctr" rtl="0">
                        <a:lnSpc>
                          <a:spcPct val="100000"/>
                        </a:lnSpc>
                        <a:spcBef>
                          <a:spcPts val="0"/>
                        </a:spcBef>
                        <a:spcAft>
                          <a:spcPts val="0"/>
                        </a:spcAft>
                        <a:buNone/>
                      </a:pPr>
                      <a:r>
                        <a:rPr lang="ja" sz="1600" b="1" dirty="0">
                          <a:solidFill>
                            <a:schemeClr val="bg1"/>
                          </a:solidFill>
                          <a:latin typeface="Yu Gothic" panose="020B0400000000000000" pitchFamily="34" charset="-128"/>
                          <a:ea typeface="Yu Gothic" panose="020B0400000000000000" pitchFamily="34" charset="-128"/>
                        </a:rPr>
                        <a:t>開始時刻</a:t>
                      </a:r>
                      <a:endParaRPr sz="1600" b="1" dirty="0">
                        <a:solidFill>
                          <a:schemeClr val="bg1"/>
                        </a:solidFill>
                        <a:latin typeface="Yu Gothic" panose="020B0400000000000000" pitchFamily="34" charset="-128"/>
                        <a:ea typeface="Yu Gothic" panose="020B0400000000000000" pitchFamily="34" charset="-128"/>
                      </a:endParaRPr>
                    </a:p>
                  </a:txBody>
                  <a:tcPr marL="28575" marR="28575" marT="19050" marB="1905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D2A8"/>
                    </a:solidFill>
                  </a:tcPr>
                </a:tc>
                <a:tc>
                  <a:txBody>
                    <a:bodyPr/>
                    <a:lstStyle/>
                    <a:p>
                      <a:pPr marL="0" lvl="0" indent="0" algn="ctr" rtl="0">
                        <a:lnSpc>
                          <a:spcPct val="100000"/>
                        </a:lnSpc>
                        <a:spcBef>
                          <a:spcPts val="0"/>
                        </a:spcBef>
                        <a:spcAft>
                          <a:spcPts val="0"/>
                        </a:spcAft>
                        <a:buNone/>
                      </a:pPr>
                      <a:r>
                        <a:rPr lang="ja-JP" altLang="en-US" sz="1600" b="1" dirty="0">
                          <a:solidFill>
                            <a:schemeClr val="bg1"/>
                          </a:solidFill>
                          <a:latin typeface="Yu Gothic" panose="020B0400000000000000" pitchFamily="34" charset="-128"/>
                          <a:ea typeface="Yu Gothic" panose="020B0400000000000000" pitchFamily="34" charset="-128"/>
                        </a:rPr>
                        <a:t>内　容</a:t>
                      </a:r>
                      <a:endParaRPr sz="1600" b="1" dirty="0">
                        <a:solidFill>
                          <a:schemeClr val="bg1"/>
                        </a:solidFill>
                        <a:latin typeface="Yu Gothic" panose="020B0400000000000000" pitchFamily="34" charset="-128"/>
                        <a:ea typeface="Yu Gothic" panose="020B0400000000000000" pitchFamily="34" charset="-128"/>
                      </a:endParaRPr>
                    </a:p>
                  </a:txBody>
                  <a:tcPr marL="28575" marR="28575" marT="19050" marB="1905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6FD2A8"/>
                    </a:solidFill>
                  </a:tcPr>
                </a:tc>
                <a:extLst>
                  <a:ext uri="{0D108BD9-81ED-4DB2-BD59-A6C34878D82A}">
                    <a16:rowId xmlns:a16="http://schemas.microsoft.com/office/drawing/2014/main" val="10000"/>
                  </a:ext>
                </a:extLst>
              </a:tr>
              <a:tr h="650980">
                <a:tc>
                  <a:txBody>
                    <a:bodyPr/>
                    <a:lstStyle/>
                    <a:p>
                      <a:pPr marL="0" lvl="0" indent="0" algn="ctr" rtl="0">
                        <a:lnSpc>
                          <a:spcPct val="115000"/>
                        </a:lnSpc>
                        <a:spcBef>
                          <a:spcPts val="0"/>
                        </a:spcBef>
                        <a:spcAft>
                          <a:spcPts val="0"/>
                        </a:spcAft>
                        <a:buNone/>
                      </a:pPr>
                      <a:r>
                        <a:rPr lang="en-US" altLang="ja-JP" sz="1600" dirty="0">
                          <a:solidFill>
                            <a:srgbClr val="666666"/>
                          </a:solidFill>
                          <a:latin typeface="Yu Gothic" panose="020B0400000000000000" pitchFamily="34" charset="-128"/>
                          <a:ea typeface="Yu Gothic" panose="020B0400000000000000" pitchFamily="34" charset="-128"/>
                        </a:rPr>
                        <a:t>10:00〜</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ja" sz="1600" dirty="0">
                          <a:solidFill>
                            <a:srgbClr val="666666"/>
                          </a:solidFill>
                          <a:latin typeface="Yu Gothic" panose="020B0400000000000000" pitchFamily="34" charset="-128"/>
                          <a:ea typeface="Yu Gothic" panose="020B0400000000000000" pitchFamily="34" charset="-128"/>
                        </a:rPr>
                        <a:t>イントロダクション</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805637">
                <a:tc>
                  <a:txBody>
                    <a:bodyPr/>
                    <a:lstStyle/>
                    <a:p>
                      <a:pPr marL="0" lvl="0" indent="0" algn="ctr" rtl="0">
                        <a:lnSpc>
                          <a:spcPct val="115000"/>
                        </a:lnSpc>
                        <a:spcBef>
                          <a:spcPts val="0"/>
                        </a:spcBef>
                        <a:spcAft>
                          <a:spcPts val="0"/>
                        </a:spcAft>
                        <a:buNone/>
                      </a:pPr>
                      <a:r>
                        <a:rPr lang="en-US" altLang="ja-JP" sz="1600" dirty="0">
                          <a:solidFill>
                            <a:srgbClr val="666666"/>
                          </a:solidFill>
                          <a:latin typeface="Yu Gothic" panose="020B0400000000000000" pitchFamily="34" charset="-128"/>
                          <a:ea typeface="Yu Gothic" panose="020B0400000000000000" pitchFamily="34" charset="-128"/>
                        </a:rPr>
                        <a:t>10:08〜</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tLang="ja-JP" sz="1600" b="1" dirty="0">
                          <a:solidFill>
                            <a:srgbClr val="666666"/>
                          </a:solidFill>
                          <a:latin typeface="Yu Gothic" panose="020B0400000000000000" pitchFamily="34" charset="-128"/>
                          <a:ea typeface="Yu Gothic" panose="020B0400000000000000" pitchFamily="34" charset="-128"/>
                        </a:rPr>
                        <a:t>A</a:t>
                      </a:r>
                      <a:r>
                        <a:rPr lang="ja-JP" altLang="en-US" sz="1600" b="1">
                          <a:solidFill>
                            <a:srgbClr val="666666"/>
                          </a:solidFill>
                          <a:latin typeface="Yu Gothic" panose="020B0400000000000000" pitchFamily="34" charset="-128"/>
                          <a:ea typeface="Yu Gothic" panose="020B0400000000000000" pitchFamily="34" charset="-128"/>
                        </a:rPr>
                        <a:t>グループからの報告</a:t>
                      </a:r>
                      <a:endParaRPr lang="en-US" altLang="ja-JP" sz="1600" b="1" dirty="0">
                        <a:solidFill>
                          <a:srgbClr val="666666"/>
                        </a:solidFill>
                        <a:latin typeface="Yu Gothic" panose="020B0400000000000000" pitchFamily="34" charset="-128"/>
                        <a:ea typeface="Yu Gothic" panose="020B0400000000000000" pitchFamily="34" charset="-128"/>
                      </a:endParaRPr>
                    </a:p>
                    <a:p>
                      <a:pPr marL="0" lvl="0" indent="0" algn="ctr" rtl="0">
                        <a:lnSpc>
                          <a:spcPct val="115000"/>
                        </a:lnSpc>
                        <a:spcBef>
                          <a:spcPts val="0"/>
                        </a:spcBef>
                        <a:spcAft>
                          <a:spcPts val="0"/>
                        </a:spcAft>
                        <a:buNone/>
                      </a:pPr>
                      <a:r>
                        <a:rPr lang="ja-JP" altLang="en-US" sz="1600">
                          <a:solidFill>
                            <a:srgbClr val="666666"/>
                          </a:solidFill>
                          <a:latin typeface="Yu Gothic" panose="020B0400000000000000" pitchFamily="34" charset="-128"/>
                          <a:ea typeface="Yu Gothic" panose="020B0400000000000000" pitchFamily="34" charset="-128"/>
                        </a:rPr>
                        <a:t>「若者</a:t>
                      </a:r>
                      <a:r>
                        <a:rPr lang="en-US" altLang="ja-JP" sz="1600" dirty="0">
                          <a:solidFill>
                            <a:srgbClr val="666666"/>
                          </a:solidFill>
                          <a:latin typeface="Yu Gothic" panose="020B0400000000000000" pitchFamily="34" charset="-128"/>
                          <a:ea typeface="Yu Gothic" panose="020B0400000000000000" pitchFamily="34" charset="-128"/>
                        </a:rPr>
                        <a:t>×</a:t>
                      </a:r>
                      <a:r>
                        <a:rPr lang="ja-JP" altLang="en-US" sz="1600">
                          <a:solidFill>
                            <a:srgbClr val="666666"/>
                          </a:solidFill>
                          <a:latin typeface="Yu Gothic" panose="020B0400000000000000" pitchFamily="34" charset="-128"/>
                          <a:ea typeface="Yu Gothic" panose="020B0400000000000000" pitchFamily="34" charset="-128"/>
                        </a:rPr>
                        <a:t>地域・観光」</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805637">
                <a:tc>
                  <a:txBody>
                    <a:bodyPr/>
                    <a:lstStyle/>
                    <a:p>
                      <a:pPr marL="0" lvl="0" indent="0" algn="ctr" rtl="0">
                        <a:lnSpc>
                          <a:spcPct val="115000"/>
                        </a:lnSpc>
                        <a:spcBef>
                          <a:spcPts val="0"/>
                        </a:spcBef>
                        <a:spcAft>
                          <a:spcPts val="0"/>
                        </a:spcAft>
                        <a:buNone/>
                      </a:pPr>
                      <a:r>
                        <a:rPr lang="en-US" altLang="ja-JP" sz="1600" dirty="0">
                          <a:solidFill>
                            <a:srgbClr val="666666"/>
                          </a:solidFill>
                          <a:latin typeface="Yu Gothic" panose="020B0400000000000000" pitchFamily="34" charset="-128"/>
                          <a:ea typeface="Yu Gothic" panose="020B0400000000000000" pitchFamily="34" charset="-128"/>
                        </a:rPr>
                        <a:t>10:16〜</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tLang="ja-JP" sz="1600" b="1" dirty="0">
                          <a:solidFill>
                            <a:srgbClr val="666666"/>
                          </a:solidFill>
                          <a:latin typeface="Yu Gothic" panose="020B0400000000000000" pitchFamily="34" charset="-128"/>
                          <a:ea typeface="Yu Gothic" panose="020B0400000000000000" pitchFamily="34" charset="-128"/>
                        </a:rPr>
                        <a:t>B</a:t>
                      </a:r>
                      <a:r>
                        <a:rPr lang="ja-JP" altLang="en-US" sz="1600" b="1">
                          <a:solidFill>
                            <a:srgbClr val="666666"/>
                          </a:solidFill>
                          <a:latin typeface="Yu Gothic" panose="020B0400000000000000" pitchFamily="34" charset="-128"/>
                          <a:ea typeface="Yu Gothic" panose="020B0400000000000000" pitchFamily="34" charset="-128"/>
                        </a:rPr>
                        <a:t>グループからの報告</a:t>
                      </a:r>
                      <a:endParaRPr lang="en-US" altLang="ja-JP" sz="1600" b="1" dirty="0">
                        <a:solidFill>
                          <a:srgbClr val="666666"/>
                        </a:solidFill>
                        <a:latin typeface="Yu Gothic" panose="020B0400000000000000" pitchFamily="34" charset="-128"/>
                        <a:ea typeface="Yu Gothic" panose="020B0400000000000000" pitchFamily="34" charset="-128"/>
                      </a:endParaRPr>
                    </a:p>
                    <a:p>
                      <a:pPr marL="0" lvl="0" indent="0" algn="ctr" rtl="0">
                        <a:lnSpc>
                          <a:spcPct val="115000"/>
                        </a:lnSpc>
                        <a:spcBef>
                          <a:spcPts val="0"/>
                        </a:spcBef>
                        <a:spcAft>
                          <a:spcPts val="0"/>
                        </a:spcAft>
                        <a:buNone/>
                      </a:pPr>
                      <a:r>
                        <a:rPr lang="ja" altLang="en-US" sz="1600" dirty="0">
                          <a:solidFill>
                            <a:srgbClr val="666666"/>
                          </a:solidFill>
                          <a:latin typeface="Yu Gothic" panose="020B0400000000000000" pitchFamily="34" charset="-128"/>
                          <a:ea typeface="Yu Gothic" panose="020B0400000000000000" pitchFamily="34" charset="-128"/>
                        </a:rPr>
                        <a:t>「地域資源の磨き上げ」</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805637">
                <a:tc>
                  <a:txBody>
                    <a:bodyPr/>
                    <a:lstStyle/>
                    <a:p>
                      <a:pPr marL="0" lvl="0" indent="0" algn="ctr" rtl="0">
                        <a:lnSpc>
                          <a:spcPct val="115000"/>
                        </a:lnSpc>
                        <a:spcBef>
                          <a:spcPts val="0"/>
                        </a:spcBef>
                        <a:spcAft>
                          <a:spcPts val="0"/>
                        </a:spcAft>
                        <a:buNone/>
                      </a:pPr>
                      <a:r>
                        <a:rPr lang="en-US" altLang="ja-JP" sz="1600" dirty="0">
                          <a:solidFill>
                            <a:srgbClr val="666666"/>
                          </a:solidFill>
                          <a:latin typeface="Yu Gothic" panose="020B0400000000000000" pitchFamily="34" charset="-128"/>
                          <a:ea typeface="Yu Gothic" panose="020B0400000000000000" pitchFamily="34" charset="-128"/>
                        </a:rPr>
                        <a:t>10:24〜</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600" b="1" dirty="0">
                          <a:solidFill>
                            <a:srgbClr val="666666"/>
                          </a:solidFill>
                          <a:latin typeface="Yu Gothic" panose="020B0400000000000000" pitchFamily="34" charset="-128"/>
                          <a:ea typeface="Yu Gothic" panose="020B0400000000000000" pitchFamily="34" charset="-128"/>
                        </a:rPr>
                        <a:t>C</a:t>
                      </a:r>
                      <a:r>
                        <a:rPr lang="ja-JP" altLang="en-US" sz="1600" b="1" dirty="0">
                          <a:solidFill>
                            <a:srgbClr val="666666"/>
                          </a:solidFill>
                          <a:latin typeface="Yu Gothic" panose="020B0400000000000000" pitchFamily="34" charset="-128"/>
                          <a:ea typeface="Yu Gothic" panose="020B0400000000000000" pitchFamily="34" charset="-128"/>
                        </a:rPr>
                        <a:t>グループからの報告</a:t>
                      </a:r>
                      <a:endParaRPr sz="1600" b="1" dirty="0">
                        <a:solidFill>
                          <a:srgbClr val="666666"/>
                        </a:solidFill>
                        <a:latin typeface="Yu Gothic" panose="020B0400000000000000" pitchFamily="34" charset="-128"/>
                        <a:ea typeface="Yu Gothic" panose="020B0400000000000000" pitchFamily="34" charset="-128"/>
                      </a:endParaRPr>
                    </a:p>
                    <a:p>
                      <a:pPr marL="0" lvl="0" indent="0" algn="ctr" rtl="0">
                        <a:lnSpc>
                          <a:spcPct val="115000"/>
                        </a:lnSpc>
                        <a:spcBef>
                          <a:spcPts val="0"/>
                        </a:spcBef>
                        <a:spcAft>
                          <a:spcPts val="0"/>
                        </a:spcAft>
                        <a:buNone/>
                      </a:pPr>
                      <a:r>
                        <a:rPr lang="ja-JP" altLang="en-US" sz="1600" dirty="0">
                          <a:solidFill>
                            <a:srgbClr val="666666"/>
                          </a:solidFill>
                          <a:latin typeface="Yu Gothic" panose="020B0400000000000000" pitchFamily="34" charset="-128"/>
                          <a:ea typeface="Yu Gothic" panose="020B0400000000000000" pitchFamily="34" charset="-128"/>
                        </a:rPr>
                        <a:t>「理想的なイベント・宿泊・交通のあり方」</a:t>
                      </a:r>
                    </a:p>
                  </a:txBody>
                  <a:tcPr marL="28575" marR="28575" marT="19050" marB="1905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788782">
                <a:tc>
                  <a:txBody>
                    <a:bodyPr/>
                    <a:lstStyle/>
                    <a:p>
                      <a:pPr marL="0" lvl="0" indent="0" algn="ctr" rtl="0">
                        <a:lnSpc>
                          <a:spcPct val="115000"/>
                        </a:lnSpc>
                        <a:spcBef>
                          <a:spcPts val="0"/>
                        </a:spcBef>
                        <a:spcAft>
                          <a:spcPts val="0"/>
                        </a:spcAft>
                        <a:buNone/>
                      </a:pPr>
                      <a:r>
                        <a:rPr lang="en-US" altLang="ja-JP" sz="1600" dirty="0">
                          <a:solidFill>
                            <a:srgbClr val="666666"/>
                          </a:solidFill>
                          <a:latin typeface="Yu Gothic" panose="020B0400000000000000" pitchFamily="34" charset="-128"/>
                          <a:ea typeface="Yu Gothic" panose="020B0400000000000000" pitchFamily="34" charset="-128"/>
                        </a:rPr>
                        <a:t>10:32〜</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ja-JP" altLang="en-US" sz="1600">
                          <a:solidFill>
                            <a:srgbClr val="666666"/>
                          </a:solidFill>
                          <a:latin typeface="Yu Gothic" panose="020B0400000000000000" pitchFamily="34" charset="-128"/>
                          <a:ea typeface="Yu Gothic" panose="020B0400000000000000" pitchFamily="34" charset="-128"/>
                        </a:rPr>
                        <a:t>講評</a:t>
                      </a:r>
                    </a:p>
                  </a:txBody>
                  <a:tcPr marL="28575" marR="28575" marT="19050" marB="1905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4664751"/>
                  </a:ext>
                </a:extLst>
              </a:tr>
              <a:tr h="678017">
                <a:tc>
                  <a:txBody>
                    <a:bodyPr/>
                    <a:lstStyle/>
                    <a:p>
                      <a:pPr marL="0" lvl="0" indent="0" algn="ctr" rtl="0">
                        <a:lnSpc>
                          <a:spcPct val="115000"/>
                        </a:lnSpc>
                        <a:spcBef>
                          <a:spcPts val="0"/>
                        </a:spcBef>
                        <a:spcAft>
                          <a:spcPts val="0"/>
                        </a:spcAft>
                        <a:buNone/>
                      </a:pPr>
                      <a:r>
                        <a:rPr lang="en-US" altLang="ja" sz="1600" dirty="0">
                          <a:solidFill>
                            <a:srgbClr val="666666"/>
                          </a:solidFill>
                          <a:latin typeface="Yu Gothic" panose="020B0400000000000000" pitchFamily="34" charset="-128"/>
                          <a:ea typeface="Yu Gothic" panose="020B0400000000000000" pitchFamily="34" charset="-128"/>
                        </a:rPr>
                        <a:t>10</a:t>
                      </a:r>
                      <a:r>
                        <a:rPr lang="ja" sz="1600" dirty="0">
                          <a:solidFill>
                            <a:srgbClr val="666666"/>
                          </a:solidFill>
                          <a:latin typeface="Yu Gothic" panose="020B0400000000000000" pitchFamily="34" charset="-128"/>
                          <a:ea typeface="Yu Gothic" panose="020B0400000000000000" pitchFamily="34" charset="-128"/>
                        </a:rPr>
                        <a:t>:</a:t>
                      </a:r>
                      <a:r>
                        <a:rPr lang="en-US" altLang="ja" sz="1600" dirty="0">
                          <a:solidFill>
                            <a:srgbClr val="666666"/>
                          </a:solidFill>
                          <a:latin typeface="Yu Gothic" panose="020B0400000000000000" pitchFamily="34" charset="-128"/>
                          <a:ea typeface="Yu Gothic" panose="020B0400000000000000" pitchFamily="34" charset="-128"/>
                        </a:rPr>
                        <a:t>50〜</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ja-JP" altLang="en-US" sz="1600" dirty="0">
                          <a:solidFill>
                            <a:srgbClr val="666666"/>
                          </a:solidFill>
                          <a:latin typeface="Yu Gothic" panose="020B0400000000000000" pitchFamily="34" charset="-128"/>
                          <a:ea typeface="Yu Gothic" panose="020B0400000000000000" pitchFamily="34" charset="-128"/>
                        </a:rPr>
                        <a:t>クロージング</a:t>
                      </a:r>
                      <a:endParaRPr sz="1600" dirty="0">
                        <a:solidFill>
                          <a:srgbClr val="666666"/>
                        </a:solidFill>
                        <a:latin typeface="Yu Gothic" panose="020B0400000000000000" pitchFamily="34" charset="-128"/>
                        <a:ea typeface="Yu Gothic" panose="020B0400000000000000" pitchFamily="34" charset="-128"/>
                      </a:endParaRPr>
                    </a:p>
                  </a:txBody>
                  <a:tcPr marL="28575" marR="28575" marT="19050" marB="1905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674402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9"/>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altLang="en-US" sz="3000" b="1" dirty="0">
                <a:solidFill>
                  <a:srgbClr val="666666"/>
                </a:solidFill>
                <a:latin typeface="Yu Gothic" panose="020B0400000000000000" pitchFamily="34" charset="-128"/>
                <a:ea typeface="Yu Gothic" panose="020B0400000000000000" pitchFamily="34" charset="-128"/>
              </a:rPr>
              <a:t>参列者ご紹介（敬称略）</a:t>
            </a:r>
            <a:endParaRPr sz="3000" b="1" dirty="0">
              <a:solidFill>
                <a:srgbClr val="666666"/>
              </a:solidFill>
              <a:latin typeface="Yu Gothic" panose="020B0400000000000000" pitchFamily="34" charset="-128"/>
              <a:ea typeface="Yu Gothic" panose="020B0400000000000000" pitchFamily="34" charset="-128"/>
            </a:endParaRPr>
          </a:p>
        </p:txBody>
      </p:sp>
      <p:sp>
        <p:nvSpPr>
          <p:cNvPr id="151" name="Google Shape;151;p29"/>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3</a:t>
            </a:fld>
            <a:endParaRPr dirty="0"/>
          </a:p>
        </p:txBody>
      </p:sp>
      <p:sp>
        <p:nvSpPr>
          <p:cNvPr id="5" name="Google Shape;113;p26">
            <a:extLst>
              <a:ext uri="{FF2B5EF4-FFF2-40B4-BE49-F238E27FC236}">
                <a16:creationId xmlns:a16="http://schemas.microsoft.com/office/drawing/2014/main" id="{1F8A803A-A33E-3646-AC6C-BE5B68F21EB3}"/>
              </a:ext>
            </a:extLst>
          </p:cNvPr>
          <p:cNvSpPr txBox="1"/>
          <p:nvPr/>
        </p:nvSpPr>
        <p:spPr>
          <a:xfrm>
            <a:off x="3460625" y="1371605"/>
            <a:ext cx="2379362" cy="5486395"/>
          </a:xfrm>
          <a:prstGeom prst="rect">
            <a:avLst/>
          </a:prstGeom>
          <a:solidFill>
            <a:srgbClr val="6FD2A8"/>
          </a:solidFill>
          <a:ln>
            <a:noFill/>
          </a:ln>
        </p:spPr>
        <p:txBody>
          <a:bodyPr spcFirstLastPara="1" vert="eaVert" wrap="square" lIns="90000" tIns="91425" rIns="91425" bIns="91425" anchor="ctr" anchorCtr="0">
            <a:noAutofit/>
          </a:bodyPr>
          <a:lstStyle/>
          <a:p>
            <a:pPr marL="0" lvl="0" indent="0" rtl="0">
              <a:lnSpc>
                <a:spcPct val="120000"/>
              </a:lnSpc>
              <a:spcBef>
                <a:spcPts val="0"/>
              </a:spcBef>
              <a:spcAft>
                <a:spcPts val="0"/>
              </a:spcAft>
              <a:buNone/>
            </a:pPr>
            <a:r>
              <a:rPr lang="ja-JP" altLang="en-US" sz="3200" b="1" dirty="0">
                <a:solidFill>
                  <a:schemeClr val="bg1"/>
                </a:solidFill>
                <a:latin typeface="Yu Gothic" panose="020B0400000000000000" pitchFamily="34" charset="-128"/>
                <a:ea typeface="Yu Gothic" panose="020B0400000000000000" pitchFamily="34" charset="-128"/>
              </a:rPr>
              <a:t>十日町市産業観光部長</a:t>
            </a:r>
            <a:endParaRPr lang="en-US" altLang="ja-JP" sz="3200" b="1" dirty="0">
              <a:solidFill>
                <a:schemeClr val="bg1"/>
              </a:solidFill>
              <a:latin typeface="Yu Gothic" panose="020B0400000000000000" pitchFamily="34" charset="-128"/>
              <a:ea typeface="Yu Gothic" panose="020B0400000000000000" pitchFamily="34" charset="-128"/>
            </a:endParaRPr>
          </a:p>
          <a:p>
            <a:pPr marL="0" lvl="0" indent="0" rtl="0">
              <a:lnSpc>
                <a:spcPct val="120000"/>
              </a:lnSpc>
              <a:spcBef>
                <a:spcPts val="0"/>
              </a:spcBef>
              <a:spcAft>
                <a:spcPts val="0"/>
              </a:spcAft>
              <a:buNone/>
            </a:pPr>
            <a:r>
              <a:rPr lang="ja-JP" altLang="en-US" sz="3200" b="1" dirty="0">
                <a:solidFill>
                  <a:schemeClr val="bg1"/>
                </a:solidFill>
                <a:latin typeface="Yu Gothic" panose="020B0400000000000000" pitchFamily="34" charset="-128"/>
                <a:ea typeface="Yu Gothic" panose="020B0400000000000000" pitchFamily="34" charset="-128"/>
              </a:rPr>
              <a:t>藤巻　　裕</a:t>
            </a:r>
            <a:endParaRPr lang="en-US" altLang="ja-JP" sz="3200" b="1" dirty="0">
              <a:solidFill>
                <a:schemeClr val="bg1"/>
              </a:solidFill>
              <a:latin typeface="Yu Gothic" panose="020B0400000000000000" pitchFamily="34" charset="-128"/>
              <a:ea typeface="Yu Gothic" panose="020B0400000000000000" pitchFamily="34" charset="-128"/>
            </a:endParaRPr>
          </a:p>
        </p:txBody>
      </p:sp>
      <p:sp>
        <p:nvSpPr>
          <p:cNvPr id="6" name="Google Shape;113;p26">
            <a:extLst>
              <a:ext uri="{FF2B5EF4-FFF2-40B4-BE49-F238E27FC236}">
                <a16:creationId xmlns:a16="http://schemas.microsoft.com/office/drawing/2014/main" id="{5BBAD206-C790-1F4E-8222-4D41821806DF}"/>
              </a:ext>
            </a:extLst>
          </p:cNvPr>
          <p:cNvSpPr txBox="1"/>
          <p:nvPr/>
        </p:nvSpPr>
        <p:spPr>
          <a:xfrm>
            <a:off x="550843" y="1371605"/>
            <a:ext cx="2379362" cy="5486394"/>
          </a:xfrm>
          <a:prstGeom prst="rect">
            <a:avLst/>
          </a:prstGeom>
          <a:solidFill>
            <a:srgbClr val="6FD2A8"/>
          </a:solidFill>
          <a:ln>
            <a:noFill/>
          </a:ln>
        </p:spPr>
        <p:txBody>
          <a:bodyPr spcFirstLastPara="1" vert="eaVert" wrap="square" lIns="90000" tIns="91425" rIns="91425" bIns="91425" anchor="ctr" anchorCtr="0">
            <a:noAutofit/>
          </a:bodyPr>
          <a:lstStyle/>
          <a:p>
            <a:pPr marL="0" lvl="0" indent="0" rtl="0">
              <a:lnSpc>
                <a:spcPct val="120000"/>
              </a:lnSpc>
              <a:spcBef>
                <a:spcPts val="0"/>
              </a:spcBef>
              <a:spcAft>
                <a:spcPts val="0"/>
              </a:spcAft>
              <a:buNone/>
            </a:pPr>
            <a:r>
              <a:rPr lang="ja-JP" altLang="en-US" sz="3200" b="1" dirty="0">
                <a:solidFill>
                  <a:schemeClr val="bg1"/>
                </a:solidFill>
                <a:latin typeface="Yu Gothic" panose="020B0400000000000000" pitchFamily="34" charset="-128"/>
                <a:ea typeface="Yu Gothic" panose="020B0400000000000000" pitchFamily="34" charset="-128"/>
              </a:rPr>
              <a:t>株式会社</a:t>
            </a:r>
            <a:r>
              <a:rPr lang="en-US" altLang="ja-JP" sz="3200" b="1" dirty="0" err="1">
                <a:solidFill>
                  <a:schemeClr val="bg1"/>
                </a:solidFill>
                <a:latin typeface="Yu Gothic" panose="020B0400000000000000" pitchFamily="34" charset="-128"/>
                <a:ea typeface="Yu Gothic" panose="020B0400000000000000" pitchFamily="34" charset="-128"/>
              </a:rPr>
              <a:t>Ridilover</a:t>
            </a:r>
            <a:endParaRPr lang="en-US" altLang="ja-JP" sz="3200" b="1" dirty="0">
              <a:solidFill>
                <a:schemeClr val="bg1"/>
              </a:solidFill>
              <a:latin typeface="Yu Gothic" panose="020B0400000000000000" pitchFamily="34" charset="-128"/>
              <a:ea typeface="Yu Gothic" panose="020B0400000000000000" pitchFamily="34" charset="-128"/>
            </a:endParaRPr>
          </a:p>
          <a:p>
            <a:pPr marL="0" lvl="0" indent="0" rtl="0">
              <a:lnSpc>
                <a:spcPct val="120000"/>
              </a:lnSpc>
              <a:spcBef>
                <a:spcPts val="0"/>
              </a:spcBef>
              <a:spcAft>
                <a:spcPts val="0"/>
              </a:spcAft>
              <a:buNone/>
            </a:pPr>
            <a:r>
              <a:rPr lang="ja-JP" altLang="en-US" sz="2400" b="1" dirty="0">
                <a:solidFill>
                  <a:schemeClr val="bg1"/>
                </a:solidFill>
                <a:latin typeface="Yu Gothic" panose="020B0400000000000000" pitchFamily="34" charset="-128"/>
                <a:ea typeface="Yu Gothic" panose="020B0400000000000000" pitchFamily="34" charset="-128"/>
              </a:rPr>
              <a:t>事業開発チームリーダー兼社長室長</a:t>
            </a:r>
            <a:endParaRPr lang="en-US" altLang="ja-JP" sz="2400" b="1" dirty="0">
              <a:solidFill>
                <a:schemeClr val="bg1"/>
              </a:solidFill>
              <a:latin typeface="Yu Gothic" panose="020B0400000000000000" pitchFamily="34" charset="-128"/>
              <a:ea typeface="Yu Gothic" panose="020B0400000000000000" pitchFamily="34" charset="-128"/>
            </a:endParaRPr>
          </a:p>
          <a:p>
            <a:pPr marL="0" lvl="0" indent="0" rtl="0">
              <a:lnSpc>
                <a:spcPct val="120000"/>
              </a:lnSpc>
              <a:spcBef>
                <a:spcPts val="0"/>
              </a:spcBef>
              <a:spcAft>
                <a:spcPts val="0"/>
              </a:spcAft>
              <a:buNone/>
            </a:pPr>
            <a:r>
              <a:rPr lang="ja-JP" altLang="en-US" sz="3200" b="1" dirty="0">
                <a:solidFill>
                  <a:schemeClr val="bg1"/>
                </a:solidFill>
                <a:latin typeface="Yu Gothic" panose="020B0400000000000000" pitchFamily="34" charset="-128"/>
                <a:ea typeface="Yu Gothic" panose="020B0400000000000000" pitchFamily="34" charset="-128"/>
              </a:rPr>
              <a:t>井上　朝雄</a:t>
            </a:r>
            <a:endParaRPr lang="en-US" altLang="ja-JP" sz="3200" b="1" dirty="0">
              <a:solidFill>
                <a:schemeClr val="bg1"/>
              </a:solidFill>
              <a:latin typeface="Yu Gothic" panose="020B0400000000000000" pitchFamily="34" charset="-128"/>
              <a:ea typeface="Yu Gothic" panose="020B0400000000000000" pitchFamily="34" charset="-128"/>
            </a:endParaRPr>
          </a:p>
        </p:txBody>
      </p:sp>
      <p:sp>
        <p:nvSpPr>
          <p:cNvPr id="7" name="Google Shape;113;p26">
            <a:extLst>
              <a:ext uri="{FF2B5EF4-FFF2-40B4-BE49-F238E27FC236}">
                <a16:creationId xmlns:a16="http://schemas.microsoft.com/office/drawing/2014/main" id="{C2C0BEA0-C217-AF41-B2CB-547F3BA71E62}"/>
              </a:ext>
            </a:extLst>
          </p:cNvPr>
          <p:cNvSpPr txBox="1"/>
          <p:nvPr/>
        </p:nvSpPr>
        <p:spPr>
          <a:xfrm>
            <a:off x="6315183" y="1371604"/>
            <a:ext cx="2379362" cy="5486395"/>
          </a:xfrm>
          <a:prstGeom prst="rect">
            <a:avLst/>
          </a:prstGeom>
          <a:solidFill>
            <a:srgbClr val="6FD2A8"/>
          </a:solidFill>
          <a:ln>
            <a:noFill/>
          </a:ln>
        </p:spPr>
        <p:txBody>
          <a:bodyPr spcFirstLastPara="1" vert="eaVert" wrap="square" lIns="90000" tIns="91425" rIns="91425" bIns="91425" anchor="ctr" anchorCtr="0">
            <a:noAutofit/>
          </a:bodyPr>
          <a:lstStyle/>
          <a:p>
            <a:pPr marL="0" lvl="0" indent="0" rtl="0">
              <a:lnSpc>
                <a:spcPct val="120000"/>
              </a:lnSpc>
              <a:spcBef>
                <a:spcPts val="0"/>
              </a:spcBef>
              <a:spcAft>
                <a:spcPts val="0"/>
              </a:spcAft>
              <a:buNone/>
            </a:pPr>
            <a:r>
              <a:rPr lang="ja-JP" altLang="en-US" sz="3200" b="1" dirty="0">
                <a:solidFill>
                  <a:schemeClr val="bg1"/>
                </a:solidFill>
                <a:latin typeface="Yu Gothic" panose="020B0400000000000000" pitchFamily="34" charset="-128"/>
                <a:ea typeface="Yu Gothic" panose="020B0400000000000000" pitchFamily="34" charset="-128"/>
              </a:rPr>
              <a:t>内閣官房まち・ひと・しごと創生本部事務局</a:t>
            </a:r>
            <a:endParaRPr lang="en-US" altLang="ja-JP" sz="3200" b="1" dirty="0">
              <a:solidFill>
                <a:schemeClr val="bg1"/>
              </a:solidFill>
              <a:latin typeface="Yu Gothic" panose="020B0400000000000000" pitchFamily="34" charset="-128"/>
              <a:ea typeface="Yu Gothic" panose="020B0400000000000000" pitchFamily="34" charset="-128"/>
            </a:endParaRPr>
          </a:p>
          <a:p>
            <a:pPr marL="0" lvl="0" indent="0" rtl="0">
              <a:lnSpc>
                <a:spcPct val="120000"/>
              </a:lnSpc>
              <a:spcBef>
                <a:spcPts val="0"/>
              </a:spcBef>
              <a:spcAft>
                <a:spcPts val="0"/>
              </a:spcAft>
              <a:buNone/>
            </a:pPr>
            <a:r>
              <a:rPr lang="ja-JP" altLang="en-US" sz="2400" b="1" spc="-150" dirty="0">
                <a:solidFill>
                  <a:schemeClr val="bg1"/>
                </a:solidFill>
                <a:latin typeface="Yu Gothic" panose="020B0400000000000000" pitchFamily="34" charset="-128"/>
                <a:ea typeface="Yu Gothic" panose="020B0400000000000000" pitchFamily="34" charset="-128"/>
              </a:rPr>
              <a:t>ビッグデータチーム　参事官補佐</a:t>
            </a:r>
            <a:r>
              <a:rPr lang="en-US" altLang="ja-JP" sz="2400" b="1" spc="-150" dirty="0">
                <a:solidFill>
                  <a:schemeClr val="bg1"/>
                </a:solidFill>
                <a:latin typeface="Yu Gothic" panose="020B0400000000000000" pitchFamily="34" charset="-128"/>
                <a:ea typeface="Yu Gothic" panose="020B0400000000000000" pitchFamily="34" charset="-128"/>
              </a:rPr>
              <a:t>(</a:t>
            </a:r>
            <a:r>
              <a:rPr lang="ja-JP" altLang="en-US" sz="2400" b="1" spc="-150" dirty="0">
                <a:solidFill>
                  <a:schemeClr val="bg1"/>
                </a:solidFill>
                <a:latin typeface="Yu Gothic" panose="020B0400000000000000" pitchFamily="34" charset="-128"/>
                <a:ea typeface="Yu Gothic" panose="020B0400000000000000" pitchFamily="34" charset="-128"/>
              </a:rPr>
              <a:t>総括</a:t>
            </a:r>
            <a:r>
              <a:rPr lang="en-US" altLang="ja-JP" sz="2400" b="1" spc="-150" dirty="0">
                <a:solidFill>
                  <a:schemeClr val="bg1"/>
                </a:solidFill>
                <a:latin typeface="Yu Gothic" panose="020B0400000000000000" pitchFamily="34" charset="-128"/>
                <a:ea typeface="Yu Gothic" panose="020B0400000000000000" pitchFamily="34" charset="-128"/>
              </a:rPr>
              <a:t>)</a:t>
            </a:r>
          </a:p>
          <a:p>
            <a:pPr marL="0" lvl="0" indent="0" rtl="0">
              <a:lnSpc>
                <a:spcPct val="120000"/>
              </a:lnSpc>
              <a:spcBef>
                <a:spcPts val="0"/>
              </a:spcBef>
              <a:spcAft>
                <a:spcPts val="0"/>
              </a:spcAft>
              <a:buNone/>
            </a:pPr>
            <a:r>
              <a:rPr lang="ja-JP" altLang="en-US" sz="3200" b="1" dirty="0">
                <a:solidFill>
                  <a:schemeClr val="bg1"/>
                </a:solidFill>
                <a:latin typeface="Yu Gothic" panose="020B0400000000000000" pitchFamily="34" charset="-128"/>
                <a:ea typeface="Yu Gothic" panose="020B0400000000000000" pitchFamily="34" charset="-128"/>
              </a:rPr>
              <a:t>宇野　雄哉</a:t>
            </a:r>
            <a:endParaRPr lang="en-US" altLang="ja-JP" sz="3200" b="1" dirty="0">
              <a:solidFill>
                <a:schemeClr val="bg1"/>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1554284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7"/>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altLang="en-US" sz="3000" b="1" dirty="0">
                <a:solidFill>
                  <a:srgbClr val="666666"/>
                </a:solidFill>
              </a:rPr>
              <a:t>これまでの経緯</a:t>
            </a:r>
            <a:endParaRPr sz="3000" b="1" dirty="0">
              <a:solidFill>
                <a:srgbClr val="666666"/>
              </a:solidFill>
            </a:endParaRPr>
          </a:p>
        </p:txBody>
      </p:sp>
      <p:sp>
        <p:nvSpPr>
          <p:cNvPr id="128" name="Google Shape;128;p27"/>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4</a:t>
            </a:fld>
            <a:endParaRPr dirty="0"/>
          </a:p>
        </p:txBody>
      </p:sp>
      <p:sp>
        <p:nvSpPr>
          <p:cNvPr id="129" name="Google Shape;129;p27"/>
          <p:cNvSpPr txBox="1"/>
          <p:nvPr/>
        </p:nvSpPr>
        <p:spPr>
          <a:xfrm>
            <a:off x="340080" y="1308595"/>
            <a:ext cx="8776292" cy="1549495"/>
          </a:xfrm>
          <a:prstGeom prst="rect">
            <a:avLst/>
          </a:prstGeom>
          <a:noFill/>
          <a:ln>
            <a:noFill/>
          </a:ln>
        </p:spPr>
        <p:txBody>
          <a:bodyPr spcFirstLastPara="1" wrap="square" lIns="91425" tIns="91425" rIns="91425" bIns="91425" anchor="t" anchorCtr="0">
            <a:noAutofit/>
          </a:bodyPr>
          <a:lstStyle/>
          <a:p>
            <a:pPr marL="349250" lvl="0" indent="-285750" algn="l" rtl="0">
              <a:lnSpc>
                <a:spcPct val="150000"/>
              </a:lnSpc>
              <a:spcBef>
                <a:spcPts val="0"/>
              </a:spcBef>
              <a:spcAft>
                <a:spcPts val="0"/>
              </a:spcAft>
              <a:buClr>
                <a:srgbClr val="666666"/>
              </a:buClr>
              <a:buSzPts val="2600"/>
              <a:buFont typeface="Arial" panose="020B0604020202020204" pitchFamily="34" charset="0"/>
              <a:buChar char="•"/>
            </a:pPr>
            <a:r>
              <a:rPr lang="en-US" altLang="ja" sz="1600" dirty="0">
                <a:solidFill>
                  <a:srgbClr val="666666"/>
                </a:solidFill>
                <a:latin typeface="Yu Gothic" panose="020B0400000000000000" pitchFamily="34" charset="-128"/>
                <a:ea typeface="Yu Gothic" panose="020B0400000000000000" pitchFamily="34" charset="-128"/>
              </a:rPr>
              <a:t>RESAS</a:t>
            </a:r>
            <a:r>
              <a:rPr lang="ja" altLang="en-US" sz="1600" dirty="0">
                <a:solidFill>
                  <a:srgbClr val="666666"/>
                </a:solidFill>
                <a:latin typeface="Yu Gothic" panose="020B0400000000000000" pitchFamily="34" charset="-128"/>
                <a:ea typeface="Yu Gothic" panose="020B0400000000000000" pitchFamily="34" charset="-128"/>
              </a:rPr>
              <a:t>を活用した新しい政策立案ワークショップ、として開始。</a:t>
            </a:r>
            <a:endParaRPr lang="en-US" altLang="ja" sz="1600" dirty="0">
              <a:solidFill>
                <a:srgbClr val="666666"/>
              </a:solidFill>
              <a:latin typeface="Yu Gothic" panose="020B0400000000000000" pitchFamily="34" charset="-128"/>
              <a:ea typeface="Yu Gothic" panose="020B0400000000000000" pitchFamily="34" charset="-128"/>
            </a:endParaRPr>
          </a:p>
          <a:p>
            <a:pPr marL="349250" lvl="0" indent="-285750" algn="l" rtl="0">
              <a:lnSpc>
                <a:spcPct val="150000"/>
              </a:lnSpc>
              <a:spcBef>
                <a:spcPts val="0"/>
              </a:spcBef>
              <a:spcAft>
                <a:spcPts val="0"/>
              </a:spcAft>
              <a:buClr>
                <a:srgbClr val="666666"/>
              </a:buClr>
              <a:buSzPts val="2600"/>
              <a:buFont typeface="Arial" panose="020B0604020202020204" pitchFamily="34" charset="0"/>
              <a:buChar char="•"/>
            </a:pPr>
            <a:r>
              <a:rPr lang="ja-JP" altLang="en-US" sz="1600" dirty="0">
                <a:solidFill>
                  <a:srgbClr val="666666"/>
                </a:solidFill>
                <a:latin typeface="Yu Gothic" panose="020B0400000000000000" pitchFamily="34" charset="-128"/>
                <a:ea typeface="Yu Gothic" panose="020B0400000000000000" pitchFamily="34" charset="-128"/>
              </a:rPr>
              <a:t>十日町市役所として、「５年後</a:t>
            </a:r>
            <a:r>
              <a:rPr lang="en-US" altLang="ja-JP" sz="1600" dirty="0">
                <a:solidFill>
                  <a:srgbClr val="666666"/>
                </a:solidFill>
                <a:latin typeface="Yu Gothic" panose="020B0400000000000000" pitchFamily="34" charset="-128"/>
                <a:ea typeface="Yu Gothic" panose="020B0400000000000000" pitchFamily="34" charset="-128"/>
              </a:rPr>
              <a:t>10</a:t>
            </a:r>
            <a:r>
              <a:rPr lang="ja-JP" altLang="en-US" sz="1600" dirty="0">
                <a:solidFill>
                  <a:srgbClr val="666666"/>
                </a:solidFill>
                <a:latin typeface="Yu Gothic" panose="020B0400000000000000" pitchFamily="34" charset="-128"/>
                <a:ea typeface="Yu Gothic" panose="020B0400000000000000" pitchFamily="34" charset="-128"/>
              </a:rPr>
              <a:t>年後を見据えた観光の軸」を、行政だけでなく、</a:t>
            </a:r>
            <a:endParaRPr lang="en-US" altLang="ja-JP" sz="1600" dirty="0">
              <a:solidFill>
                <a:srgbClr val="666666"/>
              </a:solidFill>
              <a:latin typeface="Yu Gothic" panose="020B0400000000000000" pitchFamily="34" charset="-128"/>
              <a:ea typeface="Yu Gothic" panose="020B0400000000000000" pitchFamily="34" charset="-128"/>
            </a:endParaRPr>
          </a:p>
          <a:p>
            <a:pPr marL="63500" lvl="0" algn="l" rtl="0">
              <a:lnSpc>
                <a:spcPct val="150000"/>
              </a:lnSpc>
              <a:spcBef>
                <a:spcPts val="0"/>
              </a:spcBef>
              <a:spcAft>
                <a:spcPts val="0"/>
              </a:spcAft>
              <a:buClr>
                <a:srgbClr val="666666"/>
              </a:buClr>
              <a:buSzPts val="2600"/>
            </a:pPr>
            <a:r>
              <a:rPr lang="ja-JP" altLang="en-US" sz="1600" dirty="0">
                <a:solidFill>
                  <a:srgbClr val="666666"/>
                </a:solidFill>
                <a:latin typeface="Yu Gothic" panose="020B0400000000000000" pitchFamily="34" charset="-128"/>
                <a:ea typeface="Yu Gothic" panose="020B0400000000000000" pitchFamily="34" charset="-128"/>
              </a:rPr>
              <a:t>　</a:t>
            </a:r>
            <a:r>
              <a:rPr lang="en-US" altLang="ja-JP" sz="1600" dirty="0">
                <a:solidFill>
                  <a:srgbClr val="666666"/>
                </a:solidFill>
                <a:latin typeface="Yu Gothic" panose="020B0400000000000000" pitchFamily="34" charset="-128"/>
                <a:ea typeface="Yu Gothic" panose="020B0400000000000000" pitchFamily="34" charset="-128"/>
              </a:rPr>
              <a:t> </a:t>
            </a:r>
            <a:r>
              <a:rPr lang="ja-JP" altLang="en-US" sz="1600" dirty="0">
                <a:solidFill>
                  <a:srgbClr val="666666"/>
                </a:solidFill>
                <a:latin typeface="Yu Gothic" panose="020B0400000000000000" pitchFamily="34" charset="-128"/>
                <a:ea typeface="Yu Gothic" panose="020B0400000000000000" pitchFamily="34" charset="-128"/>
              </a:rPr>
              <a:t>民間事業者等とディスカッションしながら作っていきたいという思い。</a:t>
            </a:r>
            <a:endParaRPr lang="en-US" altLang="ja-JP" sz="1600" dirty="0">
              <a:solidFill>
                <a:srgbClr val="666666"/>
              </a:solidFill>
              <a:latin typeface="Yu Gothic" panose="020B0400000000000000" pitchFamily="34" charset="-128"/>
              <a:ea typeface="Yu Gothic" panose="020B0400000000000000" pitchFamily="34" charset="-128"/>
            </a:endParaRPr>
          </a:p>
          <a:p>
            <a:pPr marL="349250" lvl="0" indent="-285750" algn="l" rtl="0">
              <a:lnSpc>
                <a:spcPct val="150000"/>
              </a:lnSpc>
              <a:spcBef>
                <a:spcPts val="0"/>
              </a:spcBef>
              <a:spcAft>
                <a:spcPts val="0"/>
              </a:spcAft>
              <a:buClr>
                <a:srgbClr val="666666"/>
              </a:buClr>
              <a:buSzPts val="2600"/>
              <a:buFont typeface="Arial" panose="020B0604020202020204" pitchFamily="34" charset="0"/>
              <a:buChar char="•"/>
            </a:pPr>
            <a:r>
              <a:rPr lang="ja-JP" altLang="en-US" sz="1600" dirty="0">
                <a:solidFill>
                  <a:srgbClr val="666666"/>
                </a:solidFill>
                <a:latin typeface="Yu Gothic" panose="020B0400000000000000" pitchFamily="34" charset="-128"/>
                <a:ea typeface="Yu Gothic" panose="020B0400000000000000" pitchFamily="34" charset="-128"/>
              </a:rPr>
              <a:t>結果、以下のようなワークショップ等を実施。</a:t>
            </a:r>
            <a:endParaRPr lang="en-US" altLang="ja-JP" sz="1600" dirty="0">
              <a:solidFill>
                <a:srgbClr val="666666"/>
              </a:solidFill>
              <a:latin typeface="Yu Gothic" panose="020B0400000000000000" pitchFamily="34" charset="-128"/>
              <a:ea typeface="Yu Gothic" panose="020B0400000000000000" pitchFamily="34" charset="-128"/>
            </a:endParaRPr>
          </a:p>
        </p:txBody>
      </p:sp>
      <p:sp>
        <p:nvSpPr>
          <p:cNvPr id="6" name="ホームベース 5">
            <a:extLst>
              <a:ext uri="{FF2B5EF4-FFF2-40B4-BE49-F238E27FC236}">
                <a16:creationId xmlns:a16="http://schemas.microsoft.com/office/drawing/2014/main" id="{58E3D36E-9223-A745-AA3B-4719CD574A2F}"/>
              </a:ext>
            </a:extLst>
          </p:cNvPr>
          <p:cNvSpPr/>
          <p:nvPr/>
        </p:nvSpPr>
        <p:spPr>
          <a:xfrm>
            <a:off x="7800824" y="3431619"/>
            <a:ext cx="1158123" cy="1738627"/>
          </a:xfrm>
          <a:prstGeom prst="homePlate">
            <a:avLst/>
          </a:prstGeom>
          <a:solidFill>
            <a:srgbClr val="6FD2A8"/>
          </a:solidFill>
          <a:ln>
            <a:solidFill>
              <a:srgbClr val="6FD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b="1">
                <a:latin typeface="Yu Gothic" panose="020B0400000000000000" pitchFamily="34" charset="-128"/>
                <a:ea typeface="Yu Gothic" panose="020B0400000000000000" pitchFamily="34" charset="-128"/>
              </a:rPr>
              <a:t>成果</a:t>
            </a:r>
            <a:endParaRPr kumimoji="1" lang="en-US" altLang="ja-JP" b="1" dirty="0">
              <a:latin typeface="Yu Gothic" panose="020B0400000000000000" pitchFamily="34" charset="-128"/>
              <a:ea typeface="Yu Gothic" panose="020B0400000000000000" pitchFamily="34" charset="-128"/>
            </a:endParaRPr>
          </a:p>
          <a:p>
            <a:pPr algn="ctr">
              <a:lnSpc>
                <a:spcPct val="150000"/>
              </a:lnSpc>
            </a:pPr>
            <a:r>
              <a:rPr kumimoji="1" lang="ja-JP" altLang="en-US" b="1">
                <a:latin typeface="Yu Gothic" panose="020B0400000000000000" pitchFamily="34" charset="-128"/>
                <a:ea typeface="Yu Gothic" panose="020B0400000000000000" pitchFamily="34" charset="-128"/>
              </a:rPr>
              <a:t>報告会</a:t>
            </a:r>
            <a:endParaRPr kumimoji="1" lang="en-US" altLang="ja-JP" b="1" dirty="0">
              <a:latin typeface="Yu Gothic" panose="020B0400000000000000" pitchFamily="34" charset="-128"/>
              <a:ea typeface="Yu Gothic" panose="020B0400000000000000" pitchFamily="34" charset="-128"/>
            </a:endParaRPr>
          </a:p>
        </p:txBody>
      </p:sp>
      <p:sp>
        <p:nvSpPr>
          <p:cNvPr id="7" name="Google Shape;113;p26">
            <a:extLst>
              <a:ext uri="{FF2B5EF4-FFF2-40B4-BE49-F238E27FC236}">
                <a16:creationId xmlns:a16="http://schemas.microsoft.com/office/drawing/2014/main" id="{F933E143-CC53-9C48-AE5D-4C671A9FF1ED}"/>
              </a:ext>
            </a:extLst>
          </p:cNvPr>
          <p:cNvSpPr txBox="1"/>
          <p:nvPr/>
        </p:nvSpPr>
        <p:spPr>
          <a:xfrm>
            <a:off x="7320917" y="2892376"/>
            <a:ext cx="1597307" cy="480151"/>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ja-JP" altLang="en-US" b="1">
                <a:solidFill>
                  <a:srgbClr val="666666"/>
                </a:solidFill>
                <a:latin typeface="Yu Gothic" panose="020B0400000000000000" pitchFamily="34" charset="-128"/>
                <a:ea typeface="Yu Gothic" panose="020B0400000000000000" pitchFamily="34" charset="-128"/>
              </a:rPr>
              <a:t>本日</a:t>
            </a:r>
            <a:endParaRPr lang="en-US" altLang="ja-JP" b="1" dirty="0">
              <a:solidFill>
                <a:srgbClr val="666666"/>
              </a:solidFill>
              <a:latin typeface="Yu Gothic" panose="020B0400000000000000" pitchFamily="34" charset="-128"/>
              <a:ea typeface="Yu Gothic" panose="020B0400000000000000" pitchFamily="34" charset="-128"/>
            </a:endParaRPr>
          </a:p>
        </p:txBody>
      </p:sp>
      <p:sp>
        <p:nvSpPr>
          <p:cNvPr id="8" name="Google Shape;113;p26">
            <a:extLst>
              <a:ext uri="{FF2B5EF4-FFF2-40B4-BE49-F238E27FC236}">
                <a16:creationId xmlns:a16="http://schemas.microsoft.com/office/drawing/2014/main" id="{003AC702-3D0F-6C40-8263-7175966E9237}"/>
              </a:ext>
            </a:extLst>
          </p:cNvPr>
          <p:cNvSpPr txBox="1"/>
          <p:nvPr/>
        </p:nvSpPr>
        <p:spPr>
          <a:xfrm>
            <a:off x="5976263" y="2783521"/>
            <a:ext cx="1290226" cy="776099"/>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US" altLang="ja-JP" dirty="0">
                <a:solidFill>
                  <a:srgbClr val="666666"/>
                </a:solidFill>
                <a:latin typeface="Yu Gothic" panose="020B0400000000000000" pitchFamily="34" charset="-128"/>
                <a:ea typeface="Yu Gothic" panose="020B0400000000000000" pitchFamily="34" charset="-128"/>
              </a:rPr>
              <a:t>〜9</a:t>
            </a:r>
            <a:r>
              <a:rPr lang="ja-JP" altLang="en-US">
                <a:solidFill>
                  <a:srgbClr val="666666"/>
                </a:solidFill>
                <a:latin typeface="Yu Gothic" panose="020B0400000000000000" pitchFamily="34" charset="-128"/>
                <a:ea typeface="Yu Gothic" panose="020B0400000000000000" pitchFamily="34" charset="-128"/>
              </a:rPr>
              <a:t>月</a:t>
            </a:r>
            <a:r>
              <a:rPr lang="en-US" altLang="ja-JP" dirty="0">
                <a:solidFill>
                  <a:srgbClr val="666666"/>
                </a:solidFill>
                <a:latin typeface="Yu Gothic" panose="020B0400000000000000" pitchFamily="34" charset="-128"/>
                <a:ea typeface="Yu Gothic" panose="020B0400000000000000" pitchFamily="34" charset="-128"/>
              </a:rPr>
              <a:t>18</a:t>
            </a:r>
            <a:r>
              <a:rPr lang="ja-JP" altLang="en-US">
                <a:solidFill>
                  <a:srgbClr val="666666"/>
                </a:solidFill>
                <a:latin typeface="Yu Gothic" panose="020B0400000000000000" pitchFamily="34" charset="-128"/>
                <a:ea typeface="Yu Gothic" panose="020B0400000000000000" pitchFamily="34" charset="-128"/>
              </a:rPr>
              <a:t>日</a:t>
            </a:r>
            <a:endParaRPr lang="en-US" altLang="ja-JP" dirty="0">
              <a:solidFill>
                <a:srgbClr val="666666"/>
              </a:solidFill>
              <a:latin typeface="Yu Gothic" panose="020B0400000000000000" pitchFamily="34" charset="-128"/>
              <a:ea typeface="Yu Gothic" panose="020B0400000000000000" pitchFamily="34" charset="-128"/>
            </a:endParaRPr>
          </a:p>
        </p:txBody>
      </p:sp>
      <p:sp>
        <p:nvSpPr>
          <p:cNvPr id="9" name="ホームベース 8">
            <a:extLst>
              <a:ext uri="{FF2B5EF4-FFF2-40B4-BE49-F238E27FC236}">
                <a16:creationId xmlns:a16="http://schemas.microsoft.com/office/drawing/2014/main" id="{ACB8FD39-C6CB-914A-81AB-15945DD74789}"/>
              </a:ext>
            </a:extLst>
          </p:cNvPr>
          <p:cNvSpPr/>
          <p:nvPr/>
        </p:nvSpPr>
        <p:spPr>
          <a:xfrm>
            <a:off x="6172205" y="3491444"/>
            <a:ext cx="1596574" cy="1738627"/>
          </a:xfrm>
          <a:prstGeom prst="homePlat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b="1">
                <a:latin typeface="Yu Gothic" panose="020B0400000000000000" pitchFamily="34" charset="-128"/>
                <a:ea typeface="Yu Gothic" panose="020B0400000000000000" pitchFamily="34" charset="-128"/>
              </a:rPr>
              <a:t>ブラッシュ</a:t>
            </a:r>
            <a:endParaRPr kumimoji="1" lang="en-US" altLang="ja-JP" b="1" dirty="0">
              <a:latin typeface="Yu Gothic" panose="020B0400000000000000" pitchFamily="34" charset="-128"/>
              <a:ea typeface="Yu Gothic" panose="020B0400000000000000" pitchFamily="34" charset="-128"/>
            </a:endParaRPr>
          </a:p>
          <a:p>
            <a:pPr algn="ctr">
              <a:lnSpc>
                <a:spcPct val="150000"/>
              </a:lnSpc>
            </a:pPr>
            <a:r>
              <a:rPr kumimoji="1" lang="ja-JP" altLang="en-US" b="1">
                <a:latin typeface="Yu Gothic" panose="020B0400000000000000" pitchFamily="34" charset="-128"/>
                <a:ea typeface="Yu Gothic" panose="020B0400000000000000" pitchFamily="34" charset="-128"/>
              </a:rPr>
              <a:t>アップ</a:t>
            </a:r>
            <a:endParaRPr kumimoji="1" lang="en-US" altLang="ja-JP" b="1" dirty="0">
              <a:latin typeface="Yu Gothic" panose="020B0400000000000000" pitchFamily="34" charset="-128"/>
              <a:ea typeface="Yu Gothic" panose="020B0400000000000000" pitchFamily="34" charset="-128"/>
            </a:endParaRPr>
          </a:p>
        </p:txBody>
      </p:sp>
      <p:sp>
        <p:nvSpPr>
          <p:cNvPr id="12" name="ホームベース 11">
            <a:extLst>
              <a:ext uri="{FF2B5EF4-FFF2-40B4-BE49-F238E27FC236}">
                <a16:creationId xmlns:a16="http://schemas.microsoft.com/office/drawing/2014/main" id="{F2B57C6D-63BD-A145-BB3A-041FF225BAB4}"/>
              </a:ext>
            </a:extLst>
          </p:cNvPr>
          <p:cNvSpPr/>
          <p:nvPr/>
        </p:nvSpPr>
        <p:spPr>
          <a:xfrm>
            <a:off x="2013865" y="3490534"/>
            <a:ext cx="1328056" cy="1738627"/>
          </a:xfrm>
          <a:prstGeom prst="homePlat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b="1">
                <a:latin typeface="Yu Gothic" panose="020B0400000000000000" pitchFamily="34" charset="-128"/>
                <a:ea typeface="Yu Gothic" panose="020B0400000000000000" pitchFamily="34" charset="-128"/>
              </a:rPr>
              <a:t>ワーク</a:t>
            </a:r>
            <a:endParaRPr kumimoji="1" lang="en-US" altLang="ja-JP" b="1" dirty="0">
              <a:latin typeface="Yu Gothic" panose="020B0400000000000000" pitchFamily="34" charset="-128"/>
              <a:ea typeface="Yu Gothic" panose="020B0400000000000000" pitchFamily="34" charset="-128"/>
            </a:endParaRPr>
          </a:p>
          <a:p>
            <a:pPr algn="ctr">
              <a:lnSpc>
                <a:spcPct val="150000"/>
              </a:lnSpc>
            </a:pPr>
            <a:r>
              <a:rPr kumimoji="1" lang="ja-JP" altLang="en-US" b="1">
                <a:latin typeface="Yu Gothic" panose="020B0400000000000000" pitchFamily="34" charset="-128"/>
                <a:ea typeface="Yu Gothic" panose="020B0400000000000000" pitchFamily="34" charset="-128"/>
              </a:rPr>
              <a:t>ショップ</a:t>
            </a:r>
            <a:endParaRPr kumimoji="1" lang="en-US" altLang="ja-JP" b="1" dirty="0">
              <a:latin typeface="Yu Gothic" panose="020B0400000000000000" pitchFamily="34" charset="-128"/>
              <a:ea typeface="Yu Gothic" panose="020B0400000000000000" pitchFamily="34" charset="-128"/>
            </a:endParaRPr>
          </a:p>
          <a:p>
            <a:pPr algn="ctr">
              <a:lnSpc>
                <a:spcPct val="150000"/>
              </a:lnSpc>
            </a:pPr>
            <a:r>
              <a:rPr kumimoji="1" lang="ja-JP" altLang="en-US" b="1">
                <a:latin typeface="Yu Gothic" panose="020B0400000000000000" pitchFamily="34" charset="-128"/>
                <a:ea typeface="Yu Gothic" panose="020B0400000000000000" pitchFamily="34" charset="-128"/>
              </a:rPr>
              <a:t>（第</a:t>
            </a:r>
            <a:r>
              <a:rPr kumimoji="1" lang="en-US" altLang="ja-JP" b="1" dirty="0">
                <a:latin typeface="Yu Gothic" panose="020B0400000000000000" pitchFamily="34" charset="-128"/>
                <a:ea typeface="Yu Gothic" panose="020B0400000000000000" pitchFamily="34" charset="-128"/>
              </a:rPr>
              <a:t>2</a:t>
            </a:r>
            <a:r>
              <a:rPr kumimoji="1" lang="ja-JP" altLang="en-US" b="1">
                <a:latin typeface="Yu Gothic" panose="020B0400000000000000" pitchFamily="34" charset="-128"/>
                <a:ea typeface="Yu Gothic" panose="020B0400000000000000" pitchFamily="34" charset="-128"/>
              </a:rPr>
              <a:t>回）</a:t>
            </a:r>
            <a:endParaRPr kumimoji="1" lang="en-US" altLang="ja-JP" b="1" dirty="0">
              <a:latin typeface="Yu Gothic" panose="020B0400000000000000" pitchFamily="34" charset="-128"/>
              <a:ea typeface="Yu Gothic" panose="020B0400000000000000" pitchFamily="34" charset="-128"/>
            </a:endParaRPr>
          </a:p>
        </p:txBody>
      </p:sp>
      <p:sp>
        <p:nvSpPr>
          <p:cNvPr id="13" name="ホームベース 12">
            <a:extLst>
              <a:ext uri="{FF2B5EF4-FFF2-40B4-BE49-F238E27FC236}">
                <a16:creationId xmlns:a16="http://schemas.microsoft.com/office/drawing/2014/main" id="{48F8E687-6649-7247-BC72-BDDF0CC04CDE}"/>
              </a:ext>
            </a:extLst>
          </p:cNvPr>
          <p:cNvSpPr/>
          <p:nvPr/>
        </p:nvSpPr>
        <p:spPr>
          <a:xfrm>
            <a:off x="3363690" y="3490534"/>
            <a:ext cx="1447800" cy="1738627"/>
          </a:xfrm>
          <a:prstGeom prst="homePlat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b="1">
                <a:latin typeface="Yu Gothic" panose="020B0400000000000000" pitchFamily="34" charset="-128"/>
                <a:ea typeface="Yu Gothic" panose="020B0400000000000000" pitchFamily="34" charset="-128"/>
              </a:rPr>
              <a:t>フィールドワーク</a:t>
            </a:r>
            <a:endParaRPr kumimoji="1" lang="en-US" altLang="ja-JP" b="1" dirty="0">
              <a:latin typeface="Yu Gothic" panose="020B0400000000000000" pitchFamily="34" charset="-128"/>
              <a:ea typeface="Yu Gothic" panose="020B0400000000000000" pitchFamily="34" charset="-128"/>
            </a:endParaRPr>
          </a:p>
        </p:txBody>
      </p:sp>
      <p:sp>
        <p:nvSpPr>
          <p:cNvPr id="15" name="ホームベース 14">
            <a:extLst>
              <a:ext uri="{FF2B5EF4-FFF2-40B4-BE49-F238E27FC236}">
                <a16:creationId xmlns:a16="http://schemas.microsoft.com/office/drawing/2014/main" id="{A3C97B68-53CE-4843-B391-CA7590031299}"/>
              </a:ext>
            </a:extLst>
          </p:cNvPr>
          <p:cNvSpPr/>
          <p:nvPr/>
        </p:nvSpPr>
        <p:spPr>
          <a:xfrm>
            <a:off x="4828127" y="3490534"/>
            <a:ext cx="1328056" cy="1738627"/>
          </a:xfrm>
          <a:prstGeom prst="homePlat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b="1">
                <a:latin typeface="Yu Gothic" panose="020B0400000000000000" pitchFamily="34" charset="-128"/>
                <a:ea typeface="Yu Gothic" panose="020B0400000000000000" pitchFamily="34" charset="-128"/>
              </a:rPr>
              <a:t>ワーク</a:t>
            </a:r>
            <a:endParaRPr kumimoji="1" lang="en-US" altLang="ja-JP" b="1" dirty="0">
              <a:latin typeface="Yu Gothic" panose="020B0400000000000000" pitchFamily="34" charset="-128"/>
              <a:ea typeface="Yu Gothic" panose="020B0400000000000000" pitchFamily="34" charset="-128"/>
            </a:endParaRPr>
          </a:p>
          <a:p>
            <a:pPr algn="ctr">
              <a:lnSpc>
                <a:spcPct val="150000"/>
              </a:lnSpc>
            </a:pPr>
            <a:r>
              <a:rPr kumimoji="1" lang="ja-JP" altLang="en-US" b="1">
                <a:latin typeface="Yu Gothic" panose="020B0400000000000000" pitchFamily="34" charset="-128"/>
                <a:ea typeface="Yu Gothic" panose="020B0400000000000000" pitchFamily="34" charset="-128"/>
              </a:rPr>
              <a:t>ショップ</a:t>
            </a:r>
            <a:endParaRPr kumimoji="1" lang="en-US" altLang="ja-JP" b="1" dirty="0">
              <a:latin typeface="Yu Gothic" panose="020B0400000000000000" pitchFamily="34" charset="-128"/>
              <a:ea typeface="Yu Gothic" panose="020B0400000000000000" pitchFamily="34" charset="-128"/>
            </a:endParaRPr>
          </a:p>
          <a:p>
            <a:pPr algn="ctr">
              <a:lnSpc>
                <a:spcPct val="150000"/>
              </a:lnSpc>
            </a:pPr>
            <a:r>
              <a:rPr kumimoji="1" lang="ja-JP" altLang="en-US" b="1">
                <a:latin typeface="Yu Gothic" panose="020B0400000000000000" pitchFamily="34" charset="-128"/>
                <a:ea typeface="Yu Gothic" panose="020B0400000000000000" pitchFamily="34" charset="-128"/>
              </a:rPr>
              <a:t>（第</a:t>
            </a:r>
            <a:r>
              <a:rPr kumimoji="1" lang="en-US" altLang="ja-JP" b="1" dirty="0">
                <a:latin typeface="Yu Gothic" panose="020B0400000000000000" pitchFamily="34" charset="-128"/>
                <a:ea typeface="Yu Gothic" panose="020B0400000000000000" pitchFamily="34" charset="-128"/>
              </a:rPr>
              <a:t>3</a:t>
            </a:r>
            <a:r>
              <a:rPr kumimoji="1" lang="ja-JP" altLang="en-US" b="1">
                <a:latin typeface="Yu Gothic" panose="020B0400000000000000" pitchFamily="34" charset="-128"/>
                <a:ea typeface="Yu Gothic" panose="020B0400000000000000" pitchFamily="34" charset="-128"/>
              </a:rPr>
              <a:t>回）</a:t>
            </a:r>
            <a:endParaRPr kumimoji="1" lang="en-US" altLang="ja-JP" b="1" dirty="0">
              <a:latin typeface="Yu Gothic" panose="020B0400000000000000" pitchFamily="34" charset="-128"/>
              <a:ea typeface="Yu Gothic" panose="020B0400000000000000" pitchFamily="34" charset="-128"/>
            </a:endParaRPr>
          </a:p>
        </p:txBody>
      </p:sp>
      <p:sp>
        <p:nvSpPr>
          <p:cNvPr id="16" name="ホームベース 15">
            <a:extLst>
              <a:ext uri="{FF2B5EF4-FFF2-40B4-BE49-F238E27FC236}">
                <a16:creationId xmlns:a16="http://schemas.microsoft.com/office/drawing/2014/main" id="{1DB072B6-C07E-2240-B6D4-1958072C5009}"/>
              </a:ext>
            </a:extLst>
          </p:cNvPr>
          <p:cNvSpPr/>
          <p:nvPr/>
        </p:nvSpPr>
        <p:spPr>
          <a:xfrm>
            <a:off x="653764" y="3490534"/>
            <a:ext cx="1328056" cy="1738627"/>
          </a:xfrm>
          <a:prstGeom prst="homePlat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b="1">
                <a:latin typeface="Yu Gothic" panose="020B0400000000000000" pitchFamily="34" charset="-128"/>
                <a:ea typeface="Yu Gothic" panose="020B0400000000000000" pitchFamily="34" charset="-128"/>
              </a:rPr>
              <a:t>ワーク</a:t>
            </a:r>
            <a:endParaRPr kumimoji="1" lang="en-US" altLang="ja-JP" b="1" dirty="0">
              <a:latin typeface="Yu Gothic" panose="020B0400000000000000" pitchFamily="34" charset="-128"/>
              <a:ea typeface="Yu Gothic" panose="020B0400000000000000" pitchFamily="34" charset="-128"/>
            </a:endParaRPr>
          </a:p>
          <a:p>
            <a:pPr algn="ctr">
              <a:lnSpc>
                <a:spcPct val="150000"/>
              </a:lnSpc>
            </a:pPr>
            <a:r>
              <a:rPr kumimoji="1" lang="ja-JP" altLang="en-US" b="1">
                <a:latin typeface="Yu Gothic" panose="020B0400000000000000" pitchFamily="34" charset="-128"/>
                <a:ea typeface="Yu Gothic" panose="020B0400000000000000" pitchFamily="34" charset="-128"/>
              </a:rPr>
              <a:t>ショップ</a:t>
            </a:r>
            <a:endParaRPr kumimoji="1" lang="en-US" altLang="ja-JP" b="1" dirty="0">
              <a:latin typeface="Yu Gothic" panose="020B0400000000000000" pitchFamily="34" charset="-128"/>
              <a:ea typeface="Yu Gothic" panose="020B0400000000000000" pitchFamily="34" charset="-128"/>
            </a:endParaRPr>
          </a:p>
          <a:p>
            <a:pPr algn="ctr">
              <a:lnSpc>
                <a:spcPct val="150000"/>
              </a:lnSpc>
            </a:pPr>
            <a:r>
              <a:rPr kumimoji="1" lang="ja-JP" altLang="en-US" b="1">
                <a:latin typeface="Yu Gothic" panose="020B0400000000000000" pitchFamily="34" charset="-128"/>
                <a:ea typeface="Yu Gothic" panose="020B0400000000000000" pitchFamily="34" charset="-128"/>
              </a:rPr>
              <a:t>（第</a:t>
            </a:r>
            <a:r>
              <a:rPr kumimoji="1" lang="en-US" altLang="ja-JP" b="1" dirty="0">
                <a:latin typeface="Yu Gothic" panose="020B0400000000000000" pitchFamily="34" charset="-128"/>
                <a:ea typeface="Yu Gothic" panose="020B0400000000000000" pitchFamily="34" charset="-128"/>
              </a:rPr>
              <a:t>1</a:t>
            </a:r>
            <a:r>
              <a:rPr kumimoji="1" lang="ja-JP" altLang="en-US" b="1">
                <a:latin typeface="Yu Gothic" panose="020B0400000000000000" pitchFamily="34" charset="-128"/>
                <a:ea typeface="Yu Gothic" panose="020B0400000000000000" pitchFamily="34" charset="-128"/>
              </a:rPr>
              <a:t>回）</a:t>
            </a:r>
            <a:endParaRPr kumimoji="1" lang="en-US" altLang="ja-JP" b="1" dirty="0">
              <a:latin typeface="Yu Gothic" panose="020B0400000000000000" pitchFamily="34" charset="-128"/>
              <a:ea typeface="Yu Gothic" panose="020B0400000000000000" pitchFamily="34" charset="-128"/>
            </a:endParaRPr>
          </a:p>
        </p:txBody>
      </p:sp>
      <p:sp>
        <p:nvSpPr>
          <p:cNvPr id="17" name="Google Shape;113;p26">
            <a:extLst>
              <a:ext uri="{FF2B5EF4-FFF2-40B4-BE49-F238E27FC236}">
                <a16:creationId xmlns:a16="http://schemas.microsoft.com/office/drawing/2014/main" id="{5E6F26E1-CB91-E541-93BA-C6EA09593D49}"/>
              </a:ext>
            </a:extLst>
          </p:cNvPr>
          <p:cNvSpPr txBox="1"/>
          <p:nvPr/>
        </p:nvSpPr>
        <p:spPr>
          <a:xfrm>
            <a:off x="4379644" y="2910208"/>
            <a:ext cx="1640162" cy="633697"/>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ja-JP" dirty="0">
                <a:solidFill>
                  <a:srgbClr val="666666"/>
                </a:solidFill>
                <a:latin typeface="Yu Gothic" panose="020B0400000000000000" pitchFamily="34" charset="-128"/>
                <a:ea typeface="Yu Gothic" panose="020B0400000000000000" pitchFamily="34" charset="-128"/>
              </a:rPr>
              <a:t>8</a:t>
            </a:r>
            <a:r>
              <a:rPr lang="ja-JP" altLang="en-US">
                <a:solidFill>
                  <a:srgbClr val="666666"/>
                </a:solidFill>
                <a:latin typeface="Yu Gothic" panose="020B0400000000000000" pitchFamily="34" charset="-128"/>
                <a:ea typeface="Yu Gothic" panose="020B0400000000000000" pitchFamily="34" charset="-128"/>
              </a:rPr>
              <a:t>月</a:t>
            </a:r>
            <a:r>
              <a:rPr lang="en-US" altLang="ja-JP" dirty="0">
                <a:solidFill>
                  <a:srgbClr val="666666"/>
                </a:solidFill>
                <a:latin typeface="Yu Gothic" panose="020B0400000000000000" pitchFamily="34" charset="-128"/>
                <a:ea typeface="Yu Gothic" panose="020B0400000000000000" pitchFamily="34" charset="-128"/>
              </a:rPr>
              <a:t>27</a:t>
            </a:r>
            <a:r>
              <a:rPr lang="ja-JP" altLang="en-US">
                <a:solidFill>
                  <a:srgbClr val="666666"/>
                </a:solidFill>
                <a:latin typeface="Yu Gothic" panose="020B0400000000000000" pitchFamily="34" charset="-128"/>
                <a:ea typeface="Yu Gothic" panose="020B0400000000000000" pitchFamily="34" charset="-128"/>
              </a:rPr>
              <a:t>日</a:t>
            </a:r>
            <a:endParaRPr lang="en-US" altLang="ja-JP" dirty="0">
              <a:solidFill>
                <a:srgbClr val="666666"/>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a:solidFill>
                  <a:srgbClr val="666666"/>
                </a:solidFill>
                <a:latin typeface="Yu Gothic" panose="020B0400000000000000" pitchFamily="34" charset="-128"/>
                <a:ea typeface="Yu Gothic" panose="020B0400000000000000" pitchFamily="34" charset="-128"/>
              </a:rPr>
              <a:t>（木）</a:t>
            </a:r>
            <a:endParaRPr lang="en-US" altLang="ja-JP" dirty="0">
              <a:solidFill>
                <a:srgbClr val="666666"/>
              </a:solidFill>
              <a:latin typeface="Yu Gothic" panose="020B0400000000000000" pitchFamily="34" charset="-128"/>
              <a:ea typeface="Yu Gothic" panose="020B0400000000000000" pitchFamily="34" charset="-128"/>
            </a:endParaRPr>
          </a:p>
        </p:txBody>
      </p:sp>
      <p:sp>
        <p:nvSpPr>
          <p:cNvPr id="18" name="Google Shape;113;p26">
            <a:extLst>
              <a:ext uri="{FF2B5EF4-FFF2-40B4-BE49-F238E27FC236}">
                <a16:creationId xmlns:a16="http://schemas.microsoft.com/office/drawing/2014/main" id="{B448714F-92EB-1B42-8254-C38F3ACA1A22}"/>
              </a:ext>
            </a:extLst>
          </p:cNvPr>
          <p:cNvSpPr txBox="1"/>
          <p:nvPr/>
        </p:nvSpPr>
        <p:spPr>
          <a:xfrm>
            <a:off x="1547202" y="2933039"/>
            <a:ext cx="1640162" cy="633697"/>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ja-JP" dirty="0">
                <a:solidFill>
                  <a:srgbClr val="666666"/>
                </a:solidFill>
                <a:latin typeface="Yu Gothic" panose="020B0400000000000000" pitchFamily="34" charset="-128"/>
                <a:ea typeface="Yu Gothic" panose="020B0400000000000000" pitchFamily="34" charset="-128"/>
              </a:rPr>
              <a:t>7</a:t>
            </a:r>
            <a:r>
              <a:rPr lang="ja-JP" altLang="en-US">
                <a:solidFill>
                  <a:srgbClr val="666666"/>
                </a:solidFill>
                <a:latin typeface="Yu Gothic" panose="020B0400000000000000" pitchFamily="34" charset="-128"/>
                <a:ea typeface="Yu Gothic" panose="020B0400000000000000" pitchFamily="34" charset="-128"/>
              </a:rPr>
              <a:t>月</a:t>
            </a:r>
            <a:r>
              <a:rPr lang="en-US" altLang="ja-JP" dirty="0">
                <a:solidFill>
                  <a:srgbClr val="666666"/>
                </a:solidFill>
                <a:latin typeface="Yu Gothic" panose="020B0400000000000000" pitchFamily="34" charset="-128"/>
                <a:ea typeface="Yu Gothic" panose="020B0400000000000000" pitchFamily="34" charset="-128"/>
              </a:rPr>
              <a:t>31</a:t>
            </a:r>
            <a:r>
              <a:rPr lang="ja-JP" altLang="en-US">
                <a:solidFill>
                  <a:srgbClr val="666666"/>
                </a:solidFill>
                <a:latin typeface="Yu Gothic" panose="020B0400000000000000" pitchFamily="34" charset="-128"/>
                <a:ea typeface="Yu Gothic" panose="020B0400000000000000" pitchFamily="34" charset="-128"/>
              </a:rPr>
              <a:t>日</a:t>
            </a:r>
            <a:endParaRPr lang="en-US" altLang="ja-JP" dirty="0">
              <a:solidFill>
                <a:srgbClr val="666666"/>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a:solidFill>
                  <a:srgbClr val="666666"/>
                </a:solidFill>
                <a:latin typeface="Yu Gothic" panose="020B0400000000000000" pitchFamily="34" charset="-128"/>
                <a:ea typeface="Yu Gothic" panose="020B0400000000000000" pitchFamily="34" charset="-128"/>
              </a:rPr>
              <a:t>（金）</a:t>
            </a:r>
            <a:endParaRPr lang="en-US" altLang="ja-JP" dirty="0">
              <a:solidFill>
                <a:srgbClr val="666666"/>
              </a:solidFill>
              <a:latin typeface="Yu Gothic" panose="020B0400000000000000" pitchFamily="34" charset="-128"/>
              <a:ea typeface="Yu Gothic" panose="020B0400000000000000" pitchFamily="34" charset="-128"/>
            </a:endParaRPr>
          </a:p>
        </p:txBody>
      </p:sp>
      <p:sp>
        <p:nvSpPr>
          <p:cNvPr id="19" name="Google Shape;113;p26">
            <a:extLst>
              <a:ext uri="{FF2B5EF4-FFF2-40B4-BE49-F238E27FC236}">
                <a16:creationId xmlns:a16="http://schemas.microsoft.com/office/drawing/2014/main" id="{555AE41B-06A2-AD47-AEA5-0896330752BF}"/>
              </a:ext>
            </a:extLst>
          </p:cNvPr>
          <p:cNvSpPr txBox="1"/>
          <p:nvPr/>
        </p:nvSpPr>
        <p:spPr>
          <a:xfrm>
            <a:off x="160231" y="2931980"/>
            <a:ext cx="1640162" cy="633697"/>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ja-JP" dirty="0">
                <a:solidFill>
                  <a:srgbClr val="666666"/>
                </a:solidFill>
                <a:latin typeface="Yu Gothic" panose="020B0400000000000000" pitchFamily="34" charset="-128"/>
                <a:ea typeface="Yu Gothic" panose="020B0400000000000000" pitchFamily="34" charset="-128"/>
              </a:rPr>
              <a:t>7</a:t>
            </a:r>
            <a:r>
              <a:rPr lang="ja-JP" altLang="en-US">
                <a:solidFill>
                  <a:srgbClr val="666666"/>
                </a:solidFill>
                <a:latin typeface="Yu Gothic" panose="020B0400000000000000" pitchFamily="34" charset="-128"/>
                <a:ea typeface="Yu Gothic" panose="020B0400000000000000" pitchFamily="34" charset="-128"/>
              </a:rPr>
              <a:t>月</a:t>
            </a:r>
            <a:r>
              <a:rPr lang="en-US" altLang="ja-JP" dirty="0">
                <a:solidFill>
                  <a:srgbClr val="666666"/>
                </a:solidFill>
                <a:latin typeface="Yu Gothic" panose="020B0400000000000000" pitchFamily="34" charset="-128"/>
                <a:ea typeface="Yu Gothic" panose="020B0400000000000000" pitchFamily="34" charset="-128"/>
              </a:rPr>
              <a:t>22</a:t>
            </a:r>
            <a:r>
              <a:rPr lang="ja-JP" altLang="en-US">
                <a:solidFill>
                  <a:srgbClr val="666666"/>
                </a:solidFill>
                <a:latin typeface="Yu Gothic" panose="020B0400000000000000" pitchFamily="34" charset="-128"/>
                <a:ea typeface="Yu Gothic" panose="020B0400000000000000" pitchFamily="34" charset="-128"/>
              </a:rPr>
              <a:t>日</a:t>
            </a:r>
            <a:endParaRPr lang="en-US" altLang="ja-JP" dirty="0">
              <a:solidFill>
                <a:srgbClr val="666666"/>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a:solidFill>
                  <a:srgbClr val="666666"/>
                </a:solidFill>
                <a:latin typeface="Yu Gothic" panose="020B0400000000000000" pitchFamily="34" charset="-128"/>
                <a:ea typeface="Yu Gothic" panose="020B0400000000000000" pitchFamily="34" charset="-128"/>
              </a:rPr>
              <a:t>（水）</a:t>
            </a:r>
            <a:endParaRPr lang="en-US" altLang="ja-JP" dirty="0">
              <a:solidFill>
                <a:srgbClr val="666666"/>
              </a:solidFill>
              <a:latin typeface="Yu Gothic" panose="020B0400000000000000" pitchFamily="34" charset="-128"/>
              <a:ea typeface="Yu Gothic" panose="020B0400000000000000" pitchFamily="34" charset="-128"/>
            </a:endParaRPr>
          </a:p>
        </p:txBody>
      </p:sp>
      <p:sp>
        <p:nvSpPr>
          <p:cNvPr id="20" name="Google Shape;113;p26">
            <a:extLst>
              <a:ext uri="{FF2B5EF4-FFF2-40B4-BE49-F238E27FC236}">
                <a16:creationId xmlns:a16="http://schemas.microsoft.com/office/drawing/2014/main" id="{A3517A6A-155D-AA41-A631-1807297FCE5A}"/>
              </a:ext>
            </a:extLst>
          </p:cNvPr>
          <p:cNvSpPr txBox="1"/>
          <p:nvPr/>
        </p:nvSpPr>
        <p:spPr>
          <a:xfrm>
            <a:off x="2952713" y="2911267"/>
            <a:ext cx="1640162" cy="633697"/>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ja-JP" dirty="0">
                <a:solidFill>
                  <a:srgbClr val="666666"/>
                </a:solidFill>
                <a:latin typeface="Yu Gothic" panose="020B0400000000000000" pitchFamily="34" charset="-128"/>
                <a:ea typeface="Yu Gothic" panose="020B0400000000000000" pitchFamily="34" charset="-128"/>
              </a:rPr>
              <a:t>8</a:t>
            </a:r>
            <a:r>
              <a:rPr lang="ja-JP" altLang="en-US">
                <a:solidFill>
                  <a:srgbClr val="666666"/>
                </a:solidFill>
                <a:latin typeface="Yu Gothic" panose="020B0400000000000000" pitchFamily="34" charset="-128"/>
                <a:ea typeface="Yu Gothic" panose="020B0400000000000000" pitchFamily="34" charset="-128"/>
              </a:rPr>
              <a:t>月</a:t>
            </a:r>
            <a:r>
              <a:rPr lang="en-US" altLang="ja-JP" dirty="0">
                <a:solidFill>
                  <a:srgbClr val="666666"/>
                </a:solidFill>
                <a:latin typeface="Yu Gothic" panose="020B0400000000000000" pitchFamily="34" charset="-128"/>
                <a:ea typeface="Yu Gothic" panose="020B0400000000000000" pitchFamily="34" charset="-128"/>
              </a:rPr>
              <a:t>11</a:t>
            </a:r>
            <a:r>
              <a:rPr lang="ja-JP" altLang="en-US">
                <a:solidFill>
                  <a:srgbClr val="666666"/>
                </a:solidFill>
                <a:latin typeface="Yu Gothic" panose="020B0400000000000000" pitchFamily="34" charset="-128"/>
                <a:ea typeface="Yu Gothic" panose="020B0400000000000000" pitchFamily="34" charset="-128"/>
              </a:rPr>
              <a:t>日</a:t>
            </a:r>
            <a:r>
              <a:rPr lang="en-US" altLang="ja-JP" dirty="0">
                <a:solidFill>
                  <a:srgbClr val="666666"/>
                </a:solidFill>
                <a:latin typeface="Yu Gothic" panose="020B0400000000000000" pitchFamily="34" charset="-128"/>
                <a:ea typeface="Yu Gothic" panose="020B0400000000000000" pitchFamily="34" charset="-128"/>
              </a:rPr>
              <a:t>,12</a:t>
            </a:r>
            <a:r>
              <a:rPr lang="ja-JP" altLang="en-US">
                <a:solidFill>
                  <a:srgbClr val="666666"/>
                </a:solidFill>
                <a:latin typeface="Yu Gothic" panose="020B0400000000000000" pitchFamily="34" charset="-128"/>
                <a:ea typeface="Yu Gothic" panose="020B0400000000000000" pitchFamily="34" charset="-128"/>
              </a:rPr>
              <a:t>日</a:t>
            </a:r>
            <a:endParaRPr lang="en-US" altLang="ja-JP" dirty="0">
              <a:solidFill>
                <a:srgbClr val="666666"/>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a:solidFill>
                  <a:srgbClr val="666666"/>
                </a:solidFill>
                <a:latin typeface="Yu Gothic" panose="020B0400000000000000" pitchFamily="34" charset="-128"/>
                <a:ea typeface="Yu Gothic" panose="020B0400000000000000" pitchFamily="34" charset="-128"/>
              </a:rPr>
              <a:t>（火</a:t>
            </a:r>
            <a:r>
              <a:rPr lang="en-US" altLang="ja-JP" dirty="0">
                <a:solidFill>
                  <a:srgbClr val="666666"/>
                </a:solidFill>
                <a:latin typeface="Yu Gothic" panose="020B0400000000000000" pitchFamily="34" charset="-128"/>
                <a:ea typeface="Yu Gothic" panose="020B0400000000000000" pitchFamily="34" charset="-128"/>
              </a:rPr>
              <a:t>/</a:t>
            </a:r>
            <a:r>
              <a:rPr lang="ja-JP" altLang="en-US">
                <a:solidFill>
                  <a:srgbClr val="666666"/>
                </a:solidFill>
                <a:latin typeface="Yu Gothic" panose="020B0400000000000000" pitchFamily="34" charset="-128"/>
                <a:ea typeface="Yu Gothic" panose="020B0400000000000000" pitchFamily="34" charset="-128"/>
              </a:rPr>
              <a:t>水</a:t>
            </a:r>
            <a:r>
              <a:rPr lang="en-US" altLang="ja-JP" dirty="0">
                <a:solidFill>
                  <a:srgbClr val="666666"/>
                </a:solidFill>
                <a:latin typeface="Yu Gothic" panose="020B0400000000000000" pitchFamily="34" charset="-128"/>
                <a:ea typeface="Yu Gothic" panose="020B0400000000000000" pitchFamily="34" charset="-128"/>
              </a:rPr>
              <a:t> </a:t>
            </a:r>
            <a:r>
              <a:rPr lang="ja-JP" altLang="en-US">
                <a:solidFill>
                  <a:srgbClr val="666666"/>
                </a:solidFill>
                <a:latin typeface="Yu Gothic" panose="020B0400000000000000" pitchFamily="34" charset="-128"/>
                <a:ea typeface="Yu Gothic" panose="020B0400000000000000" pitchFamily="34" charset="-128"/>
              </a:rPr>
              <a:t>）</a:t>
            </a:r>
            <a:endParaRPr lang="en-US" altLang="ja-JP" dirty="0">
              <a:solidFill>
                <a:srgbClr val="666666"/>
              </a:solidFill>
              <a:latin typeface="Yu Gothic" panose="020B0400000000000000" pitchFamily="34" charset="-128"/>
              <a:ea typeface="Yu Gothic" panose="020B0400000000000000" pitchFamily="34" charset="-128"/>
            </a:endParaRPr>
          </a:p>
        </p:txBody>
      </p:sp>
      <p:sp>
        <p:nvSpPr>
          <p:cNvPr id="2" name="正方形/長方形 1">
            <a:extLst>
              <a:ext uri="{FF2B5EF4-FFF2-40B4-BE49-F238E27FC236}">
                <a16:creationId xmlns:a16="http://schemas.microsoft.com/office/drawing/2014/main" id="{A6DBBB5D-E49B-CF47-92E5-ADB9850F064F}"/>
              </a:ext>
            </a:extLst>
          </p:cNvPr>
          <p:cNvSpPr/>
          <p:nvPr/>
        </p:nvSpPr>
        <p:spPr>
          <a:xfrm>
            <a:off x="763723" y="1593137"/>
            <a:ext cx="4537621" cy="130628"/>
          </a:xfrm>
          <a:prstGeom prst="rect">
            <a:avLst/>
          </a:prstGeom>
          <a:solidFill>
            <a:srgbClr val="FF624F">
              <a:alpha val="1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B70505DB-762E-8C49-822E-598590AA1798}"/>
              </a:ext>
            </a:extLst>
          </p:cNvPr>
          <p:cNvSpPr/>
          <p:nvPr/>
        </p:nvSpPr>
        <p:spPr>
          <a:xfrm>
            <a:off x="2909142" y="1964060"/>
            <a:ext cx="3296337" cy="136253"/>
          </a:xfrm>
          <a:prstGeom prst="rect">
            <a:avLst/>
          </a:prstGeom>
          <a:solidFill>
            <a:srgbClr val="FF624F">
              <a:alpha val="1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吹き出し 2">
            <a:extLst>
              <a:ext uri="{FF2B5EF4-FFF2-40B4-BE49-F238E27FC236}">
                <a16:creationId xmlns:a16="http://schemas.microsoft.com/office/drawing/2014/main" id="{ACB9C337-AA96-D443-89DB-C37EE5854732}"/>
              </a:ext>
            </a:extLst>
          </p:cNvPr>
          <p:cNvSpPr/>
          <p:nvPr/>
        </p:nvSpPr>
        <p:spPr>
          <a:xfrm>
            <a:off x="664028" y="5410197"/>
            <a:ext cx="1090002" cy="1349829"/>
          </a:xfrm>
          <a:prstGeom prst="wedgeRectCallout">
            <a:avLst>
              <a:gd name="adj1" fmla="val -16838"/>
              <a:gd name="adj2" fmla="val -67339"/>
            </a:avLst>
          </a:prstGeom>
          <a:solidFill>
            <a:schemeClr val="bg1"/>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rgbClr val="666666"/>
                </a:solidFill>
              </a:rPr>
              <a:t>市役所職員による、論点データ集の作成</a:t>
            </a:r>
          </a:p>
        </p:txBody>
      </p:sp>
      <p:sp>
        <p:nvSpPr>
          <p:cNvPr id="24" name="四角形吹き出し 23">
            <a:extLst>
              <a:ext uri="{FF2B5EF4-FFF2-40B4-BE49-F238E27FC236}">
                <a16:creationId xmlns:a16="http://schemas.microsoft.com/office/drawing/2014/main" id="{E401FD08-9C48-8047-94EE-94F0DAADCB5C}"/>
              </a:ext>
            </a:extLst>
          </p:cNvPr>
          <p:cNvSpPr/>
          <p:nvPr/>
        </p:nvSpPr>
        <p:spPr>
          <a:xfrm>
            <a:off x="2013865" y="5410196"/>
            <a:ext cx="1090002" cy="1349829"/>
          </a:xfrm>
          <a:prstGeom prst="wedgeRectCallout">
            <a:avLst>
              <a:gd name="adj1" fmla="val -16838"/>
              <a:gd name="adj2" fmla="val -67339"/>
            </a:avLst>
          </a:prstGeom>
          <a:solidFill>
            <a:schemeClr val="bg1"/>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rgbClr val="666666"/>
                </a:solidFill>
              </a:rPr>
              <a:t>論点データ集をもとに、官民での</a:t>
            </a:r>
            <a:endParaRPr kumimoji="1" lang="en-US" altLang="ja-JP" dirty="0">
              <a:solidFill>
                <a:srgbClr val="666666"/>
              </a:solidFill>
            </a:endParaRPr>
          </a:p>
          <a:p>
            <a:pPr algn="ctr"/>
            <a:r>
              <a:rPr kumimoji="1" lang="ja-JP" altLang="en-US">
                <a:solidFill>
                  <a:srgbClr val="666666"/>
                </a:solidFill>
              </a:rPr>
              <a:t>対話</a:t>
            </a:r>
          </a:p>
        </p:txBody>
      </p:sp>
      <p:sp>
        <p:nvSpPr>
          <p:cNvPr id="25" name="四角形吹き出し 24">
            <a:extLst>
              <a:ext uri="{FF2B5EF4-FFF2-40B4-BE49-F238E27FC236}">
                <a16:creationId xmlns:a16="http://schemas.microsoft.com/office/drawing/2014/main" id="{1FB880FB-D70E-B544-9F7E-A3F98651F3D6}"/>
              </a:ext>
            </a:extLst>
          </p:cNvPr>
          <p:cNvSpPr/>
          <p:nvPr/>
        </p:nvSpPr>
        <p:spPr>
          <a:xfrm>
            <a:off x="3390486" y="5410195"/>
            <a:ext cx="1090002" cy="1349829"/>
          </a:xfrm>
          <a:prstGeom prst="wedgeRectCallout">
            <a:avLst>
              <a:gd name="adj1" fmla="val -16838"/>
              <a:gd name="adj2" fmla="val -67339"/>
            </a:avLst>
          </a:prstGeom>
          <a:solidFill>
            <a:schemeClr val="bg1"/>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rgbClr val="666666"/>
                </a:solidFill>
              </a:rPr>
              <a:t>ワークショップ参加者以外の市民等の</a:t>
            </a:r>
            <a:endParaRPr kumimoji="1" lang="en-US" altLang="ja-JP" dirty="0">
              <a:solidFill>
                <a:srgbClr val="666666"/>
              </a:solidFill>
            </a:endParaRPr>
          </a:p>
          <a:p>
            <a:pPr algn="ctr"/>
            <a:r>
              <a:rPr kumimoji="1" lang="ja-JP" altLang="en-US">
                <a:solidFill>
                  <a:srgbClr val="666666"/>
                </a:solidFill>
              </a:rPr>
              <a:t>意見を確認</a:t>
            </a:r>
            <a:endParaRPr kumimoji="1" lang="en-US" altLang="ja-JP" dirty="0">
              <a:solidFill>
                <a:srgbClr val="666666"/>
              </a:solidFill>
            </a:endParaRPr>
          </a:p>
        </p:txBody>
      </p:sp>
      <p:sp>
        <p:nvSpPr>
          <p:cNvPr id="26" name="四角形吹き出し 25">
            <a:extLst>
              <a:ext uri="{FF2B5EF4-FFF2-40B4-BE49-F238E27FC236}">
                <a16:creationId xmlns:a16="http://schemas.microsoft.com/office/drawing/2014/main" id="{69059F89-FD04-A748-9252-ABDAD7FDE0C0}"/>
              </a:ext>
            </a:extLst>
          </p:cNvPr>
          <p:cNvSpPr/>
          <p:nvPr/>
        </p:nvSpPr>
        <p:spPr>
          <a:xfrm>
            <a:off x="4855643" y="5410194"/>
            <a:ext cx="1090002" cy="1349829"/>
          </a:xfrm>
          <a:prstGeom prst="wedgeRectCallout">
            <a:avLst>
              <a:gd name="adj1" fmla="val -16838"/>
              <a:gd name="adj2" fmla="val -67339"/>
            </a:avLst>
          </a:prstGeom>
          <a:solidFill>
            <a:schemeClr val="bg1"/>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rgbClr val="666666"/>
                </a:solidFill>
              </a:rPr>
              <a:t>あらためて、</a:t>
            </a:r>
            <a:endParaRPr kumimoji="1" lang="en-US" altLang="ja-JP" dirty="0">
              <a:solidFill>
                <a:srgbClr val="666666"/>
              </a:solidFill>
            </a:endParaRPr>
          </a:p>
          <a:p>
            <a:pPr algn="ctr"/>
            <a:r>
              <a:rPr kumimoji="1" lang="ja-JP" altLang="en-US">
                <a:solidFill>
                  <a:srgbClr val="666666"/>
                </a:solidFill>
              </a:rPr>
              <a:t>十日町市の現状、必要な取組を</a:t>
            </a:r>
            <a:endParaRPr kumimoji="1" lang="en-US" altLang="ja-JP" dirty="0">
              <a:solidFill>
                <a:srgbClr val="666666"/>
              </a:solidFill>
            </a:endParaRPr>
          </a:p>
          <a:p>
            <a:pPr algn="ctr"/>
            <a:r>
              <a:rPr kumimoji="1" lang="ja-JP" altLang="en-US">
                <a:solidFill>
                  <a:srgbClr val="666666"/>
                </a:solidFill>
              </a:rPr>
              <a:t>検討</a:t>
            </a:r>
            <a:endParaRPr kumimoji="1" lang="en-US" altLang="ja-JP" dirty="0">
              <a:solidFill>
                <a:srgbClr val="666666"/>
              </a:solidFill>
            </a:endParaRPr>
          </a:p>
        </p:txBody>
      </p:sp>
      <p:sp>
        <p:nvSpPr>
          <p:cNvPr id="27" name="四角形吹き出し 26">
            <a:extLst>
              <a:ext uri="{FF2B5EF4-FFF2-40B4-BE49-F238E27FC236}">
                <a16:creationId xmlns:a16="http://schemas.microsoft.com/office/drawing/2014/main" id="{D0831869-CEC1-9340-B5A3-4EAE5227326C}"/>
              </a:ext>
            </a:extLst>
          </p:cNvPr>
          <p:cNvSpPr/>
          <p:nvPr/>
        </p:nvSpPr>
        <p:spPr>
          <a:xfrm>
            <a:off x="6205479" y="5410194"/>
            <a:ext cx="1090002" cy="1349829"/>
          </a:xfrm>
          <a:prstGeom prst="wedgeRectCallout">
            <a:avLst>
              <a:gd name="adj1" fmla="val -16838"/>
              <a:gd name="adj2" fmla="val -67339"/>
            </a:avLst>
          </a:prstGeom>
          <a:solidFill>
            <a:schemeClr val="bg1"/>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rgbClr val="666666"/>
                </a:solidFill>
              </a:rPr>
              <a:t>これまでのディスカッションを、提言としてとりまとめ</a:t>
            </a:r>
            <a:endParaRPr kumimoji="1" lang="en-US" altLang="ja-JP" dirty="0">
              <a:solidFill>
                <a:srgbClr val="666666"/>
              </a:solidFill>
            </a:endParaRPr>
          </a:p>
        </p:txBody>
      </p:sp>
    </p:spTree>
    <p:extLst>
      <p:ext uri="{BB962C8B-B14F-4D97-AF65-F5344CB8AC3E}">
        <p14:creationId xmlns:p14="http://schemas.microsoft.com/office/powerpoint/2010/main" val="501721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JP" altLang="en-US" sz="2800" b="1">
                <a:solidFill>
                  <a:srgbClr val="666666"/>
                </a:solidFill>
                <a:latin typeface="Yu Gothic" panose="020B0400000000000000" pitchFamily="34" charset="-128"/>
                <a:ea typeface="Yu Gothic" panose="020B0400000000000000" pitchFamily="34" charset="-128"/>
              </a:rPr>
              <a:t>これまでの経緯</a:t>
            </a:r>
            <a:endParaRPr sz="2800" b="1" dirty="0">
              <a:solidFill>
                <a:srgbClr val="666666"/>
              </a:solidFill>
              <a:latin typeface="Yu Gothic" panose="020B0400000000000000" pitchFamily="34" charset="-128"/>
              <a:ea typeface="Yu Gothic" panose="020B0400000000000000" pitchFamily="34" charset="-128"/>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5</a:t>
            </a:fld>
            <a:endParaRPr dirty="0"/>
          </a:p>
        </p:txBody>
      </p:sp>
      <p:sp>
        <p:nvSpPr>
          <p:cNvPr id="9" name="Google Shape;113;p26">
            <a:extLst>
              <a:ext uri="{FF2B5EF4-FFF2-40B4-BE49-F238E27FC236}">
                <a16:creationId xmlns:a16="http://schemas.microsoft.com/office/drawing/2014/main" id="{5BA1D515-E830-3E43-BD09-48952E6234DA}"/>
              </a:ext>
            </a:extLst>
          </p:cNvPr>
          <p:cNvSpPr txBox="1"/>
          <p:nvPr/>
        </p:nvSpPr>
        <p:spPr>
          <a:xfrm>
            <a:off x="396367" y="1885554"/>
            <a:ext cx="2956432" cy="533379"/>
          </a:xfrm>
          <a:prstGeom prst="rect">
            <a:avLst/>
          </a:prstGeom>
          <a:no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Yu Gothic" panose="020B0400000000000000" pitchFamily="34" charset="-128"/>
                <a:ea typeface="Yu Gothic" panose="020B0400000000000000" pitchFamily="34" charset="-128"/>
              </a:rPr>
              <a:t>ワークショップ（第１回）</a:t>
            </a:r>
            <a:endParaRPr lang="en-US" altLang="ja-JP" sz="1800" b="1" dirty="0">
              <a:solidFill>
                <a:srgbClr val="666666"/>
              </a:solidFill>
              <a:latin typeface="Yu Gothic" panose="020B0400000000000000" pitchFamily="34" charset="-128"/>
              <a:ea typeface="Yu Gothic" panose="020B0400000000000000" pitchFamily="34" charset="-128"/>
            </a:endParaRPr>
          </a:p>
        </p:txBody>
      </p:sp>
      <p:pic>
        <p:nvPicPr>
          <p:cNvPr id="3" name="図 2">
            <a:extLst>
              <a:ext uri="{FF2B5EF4-FFF2-40B4-BE49-F238E27FC236}">
                <a16:creationId xmlns:a16="http://schemas.microsoft.com/office/drawing/2014/main" id="{7B1D2F97-1011-B043-A218-FE8CFF5558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1326" y="4166876"/>
            <a:ext cx="3954031" cy="2636021"/>
          </a:xfrm>
          <a:prstGeom prst="rect">
            <a:avLst/>
          </a:prstGeom>
        </p:spPr>
      </p:pic>
      <p:pic>
        <p:nvPicPr>
          <p:cNvPr id="5" name="図 4">
            <a:extLst>
              <a:ext uri="{FF2B5EF4-FFF2-40B4-BE49-F238E27FC236}">
                <a16:creationId xmlns:a16="http://schemas.microsoft.com/office/drawing/2014/main" id="{0D3550F3-FF6D-294D-97DA-9D83949ABD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97903" y="1131195"/>
            <a:ext cx="3777343" cy="2518229"/>
          </a:xfrm>
          <a:prstGeom prst="rect">
            <a:avLst/>
          </a:prstGeom>
        </p:spPr>
      </p:pic>
      <p:pic>
        <p:nvPicPr>
          <p:cNvPr id="10" name="image21.jpg">
            <a:extLst>
              <a:ext uri="{FF2B5EF4-FFF2-40B4-BE49-F238E27FC236}">
                <a16:creationId xmlns:a16="http://schemas.microsoft.com/office/drawing/2014/main" id="{FD21DC45-1C3C-554E-B2C5-D521A064979C}"/>
              </a:ext>
            </a:extLst>
          </p:cNvPr>
          <p:cNvPicPr/>
          <p:nvPr/>
        </p:nvPicPr>
        <p:blipFill>
          <a:blip r:embed="rId5" cstate="screen">
            <a:extLst>
              <a:ext uri="{28A0092B-C50C-407E-A947-70E740481C1C}">
                <a14:useLocalDpi xmlns:a14="http://schemas.microsoft.com/office/drawing/2010/main"/>
              </a:ext>
            </a:extLst>
          </a:blip>
          <a:srcRect/>
          <a:stretch>
            <a:fillRect/>
          </a:stretch>
        </p:blipFill>
        <p:spPr>
          <a:xfrm>
            <a:off x="457200" y="2364503"/>
            <a:ext cx="3725817" cy="2635159"/>
          </a:xfrm>
          <a:prstGeom prst="rect">
            <a:avLst/>
          </a:prstGeom>
          <a:ln/>
        </p:spPr>
      </p:pic>
      <p:sp>
        <p:nvSpPr>
          <p:cNvPr id="11" name="Google Shape;113;p26">
            <a:extLst>
              <a:ext uri="{FF2B5EF4-FFF2-40B4-BE49-F238E27FC236}">
                <a16:creationId xmlns:a16="http://schemas.microsoft.com/office/drawing/2014/main" id="{B2F260DE-8510-6B48-913C-12DC3AEE4B0E}"/>
              </a:ext>
            </a:extLst>
          </p:cNvPr>
          <p:cNvSpPr txBox="1"/>
          <p:nvPr/>
        </p:nvSpPr>
        <p:spPr>
          <a:xfrm>
            <a:off x="4302763" y="687423"/>
            <a:ext cx="2956432" cy="533379"/>
          </a:xfrm>
          <a:prstGeom prst="rect">
            <a:avLst/>
          </a:prstGeom>
          <a:no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Yu Gothic" panose="020B0400000000000000" pitchFamily="34" charset="-128"/>
                <a:ea typeface="Yu Gothic" panose="020B0400000000000000" pitchFamily="34" charset="-128"/>
              </a:rPr>
              <a:t>ワークショップ（第２回）</a:t>
            </a:r>
            <a:endParaRPr lang="en-US" altLang="ja-JP" sz="1800" b="1" dirty="0">
              <a:solidFill>
                <a:srgbClr val="666666"/>
              </a:solidFill>
              <a:latin typeface="Yu Gothic" panose="020B0400000000000000" pitchFamily="34" charset="-128"/>
              <a:ea typeface="Yu Gothic" panose="020B0400000000000000" pitchFamily="34" charset="-128"/>
            </a:endParaRPr>
          </a:p>
        </p:txBody>
      </p:sp>
      <p:sp>
        <p:nvSpPr>
          <p:cNvPr id="12" name="Google Shape;113;p26">
            <a:extLst>
              <a:ext uri="{FF2B5EF4-FFF2-40B4-BE49-F238E27FC236}">
                <a16:creationId xmlns:a16="http://schemas.microsoft.com/office/drawing/2014/main" id="{C27CBDA0-EF04-224E-9133-6559ABF8B9E6}"/>
              </a:ext>
            </a:extLst>
          </p:cNvPr>
          <p:cNvSpPr txBox="1"/>
          <p:nvPr/>
        </p:nvSpPr>
        <p:spPr>
          <a:xfrm>
            <a:off x="4534109" y="3734119"/>
            <a:ext cx="2956432" cy="533379"/>
          </a:xfrm>
          <a:prstGeom prst="rect">
            <a:avLst/>
          </a:prstGeom>
          <a:no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Yu Gothic" panose="020B0400000000000000" pitchFamily="34" charset="-128"/>
                <a:ea typeface="Yu Gothic" panose="020B0400000000000000" pitchFamily="34" charset="-128"/>
              </a:rPr>
              <a:t>ワークショップ（第３回）</a:t>
            </a:r>
            <a:endParaRPr lang="en-US" altLang="ja-JP" sz="1800" b="1" dirty="0">
              <a:solidFill>
                <a:srgbClr val="666666"/>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4048456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JP" altLang="en-US" sz="3000" b="1">
                <a:solidFill>
                  <a:srgbClr val="666666"/>
                </a:solidFill>
                <a:latin typeface="Yu Gothic" panose="020B0400000000000000" pitchFamily="34" charset="-128"/>
                <a:ea typeface="Yu Gothic" panose="020B0400000000000000" pitchFamily="34" charset="-128"/>
              </a:rPr>
              <a:t>論点データ集</a:t>
            </a:r>
            <a:endParaRPr sz="3000" b="1" dirty="0">
              <a:solidFill>
                <a:srgbClr val="666666"/>
              </a:solidFill>
              <a:latin typeface="Yu Gothic" panose="020B0400000000000000" pitchFamily="34" charset="-128"/>
              <a:ea typeface="Yu Gothic" panose="020B0400000000000000" pitchFamily="34" charset="-128"/>
            </a:endParaRPr>
          </a:p>
        </p:txBody>
      </p:sp>
      <p:sp>
        <p:nvSpPr>
          <p:cNvPr id="114" name="Google Shape;114;p26"/>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6</a:t>
            </a:fld>
            <a:endParaRPr dirty="0"/>
          </a:p>
        </p:txBody>
      </p:sp>
      <p:pic>
        <p:nvPicPr>
          <p:cNvPr id="5" name="図 4">
            <a:extLst>
              <a:ext uri="{FF2B5EF4-FFF2-40B4-BE49-F238E27FC236}">
                <a16:creationId xmlns:a16="http://schemas.microsoft.com/office/drawing/2014/main" id="{FAD2B660-738B-804A-890B-11F340C70A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167" y="1328346"/>
            <a:ext cx="4274050" cy="3212948"/>
          </a:xfrm>
          <a:prstGeom prst="rect">
            <a:avLst/>
          </a:prstGeom>
        </p:spPr>
      </p:pic>
      <p:pic>
        <p:nvPicPr>
          <p:cNvPr id="6" name="図 5">
            <a:extLst>
              <a:ext uri="{FF2B5EF4-FFF2-40B4-BE49-F238E27FC236}">
                <a16:creationId xmlns:a16="http://schemas.microsoft.com/office/drawing/2014/main" id="{B12877BC-B16E-F940-A9DE-D5EB79E570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07479" y="595861"/>
            <a:ext cx="4338551" cy="3243383"/>
          </a:xfrm>
          <a:prstGeom prst="rect">
            <a:avLst/>
          </a:prstGeom>
        </p:spPr>
      </p:pic>
      <p:pic>
        <p:nvPicPr>
          <p:cNvPr id="7" name="図 6">
            <a:extLst>
              <a:ext uri="{FF2B5EF4-FFF2-40B4-BE49-F238E27FC236}">
                <a16:creationId xmlns:a16="http://schemas.microsoft.com/office/drawing/2014/main" id="{6F9871DA-1B00-0141-A0C4-DAB57300F17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5067" y="3483320"/>
            <a:ext cx="4516300" cy="3374680"/>
          </a:xfrm>
          <a:prstGeom prst="rect">
            <a:avLst/>
          </a:prstGeom>
        </p:spPr>
      </p:pic>
    </p:spTree>
    <p:extLst>
      <p:ext uri="{BB962C8B-B14F-4D97-AF65-F5344CB8AC3E}">
        <p14:creationId xmlns:p14="http://schemas.microsoft.com/office/powerpoint/2010/main" val="2079306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81" name="Google Shape;113;p26">
            <a:extLst>
              <a:ext uri="{FF2B5EF4-FFF2-40B4-BE49-F238E27FC236}">
                <a16:creationId xmlns:a16="http://schemas.microsoft.com/office/drawing/2014/main" id="{0D453F23-4103-7C4D-9BE9-F73E3CA28FAA}"/>
              </a:ext>
            </a:extLst>
          </p:cNvPr>
          <p:cNvSpPr txBox="1"/>
          <p:nvPr/>
        </p:nvSpPr>
        <p:spPr>
          <a:xfrm>
            <a:off x="3642287" y="4939868"/>
            <a:ext cx="2330942" cy="1898992"/>
          </a:xfrm>
          <a:prstGeom prst="rect">
            <a:avLst/>
          </a:prstGeom>
          <a:no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endParaRPr lang="en-US" altLang="ja-JP" sz="1050" b="1" dirty="0">
              <a:solidFill>
                <a:srgbClr val="666666"/>
              </a:solidFill>
              <a:latin typeface="Yu Gothic" panose="020B0400000000000000" pitchFamily="34" charset="-128"/>
              <a:ea typeface="Yu Gothic" panose="020B0400000000000000" pitchFamily="34" charset="-128"/>
            </a:endParaRPr>
          </a:p>
        </p:txBody>
      </p:sp>
      <p:sp>
        <p:nvSpPr>
          <p:cNvPr id="113" name="Google Shape;113;p26"/>
          <p:cNvSpPr txBox="1"/>
          <p:nvPr/>
        </p:nvSpPr>
        <p:spPr>
          <a:xfrm>
            <a:off x="457200" y="644196"/>
            <a:ext cx="8386200" cy="40390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altLang="en-US" sz="2800" b="1" dirty="0">
                <a:solidFill>
                  <a:srgbClr val="666666"/>
                </a:solidFill>
                <a:latin typeface="Yu Gothic" panose="020B0400000000000000" pitchFamily="34" charset="-128"/>
                <a:ea typeface="Yu Gothic" panose="020B0400000000000000" pitchFamily="34" charset="-128"/>
              </a:rPr>
              <a:t>ワークショップ（</a:t>
            </a:r>
            <a:r>
              <a:rPr lang="ja-JP" altLang="en-US" sz="2800" b="1" dirty="0">
                <a:solidFill>
                  <a:srgbClr val="666666"/>
                </a:solidFill>
                <a:latin typeface="Yu Gothic" panose="020B0400000000000000" pitchFamily="34" charset="-128"/>
                <a:ea typeface="Yu Gothic" panose="020B0400000000000000" pitchFamily="34" charset="-128"/>
              </a:rPr>
              <a:t>第２回）の結果</a:t>
            </a:r>
            <a:endParaRPr sz="2800" b="1" dirty="0">
              <a:solidFill>
                <a:srgbClr val="666666"/>
              </a:solidFill>
              <a:latin typeface="Yu Gothic" panose="020B0400000000000000" pitchFamily="34" charset="-128"/>
              <a:ea typeface="Yu Gothic" panose="020B0400000000000000" pitchFamily="34" charset="-128"/>
            </a:endParaRPr>
          </a:p>
        </p:txBody>
      </p:sp>
      <p:sp>
        <p:nvSpPr>
          <p:cNvPr id="45" name="正方形/長方形 44">
            <a:extLst>
              <a:ext uri="{FF2B5EF4-FFF2-40B4-BE49-F238E27FC236}">
                <a16:creationId xmlns:a16="http://schemas.microsoft.com/office/drawing/2014/main" id="{A9B27085-6F1D-824B-BEF3-411C0552C74F}"/>
              </a:ext>
            </a:extLst>
          </p:cNvPr>
          <p:cNvSpPr/>
          <p:nvPr/>
        </p:nvSpPr>
        <p:spPr>
          <a:xfrm>
            <a:off x="7789969" y="1948829"/>
            <a:ext cx="1191254" cy="4777533"/>
          </a:xfrm>
          <a:prstGeom prst="rect">
            <a:avLst/>
          </a:prstGeom>
          <a:solidFill>
            <a:srgbClr val="6FD2A8"/>
          </a:solidFill>
          <a:ln>
            <a:solidFill>
              <a:srgbClr val="6FD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a:t>
            </a:r>
          </a:p>
        </p:txBody>
      </p:sp>
      <p:sp>
        <p:nvSpPr>
          <p:cNvPr id="39" name="Google Shape;113;p26">
            <a:extLst>
              <a:ext uri="{FF2B5EF4-FFF2-40B4-BE49-F238E27FC236}">
                <a16:creationId xmlns:a16="http://schemas.microsoft.com/office/drawing/2014/main" id="{5BBC706C-A8B4-3F4E-AB60-1DD3C5A2F4E7}"/>
              </a:ext>
            </a:extLst>
          </p:cNvPr>
          <p:cNvSpPr txBox="1"/>
          <p:nvPr/>
        </p:nvSpPr>
        <p:spPr>
          <a:xfrm>
            <a:off x="1796540" y="1970863"/>
            <a:ext cx="1313635" cy="758455"/>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地域の若者</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10</a:t>
            </a:r>
            <a:r>
              <a:rPr lang="ja-JP" altLang="en-US" sz="1050">
                <a:solidFill>
                  <a:schemeClr val="bg1"/>
                </a:solidFill>
                <a:latin typeface="Yu Gothic" panose="020B0400000000000000" pitchFamily="34" charset="-128"/>
                <a:ea typeface="Yu Gothic" panose="020B0400000000000000" pitchFamily="34" charset="-128"/>
              </a:rPr>
              <a:t>代）</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35" name="Google Shape;113;p26">
            <a:extLst>
              <a:ext uri="{FF2B5EF4-FFF2-40B4-BE49-F238E27FC236}">
                <a16:creationId xmlns:a16="http://schemas.microsoft.com/office/drawing/2014/main" id="{61B8E16F-4833-3045-8B29-11422748E09B}"/>
              </a:ext>
            </a:extLst>
          </p:cNvPr>
          <p:cNvSpPr txBox="1"/>
          <p:nvPr/>
        </p:nvSpPr>
        <p:spPr>
          <a:xfrm>
            <a:off x="1797272" y="2943110"/>
            <a:ext cx="1313635" cy="759751"/>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その他の</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地域住民</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41" name="Google Shape;113;p26">
            <a:extLst>
              <a:ext uri="{FF2B5EF4-FFF2-40B4-BE49-F238E27FC236}">
                <a16:creationId xmlns:a16="http://schemas.microsoft.com/office/drawing/2014/main" id="{E6A0FABF-A333-6448-82CD-61BA0391CDFE}"/>
              </a:ext>
            </a:extLst>
          </p:cNvPr>
          <p:cNvSpPr txBox="1"/>
          <p:nvPr/>
        </p:nvSpPr>
        <p:spPr>
          <a:xfrm>
            <a:off x="1801823" y="3992332"/>
            <a:ext cx="1272448" cy="774860"/>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観光関連団体</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・企業等</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47" name="Google Shape;113;p26">
            <a:extLst>
              <a:ext uri="{FF2B5EF4-FFF2-40B4-BE49-F238E27FC236}">
                <a16:creationId xmlns:a16="http://schemas.microsoft.com/office/drawing/2014/main" id="{DC1A9460-6D13-7243-A753-DFA49E700936}"/>
              </a:ext>
            </a:extLst>
          </p:cNvPr>
          <p:cNvSpPr txBox="1"/>
          <p:nvPr/>
        </p:nvSpPr>
        <p:spPr>
          <a:xfrm>
            <a:off x="3670465" y="2826361"/>
            <a:ext cx="2330942" cy="1990166"/>
          </a:xfrm>
          <a:prstGeom prst="rect">
            <a:avLst/>
          </a:prstGeom>
          <a:no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endParaRPr lang="en-US" altLang="ja-JP" sz="1050" b="1" dirty="0">
              <a:solidFill>
                <a:srgbClr val="666666"/>
              </a:solidFill>
              <a:latin typeface="Yu Gothic" panose="020B0400000000000000" pitchFamily="34" charset="-128"/>
              <a:ea typeface="Yu Gothic" panose="020B0400000000000000" pitchFamily="34" charset="-128"/>
            </a:endParaRPr>
          </a:p>
        </p:txBody>
      </p:sp>
      <p:sp>
        <p:nvSpPr>
          <p:cNvPr id="55" name="Google Shape;113;p26">
            <a:extLst>
              <a:ext uri="{FF2B5EF4-FFF2-40B4-BE49-F238E27FC236}">
                <a16:creationId xmlns:a16="http://schemas.microsoft.com/office/drawing/2014/main" id="{9BD24521-D732-8C41-ABE1-F5568F350304}"/>
              </a:ext>
            </a:extLst>
          </p:cNvPr>
          <p:cNvSpPr txBox="1"/>
          <p:nvPr/>
        </p:nvSpPr>
        <p:spPr>
          <a:xfrm>
            <a:off x="6367128" y="1914104"/>
            <a:ext cx="1076187" cy="758977"/>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観光入込客数の増加</a:t>
            </a:r>
            <a:endParaRPr lang="en-US" altLang="ja-JP" sz="1050" dirty="0">
              <a:solidFill>
                <a:schemeClr val="bg1"/>
              </a:solidFill>
              <a:latin typeface="Yu Gothic" panose="020B0400000000000000" pitchFamily="34" charset="-128"/>
              <a:ea typeface="Yu Gothic" panose="020B0400000000000000" pitchFamily="34" charset="-128"/>
            </a:endParaRPr>
          </a:p>
        </p:txBody>
      </p:sp>
      <p:cxnSp>
        <p:nvCxnSpPr>
          <p:cNvPr id="10" name="直線矢印コネクタ 9">
            <a:extLst>
              <a:ext uri="{FF2B5EF4-FFF2-40B4-BE49-F238E27FC236}">
                <a16:creationId xmlns:a16="http://schemas.microsoft.com/office/drawing/2014/main" id="{7078B225-B470-C648-8F8E-75A828C563E4}"/>
              </a:ext>
            </a:extLst>
          </p:cNvPr>
          <p:cNvCxnSpPr>
            <a:cxnSpLocks/>
            <a:stCxn id="41" idx="3"/>
            <a:endCxn id="93" idx="1"/>
          </p:cNvCxnSpPr>
          <p:nvPr/>
        </p:nvCxnSpPr>
        <p:spPr>
          <a:xfrm flipV="1">
            <a:off x="3074271" y="4109670"/>
            <a:ext cx="722148" cy="270092"/>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線矢印コネクタ 67">
            <a:extLst>
              <a:ext uri="{FF2B5EF4-FFF2-40B4-BE49-F238E27FC236}">
                <a16:creationId xmlns:a16="http://schemas.microsoft.com/office/drawing/2014/main" id="{8B171F14-E900-9C4A-A595-FBAE9E2BE943}"/>
              </a:ext>
            </a:extLst>
          </p:cNvPr>
          <p:cNvCxnSpPr>
            <a:cxnSpLocks/>
            <a:stCxn id="39" idx="3"/>
            <a:endCxn id="189" idx="1"/>
          </p:cNvCxnSpPr>
          <p:nvPr/>
        </p:nvCxnSpPr>
        <p:spPr>
          <a:xfrm flipV="1">
            <a:off x="3110175" y="2340095"/>
            <a:ext cx="720912" cy="9996"/>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線矢印コネクタ 69">
            <a:extLst>
              <a:ext uri="{FF2B5EF4-FFF2-40B4-BE49-F238E27FC236}">
                <a16:creationId xmlns:a16="http://schemas.microsoft.com/office/drawing/2014/main" id="{4FB29829-3A8F-5E45-B710-D1A820C32123}"/>
              </a:ext>
            </a:extLst>
          </p:cNvPr>
          <p:cNvCxnSpPr>
            <a:cxnSpLocks/>
          </p:cNvCxnSpPr>
          <p:nvPr/>
        </p:nvCxnSpPr>
        <p:spPr>
          <a:xfrm flipH="1">
            <a:off x="3162787" y="2488232"/>
            <a:ext cx="630939" cy="500597"/>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sp>
        <p:nvSpPr>
          <p:cNvPr id="73" name="Google Shape;113;p26">
            <a:extLst>
              <a:ext uri="{FF2B5EF4-FFF2-40B4-BE49-F238E27FC236}">
                <a16:creationId xmlns:a16="http://schemas.microsoft.com/office/drawing/2014/main" id="{D4778D5E-82DC-8B42-B9A9-8499EC31F164}"/>
              </a:ext>
            </a:extLst>
          </p:cNvPr>
          <p:cNvSpPr txBox="1"/>
          <p:nvPr/>
        </p:nvSpPr>
        <p:spPr>
          <a:xfrm>
            <a:off x="3057021" y="2074856"/>
            <a:ext cx="730195" cy="310811"/>
          </a:xfrm>
          <a:prstGeom prst="rect">
            <a:avLst/>
          </a:prstGeom>
          <a:no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rgbClr val="FF624F"/>
                </a:solidFill>
                <a:latin typeface="Yu Gothic" panose="020B0400000000000000" pitchFamily="34" charset="-128"/>
                <a:ea typeface="Yu Gothic" panose="020B0400000000000000" pitchFamily="34" charset="-128"/>
              </a:rPr>
              <a:t>担い手</a:t>
            </a:r>
            <a:endParaRPr lang="en-US" altLang="ja-JP" sz="1050" b="1" dirty="0">
              <a:solidFill>
                <a:srgbClr val="FF624F"/>
              </a:solidFill>
              <a:latin typeface="Yu Gothic" panose="020B0400000000000000" pitchFamily="34" charset="-128"/>
              <a:ea typeface="Yu Gothic" panose="020B0400000000000000" pitchFamily="34" charset="-128"/>
            </a:endParaRPr>
          </a:p>
        </p:txBody>
      </p:sp>
      <p:sp>
        <p:nvSpPr>
          <p:cNvPr id="75" name="Google Shape;113;p26">
            <a:extLst>
              <a:ext uri="{FF2B5EF4-FFF2-40B4-BE49-F238E27FC236}">
                <a16:creationId xmlns:a16="http://schemas.microsoft.com/office/drawing/2014/main" id="{2CA50565-E014-DE45-8888-138C48EC02BA}"/>
              </a:ext>
            </a:extLst>
          </p:cNvPr>
          <p:cNvSpPr txBox="1"/>
          <p:nvPr/>
        </p:nvSpPr>
        <p:spPr>
          <a:xfrm>
            <a:off x="3388841" y="2478020"/>
            <a:ext cx="730195" cy="310811"/>
          </a:xfrm>
          <a:prstGeom prst="rect">
            <a:avLst/>
          </a:prstGeom>
          <a:no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rgbClr val="FF624F"/>
                </a:solidFill>
                <a:latin typeface="Yu Gothic" panose="020B0400000000000000" pitchFamily="34" charset="-128"/>
                <a:ea typeface="Yu Gothic" panose="020B0400000000000000" pitchFamily="34" charset="-128"/>
              </a:rPr>
              <a:t>刺激</a:t>
            </a:r>
            <a:endParaRPr lang="en-US" altLang="ja-JP" sz="1050" b="1" dirty="0">
              <a:solidFill>
                <a:srgbClr val="FF624F"/>
              </a:solidFill>
              <a:latin typeface="Yu Gothic" panose="020B0400000000000000" pitchFamily="34" charset="-128"/>
              <a:ea typeface="Yu Gothic" panose="020B0400000000000000" pitchFamily="34" charset="-128"/>
            </a:endParaRPr>
          </a:p>
        </p:txBody>
      </p:sp>
      <p:cxnSp>
        <p:nvCxnSpPr>
          <p:cNvPr id="78" name="直線矢印コネクタ 77">
            <a:extLst>
              <a:ext uri="{FF2B5EF4-FFF2-40B4-BE49-F238E27FC236}">
                <a16:creationId xmlns:a16="http://schemas.microsoft.com/office/drawing/2014/main" id="{CA374712-5030-9A4A-B5B5-DD704F64D7F5}"/>
              </a:ext>
            </a:extLst>
          </p:cNvPr>
          <p:cNvCxnSpPr>
            <a:cxnSpLocks/>
            <a:stCxn id="188" idx="3"/>
            <a:endCxn id="55" idx="1"/>
          </p:cNvCxnSpPr>
          <p:nvPr/>
        </p:nvCxnSpPr>
        <p:spPr>
          <a:xfrm>
            <a:off x="6007732" y="2290012"/>
            <a:ext cx="359396" cy="3581"/>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sp>
        <p:nvSpPr>
          <p:cNvPr id="81" name="Google Shape;113;p26">
            <a:extLst>
              <a:ext uri="{FF2B5EF4-FFF2-40B4-BE49-F238E27FC236}">
                <a16:creationId xmlns:a16="http://schemas.microsoft.com/office/drawing/2014/main" id="{8E7B51F7-97AB-F34F-ACBD-3A28BFE85498}"/>
              </a:ext>
            </a:extLst>
          </p:cNvPr>
          <p:cNvSpPr txBox="1"/>
          <p:nvPr/>
        </p:nvSpPr>
        <p:spPr>
          <a:xfrm>
            <a:off x="37914" y="1350870"/>
            <a:ext cx="1601699" cy="486473"/>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現状</a:t>
            </a:r>
            <a:endParaRPr lang="en-US" altLang="ja-JP" sz="1200" b="1" dirty="0">
              <a:solidFill>
                <a:schemeClr val="bg1"/>
              </a:solidFill>
              <a:latin typeface="Yu Gothic" panose="020B0400000000000000" pitchFamily="34" charset="-128"/>
              <a:ea typeface="Yu Gothic" panose="020B0400000000000000" pitchFamily="34" charset="-128"/>
            </a:endParaRPr>
          </a:p>
        </p:txBody>
      </p:sp>
      <p:sp>
        <p:nvSpPr>
          <p:cNvPr id="82" name="Google Shape;113;p26">
            <a:extLst>
              <a:ext uri="{FF2B5EF4-FFF2-40B4-BE49-F238E27FC236}">
                <a16:creationId xmlns:a16="http://schemas.microsoft.com/office/drawing/2014/main" id="{2842AA03-6F67-2F44-B2AE-1D6CFE3338E6}"/>
              </a:ext>
            </a:extLst>
          </p:cNvPr>
          <p:cNvSpPr txBox="1"/>
          <p:nvPr/>
        </p:nvSpPr>
        <p:spPr>
          <a:xfrm>
            <a:off x="1734207" y="1354807"/>
            <a:ext cx="1491640" cy="486473"/>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インプット</a:t>
            </a:r>
            <a:endParaRPr lang="en-US" altLang="ja-JP" sz="1200" b="1"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（主体）</a:t>
            </a:r>
            <a:endParaRPr lang="en-US" altLang="ja-JP" sz="1200" b="1" dirty="0">
              <a:solidFill>
                <a:schemeClr val="bg1"/>
              </a:solidFill>
              <a:latin typeface="Yu Gothic" panose="020B0400000000000000" pitchFamily="34" charset="-128"/>
              <a:ea typeface="Yu Gothic" panose="020B0400000000000000" pitchFamily="34" charset="-128"/>
            </a:endParaRPr>
          </a:p>
        </p:txBody>
      </p:sp>
      <p:sp>
        <p:nvSpPr>
          <p:cNvPr id="83" name="Google Shape;113;p26">
            <a:extLst>
              <a:ext uri="{FF2B5EF4-FFF2-40B4-BE49-F238E27FC236}">
                <a16:creationId xmlns:a16="http://schemas.microsoft.com/office/drawing/2014/main" id="{BA4BD51E-307E-4A4D-9684-1FCF1F8B6995}"/>
              </a:ext>
            </a:extLst>
          </p:cNvPr>
          <p:cNvSpPr txBox="1"/>
          <p:nvPr/>
        </p:nvSpPr>
        <p:spPr>
          <a:xfrm>
            <a:off x="3482276" y="1349101"/>
            <a:ext cx="2630562" cy="486473"/>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活動</a:t>
            </a:r>
            <a:endParaRPr lang="en-US" altLang="ja-JP" sz="1200" b="1"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（必要な取組）</a:t>
            </a:r>
            <a:endParaRPr lang="en-US" altLang="ja-JP" sz="1200" b="1" dirty="0">
              <a:solidFill>
                <a:schemeClr val="bg1"/>
              </a:solidFill>
              <a:latin typeface="Yu Gothic" panose="020B0400000000000000" pitchFamily="34" charset="-128"/>
              <a:ea typeface="Yu Gothic" panose="020B0400000000000000" pitchFamily="34" charset="-128"/>
            </a:endParaRPr>
          </a:p>
        </p:txBody>
      </p:sp>
      <p:sp>
        <p:nvSpPr>
          <p:cNvPr id="84" name="Google Shape;113;p26">
            <a:extLst>
              <a:ext uri="{FF2B5EF4-FFF2-40B4-BE49-F238E27FC236}">
                <a16:creationId xmlns:a16="http://schemas.microsoft.com/office/drawing/2014/main" id="{7DA081B9-704A-964F-A838-CF8A43042C26}"/>
              </a:ext>
            </a:extLst>
          </p:cNvPr>
          <p:cNvSpPr txBox="1"/>
          <p:nvPr/>
        </p:nvSpPr>
        <p:spPr>
          <a:xfrm>
            <a:off x="6259981" y="1338853"/>
            <a:ext cx="1313635" cy="486473"/>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アウトプット</a:t>
            </a:r>
            <a:endParaRPr lang="en-US" altLang="ja-JP" sz="1200" b="1"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（効果）</a:t>
            </a:r>
            <a:endParaRPr lang="en-US" altLang="ja-JP" sz="1200" b="1" dirty="0">
              <a:solidFill>
                <a:schemeClr val="bg1"/>
              </a:solidFill>
              <a:latin typeface="Yu Gothic" panose="020B0400000000000000" pitchFamily="34" charset="-128"/>
              <a:ea typeface="Yu Gothic" panose="020B0400000000000000" pitchFamily="34" charset="-128"/>
            </a:endParaRPr>
          </a:p>
        </p:txBody>
      </p:sp>
      <p:sp>
        <p:nvSpPr>
          <p:cNvPr id="85" name="Google Shape;113;p26">
            <a:extLst>
              <a:ext uri="{FF2B5EF4-FFF2-40B4-BE49-F238E27FC236}">
                <a16:creationId xmlns:a16="http://schemas.microsoft.com/office/drawing/2014/main" id="{CBF16D01-6DC3-EA43-9C92-5D896A787B9F}"/>
              </a:ext>
            </a:extLst>
          </p:cNvPr>
          <p:cNvSpPr txBox="1"/>
          <p:nvPr/>
        </p:nvSpPr>
        <p:spPr>
          <a:xfrm>
            <a:off x="7720138" y="1345624"/>
            <a:ext cx="1313635" cy="486473"/>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アウトカム</a:t>
            </a:r>
            <a:endParaRPr lang="en-US" altLang="ja-JP" sz="1200" b="1"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200" b="1">
                <a:solidFill>
                  <a:schemeClr val="bg1"/>
                </a:solidFill>
                <a:latin typeface="Yu Gothic" panose="020B0400000000000000" pitchFamily="34" charset="-128"/>
                <a:ea typeface="Yu Gothic" panose="020B0400000000000000" pitchFamily="34" charset="-128"/>
              </a:rPr>
              <a:t>（目指す理想）</a:t>
            </a:r>
            <a:endParaRPr lang="en-US" altLang="ja-JP" sz="1200" b="1" dirty="0">
              <a:solidFill>
                <a:schemeClr val="bg1"/>
              </a:solidFill>
              <a:latin typeface="Yu Gothic" panose="020B0400000000000000" pitchFamily="34" charset="-128"/>
              <a:ea typeface="Yu Gothic" panose="020B0400000000000000" pitchFamily="34" charset="-128"/>
            </a:endParaRPr>
          </a:p>
        </p:txBody>
      </p:sp>
      <p:sp>
        <p:nvSpPr>
          <p:cNvPr id="89" name="Google Shape;113;p26">
            <a:extLst>
              <a:ext uri="{FF2B5EF4-FFF2-40B4-BE49-F238E27FC236}">
                <a16:creationId xmlns:a16="http://schemas.microsoft.com/office/drawing/2014/main" id="{11C668A7-3578-3C41-A3B1-CD55CF5A1321}"/>
              </a:ext>
            </a:extLst>
          </p:cNvPr>
          <p:cNvSpPr txBox="1"/>
          <p:nvPr/>
        </p:nvSpPr>
        <p:spPr>
          <a:xfrm>
            <a:off x="3793726" y="3466396"/>
            <a:ext cx="2029005" cy="358126"/>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宿泊を促す夕方</a:t>
            </a:r>
            <a:r>
              <a:rPr lang="en-US" altLang="ja-JP" sz="1050" dirty="0">
                <a:solidFill>
                  <a:schemeClr val="bg1"/>
                </a:solidFill>
                <a:latin typeface="Yu Gothic" panose="020B0400000000000000" pitchFamily="34" charset="-128"/>
                <a:ea typeface="Yu Gothic" panose="020B0400000000000000" pitchFamily="34" charset="-128"/>
              </a:rPr>
              <a:t>〜</a:t>
            </a:r>
            <a:r>
              <a:rPr lang="ja-JP" altLang="en-US" sz="1050">
                <a:solidFill>
                  <a:schemeClr val="bg1"/>
                </a:solidFill>
                <a:latin typeface="Yu Gothic" panose="020B0400000000000000" pitchFamily="34" charset="-128"/>
                <a:ea typeface="Yu Gothic" panose="020B0400000000000000" pitchFamily="34" charset="-128"/>
              </a:rPr>
              <a:t>夜中心の</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　</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イベント</a:t>
            </a:r>
          </a:p>
        </p:txBody>
      </p:sp>
      <p:sp>
        <p:nvSpPr>
          <p:cNvPr id="90" name="Google Shape;113;p26">
            <a:extLst>
              <a:ext uri="{FF2B5EF4-FFF2-40B4-BE49-F238E27FC236}">
                <a16:creationId xmlns:a16="http://schemas.microsoft.com/office/drawing/2014/main" id="{BD93A796-6499-6841-98FE-66BB0234054F}"/>
              </a:ext>
            </a:extLst>
          </p:cNvPr>
          <p:cNvSpPr txBox="1"/>
          <p:nvPr/>
        </p:nvSpPr>
        <p:spPr>
          <a:xfrm>
            <a:off x="3809622" y="3020031"/>
            <a:ext cx="2024125" cy="341030"/>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今ある日常を素材に、</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　</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持続可能なイベントづくり</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93" name="Google Shape;113;p26">
            <a:extLst>
              <a:ext uri="{FF2B5EF4-FFF2-40B4-BE49-F238E27FC236}">
                <a16:creationId xmlns:a16="http://schemas.microsoft.com/office/drawing/2014/main" id="{71876BEE-5B4B-A14C-B187-32C20F10C264}"/>
              </a:ext>
            </a:extLst>
          </p:cNvPr>
          <p:cNvSpPr txBox="1"/>
          <p:nvPr/>
        </p:nvSpPr>
        <p:spPr>
          <a:xfrm>
            <a:off x="3796419" y="3925744"/>
            <a:ext cx="2024125" cy="367852"/>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イベント間のシナジー創出、</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　</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運営負担の削減</a:t>
            </a:r>
            <a:endParaRPr lang="en-US" altLang="ja-JP" sz="1050" dirty="0">
              <a:solidFill>
                <a:schemeClr val="bg1"/>
              </a:solidFill>
              <a:latin typeface="Yu Gothic" panose="020B0400000000000000" pitchFamily="34" charset="-128"/>
              <a:ea typeface="Yu Gothic" panose="020B0400000000000000" pitchFamily="34" charset="-128"/>
            </a:endParaRPr>
          </a:p>
        </p:txBody>
      </p:sp>
      <p:cxnSp>
        <p:nvCxnSpPr>
          <p:cNvPr id="107" name="直線矢印コネクタ 106">
            <a:extLst>
              <a:ext uri="{FF2B5EF4-FFF2-40B4-BE49-F238E27FC236}">
                <a16:creationId xmlns:a16="http://schemas.microsoft.com/office/drawing/2014/main" id="{79D14926-3B95-3649-A885-B87362002138}"/>
              </a:ext>
            </a:extLst>
          </p:cNvPr>
          <p:cNvCxnSpPr>
            <a:cxnSpLocks/>
            <a:stCxn id="35" idx="3"/>
            <a:endCxn id="47" idx="1"/>
          </p:cNvCxnSpPr>
          <p:nvPr/>
        </p:nvCxnSpPr>
        <p:spPr>
          <a:xfrm>
            <a:off x="3110907" y="3322986"/>
            <a:ext cx="559558" cy="498458"/>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sp>
        <p:nvSpPr>
          <p:cNvPr id="110" name="Google Shape;113;p26">
            <a:extLst>
              <a:ext uri="{FF2B5EF4-FFF2-40B4-BE49-F238E27FC236}">
                <a16:creationId xmlns:a16="http://schemas.microsoft.com/office/drawing/2014/main" id="{494DB966-CE7C-3F40-9CD9-F48EBF905B25}"/>
              </a:ext>
            </a:extLst>
          </p:cNvPr>
          <p:cNvSpPr txBox="1"/>
          <p:nvPr/>
        </p:nvSpPr>
        <p:spPr>
          <a:xfrm>
            <a:off x="3779490" y="5587995"/>
            <a:ext cx="2024125" cy="367852"/>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古民家改修、ゲストハウス</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　</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等、新たな宿泊施設</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111" name="Google Shape;113;p26">
            <a:extLst>
              <a:ext uri="{FF2B5EF4-FFF2-40B4-BE49-F238E27FC236}">
                <a16:creationId xmlns:a16="http://schemas.microsoft.com/office/drawing/2014/main" id="{1FA5833F-6A0D-0B45-B1F7-3DC442722D8B}"/>
              </a:ext>
            </a:extLst>
          </p:cNvPr>
          <p:cNvSpPr txBox="1"/>
          <p:nvPr/>
        </p:nvSpPr>
        <p:spPr>
          <a:xfrm>
            <a:off x="3779490" y="5140557"/>
            <a:ext cx="2024125" cy="367852"/>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宿泊施設を多数有する湯沢</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　</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町との連携</a:t>
            </a:r>
            <a:endParaRPr lang="en-US" altLang="ja-JP" sz="1050" dirty="0">
              <a:solidFill>
                <a:schemeClr val="bg1"/>
              </a:solidFill>
              <a:latin typeface="Yu Gothic" panose="020B0400000000000000" pitchFamily="34" charset="-128"/>
              <a:ea typeface="Yu Gothic" panose="020B0400000000000000" pitchFamily="34" charset="-128"/>
            </a:endParaRPr>
          </a:p>
        </p:txBody>
      </p:sp>
      <p:cxnSp>
        <p:nvCxnSpPr>
          <p:cNvPr id="136" name="直線矢印コネクタ 135">
            <a:extLst>
              <a:ext uri="{FF2B5EF4-FFF2-40B4-BE49-F238E27FC236}">
                <a16:creationId xmlns:a16="http://schemas.microsoft.com/office/drawing/2014/main" id="{F5F27E4B-E503-0646-9982-F3FD2D0BC7F2}"/>
              </a:ext>
            </a:extLst>
          </p:cNvPr>
          <p:cNvCxnSpPr>
            <a:cxnSpLocks/>
            <a:stCxn id="110" idx="3"/>
            <a:endCxn id="58" idx="1"/>
          </p:cNvCxnSpPr>
          <p:nvPr/>
        </p:nvCxnSpPr>
        <p:spPr>
          <a:xfrm flipV="1">
            <a:off x="5803615" y="3646710"/>
            <a:ext cx="563513" cy="2125211"/>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直線矢印コネクタ 141">
            <a:extLst>
              <a:ext uri="{FF2B5EF4-FFF2-40B4-BE49-F238E27FC236}">
                <a16:creationId xmlns:a16="http://schemas.microsoft.com/office/drawing/2014/main" id="{BFAD6434-4145-A740-9A40-0E903AD7BFC2}"/>
              </a:ext>
            </a:extLst>
          </p:cNvPr>
          <p:cNvCxnSpPr>
            <a:cxnSpLocks/>
            <a:stCxn id="47" idx="3"/>
            <a:endCxn id="55" idx="1"/>
          </p:cNvCxnSpPr>
          <p:nvPr/>
        </p:nvCxnSpPr>
        <p:spPr>
          <a:xfrm flipV="1">
            <a:off x="6001407" y="2293593"/>
            <a:ext cx="365721" cy="1527851"/>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sp>
        <p:nvSpPr>
          <p:cNvPr id="148" name="Google Shape;113;p26">
            <a:extLst>
              <a:ext uri="{FF2B5EF4-FFF2-40B4-BE49-F238E27FC236}">
                <a16:creationId xmlns:a16="http://schemas.microsoft.com/office/drawing/2014/main" id="{D1A138E7-820E-F644-AF55-48CFFA13C46B}"/>
              </a:ext>
            </a:extLst>
          </p:cNvPr>
          <p:cNvSpPr txBox="1"/>
          <p:nvPr/>
        </p:nvSpPr>
        <p:spPr>
          <a:xfrm>
            <a:off x="3789048" y="6021760"/>
            <a:ext cx="2024125" cy="294860"/>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二次交通の</a:t>
            </a:r>
            <a:r>
              <a:rPr lang="ja-JP" altLang="en-US" sz="1050" b="1">
                <a:solidFill>
                  <a:schemeClr val="bg1"/>
                </a:solidFill>
                <a:latin typeface="Yu Gothic" panose="020B0400000000000000" pitchFamily="34" charset="-128"/>
                <a:ea typeface="Yu Gothic" panose="020B0400000000000000" pitchFamily="34" charset="-128"/>
              </a:rPr>
              <a:t>？？？</a:t>
            </a:r>
            <a:endParaRPr lang="en-US" altLang="ja-JP" sz="1050" b="1" dirty="0">
              <a:solidFill>
                <a:schemeClr val="bg1"/>
              </a:solidFill>
              <a:latin typeface="Yu Gothic" panose="020B0400000000000000" pitchFamily="34" charset="-128"/>
              <a:ea typeface="Yu Gothic" panose="020B0400000000000000" pitchFamily="34" charset="-128"/>
            </a:endParaRPr>
          </a:p>
        </p:txBody>
      </p:sp>
      <p:sp>
        <p:nvSpPr>
          <p:cNvPr id="151" name="Google Shape;113;p26">
            <a:extLst>
              <a:ext uri="{FF2B5EF4-FFF2-40B4-BE49-F238E27FC236}">
                <a16:creationId xmlns:a16="http://schemas.microsoft.com/office/drawing/2014/main" id="{0BB904E0-2194-3F46-BEFC-BFBA054F8544}"/>
              </a:ext>
            </a:extLst>
          </p:cNvPr>
          <p:cNvSpPr txBox="1"/>
          <p:nvPr/>
        </p:nvSpPr>
        <p:spPr>
          <a:xfrm>
            <a:off x="1799767" y="5498068"/>
            <a:ext cx="1313635" cy="777558"/>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chemeClr val="bg1"/>
                </a:solidFill>
                <a:latin typeface="Yu Gothic" panose="020B0400000000000000" pitchFamily="34" charset="-128"/>
                <a:ea typeface="Yu Gothic" panose="020B0400000000000000" pitchFamily="34" charset="-128"/>
              </a:rPr>
              <a:t>？？？</a:t>
            </a:r>
            <a:endParaRPr lang="en-US" altLang="ja-JP" sz="1050" b="1" dirty="0">
              <a:solidFill>
                <a:schemeClr val="bg1"/>
              </a:solidFill>
              <a:latin typeface="Yu Gothic" panose="020B0400000000000000" pitchFamily="34" charset="-128"/>
              <a:ea typeface="Yu Gothic" panose="020B0400000000000000" pitchFamily="34" charset="-128"/>
            </a:endParaRPr>
          </a:p>
        </p:txBody>
      </p:sp>
      <p:cxnSp>
        <p:nvCxnSpPr>
          <p:cNvPr id="153" name="直線矢印コネクタ 152">
            <a:extLst>
              <a:ext uri="{FF2B5EF4-FFF2-40B4-BE49-F238E27FC236}">
                <a16:creationId xmlns:a16="http://schemas.microsoft.com/office/drawing/2014/main" id="{4C10CB94-EB78-454B-AFB2-9811E90F00BC}"/>
              </a:ext>
            </a:extLst>
          </p:cNvPr>
          <p:cNvCxnSpPr>
            <a:cxnSpLocks/>
            <a:stCxn id="151" idx="3"/>
            <a:endCxn id="181" idx="1"/>
          </p:cNvCxnSpPr>
          <p:nvPr/>
        </p:nvCxnSpPr>
        <p:spPr>
          <a:xfrm>
            <a:off x="3113402" y="5886847"/>
            <a:ext cx="528885" cy="2517"/>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sp>
        <p:nvSpPr>
          <p:cNvPr id="46" name="Google Shape;113;p26">
            <a:extLst>
              <a:ext uri="{FF2B5EF4-FFF2-40B4-BE49-F238E27FC236}">
                <a16:creationId xmlns:a16="http://schemas.microsoft.com/office/drawing/2014/main" id="{4BBB07C9-6F9C-4B40-8FB7-412B7B4A4CBE}"/>
              </a:ext>
            </a:extLst>
          </p:cNvPr>
          <p:cNvSpPr txBox="1"/>
          <p:nvPr/>
        </p:nvSpPr>
        <p:spPr>
          <a:xfrm>
            <a:off x="3867656" y="2724786"/>
            <a:ext cx="1923543" cy="206492"/>
          </a:xfrm>
          <a:prstGeom prst="rect">
            <a:avLst/>
          </a:prstGeom>
          <a:solidFill>
            <a:schemeClr val="bg1"/>
          </a:solid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rgbClr val="2E9051"/>
                </a:solidFill>
                <a:latin typeface="Yu Gothic" panose="020B0400000000000000" pitchFamily="34" charset="-128"/>
                <a:ea typeface="Yu Gothic" panose="020B0400000000000000" pitchFamily="34" charset="-128"/>
              </a:rPr>
              <a:t>イベント／地域資源</a:t>
            </a:r>
            <a:endParaRPr lang="en-US" altLang="ja-JP" sz="1050" b="1" dirty="0">
              <a:solidFill>
                <a:srgbClr val="2E905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b="1">
                <a:solidFill>
                  <a:srgbClr val="2E9051"/>
                </a:solidFill>
                <a:latin typeface="Yu Gothic" panose="020B0400000000000000" pitchFamily="34" charset="-128"/>
                <a:ea typeface="Yu Gothic" panose="020B0400000000000000" pitchFamily="34" charset="-128"/>
              </a:rPr>
              <a:t>の磨き上げ</a:t>
            </a:r>
            <a:endParaRPr lang="en-US" altLang="ja-JP" sz="1050" b="1" dirty="0">
              <a:solidFill>
                <a:srgbClr val="2E9051"/>
              </a:solidFill>
              <a:latin typeface="Yu Gothic" panose="020B0400000000000000" pitchFamily="34" charset="-128"/>
              <a:ea typeface="Yu Gothic" panose="020B0400000000000000" pitchFamily="34" charset="-128"/>
            </a:endParaRPr>
          </a:p>
        </p:txBody>
      </p:sp>
      <p:sp>
        <p:nvSpPr>
          <p:cNvPr id="183" name="Google Shape;113;p26">
            <a:extLst>
              <a:ext uri="{FF2B5EF4-FFF2-40B4-BE49-F238E27FC236}">
                <a16:creationId xmlns:a16="http://schemas.microsoft.com/office/drawing/2014/main" id="{109DC71F-9075-5C4B-B652-3779F8B46E55}"/>
              </a:ext>
            </a:extLst>
          </p:cNvPr>
          <p:cNvSpPr txBox="1"/>
          <p:nvPr/>
        </p:nvSpPr>
        <p:spPr>
          <a:xfrm>
            <a:off x="3808505" y="4856002"/>
            <a:ext cx="1923543" cy="206492"/>
          </a:xfrm>
          <a:prstGeom prst="rect">
            <a:avLst/>
          </a:prstGeom>
          <a:solidFill>
            <a:schemeClr val="bg1"/>
          </a:solid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rgbClr val="2E9051"/>
                </a:solidFill>
                <a:latin typeface="Yu Gothic" panose="020B0400000000000000" pitchFamily="34" charset="-128"/>
                <a:ea typeface="Yu Gothic" panose="020B0400000000000000" pitchFamily="34" charset="-128"/>
              </a:rPr>
              <a:t>受入体制の充実</a:t>
            </a:r>
            <a:endParaRPr lang="en-US" altLang="ja-JP" sz="1050" b="1" dirty="0">
              <a:solidFill>
                <a:srgbClr val="2E9051"/>
              </a:solidFill>
              <a:latin typeface="Yu Gothic" panose="020B0400000000000000" pitchFamily="34" charset="-128"/>
              <a:ea typeface="Yu Gothic" panose="020B0400000000000000" pitchFamily="34" charset="-128"/>
            </a:endParaRPr>
          </a:p>
        </p:txBody>
      </p:sp>
      <p:sp>
        <p:nvSpPr>
          <p:cNvPr id="186" name="Google Shape;113;p26">
            <a:extLst>
              <a:ext uri="{FF2B5EF4-FFF2-40B4-BE49-F238E27FC236}">
                <a16:creationId xmlns:a16="http://schemas.microsoft.com/office/drawing/2014/main" id="{5A62917E-8C81-064F-ACA8-D638ACE4470D}"/>
              </a:ext>
            </a:extLst>
          </p:cNvPr>
          <p:cNvSpPr txBox="1"/>
          <p:nvPr/>
        </p:nvSpPr>
        <p:spPr>
          <a:xfrm>
            <a:off x="3794269" y="4399476"/>
            <a:ext cx="2024125" cy="324476"/>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第二の清津峡トンネル</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188" name="Google Shape;113;p26">
            <a:extLst>
              <a:ext uri="{FF2B5EF4-FFF2-40B4-BE49-F238E27FC236}">
                <a16:creationId xmlns:a16="http://schemas.microsoft.com/office/drawing/2014/main" id="{11EA1DEF-3363-124C-83E3-FA768384A433}"/>
              </a:ext>
            </a:extLst>
          </p:cNvPr>
          <p:cNvSpPr txBox="1"/>
          <p:nvPr/>
        </p:nvSpPr>
        <p:spPr>
          <a:xfrm>
            <a:off x="3676790" y="2021989"/>
            <a:ext cx="2330942" cy="536045"/>
          </a:xfrm>
          <a:prstGeom prst="rect">
            <a:avLst/>
          </a:prstGeom>
          <a:noFill/>
          <a:ln>
            <a:solidFill>
              <a:srgbClr val="2E9051"/>
            </a:solidFill>
          </a:ln>
        </p:spPr>
        <p:txBody>
          <a:bodyPr spcFirstLastPara="1" wrap="square" lIns="90000" tIns="91425" rIns="91425" bIns="91425" anchor="ctr" anchorCtr="0">
            <a:noAutofit/>
          </a:bodyPr>
          <a:lstStyle/>
          <a:p>
            <a:pPr marL="0" lvl="0" indent="0" algn="ctr" rtl="0">
              <a:spcBef>
                <a:spcPts val="0"/>
              </a:spcBef>
              <a:spcAft>
                <a:spcPts val="0"/>
              </a:spcAft>
              <a:buNone/>
            </a:pPr>
            <a:endParaRPr lang="en-US" altLang="ja-JP" sz="1050" b="1" dirty="0">
              <a:solidFill>
                <a:srgbClr val="666666"/>
              </a:solidFill>
              <a:latin typeface="Yu Gothic" panose="020B0400000000000000" pitchFamily="34" charset="-128"/>
              <a:ea typeface="Yu Gothic" panose="020B0400000000000000" pitchFamily="34" charset="-128"/>
            </a:endParaRPr>
          </a:p>
        </p:txBody>
      </p:sp>
      <p:sp>
        <p:nvSpPr>
          <p:cNvPr id="189" name="Google Shape;113;p26">
            <a:extLst>
              <a:ext uri="{FF2B5EF4-FFF2-40B4-BE49-F238E27FC236}">
                <a16:creationId xmlns:a16="http://schemas.microsoft.com/office/drawing/2014/main" id="{54040A23-68F8-9D4F-87B6-B03B7B683A39}"/>
              </a:ext>
            </a:extLst>
          </p:cNvPr>
          <p:cNvSpPr txBox="1"/>
          <p:nvPr/>
        </p:nvSpPr>
        <p:spPr>
          <a:xfrm>
            <a:off x="3831087" y="2191958"/>
            <a:ext cx="2024125" cy="296274"/>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情報発信</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190" name="Google Shape;113;p26">
            <a:extLst>
              <a:ext uri="{FF2B5EF4-FFF2-40B4-BE49-F238E27FC236}">
                <a16:creationId xmlns:a16="http://schemas.microsoft.com/office/drawing/2014/main" id="{D23AADE1-3959-F945-B2CD-4B561BC4FF57}"/>
              </a:ext>
            </a:extLst>
          </p:cNvPr>
          <p:cNvSpPr txBox="1"/>
          <p:nvPr/>
        </p:nvSpPr>
        <p:spPr>
          <a:xfrm>
            <a:off x="3850544" y="1932450"/>
            <a:ext cx="1923543" cy="206492"/>
          </a:xfrm>
          <a:prstGeom prst="rect">
            <a:avLst/>
          </a:prstGeom>
          <a:solidFill>
            <a:schemeClr val="bg1"/>
          </a:solid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rgbClr val="2E9051"/>
                </a:solidFill>
                <a:latin typeface="Yu Gothic" panose="020B0400000000000000" pitchFamily="34" charset="-128"/>
                <a:ea typeface="Yu Gothic" panose="020B0400000000000000" pitchFamily="34" charset="-128"/>
              </a:rPr>
              <a:t>訪れる「きっかけ」づくり</a:t>
            </a:r>
            <a:endParaRPr lang="en-US" altLang="ja-JP" sz="1050" b="1" dirty="0">
              <a:solidFill>
                <a:srgbClr val="2E9051"/>
              </a:solidFill>
              <a:latin typeface="Yu Gothic" panose="020B0400000000000000" pitchFamily="34" charset="-128"/>
              <a:ea typeface="Yu Gothic" panose="020B0400000000000000" pitchFamily="34" charset="-128"/>
            </a:endParaRPr>
          </a:p>
        </p:txBody>
      </p:sp>
      <p:cxnSp>
        <p:nvCxnSpPr>
          <p:cNvPr id="213" name="直線矢印コネクタ 212">
            <a:extLst>
              <a:ext uri="{FF2B5EF4-FFF2-40B4-BE49-F238E27FC236}">
                <a16:creationId xmlns:a16="http://schemas.microsoft.com/office/drawing/2014/main" id="{ACA31329-6999-E143-A3EE-8A3E505F0569}"/>
              </a:ext>
            </a:extLst>
          </p:cNvPr>
          <p:cNvCxnSpPr>
            <a:cxnSpLocks/>
            <a:stCxn id="39" idx="3"/>
            <a:endCxn id="47" idx="1"/>
          </p:cNvCxnSpPr>
          <p:nvPr/>
        </p:nvCxnSpPr>
        <p:spPr>
          <a:xfrm>
            <a:off x="3110175" y="2350091"/>
            <a:ext cx="560290" cy="1471353"/>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sp>
        <p:nvSpPr>
          <p:cNvPr id="219" name="Google Shape;113;p26">
            <a:extLst>
              <a:ext uri="{FF2B5EF4-FFF2-40B4-BE49-F238E27FC236}">
                <a16:creationId xmlns:a16="http://schemas.microsoft.com/office/drawing/2014/main" id="{99034D95-1752-BC41-B62F-D5F59652304C}"/>
              </a:ext>
            </a:extLst>
          </p:cNvPr>
          <p:cNvSpPr txBox="1"/>
          <p:nvPr/>
        </p:nvSpPr>
        <p:spPr>
          <a:xfrm>
            <a:off x="2720550" y="2395754"/>
            <a:ext cx="730195" cy="310811"/>
          </a:xfrm>
          <a:prstGeom prst="rect">
            <a:avLst/>
          </a:prstGeom>
          <a:no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rgbClr val="FF624F"/>
                </a:solidFill>
                <a:latin typeface="Yu Gothic" panose="020B0400000000000000" pitchFamily="34" charset="-128"/>
                <a:ea typeface="Yu Gothic" panose="020B0400000000000000" pitchFamily="34" charset="-128"/>
              </a:rPr>
              <a:t>担い手</a:t>
            </a:r>
            <a:endParaRPr lang="en-US" altLang="ja-JP" sz="1050" b="1" dirty="0">
              <a:solidFill>
                <a:srgbClr val="FF624F"/>
              </a:solidFill>
              <a:latin typeface="Yu Gothic" panose="020B0400000000000000" pitchFamily="34" charset="-128"/>
              <a:ea typeface="Yu Gothic" panose="020B0400000000000000" pitchFamily="34" charset="-128"/>
            </a:endParaRPr>
          </a:p>
        </p:txBody>
      </p:sp>
      <p:sp>
        <p:nvSpPr>
          <p:cNvPr id="220" name="Google Shape;113;p26">
            <a:extLst>
              <a:ext uri="{FF2B5EF4-FFF2-40B4-BE49-F238E27FC236}">
                <a16:creationId xmlns:a16="http://schemas.microsoft.com/office/drawing/2014/main" id="{DC75F77D-AA90-0A41-A79D-00B146343AB0}"/>
              </a:ext>
            </a:extLst>
          </p:cNvPr>
          <p:cNvSpPr txBox="1"/>
          <p:nvPr/>
        </p:nvSpPr>
        <p:spPr>
          <a:xfrm>
            <a:off x="2901288" y="3392452"/>
            <a:ext cx="730195" cy="310811"/>
          </a:xfrm>
          <a:prstGeom prst="rect">
            <a:avLst/>
          </a:prstGeom>
          <a:no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rgbClr val="FF624F"/>
                </a:solidFill>
                <a:latin typeface="Yu Gothic" panose="020B0400000000000000" pitchFamily="34" charset="-128"/>
                <a:ea typeface="Yu Gothic" panose="020B0400000000000000" pitchFamily="34" charset="-128"/>
              </a:rPr>
              <a:t>担い手</a:t>
            </a:r>
            <a:endParaRPr lang="en-US" altLang="ja-JP" sz="1050" b="1" dirty="0">
              <a:solidFill>
                <a:srgbClr val="FF624F"/>
              </a:solidFill>
              <a:latin typeface="Yu Gothic" panose="020B0400000000000000" pitchFamily="34" charset="-128"/>
              <a:ea typeface="Yu Gothic" panose="020B0400000000000000" pitchFamily="34" charset="-128"/>
            </a:endParaRPr>
          </a:p>
        </p:txBody>
      </p:sp>
      <p:sp>
        <p:nvSpPr>
          <p:cNvPr id="221" name="Google Shape;113;p26">
            <a:extLst>
              <a:ext uri="{FF2B5EF4-FFF2-40B4-BE49-F238E27FC236}">
                <a16:creationId xmlns:a16="http://schemas.microsoft.com/office/drawing/2014/main" id="{D33DEB89-55B0-F648-B4D5-E027EF974223}"/>
              </a:ext>
            </a:extLst>
          </p:cNvPr>
          <p:cNvSpPr txBox="1"/>
          <p:nvPr/>
        </p:nvSpPr>
        <p:spPr>
          <a:xfrm>
            <a:off x="2982310" y="4369498"/>
            <a:ext cx="730195" cy="310811"/>
          </a:xfrm>
          <a:prstGeom prst="rect">
            <a:avLst/>
          </a:prstGeom>
          <a:noFill/>
          <a:ln>
            <a:no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b="1">
                <a:solidFill>
                  <a:srgbClr val="FF624F"/>
                </a:solidFill>
                <a:latin typeface="Yu Gothic" panose="020B0400000000000000" pitchFamily="34" charset="-128"/>
                <a:ea typeface="Yu Gothic" panose="020B0400000000000000" pitchFamily="34" charset="-128"/>
              </a:rPr>
              <a:t>情報共有</a:t>
            </a:r>
            <a:endParaRPr lang="en-US" altLang="ja-JP" sz="1050" b="1" dirty="0">
              <a:solidFill>
                <a:srgbClr val="FF624F"/>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b="1">
                <a:solidFill>
                  <a:srgbClr val="FF624F"/>
                </a:solidFill>
                <a:latin typeface="Yu Gothic" panose="020B0400000000000000" pitchFamily="34" charset="-128"/>
                <a:ea typeface="Yu Gothic" panose="020B0400000000000000" pitchFamily="34" charset="-128"/>
              </a:rPr>
              <a:t>・連携</a:t>
            </a:r>
            <a:endParaRPr lang="en-US" altLang="ja-JP" sz="1050" b="1" dirty="0">
              <a:solidFill>
                <a:srgbClr val="FF624F"/>
              </a:solidFill>
              <a:latin typeface="Yu Gothic" panose="020B0400000000000000" pitchFamily="34" charset="-128"/>
              <a:ea typeface="Yu Gothic" panose="020B0400000000000000" pitchFamily="34" charset="-128"/>
            </a:endParaRPr>
          </a:p>
        </p:txBody>
      </p:sp>
      <p:cxnSp>
        <p:nvCxnSpPr>
          <p:cNvPr id="234" name="直線矢印コネクタ 233">
            <a:extLst>
              <a:ext uri="{FF2B5EF4-FFF2-40B4-BE49-F238E27FC236}">
                <a16:creationId xmlns:a16="http://schemas.microsoft.com/office/drawing/2014/main" id="{E099D687-47E4-8B42-861F-CF26DC7B6542}"/>
              </a:ext>
            </a:extLst>
          </p:cNvPr>
          <p:cNvCxnSpPr>
            <a:cxnSpLocks/>
            <a:stCxn id="181" idx="3"/>
            <a:endCxn id="55" idx="1"/>
          </p:cNvCxnSpPr>
          <p:nvPr/>
        </p:nvCxnSpPr>
        <p:spPr>
          <a:xfrm flipV="1">
            <a:off x="5973229" y="2293593"/>
            <a:ext cx="393899" cy="3595771"/>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cxnSp>
        <p:nvCxnSpPr>
          <p:cNvPr id="239" name="直線矢印コネクタ 238">
            <a:extLst>
              <a:ext uri="{FF2B5EF4-FFF2-40B4-BE49-F238E27FC236}">
                <a16:creationId xmlns:a16="http://schemas.microsoft.com/office/drawing/2014/main" id="{DC5C165D-09B4-FD46-A95E-E4CC10EE1B87}"/>
              </a:ext>
            </a:extLst>
          </p:cNvPr>
          <p:cNvCxnSpPr>
            <a:cxnSpLocks/>
            <a:stCxn id="89" idx="3"/>
            <a:endCxn id="58" idx="1"/>
          </p:cNvCxnSpPr>
          <p:nvPr/>
        </p:nvCxnSpPr>
        <p:spPr>
          <a:xfrm>
            <a:off x="5822731" y="3645459"/>
            <a:ext cx="544397" cy="1251"/>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sp>
        <p:nvSpPr>
          <p:cNvPr id="256" name="Google Shape;113;p26">
            <a:extLst>
              <a:ext uri="{FF2B5EF4-FFF2-40B4-BE49-F238E27FC236}">
                <a16:creationId xmlns:a16="http://schemas.microsoft.com/office/drawing/2014/main" id="{FC1569B2-B2D6-474F-B0F3-6327D6C23731}"/>
              </a:ext>
            </a:extLst>
          </p:cNvPr>
          <p:cNvSpPr txBox="1"/>
          <p:nvPr/>
        </p:nvSpPr>
        <p:spPr>
          <a:xfrm>
            <a:off x="53228" y="1932857"/>
            <a:ext cx="1563597" cy="4792776"/>
          </a:xfrm>
          <a:prstGeom prst="rect">
            <a:avLst/>
          </a:prstGeom>
          <a:solidFill>
            <a:schemeClr val="bg1">
              <a:lumMod val="95000"/>
            </a:schemeClr>
          </a:solidFill>
          <a:ln>
            <a:noFill/>
          </a:ln>
        </p:spPr>
        <p:txBody>
          <a:bodyPr spcFirstLastPara="1" wrap="square" lIns="90000" tIns="91425" rIns="91425" bIns="91425" anchor="t" anchorCtr="0">
            <a:noAutofit/>
          </a:bodyPr>
          <a:lstStyle/>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a:t>
            </a:r>
            <a:r>
              <a:rPr lang="ja-JP" altLang="en-US" sz="1050">
                <a:solidFill>
                  <a:srgbClr val="FF624F"/>
                </a:solidFill>
                <a:latin typeface="Yu Gothic" panose="020B0400000000000000" pitchFamily="34" charset="-128"/>
                <a:ea typeface="Yu Gothic" panose="020B0400000000000000" pitchFamily="34" charset="-128"/>
              </a:rPr>
              <a:t>「観光客を増やす」</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ことを重視</a:t>
            </a:r>
            <a:r>
              <a:rPr lang="ja-JP" altLang="en-US" sz="1050">
                <a:solidFill>
                  <a:srgbClr val="666666"/>
                </a:solidFill>
                <a:latin typeface="Yu Gothic" panose="020B0400000000000000" pitchFamily="34" charset="-128"/>
                <a:ea typeface="Yu Gothic" panose="020B0400000000000000" pitchFamily="34" charset="-128"/>
              </a:rPr>
              <a:t>する住民</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　は</a:t>
            </a:r>
            <a:r>
              <a:rPr lang="en-US" altLang="ja-JP" sz="1050" dirty="0">
                <a:solidFill>
                  <a:srgbClr val="FF624F"/>
                </a:solidFill>
                <a:latin typeface="Yu Gothic" panose="020B0400000000000000" pitchFamily="34" charset="-128"/>
                <a:ea typeface="Yu Gothic" panose="020B0400000000000000" pitchFamily="34" charset="-128"/>
              </a:rPr>
              <a:t>8.6</a:t>
            </a:r>
            <a:r>
              <a:rPr lang="ja-JP" altLang="en-US" sz="1050">
                <a:solidFill>
                  <a:srgbClr val="FF624F"/>
                </a:solidFill>
                <a:latin typeface="Yu Gothic" panose="020B0400000000000000" pitchFamily="34" charset="-128"/>
                <a:ea typeface="Yu Gothic" panose="020B0400000000000000" pitchFamily="34" charset="-128"/>
              </a:rPr>
              <a:t>％</a:t>
            </a:r>
            <a:r>
              <a:rPr lang="ja-JP" altLang="en-US" sz="1050">
                <a:solidFill>
                  <a:srgbClr val="666666"/>
                </a:solidFill>
                <a:latin typeface="Yu Gothic" panose="020B0400000000000000" pitchFamily="34" charset="-128"/>
                <a:ea typeface="Yu Gothic" panose="020B0400000000000000" pitchFamily="34" charset="-128"/>
              </a:rPr>
              <a:t>と低い。</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endParaRPr lang="en-US" altLang="ja-JP" sz="1050" dirty="0">
              <a:solidFill>
                <a:srgbClr val="666666"/>
              </a:solidFill>
              <a:latin typeface="Yu Gothic" panose="020B0400000000000000" pitchFamily="34" charset="-128"/>
              <a:ea typeface="Yu Gothic" panose="020B0400000000000000" pitchFamily="34" charset="-128"/>
            </a:endParaRPr>
          </a:p>
          <a:p>
            <a:pPr lvl="0"/>
            <a:r>
              <a:rPr lang="ja-JP" altLang="en-US" sz="1050">
                <a:solidFill>
                  <a:srgbClr val="666666"/>
                </a:solidFill>
                <a:latin typeface="Yu Gothic" panose="020B0400000000000000" pitchFamily="34" charset="-128"/>
                <a:ea typeface="Yu Gothic" panose="020B0400000000000000" pitchFamily="34" charset="-128"/>
              </a:rPr>
              <a:t>✓</a:t>
            </a:r>
            <a:r>
              <a:rPr lang="en-US" altLang="ja-JP" sz="1050" dirty="0">
                <a:solidFill>
                  <a:srgbClr val="666666"/>
                </a:solidFill>
                <a:latin typeface="Yu Gothic" panose="020B0400000000000000" pitchFamily="34" charset="-128"/>
                <a:ea typeface="Yu Gothic" panose="020B0400000000000000" pitchFamily="34" charset="-128"/>
              </a:rPr>
              <a:t> </a:t>
            </a:r>
            <a:r>
              <a:rPr lang="en-US" altLang="ja-JP" sz="1050" dirty="0">
                <a:solidFill>
                  <a:srgbClr val="FF624F"/>
                </a:solidFill>
                <a:latin typeface="Yu Gothic" panose="020B0400000000000000" pitchFamily="34" charset="-128"/>
                <a:ea typeface="Yu Gothic" panose="020B0400000000000000" pitchFamily="34" charset="-128"/>
              </a:rPr>
              <a:t>10</a:t>
            </a:r>
            <a:r>
              <a:rPr lang="ja-JP" altLang="en-US" sz="1050">
                <a:solidFill>
                  <a:srgbClr val="FF624F"/>
                </a:solidFill>
                <a:latin typeface="Yu Gothic" panose="020B0400000000000000" pitchFamily="34" charset="-128"/>
                <a:ea typeface="Yu Gothic" panose="020B0400000000000000" pitchFamily="34" charset="-128"/>
              </a:rPr>
              <a:t>代</a:t>
            </a:r>
            <a:r>
              <a:rPr lang="ja-JP" altLang="en-US" sz="1050">
                <a:solidFill>
                  <a:srgbClr val="666666"/>
                </a:solidFill>
                <a:latin typeface="Yu Gothic" panose="020B0400000000000000" pitchFamily="34" charset="-128"/>
                <a:ea typeface="Yu Gothic" panose="020B0400000000000000" pitchFamily="34" charset="-128"/>
              </a:rPr>
              <a:t>だけで見ると、</a:t>
            </a:r>
            <a:endParaRPr lang="en-US" altLang="ja-JP" sz="1050" dirty="0">
              <a:solidFill>
                <a:srgbClr val="666666"/>
              </a:solidFill>
              <a:latin typeface="Yu Gothic" panose="020B0400000000000000" pitchFamily="34" charset="-128"/>
              <a:ea typeface="Yu Gothic" panose="020B0400000000000000" pitchFamily="34" charset="-128"/>
            </a:endParaRPr>
          </a:p>
          <a:p>
            <a:pPr lvl="0"/>
            <a:r>
              <a:rPr lang="ja-JP" altLang="en-US" sz="1050">
                <a:solidFill>
                  <a:srgbClr val="666666"/>
                </a:solidFill>
                <a:latin typeface="Yu Gothic" panose="020B0400000000000000" pitchFamily="34" charset="-128"/>
                <a:ea typeface="Yu Gothic" panose="020B0400000000000000" pitchFamily="34" charset="-128"/>
              </a:rPr>
              <a:t>　</a:t>
            </a:r>
            <a:r>
              <a:rPr lang="en-US" altLang="ja-JP" sz="1050" dirty="0">
                <a:solidFill>
                  <a:srgbClr val="666666"/>
                </a:solidFill>
                <a:latin typeface="Yu Gothic" panose="020B0400000000000000" pitchFamily="34" charset="-128"/>
                <a:ea typeface="Yu Gothic" panose="020B0400000000000000" pitchFamily="34" charset="-128"/>
              </a:rPr>
              <a:t> </a:t>
            </a:r>
            <a:r>
              <a:rPr lang="en-US" altLang="ja-JP" sz="1050" dirty="0">
                <a:solidFill>
                  <a:srgbClr val="FF624F"/>
                </a:solidFill>
                <a:latin typeface="Yu Gothic" panose="020B0400000000000000" pitchFamily="34" charset="-128"/>
                <a:ea typeface="Yu Gothic" panose="020B0400000000000000" pitchFamily="34" charset="-128"/>
              </a:rPr>
              <a:t>34</a:t>
            </a:r>
            <a:r>
              <a:rPr lang="ja-JP" altLang="en-US" sz="1050">
                <a:solidFill>
                  <a:srgbClr val="FF624F"/>
                </a:solidFill>
                <a:latin typeface="Yu Gothic" panose="020B0400000000000000" pitchFamily="34" charset="-128"/>
                <a:ea typeface="Yu Gothic" panose="020B0400000000000000" pitchFamily="34" charset="-128"/>
              </a:rPr>
              <a:t>％</a:t>
            </a:r>
            <a:r>
              <a:rPr lang="ja-JP" altLang="en-US" sz="1050">
                <a:solidFill>
                  <a:srgbClr val="666666"/>
                </a:solidFill>
                <a:latin typeface="Yu Gothic" panose="020B0400000000000000" pitchFamily="34" charset="-128"/>
                <a:ea typeface="Yu Gothic" panose="020B0400000000000000" pitchFamily="34" charset="-128"/>
              </a:rPr>
              <a:t>と高い。</a:t>
            </a:r>
            <a:endParaRPr lang="en-US" altLang="ja-JP" sz="1050" dirty="0">
              <a:solidFill>
                <a:srgbClr val="666666"/>
              </a:solidFill>
              <a:latin typeface="Yu Gothic" panose="020B0400000000000000" pitchFamily="34" charset="-128"/>
              <a:ea typeface="Yu Gothic" panose="020B0400000000000000" pitchFamily="34" charset="-128"/>
            </a:endParaRPr>
          </a:p>
          <a:p>
            <a:pPr lvl="0"/>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a:t>
            </a:r>
            <a:r>
              <a:rPr lang="ja-JP" altLang="en-US" sz="1050">
                <a:solidFill>
                  <a:srgbClr val="FF624F"/>
                </a:solidFill>
                <a:latin typeface="Yu Gothic" panose="020B0400000000000000" pitchFamily="34" charset="-128"/>
                <a:ea typeface="Yu Gothic" panose="020B0400000000000000" pitchFamily="34" charset="-128"/>
              </a:rPr>
              <a:t>地域資源を活用</a:t>
            </a:r>
            <a:r>
              <a:rPr lang="ja-JP" altLang="en-US" sz="1050">
                <a:solidFill>
                  <a:srgbClr val="666666"/>
                </a:solidFill>
                <a:latin typeface="Yu Gothic" panose="020B0400000000000000" pitchFamily="34" charset="-128"/>
                <a:ea typeface="Yu Gothic" panose="020B0400000000000000" pitchFamily="34" charset="-128"/>
              </a:rPr>
              <a:t>す　</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　</a:t>
            </a:r>
            <a:r>
              <a:rPr lang="en-US" altLang="ja-JP" sz="1050" dirty="0">
                <a:solidFill>
                  <a:srgbClr val="666666"/>
                </a:solidFill>
                <a:latin typeface="Yu Gothic" panose="020B0400000000000000" pitchFamily="34" charset="-128"/>
                <a:ea typeface="Yu Gothic" panose="020B0400000000000000" pitchFamily="34" charset="-128"/>
              </a:rPr>
              <a:t> </a:t>
            </a:r>
            <a:r>
              <a:rPr lang="ja-JP" altLang="en-US" sz="1050">
                <a:solidFill>
                  <a:srgbClr val="666666"/>
                </a:solidFill>
                <a:latin typeface="Yu Gothic" panose="020B0400000000000000" pitchFamily="34" charset="-128"/>
                <a:ea typeface="Yu Gothic" panose="020B0400000000000000" pitchFamily="34" charset="-128"/>
              </a:rPr>
              <a:t>ること」を</a:t>
            </a:r>
            <a:r>
              <a:rPr lang="ja-JP" altLang="en-US" sz="1050">
                <a:solidFill>
                  <a:srgbClr val="FF624F"/>
                </a:solidFill>
                <a:latin typeface="Yu Gothic" panose="020B0400000000000000" pitchFamily="34" charset="-128"/>
                <a:ea typeface="Yu Gothic" panose="020B0400000000000000" pitchFamily="34" charset="-128"/>
              </a:rPr>
              <a:t>重視する　　</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a:t>
            </a:r>
            <a:r>
              <a:rPr lang="en-US" altLang="ja-JP" sz="1050" dirty="0">
                <a:solidFill>
                  <a:srgbClr val="FF624F"/>
                </a:solidFill>
                <a:latin typeface="Yu Gothic" panose="020B0400000000000000" pitchFamily="34" charset="-128"/>
                <a:ea typeface="Yu Gothic" panose="020B0400000000000000" pitchFamily="34" charset="-128"/>
              </a:rPr>
              <a:t> </a:t>
            </a:r>
            <a:r>
              <a:rPr lang="ja-JP" altLang="en-US" sz="1050">
                <a:solidFill>
                  <a:srgbClr val="FF624F"/>
                </a:solidFill>
                <a:latin typeface="Yu Gothic" panose="020B0400000000000000" pitchFamily="34" charset="-128"/>
                <a:ea typeface="Yu Gothic" panose="020B0400000000000000" pitchFamily="34" charset="-128"/>
              </a:rPr>
              <a:t>人は</a:t>
            </a:r>
            <a:r>
              <a:rPr lang="en-US" altLang="ja-JP" sz="1050" dirty="0">
                <a:solidFill>
                  <a:srgbClr val="FF624F"/>
                </a:solidFill>
                <a:latin typeface="Yu Gothic" panose="020B0400000000000000" pitchFamily="34" charset="-128"/>
                <a:ea typeface="Yu Gothic" panose="020B0400000000000000" pitchFamily="34" charset="-128"/>
              </a:rPr>
              <a:t>70</a:t>
            </a:r>
            <a:r>
              <a:rPr lang="ja-JP" altLang="en-US" sz="1050">
                <a:solidFill>
                  <a:srgbClr val="FF624F"/>
                </a:solidFill>
                <a:latin typeface="Yu Gothic" panose="020B0400000000000000" pitchFamily="34" charset="-128"/>
                <a:ea typeface="Yu Gothic" panose="020B0400000000000000" pitchFamily="34" charset="-128"/>
              </a:rPr>
              <a:t>％</a:t>
            </a:r>
            <a:r>
              <a:rPr lang="ja-JP" altLang="en-US" sz="1050">
                <a:solidFill>
                  <a:srgbClr val="666666"/>
                </a:solidFill>
                <a:latin typeface="Yu Gothic" panose="020B0400000000000000" pitchFamily="34" charset="-128"/>
                <a:ea typeface="Yu Gothic" panose="020B0400000000000000" pitchFamily="34" charset="-128"/>
              </a:rPr>
              <a:t>と多い。</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a:t>
            </a:r>
            <a:r>
              <a:rPr lang="ja-JP" altLang="en-US" sz="1050">
                <a:solidFill>
                  <a:srgbClr val="FF624F"/>
                </a:solidFill>
                <a:latin typeface="Yu Gothic" panose="020B0400000000000000" pitchFamily="34" charset="-128"/>
                <a:ea typeface="Yu Gothic" panose="020B0400000000000000" pitchFamily="34" charset="-128"/>
              </a:rPr>
              <a:t>市内のイベント年間</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a:t>
            </a:r>
            <a:r>
              <a:rPr lang="en-US" altLang="ja-JP" sz="1050" dirty="0">
                <a:solidFill>
                  <a:srgbClr val="FF624F"/>
                </a:solidFill>
                <a:latin typeface="Yu Gothic" panose="020B0400000000000000" pitchFamily="34" charset="-128"/>
                <a:ea typeface="Yu Gothic" panose="020B0400000000000000" pitchFamily="34" charset="-128"/>
              </a:rPr>
              <a:t>118</a:t>
            </a:r>
            <a:r>
              <a:rPr lang="ja-JP" altLang="en-US" sz="1050">
                <a:solidFill>
                  <a:srgbClr val="FF624F"/>
                </a:solidFill>
                <a:latin typeface="Yu Gothic" panose="020B0400000000000000" pitchFamily="34" charset="-128"/>
                <a:ea typeface="Yu Gothic" panose="020B0400000000000000" pitchFamily="34" charset="-128"/>
              </a:rPr>
              <a:t>件以上</a:t>
            </a:r>
            <a:r>
              <a:rPr lang="ja-JP" altLang="en-US" sz="1050">
                <a:solidFill>
                  <a:srgbClr val="666666"/>
                </a:solidFill>
                <a:latin typeface="Yu Gothic" panose="020B0400000000000000" pitchFamily="34" charset="-128"/>
                <a:ea typeface="Yu Gothic" panose="020B0400000000000000" pitchFamily="34" charset="-128"/>
              </a:rPr>
              <a:t>と多数。　</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　</a:t>
            </a:r>
            <a:r>
              <a:rPr lang="ja-JP" altLang="en-US" sz="1050">
                <a:solidFill>
                  <a:srgbClr val="FF624F"/>
                </a:solidFill>
                <a:latin typeface="Yu Gothic" panose="020B0400000000000000" pitchFamily="34" charset="-128"/>
                <a:ea typeface="Yu Gothic" panose="020B0400000000000000" pitchFamily="34" charset="-128"/>
              </a:rPr>
              <a:t>費用対効果</a:t>
            </a:r>
            <a:r>
              <a:rPr lang="ja-JP" altLang="en-US" sz="1050">
                <a:solidFill>
                  <a:srgbClr val="666666"/>
                </a:solidFill>
                <a:latin typeface="Yu Gothic" panose="020B0400000000000000" pitchFamily="34" charset="-128"/>
                <a:ea typeface="Yu Gothic" panose="020B0400000000000000" pitchFamily="34" charset="-128"/>
              </a:rPr>
              <a:t>や、</a:t>
            </a:r>
            <a:r>
              <a:rPr lang="ja-JP" altLang="en-US" sz="1050">
                <a:solidFill>
                  <a:srgbClr val="FF624F"/>
                </a:solidFill>
                <a:latin typeface="Yu Gothic" panose="020B0400000000000000" pitchFamily="34" charset="-128"/>
                <a:ea typeface="Yu Gothic" panose="020B0400000000000000" pitchFamily="34" charset="-128"/>
              </a:rPr>
              <a:t>担い</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手の不足</a:t>
            </a:r>
            <a:r>
              <a:rPr lang="ja-JP" altLang="en-US" sz="1050">
                <a:solidFill>
                  <a:srgbClr val="666666"/>
                </a:solidFill>
                <a:latin typeface="Yu Gothic" panose="020B0400000000000000" pitchFamily="34" charset="-128"/>
                <a:ea typeface="Yu Gothic" panose="020B0400000000000000" pitchFamily="34" charset="-128"/>
              </a:rPr>
              <a:t>、</a:t>
            </a:r>
            <a:r>
              <a:rPr lang="ja-JP" altLang="en-US" sz="1050">
                <a:solidFill>
                  <a:srgbClr val="FF624F"/>
                </a:solidFill>
                <a:latin typeface="Yu Gothic" panose="020B0400000000000000" pitchFamily="34" charset="-128"/>
                <a:ea typeface="Yu Gothic" panose="020B0400000000000000" pitchFamily="34" charset="-128"/>
              </a:rPr>
              <a:t>相互の連</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携</a:t>
            </a:r>
            <a:r>
              <a:rPr lang="ja-JP" altLang="en-US" sz="1050">
                <a:solidFill>
                  <a:srgbClr val="666666"/>
                </a:solidFill>
                <a:latin typeface="Yu Gothic" panose="020B0400000000000000" pitchFamily="34" charset="-128"/>
                <a:ea typeface="Yu Gothic" panose="020B0400000000000000" pitchFamily="34" charset="-128"/>
              </a:rPr>
              <a:t>には課題があるが、</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　</a:t>
            </a:r>
            <a:r>
              <a:rPr lang="ja-JP" altLang="en-US" sz="1050">
                <a:solidFill>
                  <a:srgbClr val="FF624F"/>
                </a:solidFill>
                <a:latin typeface="Yu Gothic" panose="020B0400000000000000" pitchFamily="34" charset="-128"/>
                <a:ea typeface="Yu Gothic" panose="020B0400000000000000" pitchFamily="34" charset="-128"/>
              </a:rPr>
              <a:t>観光客誘致や地元経</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済に一定の効果</a:t>
            </a:r>
            <a:r>
              <a:rPr lang="ja-JP" altLang="en-US" sz="1050">
                <a:solidFill>
                  <a:srgbClr val="666666"/>
                </a:solidFill>
                <a:latin typeface="Yu Gothic" panose="020B0400000000000000" pitchFamily="34" charset="-128"/>
                <a:ea typeface="Yu Gothic" panose="020B0400000000000000" pitchFamily="34" charset="-128"/>
              </a:rPr>
              <a:t>を生</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　んでいる。</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✓観光客のうち</a:t>
            </a:r>
            <a:r>
              <a:rPr lang="ja-JP" altLang="en-US" sz="1050">
                <a:solidFill>
                  <a:srgbClr val="FF624F"/>
                </a:solidFill>
                <a:latin typeface="Yu Gothic" panose="020B0400000000000000" pitchFamily="34" charset="-128"/>
                <a:ea typeface="Yu Gothic" panose="020B0400000000000000" pitchFamily="34" charset="-128"/>
              </a:rPr>
              <a:t>宿泊す</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en-US" altLang="ja-JP" sz="1050" dirty="0">
                <a:solidFill>
                  <a:srgbClr val="FF624F"/>
                </a:solidFill>
                <a:latin typeface="Yu Gothic" panose="020B0400000000000000" pitchFamily="34" charset="-128"/>
                <a:ea typeface="Yu Gothic" panose="020B0400000000000000" pitchFamily="34" charset="-128"/>
              </a:rPr>
              <a:t>   </a:t>
            </a:r>
            <a:r>
              <a:rPr lang="ja-JP" altLang="en-US" sz="1050">
                <a:solidFill>
                  <a:srgbClr val="FF624F"/>
                </a:solidFill>
                <a:latin typeface="Yu Gothic" panose="020B0400000000000000" pitchFamily="34" charset="-128"/>
                <a:ea typeface="Yu Gothic" panose="020B0400000000000000" pitchFamily="34" charset="-128"/>
              </a:rPr>
              <a:t>るのは</a:t>
            </a:r>
            <a:r>
              <a:rPr lang="en-US" altLang="ja-JP" sz="1050" dirty="0">
                <a:solidFill>
                  <a:srgbClr val="FF624F"/>
                </a:solidFill>
                <a:latin typeface="Yu Gothic" panose="020B0400000000000000" pitchFamily="34" charset="-128"/>
                <a:ea typeface="Yu Gothic" panose="020B0400000000000000" pitchFamily="34" charset="-128"/>
              </a:rPr>
              <a:t>1</a:t>
            </a:r>
            <a:r>
              <a:rPr lang="ja-JP" altLang="en-US" sz="1050">
                <a:solidFill>
                  <a:srgbClr val="FF624F"/>
                </a:solidFill>
                <a:latin typeface="Yu Gothic" panose="020B0400000000000000" pitchFamily="34" charset="-128"/>
                <a:ea typeface="Yu Gothic" panose="020B0400000000000000" pitchFamily="34" charset="-128"/>
              </a:rPr>
              <a:t>割</a:t>
            </a:r>
            <a:r>
              <a:rPr lang="ja-JP" altLang="en-US" sz="1050">
                <a:solidFill>
                  <a:srgbClr val="666666"/>
                </a:solidFill>
                <a:latin typeface="Yu Gothic" panose="020B0400000000000000" pitchFamily="34" charset="-128"/>
                <a:ea typeface="Yu Gothic" panose="020B0400000000000000" pitchFamily="34" charset="-128"/>
              </a:rPr>
              <a:t>程度。</a:t>
            </a:r>
            <a:r>
              <a:rPr lang="ja-JP" altLang="en-US" sz="1050">
                <a:solidFill>
                  <a:srgbClr val="FF624F"/>
                </a:solidFill>
                <a:latin typeface="Yu Gothic" panose="020B0400000000000000" pitchFamily="34" charset="-128"/>
                <a:ea typeface="Yu Gothic" panose="020B0400000000000000" pitchFamily="34" charset="-128"/>
              </a:rPr>
              <a:t>宿</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泊業の事業所は南魚</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沼市の</a:t>
            </a:r>
            <a:r>
              <a:rPr lang="en-US" altLang="ja-JP" sz="1050" dirty="0">
                <a:solidFill>
                  <a:srgbClr val="FF624F"/>
                </a:solidFill>
                <a:latin typeface="Yu Gothic" panose="020B0400000000000000" pitchFamily="34" charset="-128"/>
                <a:ea typeface="Yu Gothic" panose="020B0400000000000000" pitchFamily="34" charset="-128"/>
              </a:rPr>
              <a:t>1/4</a:t>
            </a:r>
            <a:r>
              <a:rPr lang="ja-JP" altLang="en-US" sz="1050">
                <a:solidFill>
                  <a:srgbClr val="666666"/>
                </a:solidFill>
                <a:latin typeface="Yu Gothic" panose="020B0400000000000000" pitchFamily="34" charset="-128"/>
                <a:ea typeface="Yu Gothic" panose="020B0400000000000000" pitchFamily="34" charset="-128"/>
              </a:rPr>
              <a:t>。</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✓観光案内所への問い　</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666666"/>
                </a:solidFill>
                <a:latin typeface="Yu Gothic" panose="020B0400000000000000" pitchFamily="34" charset="-128"/>
                <a:ea typeface="Yu Gothic" panose="020B0400000000000000" pitchFamily="34" charset="-128"/>
              </a:rPr>
              <a:t>　合わせには、</a:t>
            </a:r>
            <a:r>
              <a:rPr lang="ja-JP" altLang="en-US" sz="1050">
                <a:solidFill>
                  <a:srgbClr val="FF624F"/>
                </a:solidFill>
                <a:latin typeface="Yu Gothic" panose="020B0400000000000000" pitchFamily="34" charset="-128"/>
                <a:ea typeface="Yu Gothic" panose="020B0400000000000000" pitchFamily="34" charset="-128"/>
              </a:rPr>
              <a:t>観光ス　</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ポットへのアクセス　</a:t>
            </a:r>
            <a:endParaRPr lang="en-US" altLang="ja-JP" sz="1050" dirty="0">
              <a:solidFill>
                <a:srgbClr val="FF624F"/>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rgbClr val="FF624F"/>
                </a:solidFill>
                <a:latin typeface="Yu Gothic" panose="020B0400000000000000" pitchFamily="34" charset="-128"/>
                <a:ea typeface="Yu Gothic" panose="020B0400000000000000" pitchFamily="34" charset="-128"/>
              </a:rPr>
              <a:t>　の問い合わせ</a:t>
            </a:r>
            <a:r>
              <a:rPr lang="ja-JP" altLang="en-US" sz="1050">
                <a:solidFill>
                  <a:srgbClr val="666666"/>
                </a:solidFill>
                <a:latin typeface="Yu Gothic" panose="020B0400000000000000" pitchFamily="34" charset="-128"/>
                <a:ea typeface="Yu Gothic" panose="020B0400000000000000" pitchFamily="34" charset="-128"/>
              </a:rPr>
              <a:t>が多数。</a:t>
            </a:r>
            <a:endParaRPr lang="en-US" altLang="ja-JP" sz="1050" dirty="0">
              <a:solidFill>
                <a:srgbClr val="666666"/>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endParaRPr lang="en-US" altLang="ja-JP" sz="1050" dirty="0">
              <a:solidFill>
                <a:srgbClr val="666666"/>
              </a:solidFill>
              <a:latin typeface="Yu Gothic" panose="020B0400000000000000" pitchFamily="34" charset="-128"/>
              <a:ea typeface="Yu Gothic" panose="020B0400000000000000" pitchFamily="34" charset="-128"/>
            </a:endParaRPr>
          </a:p>
        </p:txBody>
      </p:sp>
      <p:sp>
        <p:nvSpPr>
          <p:cNvPr id="302" name="Google Shape;113;p26">
            <a:extLst>
              <a:ext uri="{FF2B5EF4-FFF2-40B4-BE49-F238E27FC236}">
                <a16:creationId xmlns:a16="http://schemas.microsoft.com/office/drawing/2014/main" id="{4DFF23AF-E513-CC4D-9190-3463A546A5CF}"/>
              </a:ext>
            </a:extLst>
          </p:cNvPr>
          <p:cNvSpPr txBox="1"/>
          <p:nvPr/>
        </p:nvSpPr>
        <p:spPr>
          <a:xfrm>
            <a:off x="3782151" y="6400696"/>
            <a:ext cx="2024125" cy="367852"/>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外国人に対する「来る前」</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　</a:t>
            </a:r>
            <a:r>
              <a:rPr lang="en-US" altLang="ja-JP" sz="1050" dirty="0">
                <a:solidFill>
                  <a:schemeClr val="bg1"/>
                </a:solidFill>
                <a:latin typeface="Yu Gothic" panose="020B0400000000000000" pitchFamily="34" charset="-128"/>
                <a:ea typeface="Yu Gothic" panose="020B0400000000000000" pitchFamily="34" charset="-128"/>
              </a:rPr>
              <a:t> </a:t>
            </a:r>
            <a:r>
              <a:rPr lang="ja-JP" altLang="en-US" sz="1050">
                <a:solidFill>
                  <a:schemeClr val="bg1"/>
                </a:solidFill>
                <a:latin typeface="Yu Gothic" panose="020B0400000000000000" pitchFamily="34" charset="-128"/>
                <a:ea typeface="Yu Gothic" panose="020B0400000000000000" pitchFamily="34" charset="-128"/>
              </a:rPr>
              <a:t>の情報提供</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7</a:t>
            </a:fld>
            <a:endParaRPr dirty="0"/>
          </a:p>
        </p:txBody>
      </p:sp>
      <p:sp>
        <p:nvSpPr>
          <p:cNvPr id="58" name="Google Shape;113;p26">
            <a:extLst>
              <a:ext uri="{FF2B5EF4-FFF2-40B4-BE49-F238E27FC236}">
                <a16:creationId xmlns:a16="http://schemas.microsoft.com/office/drawing/2014/main" id="{EAE1CAC6-0306-EF4E-BB0A-63E4D6C8F2E2}"/>
              </a:ext>
            </a:extLst>
          </p:cNvPr>
          <p:cNvSpPr txBox="1"/>
          <p:nvPr/>
        </p:nvSpPr>
        <p:spPr>
          <a:xfrm>
            <a:off x="6367128" y="3267221"/>
            <a:ext cx="1076187" cy="758977"/>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en-US" altLang="ja-JP" sz="1050" dirty="0">
                <a:solidFill>
                  <a:schemeClr val="bg1"/>
                </a:solidFill>
                <a:latin typeface="Yu Gothic" panose="020B0400000000000000" pitchFamily="34" charset="-128"/>
                <a:ea typeface="Yu Gothic" panose="020B0400000000000000" pitchFamily="34" charset="-128"/>
              </a:rPr>
              <a:t>1</a:t>
            </a:r>
            <a:r>
              <a:rPr lang="ja-JP" altLang="en-US" sz="1050">
                <a:solidFill>
                  <a:schemeClr val="bg1"/>
                </a:solidFill>
                <a:latin typeface="Yu Gothic" panose="020B0400000000000000" pitchFamily="34" charset="-128"/>
                <a:ea typeface="Yu Gothic" panose="020B0400000000000000" pitchFamily="34" charset="-128"/>
              </a:rPr>
              <a:t>回あたりの</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滞在時間の</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増加</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59" name="Google Shape;113;p26">
            <a:extLst>
              <a:ext uri="{FF2B5EF4-FFF2-40B4-BE49-F238E27FC236}">
                <a16:creationId xmlns:a16="http://schemas.microsoft.com/office/drawing/2014/main" id="{36DC361D-85BA-DE4F-93C3-13A435888F7F}"/>
              </a:ext>
            </a:extLst>
          </p:cNvPr>
          <p:cNvSpPr txBox="1"/>
          <p:nvPr/>
        </p:nvSpPr>
        <p:spPr>
          <a:xfrm>
            <a:off x="6367128" y="4635674"/>
            <a:ext cx="1076187" cy="758977"/>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en-US" altLang="ja-JP" sz="1050" dirty="0">
                <a:solidFill>
                  <a:schemeClr val="bg1"/>
                </a:solidFill>
                <a:latin typeface="Yu Gothic" panose="020B0400000000000000" pitchFamily="34" charset="-128"/>
                <a:ea typeface="Yu Gothic" panose="020B0400000000000000" pitchFamily="34" charset="-128"/>
              </a:rPr>
              <a:t>1</a:t>
            </a:r>
            <a:r>
              <a:rPr lang="ja-JP" altLang="en-US" sz="1050">
                <a:solidFill>
                  <a:schemeClr val="bg1"/>
                </a:solidFill>
                <a:latin typeface="Yu Gothic" panose="020B0400000000000000" pitchFamily="34" charset="-128"/>
                <a:ea typeface="Yu Gothic" panose="020B0400000000000000" pitchFamily="34" charset="-128"/>
              </a:rPr>
              <a:t>回あたりの</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消費額の</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増加</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63" name="Google Shape;113;p26">
            <a:extLst>
              <a:ext uri="{FF2B5EF4-FFF2-40B4-BE49-F238E27FC236}">
                <a16:creationId xmlns:a16="http://schemas.microsoft.com/office/drawing/2014/main" id="{CBC91ED1-50AF-3242-850A-FAD413B10F9E}"/>
              </a:ext>
            </a:extLst>
          </p:cNvPr>
          <p:cNvSpPr txBox="1"/>
          <p:nvPr/>
        </p:nvSpPr>
        <p:spPr>
          <a:xfrm>
            <a:off x="6383584" y="5884790"/>
            <a:ext cx="1076187" cy="758977"/>
          </a:xfrm>
          <a:prstGeom prst="rect">
            <a:avLst/>
          </a:prstGeom>
          <a:solidFill>
            <a:srgbClr val="6FD2A8"/>
          </a:solidFill>
          <a:ln>
            <a:solidFill>
              <a:srgbClr val="6FD2A8"/>
            </a:solidFill>
          </a:ln>
        </p:spPr>
        <p:txBody>
          <a:bodyPr spcFirstLastPara="1" wrap="square" lIns="90000" tIns="91425" rIns="91425" bIns="91425" anchor="ctr" anchorCtr="0">
            <a:noAutofit/>
          </a:bodyPr>
          <a:lstStyle/>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来訪頻度の</a:t>
            </a:r>
            <a:endParaRPr lang="en-US" altLang="ja-JP" sz="1050" dirty="0">
              <a:solidFill>
                <a:schemeClr val="bg1"/>
              </a:solidFill>
              <a:latin typeface="Yu Gothic" panose="020B0400000000000000" pitchFamily="34" charset="-128"/>
              <a:ea typeface="Yu Gothic" panose="020B0400000000000000" pitchFamily="34" charset="-128"/>
            </a:endParaRPr>
          </a:p>
          <a:p>
            <a:pPr marL="0" lvl="0" indent="0" algn="ctr" rtl="0">
              <a:spcBef>
                <a:spcPts val="0"/>
              </a:spcBef>
              <a:spcAft>
                <a:spcPts val="0"/>
              </a:spcAft>
              <a:buNone/>
            </a:pPr>
            <a:r>
              <a:rPr lang="ja-JP" altLang="en-US" sz="1050">
                <a:solidFill>
                  <a:schemeClr val="bg1"/>
                </a:solidFill>
                <a:latin typeface="Yu Gothic" panose="020B0400000000000000" pitchFamily="34" charset="-128"/>
                <a:ea typeface="Yu Gothic" panose="020B0400000000000000" pitchFamily="34" charset="-128"/>
              </a:rPr>
              <a:t>増加</a:t>
            </a:r>
            <a:endParaRPr lang="en-US" altLang="ja-JP" sz="1050" dirty="0">
              <a:solidFill>
                <a:schemeClr val="bg1"/>
              </a:solidFill>
              <a:latin typeface="Yu Gothic" panose="020B0400000000000000" pitchFamily="34" charset="-128"/>
              <a:ea typeface="Yu Gothic" panose="020B0400000000000000" pitchFamily="34" charset="-128"/>
            </a:endParaRPr>
          </a:p>
        </p:txBody>
      </p:sp>
      <p:sp>
        <p:nvSpPr>
          <p:cNvPr id="14" name="乗算記号 13">
            <a:extLst>
              <a:ext uri="{FF2B5EF4-FFF2-40B4-BE49-F238E27FC236}">
                <a16:creationId xmlns:a16="http://schemas.microsoft.com/office/drawing/2014/main" id="{6AB68D39-3063-F448-8406-FC2FEA94E1B7}"/>
              </a:ext>
            </a:extLst>
          </p:cNvPr>
          <p:cNvSpPr/>
          <p:nvPr/>
        </p:nvSpPr>
        <p:spPr>
          <a:xfrm>
            <a:off x="6715338" y="2837434"/>
            <a:ext cx="365651" cy="433166"/>
          </a:xfrm>
          <a:prstGeom prst="mathMultiply">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乗算記号 64">
            <a:extLst>
              <a:ext uri="{FF2B5EF4-FFF2-40B4-BE49-F238E27FC236}">
                <a16:creationId xmlns:a16="http://schemas.microsoft.com/office/drawing/2014/main" id="{680C6657-F88B-9D4B-B326-E2028D8198C7}"/>
              </a:ext>
            </a:extLst>
          </p:cNvPr>
          <p:cNvSpPr/>
          <p:nvPr/>
        </p:nvSpPr>
        <p:spPr>
          <a:xfrm>
            <a:off x="6718017" y="4146662"/>
            <a:ext cx="365651" cy="433166"/>
          </a:xfrm>
          <a:prstGeom prst="mathMultiply">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乗算記号 65">
            <a:extLst>
              <a:ext uri="{FF2B5EF4-FFF2-40B4-BE49-F238E27FC236}">
                <a16:creationId xmlns:a16="http://schemas.microsoft.com/office/drawing/2014/main" id="{086BADDC-3090-AD49-BA80-69357D20582E}"/>
              </a:ext>
            </a:extLst>
          </p:cNvPr>
          <p:cNvSpPr/>
          <p:nvPr/>
        </p:nvSpPr>
        <p:spPr>
          <a:xfrm>
            <a:off x="6704955" y="5429376"/>
            <a:ext cx="365651" cy="433166"/>
          </a:xfrm>
          <a:prstGeom prst="mathMultiply">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三角形 16">
            <a:extLst>
              <a:ext uri="{FF2B5EF4-FFF2-40B4-BE49-F238E27FC236}">
                <a16:creationId xmlns:a16="http://schemas.microsoft.com/office/drawing/2014/main" id="{E89485E2-F9AD-9540-BC4A-EC14C02FE6B7}"/>
              </a:ext>
            </a:extLst>
          </p:cNvPr>
          <p:cNvSpPr/>
          <p:nvPr/>
        </p:nvSpPr>
        <p:spPr>
          <a:xfrm rot="5400000">
            <a:off x="5988778" y="4097473"/>
            <a:ext cx="3520891" cy="378491"/>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1" name="直線矢印コネクタ 70">
            <a:extLst>
              <a:ext uri="{FF2B5EF4-FFF2-40B4-BE49-F238E27FC236}">
                <a16:creationId xmlns:a16="http://schemas.microsoft.com/office/drawing/2014/main" id="{098B06CD-1C4B-4C44-8DB4-FAFD3E2DFC6A}"/>
              </a:ext>
            </a:extLst>
          </p:cNvPr>
          <p:cNvCxnSpPr>
            <a:cxnSpLocks/>
            <a:stCxn id="110" idx="3"/>
            <a:endCxn id="59" idx="1"/>
          </p:cNvCxnSpPr>
          <p:nvPr/>
        </p:nvCxnSpPr>
        <p:spPr>
          <a:xfrm flipV="1">
            <a:off x="5803615" y="5015163"/>
            <a:ext cx="563513" cy="756758"/>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B0D44309-AC14-B34E-ADEB-F34938333A9A}"/>
              </a:ext>
            </a:extLst>
          </p:cNvPr>
          <p:cNvCxnSpPr>
            <a:cxnSpLocks/>
            <a:stCxn id="89" idx="3"/>
            <a:endCxn id="59" idx="1"/>
          </p:cNvCxnSpPr>
          <p:nvPr/>
        </p:nvCxnSpPr>
        <p:spPr>
          <a:xfrm>
            <a:off x="5822731" y="3645459"/>
            <a:ext cx="544397" cy="1369704"/>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線矢印コネクタ 76">
            <a:extLst>
              <a:ext uri="{FF2B5EF4-FFF2-40B4-BE49-F238E27FC236}">
                <a16:creationId xmlns:a16="http://schemas.microsoft.com/office/drawing/2014/main" id="{8FD0540A-DA8D-A54C-9356-387884D3F6E8}"/>
              </a:ext>
            </a:extLst>
          </p:cNvPr>
          <p:cNvCxnSpPr>
            <a:cxnSpLocks/>
            <a:stCxn id="47" idx="3"/>
            <a:endCxn id="63" idx="1"/>
          </p:cNvCxnSpPr>
          <p:nvPr/>
        </p:nvCxnSpPr>
        <p:spPr>
          <a:xfrm>
            <a:off x="6001407" y="3821444"/>
            <a:ext cx="382177" cy="2442835"/>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線矢印コネクタ 79">
            <a:extLst>
              <a:ext uri="{FF2B5EF4-FFF2-40B4-BE49-F238E27FC236}">
                <a16:creationId xmlns:a16="http://schemas.microsoft.com/office/drawing/2014/main" id="{594E77F7-4FB6-5840-9402-95F9FB783E97}"/>
              </a:ext>
            </a:extLst>
          </p:cNvPr>
          <p:cNvCxnSpPr>
            <a:cxnSpLocks/>
            <a:stCxn id="188" idx="3"/>
            <a:endCxn id="63" idx="1"/>
          </p:cNvCxnSpPr>
          <p:nvPr/>
        </p:nvCxnSpPr>
        <p:spPr>
          <a:xfrm>
            <a:off x="6007732" y="2290012"/>
            <a:ext cx="375852" cy="3974267"/>
          </a:xfrm>
          <a:prstGeom prst="straightConnector1">
            <a:avLst/>
          </a:prstGeom>
          <a:ln w="19050">
            <a:solidFill>
              <a:srgbClr val="2E905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741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JP" altLang="en-US" sz="3000" b="1" dirty="0">
                <a:solidFill>
                  <a:srgbClr val="666666"/>
                </a:solidFill>
                <a:latin typeface="Yu Gothic" panose="020B0400000000000000" pitchFamily="34" charset="-128"/>
                <a:ea typeface="Yu Gothic" panose="020B0400000000000000" pitchFamily="34" charset="-128"/>
              </a:rPr>
              <a:t>ワークショップ（第３回）のテーマ</a:t>
            </a:r>
            <a:endParaRPr sz="3000" b="1" dirty="0">
              <a:solidFill>
                <a:srgbClr val="666666"/>
              </a:solidFill>
              <a:latin typeface="Yu Gothic" panose="020B0400000000000000" pitchFamily="34" charset="-128"/>
              <a:ea typeface="Yu Gothic" panose="020B0400000000000000" pitchFamily="34" charset="-128"/>
            </a:endParaRPr>
          </a:p>
        </p:txBody>
      </p:sp>
      <p:sp>
        <p:nvSpPr>
          <p:cNvPr id="114" name="Google Shape;114;p26"/>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8</a:t>
            </a:fld>
            <a:endParaRPr/>
          </a:p>
        </p:txBody>
      </p:sp>
      <p:sp>
        <p:nvSpPr>
          <p:cNvPr id="4" name="正方形/長方形 3">
            <a:extLst>
              <a:ext uri="{FF2B5EF4-FFF2-40B4-BE49-F238E27FC236}">
                <a16:creationId xmlns:a16="http://schemas.microsoft.com/office/drawing/2014/main" id="{68113885-C774-8042-AA6A-9DA6EAB5B7F5}"/>
              </a:ext>
            </a:extLst>
          </p:cNvPr>
          <p:cNvSpPr/>
          <p:nvPr/>
        </p:nvSpPr>
        <p:spPr>
          <a:xfrm>
            <a:off x="457200" y="2467870"/>
            <a:ext cx="2494346" cy="2460251"/>
          </a:xfrm>
          <a:prstGeom prst="rect">
            <a:avLst/>
          </a:prstGeom>
          <a:solidFill>
            <a:srgbClr val="6FD2A8"/>
          </a:solidFill>
          <a:ln>
            <a:solidFill>
              <a:srgbClr val="6FD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bg1"/>
                </a:solidFill>
                <a:latin typeface="Yu Gothic" panose="020B0400000000000000" pitchFamily="34" charset="-128"/>
                <a:ea typeface="Yu Gothic" panose="020B0400000000000000" pitchFamily="34" charset="-128"/>
              </a:rPr>
              <a:t>若者と</a:t>
            </a:r>
            <a:endParaRPr kumimoji="1" lang="en-US" altLang="ja-JP" sz="2400" b="1" dirty="0">
              <a:solidFill>
                <a:schemeClr val="bg1"/>
              </a:solidFill>
              <a:latin typeface="Yu Gothic" panose="020B0400000000000000" pitchFamily="34" charset="-128"/>
              <a:ea typeface="Yu Gothic" panose="020B0400000000000000" pitchFamily="34" charset="-128"/>
            </a:endParaRPr>
          </a:p>
          <a:p>
            <a:pPr algn="ctr"/>
            <a:r>
              <a:rPr kumimoji="1" lang="ja-JP" altLang="en-US" sz="2400" b="1">
                <a:solidFill>
                  <a:schemeClr val="bg1"/>
                </a:solidFill>
                <a:latin typeface="Yu Gothic" panose="020B0400000000000000" pitchFamily="34" charset="-128"/>
                <a:ea typeface="Yu Gothic" panose="020B0400000000000000" pitchFamily="34" charset="-128"/>
              </a:rPr>
              <a:t>「観光」</a:t>
            </a:r>
            <a:endParaRPr kumimoji="1" lang="en-US" altLang="ja-JP" sz="2400" b="1" dirty="0">
              <a:solidFill>
                <a:schemeClr val="bg1"/>
              </a:solidFill>
              <a:latin typeface="Yu Gothic" panose="020B0400000000000000" pitchFamily="34" charset="-128"/>
              <a:ea typeface="Yu Gothic" panose="020B0400000000000000" pitchFamily="34" charset="-128"/>
            </a:endParaRPr>
          </a:p>
          <a:p>
            <a:pPr algn="ctr"/>
            <a:r>
              <a:rPr kumimoji="1" lang="ja-JP" altLang="en-US" sz="2400" b="1">
                <a:solidFill>
                  <a:schemeClr val="bg1"/>
                </a:solidFill>
                <a:latin typeface="Yu Gothic" panose="020B0400000000000000" pitchFamily="34" charset="-128"/>
                <a:ea typeface="Yu Gothic" panose="020B0400000000000000" pitchFamily="34" charset="-128"/>
              </a:rPr>
              <a:t>「地域」</a:t>
            </a:r>
            <a:endParaRPr kumimoji="1" lang="en-US" altLang="ja-JP" sz="2400" b="1" dirty="0">
              <a:solidFill>
                <a:schemeClr val="bg1"/>
              </a:solidFill>
              <a:latin typeface="Yu Gothic" panose="020B0400000000000000" pitchFamily="34" charset="-128"/>
              <a:ea typeface="Yu Gothic" panose="020B0400000000000000" pitchFamily="34" charset="-128"/>
            </a:endParaRPr>
          </a:p>
        </p:txBody>
      </p:sp>
      <p:sp>
        <p:nvSpPr>
          <p:cNvPr id="5" name="正方形/長方形 4">
            <a:extLst>
              <a:ext uri="{FF2B5EF4-FFF2-40B4-BE49-F238E27FC236}">
                <a16:creationId xmlns:a16="http://schemas.microsoft.com/office/drawing/2014/main" id="{AC51B41B-5824-8A42-AEC8-C995FCC97A75}"/>
              </a:ext>
            </a:extLst>
          </p:cNvPr>
          <p:cNvSpPr/>
          <p:nvPr/>
        </p:nvSpPr>
        <p:spPr>
          <a:xfrm>
            <a:off x="3433823" y="2467870"/>
            <a:ext cx="2494346" cy="2460251"/>
          </a:xfrm>
          <a:prstGeom prst="rect">
            <a:avLst/>
          </a:prstGeom>
          <a:solidFill>
            <a:srgbClr val="6FD2A8"/>
          </a:solidFill>
          <a:ln>
            <a:solidFill>
              <a:srgbClr val="6FD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bg1"/>
                </a:solidFill>
                <a:latin typeface="Yu Gothic" panose="020B0400000000000000" pitchFamily="34" charset="-128"/>
                <a:ea typeface="Yu Gothic" panose="020B0400000000000000" pitchFamily="34" charset="-128"/>
              </a:rPr>
              <a:t>地域資源の</a:t>
            </a:r>
            <a:endParaRPr kumimoji="1" lang="en-US" altLang="ja-JP" sz="2400" b="1" dirty="0">
              <a:solidFill>
                <a:schemeClr val="bg1"/>
              </a:solidFill>
              <a:latin typeface="Yu Gothic" panose="020B0400000000000000" pitchFamily="34" charset="-128"/>
              <a:ea typeface="Yu Gothic" panose="020B0400000000000000" pitchFamily="34" charset="-128"/>
            </a:endParaRPr>
          </a:p>
          <a:p>
            <a:pPr algn="ctr"/>
            <a:r>
              <a:rPr kumimoji="1" lang="ja-JP" altLang="en-US" sz="2400" b="1">
                <a:solidFill>
                  <a:schemeClr val="bg1"/>
                </a:solidFill>
                <a:latin typeface="Yu Gothic" panose="020B0400000000000000" pitchFamily="34" charset="-128"/>
                <a:ea typeface="Yu Gothic" panose="020B0400000000000000" pitchFamily="34" charset="-128"/>
              </a:rPr>
              <a:t>磨き上げ</a:t>
            </a:r>
            <a:endParaRPr kumimoji="1" lang="en-US" altLang="ja-JP" sz="2400" b="1" dirty="0">
              <a:solidFill>
                <a:schemeClr val="bg1"/>
              </a:solidFill>
              <a:latin typeface="Yu Gothic" panose="020B0400000000000000" pitchFamily="34" charset="-128"/>
              <a:ea typeface="Yu Gothic" panose="020B0400000000000000" pitchFamily="34" charset="-128"/>
            </a:endParaRPr>
          </a:p>
        </p:txBody>
      </p:sp>
      <p:sp>
        <p:nvSpPr>
          <p:cNvPr id="6" name="正方形/長方形 5">
            <a:extLst>
              <a:ext uri="{FF2B5EF4-FFF2-40B4-BE49-F238E27FC236}">
                <a16:creationId xmlns:a16="http://schemas.microsoft.com/office/drawing/2014/main" id="{BCEBBD56-4972-FB4A-B6C1-23FC7E688945}"/>
              </a:ext>
            </a:extLst>
          </p:cNvPr>
          <p:cNvSpPr/>
          <p:nvPr/>
        </p:nvSpPr>
        <p:spPr>
          <a:xfrm>
            <a:off x="6410446" y="2467870"/>
            <a:ext cx="2494346" cy="2460251"/>
          </a:xfrm>
          <a:prstGeom prst="rect">
            <a:avLst/>
          </a:prstGeom>
          <a:solidFill>
            <a:srgbClr val="6FD2A8"/>
          </a:solidFill>
          <a:ln>
            <a:solidFill>
              <a:srgbClr val="6FD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bg1"/>
                </a:solidFill>
                <a:latin typeface="Yu Gothic" panose="020B0400000000000000" pitchFamily="34" charset="-128"/>
                <a:ea typeface="Yu Gothic" panose="020B0400000000000000" pitchFamily="34" charset="-128"/>
              </a:rPr>
              <a:t>理想的な</a:t>
            </a:r>
            <a:endParaRPr kumimoji="1" lang="en-US" altLang="ja-JP" sz="2400" b="1" dirty="0">
              <a:solidFill>
                <a:schemeClr val="bg1"/>
              </a:solidFill>
              <a:latin typeface="Yu Gothic" panose="020B0400000000000000" pitchFamily="34" charset="-128"/>
              <a:ea typeface="Yu Gothic" panose="020B0400000000000000" pitchFamily="34" charset="-128"/>
            </a:endParaRPr>
          </a:p>
          <a:p>
            <a:r>
              <a:rPr kumimoji="1" lang="ja-JP" altLang="en-US" sz="2400" b="1">
                <a:solidFill>
                  <a:schemeClr val="bg1"/>
                </a:solidFill>
                <a:latin typeface="Yu Gothic" panose="020B0400000000000000" pitchFamily="34" charset="-128"/>
                <a:ea typeface="Yu Gothic" panose="020B0400000000000000" pitchFamily="34" charset="-128"/>
              </a:rPr>
              <a:t>　・イベント</a:t>
            </a:r>
            <a:endParaRPr kumimoji="1" lang="en-US" altLang="ja-JP" sz="2400" b="1" dirty="0">
              <a:solidFill>
                <a:schemeClr val="bg1"/>
              </a:solidFill>
              <a:latin typeface="Yu Gothic" panose="020B0400000000000000" pitchFamily="34" charset="-128"/>
              <a:ea typeface="Yu Gothic" panose="020B0400000000000000" pitchFamily="34" charset="-128"/>
            </a:endParaRPr>
          </a:p>
          <a:p>
            <a:r>
              <a:rPr kumimoji="1" lang="ja-JP" altLang="en-US" sz="2400" b="1">
                <a:solidFill>
                  <a:schemeClr val="bg1"/>
                </a:solidFill>
                <a:latin typeface="Yu Gothic" panose="020B0400000000000000" pitchFamily="34" charset="-128"/>
                <a:ea typeface="Yu Gothic" panose="020B0400000000000000" pitchFamily="34" charset="-128"/>
              </a:rPr>
              <a:t>　・宿泊</a:t>
            </a:r>
            <a:endParaRPr kumimoji="1" lang="en-US" altLang="ja-JP" sz="2400" b="1" dirty="0">
              <a:solidFill>
                <a:schemeClr val="bg1"/>
              </a:solidFill>
              <a:latin typeface="Yu Gothic" panose="020B0400000000000000" pitchFamily="34" charset="-128"/>
              <a:ea typeface="Yu Gothic" panose="020B0400000000000000" pitchFamily="34" charset="-128"/>
            </a:endParaRPr>
          </a:p>
          <a:p>
            <a:r>
              <a:rPr kumimoji="1" lang="ja-JP" altLang="en-US" sz="2400" b="1">
                <a:solidFill>
                  <a:schemeClr val="bg1"/>
                </a:solidFill>
                <a:latin typeface="Yu Gothic" panose="020B0400000000000000" pitchFamily="34" charset="-128"/>
                <a:ea typeface="Yu Gothic" panose="020B0400000000000000" pitchFamily="34" charset="-128"/>
              </a:rPr>
              <a:t>　・交通</a:t>
            </a:r>
            <a:endParaRPr kumimoji="1" lang="en-US" altLang="ja-JP" sz="2400" b="1" dirty="0">
              <a:solidFill>
                <a:schemeClr val="bg1"/>
              </a:solidFill>
              <a:latin typeface="Yu Gothic" panose="020B0400000000000000" pitchFamily="34" charset="-128"/>
              <a:ea typeface="Yu Gothic" panose="020B0400000000000000" pitchFamily="34" charset="-128"/>
            </a:endParaRPr>
          </a:p>
          <a:p>
            <a:pPr algn="ctr"/>
            <a:r>
              <a:rPr kumimoji="1" lang="ja-JP" altLang="en-US" sz="2400" b="1">
                <a:solidFill>
                  <a:schemeClr val="bg1"/>
                </a:solidFill>
                <a:latin typeface="Yu Gothic" panose="020B0400000000000000" pitchFamily="34" charset="-128"/>
                <a:ea typeface="Yu Gothic" panose="020B0400000000000000" pitchFamily="34" charset="-128"/>
              </a:rPr>
              <a:t>のあり方</a:t>
            </a:r>
            <a:endParaRPr kumimoji="1" lang="en-US" altLang="ja-JP" sz="2400" b="1" dirty="0">
              <a:solidFill>
                <a:schemeClr val="bg1"/>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4029443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JP" altLang="en-US" sz="3000" b="1">
                <a:solidFill>
                  <a:srgbClr val="666666"/>
                </a:solidFill>
                <a:latin typeface="Yu Gothic" panose="020B0400000000000000" pitchFamily="34" charset="-128"/>
                <a:ea typeface="Yu Gothic" panose="020B0400000000000000" pitchFamily="34" charset="-128"/>
              </a:rPr>
              <a:t>成果報告</a:t>
            </a:r>
            <a:endParaRPr sz="3000" b="1" dirty="0">
              <a:solidFill>
                <a:srgbClr val="666666"/>
              </a:solidFill>
              <a:latin typeface="Yu Gothic" panose="020B0400000000000000" pitchFamily="34" charset="-128"/>
              <a:ea typeface="Yu Gothic" panose="020B0400000000000000" pitchFamily="34" charset="-128"/>
            </a:endParaRPr>
          </a:p>
        </p:txBody>
      </p:sp>
      <p:sp>
        <p:nvSpPr>
          <p:cNvPr id="114" name="Google Shape;114;p26"/>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9</a:t>
            </a:fld>
            <a:endParaRPr dirty="0"/>
          </a:p>
        </p:txBody>
      </p:sp>
      <p:sp>
        <p:nvSpPr>
          <p:cNvPr id="5" name="Google Shape;113;p26">
            <a:extLst>
              <a:ext uri="{FF2B5EF4-FFF2-40B4-BE49-F238E27FC236}">
                <a16:creationId xmlns:a16="http://schemas.microsoft.com/office/drawing/2014/main" id="{29486167-05EF-7644-A8C1-B6BB9D6E8CD1}"/>
              </a:ext>
            </a:extLst>
          </p:cNvPr>
          <p:cNvSpPr txBox="1"/>
          <p:nvPr/>
        </p:nvSpPr>
        <p:spPr>
          <a:xfrm>
            <a:off x="2819399" y="2792766"/>
            <a:ext cx="3581399" cy="170303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ja-JP" sz="4000" b="1" dirty="0">
                <a:solidFill>
                  <a:srgbClr val="666666"/>
                </a:solidFill>
                <a:latin typeface="Yu Gothic" panose="020B0400000000000000" pitchFamily="34" charset="-128"/>
                <a:ea typeface="Yu Gothic" panose="020B0400000000000000" pitchFamily="34" charset="-128"/>
              </a:rPr>
              <a:t>A</a:t>
            </a:r>
            <a:r>
              <a:rPr lang="ja-JP" altLang="en-US" sz="4000" b="1">
                <a:solidFill>
                  <a:srgbClr val="666666"/>
                </a:solidFill>
                <a:latin typeface="Yu Gothic" panose="020B0400000000000000" pitchFamily="34" charset="-128"/>
                <a:ea typeface="Yu Gothic" panose="020B0400000000000000" pitchFamily="34" charset="-128"/>
              </a:rPr>
              <a:t>グループ</a:t>
            </a:r>
            <a:endParaRPr sz="4000" b="1" dirty="0">
              <a:solidFill>
                <a:srgbClr val="666666"/>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858918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6" name="テキスト ボックス 15">
            <a:extLst>
              <a:ext uri="{FF2B5EF4-FFF2-40B4-BE49-F238E27FC236}">
                <a16:creationId xmlns:a16="http://schemas.microsoft.com/office/drawing/2014/main" id="{0B7820BB-F706-974F-A503-34FADC7A2ADF}"/>
              </a:ext>
            </a:extLst>
          </p:cNvPr>
          <p:cNvSpPr txBox="1"/>
          <p:nvPr/>
        </p:nvSpPr>
        <p:spPr>
          <a:xfrm>
            <a:off x="408305" y="2818623"/>
            <a:ext cx="4175267" cy="1521408"/>
          </a:xfrm>
          <a:prstGeom prst="rect">
            <a:avLst/>
          </a:prstGeom>
          <a:solidFill>
            <a:schemeClr val="bg1"/>
          </a:solidFill>
          <a:ln>
            <a:solidFill>
              <a:srgbClr val="666666"/>
            </a:solidFill>
          </a:ln>
        </p:spPr>
        <p:txBody>
          <a:bodyPr wrap="square" lIns="90000" rtlCol="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＜弱み＞</a:t>
            </a: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・若者の地元離れ</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1" i="0" u="none" strike="sng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8" name="テキスト ボックス 17">
            <a:extLst>
              <a:ext uri="{FF2B5EF4-FFF2-40B4-BE49-F238E27FC236}">
                <a16:creationId xmlns:a16="http://schemas.microsoft.com/office/drawing/2014/main" id="{40C400CC-2F51-5D44-BBBE-6DD26560981D}"/>
              </a:ext>
            </a:extLst>
          </p:cNvPr>
          <p:cNvSpPr txBox="1"/>
          <p:nvPr/>
        </p:nvSpPr>
        <p:spPr>
          <a:xfrm>
            <a:off x="4583572" y="2818623"/>
            <a:ext cx="4175267" cy="1521408"/>
          </a:xfrm>
          <a:prstGeom prst="rect">
            <a:avLst/>
          </a:prstGeom>
          <a:solidFill>
            <a:schemeClr val="bg1"/>
          </a:solidFill>
          <a:ln>
            <a:solidFill>
              <a:srgbClr val="666666"/>
            </a:solidFill>
          </a:ln>
        </p:spPr>
        <p:txBody>
          <a:bodyPr wrap="square" lIns="90000" rtlCol="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＜背景・根拠＞</a:t>
            </a: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・高校卒業（</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10</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代後半</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〜20</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代前半）のタイミング</a:t>
            </a:r>
            <a:endPar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　で市外に転出する者が多い（</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5</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年で約</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1200</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人）</a:t>
            </a:r>
            <a:endPar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・大学卒業</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就職（</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20</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代後半）で市内に戻るのは</a:t>
            </a:r>
            <a:endPar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　</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1/3</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程度。</a:t>
            </a:r>
            <a:endPar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・十日町ではやりたいことが出来ない</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フィールド</a:t>
            </a:r>
            <a:endPar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　ワークでの市出身、市外在住</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20</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代学生の意見</a:t>
            </a: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0" i="0" u="none" strike="sng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13" name="Google Shape;113;p26"/>
          <p:cNvSpPr txBox="1"/>
          <p:nvPr/>
        </p:nvSpPr>
        <p:spPr>
          <a:xfrm>
            <a:off x="457200" y="644196"/>
            <a:ext cx="5017625"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 altLang="en-US"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テーマ：</a:t>
            </a:r>
            <a:r>
              <a:rPr kumimoji="0" lang="ja-JP" altLang="en-US"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若者</a:t>
            </a:r>
            <a:r>
              <a:rPr kumimoji="0" lang="en-US" altLang="ja-JP"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JP" altLang="en-US"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地域・観光</a:t>
            </a:r>
            <a:endParaRPr kumimoji="0"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2" name="テキスト ボックス 1">
            <a:extLst>
              <a:ext uri="{FF2B5EF4-FFF2-40B4-BE49-F238E27FC236}">
                <a16:creationId xmlns:a16="http://schemas.microsoft.com/office/drawing/2014/main" id="{C9B941BE-287A-B246-9B65-9074EA329305}"/>
              </a:ext>
            </a:extLst>
          </p:cNvPr>
          <p:cNvSpPr txBox="1"/>
          <p:nvPr/>
        </p:nvSpPr>
        <p:spPr>
          <a:xfrm>
            <a:off x="395131" y="4928408"/>
            <a:ext cx="8376879" cy="308249"/>
          </a:xfrm>
          <a:prstGeom prst="rect">
            <a:avLst/>
          </a:prstGeom>
          <a:solidFill>
            <a:schemeClr val="bg1"/>
          </a:solidFill>
          <a:ln w="9525">
            <a:solidFill>
              <a:srgbClr val="2E9051"/>
            </a:solidFill>
          </a:ln>
        </p:spPr>
        <p:txBody>
          <a:bodyPr wrap="square" lIns="90000" rtlCol="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意欲ある若者が主体となった企画を実現するための支援</a:t>
            </a:r>
          </a:p>
        </p:txBody>
      </p:sp>
      <p:sp>
        <p:nvSpPr>
          <p:cNvPr id="81" name="Google Shape;113;p26">
            <a:extLst>
              <a:ext uri="{FF2B5EF4-FFF2-40B4-BE49-F238E27FC236}">
                <a16:creationId xmlns:a16="http://schemas.microsoft.com/office/drawing/2014/main" id="{8E7B51F7-97AB-F34F-ACBD-3A28BFE85498}"/>
              </a:ext>
            </a:extLst>
          </p:cNvPr>
          <p:cNvSpPr txBox="1"/>
          <p:nvPr/>
        </p:nvSpPr>
        <p:spPr>
          <a:xfrm>
            <a:off x="395132" y="4641377"/>
            <a:ext cx="8376879" cy="274868"/>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Arial"/>
                <a:sym typeface="Arial"/>
              </a:rPr>
              <a:t>取組方針</a:t>
            </a:r>
            <a:endParaRPr kumimoji="0" lang="en-US" altLang="ja-JP" sz="1600" b="1"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p:txBody>
      </p:sp>
      <p:sp>
        <p:nvSpPr>
          <p:cNvPr id="97" name="テキスト ボックス 96">
            <a:extLst>
              <a:ext uri="{FF2B5EF4-FFF2-40B4-BE49-F238E27FC236}">
                <a16:creationId xmlns:a16="http://schemas.microsoft.com/office/drawing/2014/main" id="{2BA70011-D579-FE45-BA0C-3D9A766F975E}"/>
              </a:ext>
            </a:extLst>
          </p:cNvPr>
          <p:cNvSpPr txBox="1"/>
          <p:nvPr/>
        </p:nvSpPr>
        <p:spPr>
          <a:xfrm>
            <a:off x="408305" y="1648007"/>
            <a:ext cx="4175267" cy="1177414"/>
          </a:xfrm>
          <a:prstGeom prst="rect">
            <a:avLst/>
          </a:prstGeom>
          <a:solidFill>
            <a:schemeClr val="bg1"/>
          </a:solidFill>
          <a:ln>
            <a:solidFill>
              <a:srgbClr val="666666"/>
            </a:solidFill>
          </a:ln>
        </p:spPr>
        <p:txBody>
          <a:bodyPr wrap="square" lIns="90000" rtlCol="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＜強み＞</a:t>
            </a: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・観光を重要視している</a:t>
            </a:r>
            <a:r>
              <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10</a:t>
            </a:r>
            <a:r>
              <a:rPr kumimoji="1" lang="ja-JP"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代は多い。</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20</a:t>
            </a:r>
            <a:r>
              <a:rPr kumimoji="1" lang="ja-JP"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代でもやる気のある層は一定数存在。</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5" name="テキスト ボックス 14">
            <a:extLst>
              <a:ext uri="{FF2B5EF4-FFF2-40B4-BE49-F238E27FC236}">
                <a16:creationId xmlns:a16="http://schemas.microsoft.com/office/drawing/2014/main" id="{5DAAB032-0776-8044-9468-C82132CA0B7E}"/>
              </a:ext>
            </a:extLst>
          </p:cNvPr>
          <p:cNvSpPr txBox="1"/>
          <p:nvPr/>
        </p:nvSpPr>
        <p:spPr>
          <a:xfrm>
            <a:off x="4583572" y="1648007"/>
            <a:ext cx="4175267" cy="1177414"/>
          </a:xfrm>
          <a:prstGeom prst="rect">
            <a:avLst/>
          </a:prstGeom>
          <a:solidFill>
            <a:schemeClr val="bg1"/>
          </a:solidFill>
          <a:ln>
            <a:solidFill>
              <a:srgbClr val="666666"/>
            </a:solidFill>
          </a:ln>
        </p:spPr>
        <p:txBody>
          <a:bodyPr wrap="square" lIns="90000" rtlCol="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＜背景・根拠＞</a:t>
            </a: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・市総合計画のアンケート調査で「観光客を増や</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す」の回答割合が全体の</a:t>
            </a:r>
            <a:r>
              <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35</a:t>
            </a: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％が</a:t>
            </a:r>
            <a:r>
              <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10</a:t>
            </a: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代が顕著</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・商工会議所や市役所へ、起業したい、何かやり</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たい</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20</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代からの相談がある</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メンバー意見）</a:t>
            </a:r>
            <a:endPar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endParaRPr>
          </a:p>
        </p:txBody>
      </p:sp>
      <p:sp>
        <p:nvSpPr>
          <p:cNvPr id="19" name="テキスト ボックス 18">
            <a:extLst>
              <a:ext uri="{FF2B5EF4-FFF2-40B4-BE49-F238E27FC236}">
                <a16:creationId xmlns:a16="http://schemas.microsoft.com/office/drawing/2014/main" id="{6A4053DC-10B2-2F4C-B96E-6FFAE2B05D72}"/>
              </a:ext>
            </a:extLst>
          </p:cNvPr>
          <p:cNvSpPr txBox="1"/>
          <p:nvPr/>
        </p:nvSpPr>
        <p:spPr>
          <a:xfrm>
            <a:off x="381958" y="5789834"/>
            <a:ext cx="8376879" cy="1014375"/>
          </a:xfrm>
          <a:prstGeom prst="rect">
            <a:avLst/>
          </a:prstGeom>
          <a:solidFill>
            <a:schemeClr val="bg1"/>
          </a:solidFill>
          <a:ln>
            <a:solidFill>
              <a:srgbClr val="666666"/>
            </a:solidFill>
          </a:ln>
        </p:spPr>
        <p:txBody>
          <a:bodyPr wrap="square" lIns="90000" rtlCol="0" anchor="t"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観光に対して意欲的な</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10</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代が、</a:t>
            </a:r>
            <a:r>
              <a:rPr kumimoji="1" lang="en-US" altLang="ja-JP"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20</a:t>
            </a:r>
            <a:r>
              <a:rPr kumimoji="1" lang="ja-JP" altLang="en-US" sz="1400" b="0" i="0" u="none" strike="noStrike" kern="0" cap="none" spc="0" normalizeH="0" baseline="0" noProof="0" dirty="0">
                <a:ln>
                  <a:noFill/>
                </a:ln>
                <a:solidFill>
                  <a:srgbClr val="595959"/>
                </a:solidFill>
                <a:effectLst/>
                <a:uLnTx/>
                <a:uFillTx/>
                <a:latin typeface="Yu Gothic" panose="020B0400000000000000" pitchFamily="34" charset="-128"/>
                <a:ea typeface="Yu Gothic" panose="020B0400000000000000" pitchFamily="34" charset="-128"/>
                <a:cs typeface="Arial"/>
                <a:sym typeface="Arial"/>
              </a:rPr>
              <a:t>代後半で市内に戻ってもやりたいことが実現できない現状。彼らに対して適切なサポートを行うことで、個社の成功（新たなコンテンツの誕生）⇒地域経済の活性化⇒「若者が活躍できる」イメージの定着⇒意欲ある若者の流入⇒若者による</a:t>
            </a: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取組みが増える</a:t>
            </a:r>
            <a:r>
              <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a:t>
            </a: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好循環へ</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20" name="Google Shape;113;p26">
            <a:extLst>
              <a:ext uri="{FF2B5EF4-FFF2-40B4-BE49-F238E27FC236}">
                <a16:creationId xmlns:a16="http://schemas.microsoft.com/office/drawing/2014/main" id="{D05C84C6-B78E-F148-8792-54C6FCE3D1CE}"/>
              </a:ext>
            </a:extLst>
          </p:cNvPr>
          <p:cNvSpPr txBox="1"/>
          <p:nvPr/>
        </p:nvSpPr>
        <p:spPr>
          <a:xfrm>
            <a:off x="381959" y="5513562"/>
            <a:ext cx="8376879" cy="269372"/>
          </a:xfrm>
          <a:prstGeom prst="rect">
            <a:avLst/>
          </a:prstGeom>
          <a:solidFill>
            <a:schemeClr val="bg1">
              <a:lumMod val="9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理由</a:t>
            </a:r>
            <a:endParaRPr kumimoji="0"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88" name="Google Shape;113;p26">
            <a:extLst>
              <a:ext uri="{FF2B5EF4-FFF2-40B4-BE49-F238E27FC236}">
                <a16:creationId xmlns:a16="http://schemas.microsoft.com/office/drawing/2014/main" id="{A0D5F2B1-A7FD-A646-BC17-E20E57C9BE36}"/>
              </a:ext>
            </a:extLst>
          </p:cNvPr>
          <p:cNvSpPr txBox="1"/>
          <p:nvPr/>
        </p:nvSpPr>
        <p:spPr>
          <a:xfrm>
            <a:off x="406085" y="1253673"/>
            <a:ext cx="8352753" cy="394609"/>
          </a:xfrm>
          <a:prstGeom prst="rect">
            <a:avLst/>
          </a:prstGeom>
          <a:solidFill>
            <a:schemeClr val="bg1">
              <a:lumMod val="9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テーマに関する十日町市の強み・弱み</a:t>
            </a:r>
            <a:endParaRPr kumimoji="0"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4" name="テキスト ボックス 3">
            <a:extLst>
              <a:ext uri="{FF2B5EF4-FFF2-40B4-BE49-F238E27FC236}">
                <a16:creationId xmlns:a16="http://schemas.microsoft.com/office/drawing/2014/main" id="{A168E6FC-A951-964C-BB98-78888099F889}"/>
              </a:ext>
            </a:extLst>
          </p:cNvPr>
          <p:cNvSpPr txBox="1"/>
          <p:nvPr/>
        </p:nvSpPr>
        <p:spPr>
          <a:xfrm>
            <a:off x="10107827" y="3348681"/>
            <a:ext cx="0" cy="0"/>
          </a:xfrm>
          <a:prstGeom prst="rect">
            <a:avLst/>
          </a:prstGeom>
          <a:noFill/>
          <a:ln>
            <a:noFill/>
          </a:ln>
        </p:spPr>
        <p:txBody>
          <a:bodyPr spcFirstLastPara="1" wrap="none" lIns="91425" tIns="91425" rIns="91425" bIns="91425" rtlCol="0"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1"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7" name="三角形 16">
            <a:extLst>
              <a:ext uri="{FF2B5EF4-FFF2-40B4-BE49-F238E27FC236}">
                <a16:creationId xmlns:a16="http://schemas.microsoft.com/office/drawing/2014/main" id="{A5763931-D46C-3D4D-A6FB-FD55EA0DCE37}"/>
              </a:ext>
            </a:extLst>
          </p:cNvPr>
          <p:cNvSpPr/>
          <p:nvPr/>
        </p:nvSpPr>
        <p:spPr>
          <a:xfrm rot="10800000">
            <a:off x="3838740" y="4402167"/>
            <a:ext cx="1445589" cy="191213"/>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22" name="三角形 21">
            <a:extLst>
              <a:ext uri="{FF2B5EF4-FFF2-40B4-BE49-F238E27FC236}">
                <a16:creationId xmlns:a16="http://schemas.microsoft.com/office/drawing/2014/main" id="{A54D25E5-F852-9142-8DDC-793FFDCD76D7}"/>
              </a:ext>
            </a:extLst>
          </p:cNvPr>
          <p:cNvSpPr/>
          <p:nvPr/>
        </p:nvSpPr>
        <p:spPr>
          <a:xfrm rot="10800000">
            <a:off x="3825565" y="5285096"/>
            <a:ext cx="1445589" cy="191213"/>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Tree>
    <p:extLst>
      <p:ext uri="{BB962C8B-B14F-4D97-AF65-F5344CB8AC3E}">
        <p14:creationId xmlns:p14="http://schemas.microsoft.com/office/powerpoint/2010/main" val="1883963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観光を重要視している</a:t>
            </a:r>
            <a:r>
              <a:rPr kumimoji="1"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10</a:t>
            </a:r>
            <a:r>
              <a:rPr kumimoji="1"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代は多い。</a:t>
            </a:r>
            <a:endParaRPr kumimoji="1"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pic>
        <p:nvPicPr>
          <p:cNvPr id="15" name="図 14">
            <a:extLst>
              <a:ext uri="{FF2B5EF4-FFF2-40B4-BE49-F238E27FC236}">
                <a16:creationId xmlns:a16="http://schemas.microsoft.com/office/drawing/2014/main" id="{D33DFC44-AAE3-8447-810A-56914BFFED5E}"/>
              </a:ext>
            </a:extLst>
          </p:cNvPr>
          <p:cNvPicPr>
            <a:picLocks noChangeAspect="1"/>
          </p:cNvPicPr>
          <p:nvPr/>
        </p:nvPicPr>
        <p:blipFill>
          <a:blip r:embed="rId3"/>
          <a:stretch>
            <a:fillRect/>
          </a:stretch>
        </p:blipFill>
        <p:spPr>
          <a:xfrm>
            <a:off x="308957" y="1338392"/>
            <a:ext cx="8694549" cy="4994742"/>
          </a:xfrm>
          <a:prstGeom prst="rect">
            <a:avLst/>
          </a:prstGeom>
        </p:spPr>
      </p:pic>
      <p:sp>
        <p:nvSpPr>
          <p:cNvPr id="17" name="Google Shape;461;p31">
            <a:extLst>
              <a:ext uri="{FF2B5EF4-FFF2-40B4-BE49-F238E27FC236}">
                <a16:creationId xmlns:a16="http://schemas.microsoft.com/office/drawing/2014/main" id="{A926C996-CAC6-884A-88CC-81AD253DB320}"/>
              </a:ext>
            </a:extLst>
          </p:cNvPr>
          <p:cNvSpPr/>
          <p:nvPr/>
        </p:nvSpPr>
        <p:spPr>
          <a:xfrm>
            <a:off x="2709900" y="2473739"/>
            <a:ext cx="2023465" cy="1080821"/>
          </a:xfrm>
          <a:prstGeom prst="wedgeRectCallout">
            <a:avLst>
              <a:gd name="adj1" fmla="val -71464"/>
              <a:gd name="adj2" fmla="val 41026"/>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altLang="ja" sz="1400" b="0" i="0" u="none" strike="noStrike" kern="0" cap="none" spc="0" normalizeH="0" baseline="0" noProof="0">
                <a:ln>
                  <a:noFill/>
                </a:ln>
                <a:solidFill>
                  <a:srgbClr val="666666"/>
                </a:solidFill>
                <a:effectLst/>
                <a:uLnTx/>
                <a:uFillTx/>
                <a:latin typeface="Arial"/>
                <a:cs typeface="Arial"/>
                <a:sym typeface="Arial"/>
              </a:rPr>
              <a:t>10</a:t>
            </a:r>
            <a:r>
              <a:rPr kumimoji="0" lang="ja" altLang="en-US" sz="1400" b="0" i="0" u="none" strike="noStrike" kern="0" cap="none" spc="0" normalizeH="0" baseline="0" noProof="0">
                <a:ln>
                  <a:noFill/>
                </a:ln>
                <a:solidFill>
                  <a:srgbClr val="666666"/>
                </a:solidFill>
                <a:effectLst/>
                <a:uLnTx/>
                <a:uFillTx/>
                <a:latin typeface="Arial"/>
                <a:cs typeface="Arial"/>
                <a:sym typeface="Arial"/>
              </a:rPr>
              <a:t>代では顕著に高い</a:t>
            </a:r>
            <a:endParaRPr kumimoji="0" sz="1400" b="0" i="0" u="none" strike="noStrike" kern="0" cap="none" spc="0" normalizeH="0" baseline="0" noProof="0">
              <a:ln>
                <a:noFill/>
              </a:ln>
              <a:solidFill>
                <a:srgbClr val="666666"/>
              </a:solidFill>
              <a:effectLst/>
              <a:uLnTx/>
              <a:uFillTx/>
              <a:latin typeface="Arial"/>
              <a:cs typeface="Arial"/>
              <a:sym typeface="Arial"/>
            </a:endParaRPr>
          </a:p>
        </p:txBody>
      </p:sp>
      <p:sp>
        <p:nvSpPr>
          <p:cNvPr id="2" name="正方形/長方形 1">
            <a:extLst>
              <a:ext uri="{FF2B5EF4-FFF2-40B4-BE49-F238E27FC236}">
                <a16:creationId xmlns:a16="http://schemas.microsoft.com/office/drawing/2014/main" id="{5C7F4E83-CC6E-6443-BB0A-F65E5671E653}"/>
              </a:ext>
            </a:extLst>
          </p:cNvPr>
          <p:cNvSpPr/>
          <p:nvPr/>
        </p:nvSpPr>
        <p:spPr>
          <a:xfrm>
            <a:off x="3646844" y="6405549"/>
            <a:ext cx="5039957" cy="317074"/>
          </a:xfrm>
          <a:prstGeom prst="rect">
            <a:avLst/>
          </a:prstGeom>
        </p:spPr>
        <p:txBody>
          <a:bodyPr wrap="square">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altLang="ja-JP" sz="1400" b="0" i="0" u="none" strike="noStrike" kern="0" cap="none" spc="0" normalizeH="0" baseline="0" noProof="0" dirty="0">
                <a:ln>
                  <a:noFill/>
                </a:ln>
                <a:solidFill>
                  <a:srgbClr val="666666"/>
                </a:solidFill>
                <a:effectLst/>
                <a:uLnTx/>
                <a:uFillTx/>
                <a:latin typeface="Arial"/>
                <a:cs typeface="Arial"/>
                <a:sym typeface="Arial"/>
              </a:rPr>
              <a:t>※</a:t>
            </a:r>
            <a:r>
              <a:rPr kumimoji="0" lang="ja-JP" altLang="en-US" sz="1400" b="0" i="0" u="none" strike="noStrike" kern="0" cap="none" spc="0" normalizeH="0" baseline="0" noProof="0">
                <a:ln>
                  <a:noFill/>
                </a:ln>
                <a:solidFill>
                  <a:srgbClr val="666666"/>
                </a:solidFill>
                <a:effectLst/>
                <a:uLnTx/>
                <a:uFillTx/>
                <a:latin typeface="Arial"/>
                <a:cs typeface="Arial"/>
                <a:sym typeface="Arial"/>
              </a:rPr>
              <a:t>令和元年度十日町市総合計画に関するアンケート調査</a:t>
            </a:r>
            <a:endParaRPr kumimoji="0" lang="ja-JP" altLang="en-US" sz="1400" b="0" i="0" u="none" strike="noStrike" kern="0" cap="none" spc="0" normalizeH="0" baseline="0" noProof="0" dirty="0">
              <a:ln>
                <a:noFill/>
              </a:ln>
              <a:solidFill>
                <a:srgbClr val="666666"/>
              </a:solidFill>
              <a:effectLst/>
              <a:uLnTx/>
              <a:uFillTx/>
              <a:latin typeface="Arial"/>
              <a:cs typeface="Arial"/>
              <a:sym typeface="Arial"/>
            </a:endParaRPr>
          </a:p>
        </p:txBody>
      </p:sp>
    </p:spTree>
    <p:extLst>
      <p:ext uri="{BB962C8B-B14F-4D97-AF65-F5344CB8AC3E}">
        <p14:creationId xmlns:p14="http://schemas.microsoft.com/office/powerpoint/2010/main" val="1434894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20</a:t>
            </a:r>
            <a:r>
              <a:rPr kumimoji="0"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代前半での人口流出。</a:t>
            </a:r>
            <a:r>
              <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20</a:t>
            </a:r>
            <a:r>
              <a:rPr kumimoji="0"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代後半では約</a:t>
            </a:r>
            <a:r>
              <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1/3</a:t>
            </a:r>
            <a:r>
              <a:rPr kumimoji="0"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しか戻らない。</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pic>
        <p:nvPicPr>
          <p:cNvPr id="3" name="図 2">
            <a:extLst>
              <a:ext uri="{FF2B5EF4-FFF2-40B4-BE49-F238E27FC236}">
                <a16:creationId xmlns:a16="http://schemas.microsoft.com/office/drawing/2014/main" id="{F11F6DC9-B256-7449-A879-F6E98E8B5C08}"/>
              </a:ext>
            </a:extLst>
          </p:cNvPr>
          <p:cNvPicPr>
            <a:picLocks noChangeAspect="1"/>
          </p:cNvPicPr>
          <p:nvPr/>
        </p:nvPicPr>
        <p:blipFill>
          <a:blip r:embed="rId3"/>
          <a:stretch>
            <a:fillRect/>
          </a:stretch>
        </p:blipFill>
        <p:spPr>
          <a:xfrm>
            <a:off x="905362" y="988264"/>
            <a:ext cx="6981453" cy="5865016"/>
          </a:xfrm>
          <a:prstGeom prst="rect">
            <a:avLst/>
          </a:prstGeom>
        </p:spPr>
      </p:pic>
      <p:pic>
        <p:nvPicPr>
          <p:cNvPr id="5" name="図 4">
            <a:extLst>
              <a:ext uri="{FF2B5EF4-FFF2-40B4-BE49-F238E27FC236}">
                <a16:creationId xmlns:a16="http://schemas.microsoft.com/office/drawing/2014/main" id="{99D6647C-2877-D745-9880-6728EE627518}"/>
              </a:ext>
            </a:extLst>
          </p:cNvPr>
          <p:cNvPicPr>
            <a:picLocks noChangeAspect="1"/>
          </p:cNvPicPr>
          <p:nvPr/>
        </p:nvPicPr>
        <p:blipFill>
          <a:blip r:embed="rId4"/>
          <a:stretch>
            <a:fillRect/>
          </a:stretch>
        </p:blipFill>
        <p:spPr>
          <a:xfrm>
            <a:off x="5000737" y="4157441"/>
            <a:ext cx="1905678" cy="1588065"/>
          </a:xfrm>
          <a:prstGeom prst="rect">
            <a:avLst/>
          </a:prstGeom>
        </p:spPr>
      </p:pic>
      <p:pic>
        <p:nvPicPr>
          <p:cNvPr id="7" name="図 6">
            <a:extLst>
              <a:ext uri="{FF2B5EF4-FFF2-40B4-BE49-F238E27FC236}">
                <a16:creationId xmlns:a16="http://schemas.microsoft.com/office/drawing/2014/main" id="{CE6163DC-A5A3-F849-A5A9-FD17EBD5D8CF}"/>
              </a:ext>
            </a:extLst>
          </p:cNvPr>
          <p:cNvPicPr>
            <a:picLocks noChangeAspect="1"/>
          </p:cNvPicPr>
          <p:nvPr/>
        </p:nvPicPr>
        <p:blipFill>
          <a:blip r:embed="rId5"/>
          <a:stretch>
            <a:fillRect/>
          </a:stretch>
        </p:blipFill>
        <p:spPr>
          <a:xfrm>
            <a:off x="7166058" y="4146683"/>
            <a:ext cx="1805825" cy="1594505"/>
          </a:xfrm>
          <a:prstGeom prst="rect">
            <a:avLst/>
          </a:prstGeom>
        </p:spPr>
      </p:pic>
      <p:sp>
        <p:nvSpPr>
          <p:cNvPr id="8" name="正方形/長方形 7">
            <a:extLst>
              <a:ext uri="{FF2B5EF4-FFF2-40B4-BE49-F238E27FC236}">
                <a16:creationId xmlns:a16="http://schemas.microsoft.com/office/drawing/2014/main" id="{5E53B125-66B0-2142-AC87-526651E03F31}"/>
              </a:ext>
            </a:extLst>
          </p:cNvPr>
          <p:cNvSpPr/>
          <p:nvPr/>
        </p:nvSpPr>
        <p:spPr>
          <a:xfrm rot="18947646">
            <a:off x="2162645" y="6327903"/>
            <a:ext cx="1133837" cy="169434"/>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12" name="正方形/長方形 11">
            <a:extLst>
              <a:ext uri="{FF2B5EF4-FFF2-40B4-BE49-F238E27FC236}">
                <a16:creationId xmlns:a16="http://schemas.microsoft.com/office/drawing/2014/main" id="{1BE09478-7AA9-D048-9C90-D5B391AE4539}"/>
              </a:ext>
            </a:extLst>
          </p:cNvPr>
          <p:cNvSpPr/>
          <p:nvPr/>
        </p:nvSpPr>
        <p:spPr>
          <a:xfrm rot="18947646">
            <a:off x="2486872" y="6306388"/>
            <a:ext cx="1133837" cy="169434"/>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13" name="正方形/長方形 12">
            <a:extLst>
              <a:ext uri="{FF2B5EF4-FFF2-40B4-BE49-F238E27FC236}">
                <a16:creationId xmlns:a16="http://schemas.microsoft.com/office/drawing/2014/main" id="{CAF4158C-9892-5D4A-9307-15DF08F92A41}"/>
              </a:ext>
            </a:extLst>
          </p:cNvPr>
          <p:cNvSpPr/>
          <p:nvPr/>
        </p:nvSpPr>
        <p:spPr>
          <a:xfrm>
            <a:off x="5000737" y="5292764"/>
            <a:ext cx="1905678" cy="175153"/>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14" name="正方形/長方形 13">
            <a:extLst>
              <a:ext uri="{FF2B5EF4-FFF2-40B4-BE49-F238E27FC236}">
                <a16:creationId xmlns:a16="http://schemas.microsoft.com/office/drawing/2014/main" id="{F0015909-02ED-0048-8810-1D5752729241}"/>
              </a:ext>
            </a:extLst>
          </p:cNvPr>
          <p:cNvSpPr/>
          <p:nvPr/>
        </p:nvSpPr>
        <p:spPr>
          <a:xfrm>
            <a:off x="7095288" y="5496890"/>
            <a:ext cx="1905678" cy="175153"/>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9" name="円/楕円 8">
            <a:extLst>
              <a:ext uri="{FF2B5EF4-FFF2-40B4-BE49-F238E27FC236}">
                <a16:creationId xmlns:a16="http://schemas.microsoft.com/office/drawing/2014/main" id="{D5B1047A-49D7-304F-A445-66FF5D34D7F8}"/>
              </a:ext>
            </a:extLst>
          </p:cNvPr>
          <p:cNvSpPr/>
          <p:nvPr/>
        </p:nvSpPr>
        <p:spPr>
          <a:xfrm>
            <a:off x="2655936" y="3767507"/>
            <a:ext cx="796066" cy="1894591"/>
          </a:xfrm>
          <a:prstGeom prst="ellipse">
            <a:avLst/>
          </a:prstGeom>
          <a:noFill/>
          <a:ln>
            <a:solidFill>
              <a:srgbClr val="FF6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16" name="円/楕円 15">
            <a:extLst>
              <a:ext uri="{FF2B5EF4-FFF2-40B4-BE49-F238E27FC236}">
                <a16:creationId xmlns:a16="http://schemas.microsoft.com/office/drawing/2014/main" id="{B8FFF7E0-458B-0246-B446-7D0BFB28D66E}"/>
              </a:ext>
            </a:extLst>
          </p:cNvPr>
          <p:cNvSpPr/>
          <p:nvPr/>
        </p:nvSpPr>
        <p:spPr>
          <a:xfrm>
            <a:off x="2956973" y="2269401"/>
            <a:ext cx="796066" cy="884048"/>
          </a:xfrm>
          <a:prstGeom prst="ellipse">
            <a:avLst/>
          </a:prstGeom>
          <a:noFill/>
          <a:ln>
            <a:solidFill>
              <a:srgbClr val="FF6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Tree>
    <p:extLst>
      <p:ext uri="{BB962C8B-B14F-4D97-AF65-F5344CB8AC3E}">
        <p14:creationId xmlns:p14="http://schemas.microsoft.com/office/powerpoint/2010/main" val="446092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実現プラン（理想状態）を考える</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graphicFrame>
        <p:nvGraphicFramePr>
          <p:cNvPr id="27" name="表 26">
            <a:extLst>
              <a:ext uri="{FF2B5EF4-FFF2-40B4-BE49-F238E27FC236}">
                <a16:creationId xmlns:a16="http://schemas.microsoft.com/office/drawing/2014/main" id="{53D8135D-D8FC-2549-B27C-6EB1B3FD3EDC}"/>
              </a:ext>
            </a:extLst>
          </p:cNvPr>
          <p:cNvGraphicFramePr>
            <a:graphicFrameLocks noGrp="1"/>
          </p:cNvGraphicFramePr>
          <p:nvPr>
            <p:extLst/>
          </p:nvPr>
        </p:nvGraphicFramePr>
        <p:xfrm>
          <a:off x="457200" y="1244321"/>
          <a:ext cx="8291946" cy="5516880"/>
        </p:xfrm>
        <a:graphic>
          <a:graphicData uri="http://schemas.openxmlformats.org/drawingml/2006/table">
            <a:tbl>
              <a:tblPr firstRow="1" bandRow="1">
                <a:tableStyleId>{103FBD92-D8A3-4E0C-8835-1228816B166B}</a:tableStyleId>
              </a:tblPr>
              <a:tblGrid>
                <a:gridCol w="1465118">
                  <a:extLst>
                    <a:ext uri="{9D8B030D-6E8A-4147-A177-3AD203B41FA5}">
                      <a16:colId xmlns:a16="http://schemas.microsoft.com/office/drawing/2014/main" val="3759485366"/>
                    </a:ext>
                  </a:extLst>
                </a:gridCol>
                <a:gridCol w="1660877">
                  <a:extLst>
                    <a:ext uri="{9D8B030D-6E8A-4147-A177-3AD203B41FA5}">
                      <a16:colId xmlns:a16="http://schemas.microsoft.com/office/drawing/2014/main" val="1495387205"/>
                    </a:ext>
                  </a:extLst>
                </a:gridCol>
                <a:gridCol w="1658389">
                  <a:extLst>
                    <a:ext uri="{9D8B030D-6E8A-4147-A177-3AD203B41FA5}">
                      <a16:colId xmlns:a16="http://schemas.microsoft.com/office/drawing/2014/main" val="3904266205"/>
                    </a:ext>
                  </a:extLst>
                </a:gridCol>
                <a:gridCol w="1719655">
                  <a:extLst>
                    <a:ext uri="{9D8B030D-6E8A-4147-A177-3AD203B41FA5}">
                      <a16:colId xmlns:a16="http://schemas.microsoft.com/office/drawing/2014/main" val="1165822086"/>
                    </a:ext>
                  </a:extLst>
                </a:gridCol>
                <a:gridCol w="1787907">
                  <a:extLst>
                    <a:ext uri="{9D8B030D-6E8A-4147-A177-3AD203B41FA5}">
                      <a16:colId xmlns:a16="http://schemas.microsoft.com/office/drawing/2014/main" val="10909808"/>
                    </a:ext>
                  </a:extLst>
                </a:gridCol>
              </a:tblGrid>
              <a:tr h="465465">
                <a:tc>
                  <a:txBody>
                    <a:bodyPr/>
                    <a:lstStyle/>
                    <a:p>
                      <a:pPr algn="ctr"/>
                      <a:r>
                        <a:rPr kumimoji="1" lang="ja-JP" altLang="en-US" sz="1400" b="1" dirty="0">
                          <a:solidFill>
                            <a:srgbClr val="666666"/>
                          </a:solidFill>
                          <a:latin typeface="Yu Gothic" panose="020B0400000000000000" pitchFamily="34" charset="-128"/>
                          <a:ea typeface="Yu Gothic" panose="020B0400000000000000" pitchFamily="34" charset="-128"/>
                        </a:rPr>
                        <a:t>取組</a:t>
                      </a:r>
                      <a:endParaRPr kumimoji="1" lang="en-US" altLang="ja-JP" sz="1400" b="1"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chemeClr val="bg1">
                        <a:lumMod val="95000"/>
                      </a:schemeClr>
                    </a:solidFill>
                  </a:tcPr>
                </a:tc>
                <a:tc gridSpan="4">
                  <a:txBody>
                    <a:bodyPr/>
                    <a:lstStyle/>
                    <a:p>
                      <a:pPr algn="ctr"/>
                      <a:r>
                        <a:rPr kumimoji="1" lang="ja-JP" altLang="en-US" sz="1400" b="1">
                          <a:solidFill>
                            <a:srgbClr val="666666"/>
                          </a:solidFill>
                          <a:latin typeface="Yu Gothic" panose="020B0400000000000000" pitchFamily="34" charset="-128"/>
                          <a:ea typeface="Yu Gothic" panose="020B0400000000000000" pitchFamily="34" charset="-128"/>
                        </a:rPr>
                        <a:t>起業した</a:t>
                      </a:r>
                      <a:r>
                        <a:rPr kumimoji="1" lang="ja-JP" altLang="en-US" sz="1400" b="1" dirty="0">
                          <a:solidFill>
                            <a:srgbClr val="666666"/>
                          </a:solidFill>
                          <a:latin typeface="Yu Gothic" panose="020B0400000000000000" pitchFamily="34" charset="-128"/>
                          <a:ea typeface="Yu Gothic" panose="020B0400000000000000" pitchFamily="34" charset="-128"/>
                        </a:rPr>
                        <a:t>若者の次のアクションを</a:t>
                      </a:r>
                      <a:r>
                        <a:rPr kumimoji="1" lang="ja-JP" altLang="en-US" sz="1400" b="1">
                          <a:solidFill>
                            <a:srgbClr val="666666"/>
                          </a:solidFill>
                          <a:latin typeface="Yu Gothic" panose="020B0400000000000000" pitchFamily="34" charset="-128"/>
                          <a:ea typeface="Yu Gothic" panose="020B0400000000000000" pitchFamily="34" charset="-128"/>
                        </a:rPr>
                        <a:t>実現させる</a:t>
                      </a:r>
                      <a:endParaRPr kumimoji="1" lang="en-US" altLang="ja-JP" sz="1400" b="1" dirty="0">
                        <a:solidFill>
                          <a:srgbClr val="666666"/>
                        </a:solidFill>
                        <a:latin typeface="Yu Gothic" panose="020B0400000000000000" pitchFamily="34" charset="-128"/>
                        <a:ea typeface="Yu Gothic" panose="020B0400000000000000" pitchFamily="34" charset="-128"/>
                      </a:endParaRPr>
                    </a:p>
                    <a:p>
                      <a:pPr algn="ctr"/>
                      <a:r>
                        <a:rPr kumimoji="1" lang="ja-JP" altLang="en-US" sz="1400" b="1">
                          <a:solidFill>
                            <a:srgbClr val="666666"/>
                          </a:solidFill>
                          <a:latin typeface="Yu Gothic" panose="020B0400000000000000" pitchFamily="34" charset="-128"/>
                          <a:ea typeface="Yu Gothic" panose="020B0400000000000000" pitchFamily="34" charset="-128"/>
                        </a:rPr>
                        <a:t>（</a:t>
                      </a:r>
                      <a:r>
                        <a:rPr kumimoji="1" lang="ja-JP" altLang="en-US" sz="1400" b="1" dirty="0">
                          <a:solidFill>
                            <a:srgbClr val="666666"/>
                          </a:solidFill>
                          <a:latin typeface="Yu Gothic" panose="020B0400000000000000" pitchFamily="34" charset="-128"/>
                          <a:ea typeface="Yu Gothic" panose="020B0400000000000000" pitchFamily="34" charset="-128"/>
                        </a:rPr>
                        <a:t>例：お米ビールで起業した</a:t>
                      </a:r>
                      <a:r>
                        <a:rPr kumimoji="1" lang="ja-JP" altLang="en-US" sz="1400" b="1">
                          <a:solidFill>
                            <a:srgbClr val="666666"/>
                          </a:solidFill>
                          <a:latin typeface="Yu Gothic" panose="020B0400000000000000" pitchFamily="34" charset="-128"/>
                          <a:ea typeface="Yu Gothic" panose="020B0400000000000000" pitchFamily="34" charset="-128"/>
                        </a:rPr>
                        <a:t>若者が、まちおこしの</a:t>
                      </a:r>
                      <a:r>
                        <a:rPr kumimoji="1" lang="ja-JP" altLang="en-US" sz="1400" b="1" dirty="0">
                          <a:solidFill>
                            <a:srgbClr val="666666"/>
                          </a:solidFill>
                          <a:latin typeface="Yu Gothic" panose="020B0400000000000000" pitchFamily="34" charset="-128"/>
                          <a:ea typeface="Yu Gothic" panose="020B0400000000000000" pitchFamily="34" charset="-128"/>
                        </a:rPr>
                        <a:t>ためイベントをやりたい）</a:t>
                      </a:r>
                      <a:endParaRPr kumimoji="1" lang="en-US" altLang="ja-JP" sz="1400" b="1"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chemeClr val="bg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extLst>
                  <a:ext uri="{0D108BD9-81ED-4DB2-BD59-A6C34878D82A}">
                    <a16:rowId xmlns:a16="http://schemas.microsoft.com/office/drawing/2014/main" val="3987209747"/>
                  </a:ext>
                </a:extLst>
              </a:tr>
              <a:tr h="272797">
                <a:tc>
                  <a:txBody>
                    <a:bodyPr/>
                    <a:lstStyle/>
                    <a:p>
                      <a:pPr algn="ctr"/>
                      <a:r>
                        <a:rPr kumimoji="1" lang="ja-JP" altLang="en-US" sz="1400" b="1" dirty="0">
                          <a:solidFill>
                            <a:schemeClr val="bg1"/>
                          </a:solidFill>
                          <a:latin typeface="Yu Gothic" panose="020B0400000000000000" pitchFamily="34" charset="-128"/>
                          <a:ea typeface="Yu Gothic" panose="020B0400000000000000" pitchFamily="34" charset="-128"/>
                        </a:rPr>
                        <a:t>誰が</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dirty="0">
                          <a:solidFill>
                            <a:schemeClr val="bg1"/>
                          </a:solidFill>
                          <a:latin typeface="Yu Gothic" panose="020B0400000000000000" pitchFamily="34" charset="-128"/>
                          <a:ea typeface="Yu Gothic" panose="020B0400000000000000" pitchFamily="34" charset="-128"/>
                        </a:rPr>
                        <a:t>何を</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いつ</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どうやって</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なぜ</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extLst>
                  <a:ext uri="{0D108BD9-81ED-4DB2-BD59-A6C34878D82A}">
                    <a16:rowId xmlns:a16="http://schemas.microsoft.com/office/drawing/2014/main" val="729016875"/>
                  </a:ext>
                </a:extLst>
              </a:tr>
              <a:tr h="646024">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若者</a:t>
                      </a:r>
                      <a:endParaRPr kumimoji="1" lang="en-US" altLang="ja-JP" sz="14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事業企画／仲間、資金集め／実施</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イベント実施前</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企画から実施まで、一気通貫の伴走支援を受けながら</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r>
                        <a:rPr kumimoji="1" lang="ja-JP" altLang="en-US" sz="1400">
                          <a:solidFill>
                            <a:srgbClr val="666666"/>
                          </a:solidFill>
                          <a:latin typeface="Yu Gothic" panose="020B0400000000000000" pitchFamily="34" charset="-128"/>
                          <a:ea typeface="Yu Gothic" panose="020B0400000000000000" pitchFamily="34" charset="-128"/>
                        </a:rPr>
                        <a:t>ー</a:t>
                      </a:r>
                      <a:endParaRPr kumimoji="1" lang="ja-JP" altLang="en-US" sz="14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999840743"/>
                  </a:ext>
                </a:extLst>
              </a:tr>
              <a:tr h="228644">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市内企業</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a:solidFill>
                            <a:srgbClr val="666666"/>
                          </a:solidFill>
                          <a:latin typeface="Yu Gothic" panose="020B0400000000000000" pitchFamily="34" charset="-128"/>
                          <a:ea typeface="Yu Gothic" panose="020B0400000000000000" pitchFamily="34" charset="-128"/>
                        </a:rPr>
                        <a:t>金銭、物資面の援助</a:t>
                      </a:r>
                      <a:endParaRPr kumimoji="1" lang="ja-JP" altLang="en-US" sz="14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イベント企画前</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a:solidFill>
                            <a:srgbClr val="666666"/>
                          </a:solidFill>
                          <a:latin typeface="Yu Gothic" panose="020B0400000000000000" pitchFamily="34" charset="-128"/>
                          <a:ea typeface="Yu Gothic" panose="020B0400000000000000" pitchFamily="34" charset="-128"/>
                        </a:rPr>
                        <a:t>カネ／モノによる協賛</a:t>
                      </a:r>
                      <a:endParaRPr kumimoji="1" lang="en-US" altLang="ja-JP" sz="14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chemeClr val="bg2"/>
                          </a:solidFill>
                          <a:latin typeface="Yu Gothic" panose="020B0400000000000000" pitchFamily="34" charset="-128"/>
                          <a:ea typeface="Yu Gothic" panose="020B0400000000000000" pitchFamily="34" charset="-128"/>
                        </a:rPr>
                        <a:t>自社（商品）等の</a:t>
                      </a:r>
                      <a:r>
                        <a:rPr kumimoji="1" lang="en-US" altLang="ja-JP" sz="1400" dirty="0">
                          <a:solidFill>
                            <a:schemeClr val="bg2"/>
                          </a:solidFill>
                          <a:latin typeface="Yu Gothic" panose="020B0400000000000000" pitchFamily="34" charset="-128"/>
                          <a:ea typeface="Yu Gothic" panose="020B0400000000000000" pitchFamily="34" charset="-128"/>
                        </a:rPr>
                        <a:t>PR</a:t>
                      </a:r>
                      <a:r>
                        <a:rPr kumimoji="1" lang="ja-JP" altLang="en-US" sz="1400" dirty="0">
                          <a:solidFill>
                            <a:schemeClr val="bg2"/>
                          </a:solidFill>
                          <a:latin typeface="Yu Gothic" panose="020B0400000000000000" pitchFamily="34" charset="-128"/>
                          <a:ea typeface="Yu Gothic" panose="020B0400000000000000" pitchFamily="34" charset="-128"/>
                        </a:rPr>
                        <a:t>として</a:t>
                      </a:r>
                      <a:endParaRPr kumimoji="1" lang="en-US" altLang="ja-JP" sz="1400" dirty="0">
                        <a:solidFill>
                          <a:schemeClr val="bg2"/>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822031391"/>
                  </a:ext>
                </a:extLst>
              </a:tr>
              <a:tr h="362855">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金融機関</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資金相談</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組織が動く時</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資金計画サポート</a:t>
                      </a:r>
                      <a:r>
                        <a:rPr kumimoji="1" lang="en-US" altLang="ja-JP" sz="1400" dirty="0">
                          <a:solidFill>
                            <a:srgbClr val="666666"/>
                          </a:solidFill>
                          <a:latin typeface="Yu Gothic" panose="020B0400000000000000" pitchFamily="34" charset="-128"/>
                          <a:ea typeface="Yu Gothic" panose="020B0400000000000000" pitchFamily="34" charset="-128"/>
                        </a:rPr>
                        <a:t>/</a:t>
                      </a:r>
                      <a:r>
                        <a:rPr kumimoji="1" lang="ja-JP" altLang="en-US" sz="1400" dirty="0">
                          <a:solidFill>
                            <a:srgbClr val="666666"/>
                          </a:solidFill>
                          <a:latin typeface="Yu Gothic" panose="020B0400000000000000" pitchFamily="34" charset="-128"/>
                          <a:ea typeface="Yu Gothic" panose="020B0400000000000000" pitchFamily="34" charset="-128"/>
                        </a:rPr>
                        <a:t>／各種助成金などの情報提供</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chemeClr val="bg2"/>
                          </a:solidFill>
                          <a:latin typeface="Yu Gothic" panose="020B0400000000000000" pitchFamily="34" charset="-128"/>
                          <a:ea typeface="Yu Gothic" panose="020B0400000000000000" pitchFamily="34" charset="-128"/>
                        </a:rPr>
                        <a:t>資金調達</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476967048"/>
                  </a:ext>
                </a:extLst>
              </a:tr>
              <a:tr h="206030">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記者クラブ</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企画イベントの広報</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イベント開催前</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各メディアの媒体を使って</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chemeClr val="bg2"/>
                          </a:solidFill>
                          <a:latin typeface="Yu Gothic" panose="020B0400000000000000" pitchFamily="34" charset="-128"/>
                          <a:ea typeface="Yu Gothic" panose="020B0400000000000000" pitchFamily="34" charset="-128"/>
                        </a:rPr>
                        <a:t>集客力を補うため</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413109991"/>
                  </a:ext>
                </a:extLst>
              </a:tr>
              <a:tr h="392404">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ひとサポ等</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全体の相談窓口・活動支援</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企画案作成時</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rgbClr val="666666"/>
                          </a:solidFill>
                          <a:latin typeface="Yu Gothic" panose="020B0400000000000000" pitchFamily="34" charset="-128"/>
                          <a:ea typeface="Yu Gothic" panose="020B0400000000000000" pitchFamily="34" charset="-128"/>
                        </a:rPr>
                        <a:t>各組織における支援内容の紹介</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dirty="0">
                          <a:solidFill>
                            <a:schemeClr val="bg2"/>
                          </a:solidFill>
                          <a:latin typeface="Yu Gothic" panose="020B0400000000000000" pitchFamily="34" charset="-128"/>
                          <a:ea typeface="Yu Gothic" panose="020B0400000000000000" pitchFamily="34" charset="-128"/>
                        </a:rPr>
                        <a:t>若者にとって親しみやすく、個別の支援メニューを包括的に把握する組織が必要</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386598095"/>
                  </a:ext>
                </a:extLst>
              </a:tr>
              <a:tr h="336707">
                <a:tc>
                  <a:txBody>
                    <a:bodyPr/>
                    <a:lstStyle/>
                    <a:p>
                      <a:pPr algn="ctr"/>
                      <a:r>
                        <a:rPr kumimoji="1" lang="ja-JP" altLang="en-US" sz="1400" b="0" dirty="0">
                          <a:solidFill>
                            <a:schemeClr val="bg2"/>
                          </a:solidFill>
                          <a:latin typeface="Yu Gothic" panose="020B0400000000000000" pitchFamily="34" charset="-128"/>
                          <a:ea typeface="Yu Gothic" panose="020B0400000000000000" pitchFamily="34" charset="-128"/>
                        </a:rPr>
                        <a:t>行政</a:t>
                      </a:r>
                      <a:endParaRPr kumimoji="1" lang="en-US" altLang="ja-JP" sz="1400" b="0" dirty="0">
                        <a:solidFill>
                          <a:schemeClr val="bg2"/>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b="0" dirty="0">
                          <a:solidFill>
                            <a:schemeClr val="bg2"/>
                          </a:solidFill>
                          <a:latin typeface="Yu Gothic" panose="020B0400000000000000" pitchFamily="34" charset="-128"/>
                          <a:ea typeface="Yu Gothic" panose="020B0400000000000000" pitchFamily="34" charset="-128"/>
                        </a:rPr>
                        <a:t>金銭面の支援</a:t>
                      </a:r>
                      <a:endParaRPr kumimoji="1" lang="en-US" altLang="ja-JP" sz="1400" b="0" dirty="0">
                        <a:solidFill>
                          <a:schemeClr val="bg2"/>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dirty="0">
                          <a:solidFill>
                            <a:schemeClr val="bg2"/>
                          </a:solidFill>
                          <a:latin typeface="Yu Gothic" panose="020B0400000000000000" pitchFamily="34" charset="-128"/>
                          <a:ea typeface="Yu Gothic" panose="020B0400000000000000" pitchFamily="34" charset="-128"/>
                        </a:rPr>
                        <a:t>イベント実施前</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b="0" dirty="0">
                          <a:solidFill>
                            <a:schemeClr val="bg2"/>
                          </a:solidFill>
                          <a:latin typeface="Yu Gothic" panose="020B0400000000000000" pitchFamily="34" charset="-128"/>
                          <a:ea typeface="Yu Gothic" panose="020B0400000000000000" pitchFamily="34" charset="-128"/>
                        </a:rPr>
                        <a:t>イベント補助金等</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dirty="0">
                          <a:solidFill>
                            <a:schemeClr val="bg2"/>
                          </a:solidFill>
                          <a:latin typeface="Yu Gothic" panose="020B0400000000000000" pitchFamily="34" charset="-128"/>
                          <a:ea typeface="Yu Gothic" panose="020B0400000000000000" pitchFamily="34" charset="-128"/>
                        </a:rPr>
                        <a:t>まず走り出すためのサポートは必要</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741251428"/>
                  </a:ext>
                </a:extLst>
              </a:tr>
              <a:tr h="504838">
                <a:tc>
                  <a:txBody>
                    <a:bodyPr/>
                    <a:lstStyle/>
                    <a:p>
                      <a:pPr algn="ctr"/>
                      <a:r>
                        <a:rPr kumimoji="1" lang="ja-JP" altLang="en-US" sz="1400" b="0" dirty="0">
                          <a:solidFill>
                            <a:srgbClr val="666666"/>
                          </a:solidFill>
                          <a:latin typeface="Yu Gothic" panose="020B0400000000000000" pitchFamily="34" charset="-128"/>
                          <a:ea typeface="Yu Gothic" panose="020B0400000000000000" pitchFamily="34" charset="-128"/>
                        </a:rPr>
                        <a:t>行政</a:t>
                      </a:r>
                      <a:endParaRPr kumimoji="1" lang="en-US" altLang="ja-JP" sz="14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b="0">
                          <a:solidFill>
                            <a:srgbClr val="666666"/>
                          </a:solidFill>
                          <a:latin typeface="Yu Gothic" panose="020B0400000000000000" pitchFamily="34" charset="-128"/>
                          <a:ea typeface="Yu Gothic" panose="020B0400000000000000" pitchFamily="34" charset="-128"/>
                        </a:rPr>
                        <a:t>ひとサポ</a:t>
                      </a:r>
                      <a:r>
                        <a:rPr kumimoji="1" lang="ja-JP" altLang="en-US" sz="1400" b="0" dirty="0">
                          <a:solidFill>
                            <a:srgbClr val="666666"/>
                          </a:solidFill>
                          <a:latin typeface="Yu Gothic" panose="020B0400000000000000" pitchFamily="34" charset="-128"/>
                          <a:ea typeface="Yu Gothic" panose="020B0400000000000000" pitchFamily="34" charset="-128"/>
                        </a:rPr>
                        <a:t>の支援（人サポ自体の相談窓口）</a:t>
                      </a:r>
                      <a:endParaRPr kumimoji="1" lang="en-US" altLang="ja-JP" sz="14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l"/>
                      <a:r>
                        <a:rPr kumimoji="1" lang="ja-JP" altLang="en-US" sz="1400" b="0" dirty="0">
                          <a:solidFill>
                            <a:srgbClr val="666666"/>
                          </a:solidFill>
                          <a:latin typeface="Yu Gothic" panose="020B0400000000000000" pitchFamily="34" charset="-128"/>
                          <a:ea typeface="Yu Gothic" panose="020B0400000000000000" pitchFamily="34" charset="-128"/>
                        </a:rPr>
                        <a:t>イベント実施前</a:t>
                      </a:r>
                      <a:endParaRPr kumimoji="1" lang="en-US" altLang="ja-JP" sz="14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400" b="0" dirty="0">
                          <a:solidFill>
                            <a:srgbClr val="666666"/>
                          </a:solidFill>
                          <a:latin typeface="Yu Gothic" panose="020B0400000000000000" pitchFamily="34" charset="-128"/>
                          <a:ea typeface="Yu Gothic" panose="020B0400000000000000" pitchFamily="34" charset="-128"/>
                        </a:rPr>
                        <a:t>行政のネットワークを通じた外部支援組織</a:t>
                      </a:r>
                      <a:r>
                        <a:rPr kumimoji="1" lang="ja-JP" altLang="en-US" sz="1400" b="0">
                          <a:solidFill>
                            <a:srgbClr val="666666"/>
                          </a:solidFill>
                          <a:latin typeface="Yu Gothic" panose="020B0400000000000000" pitchFamily="34" charset="-128"/>
                          <a:ea typeface="Yu Gothic" panose="020B0400000000000000" pitchFamily="34" charset="-128"/>
                        </a:rPr>
                        <a:t>の紹介　等</a:t>
                      </a:r>
                      <a:endParaRPr kumimoji="1" lang="ja-JP" altLang="en-US" sz="14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dirty="0">
                          <a:solidFill>
                            <a:srgbClr val="666666"/>
                          </a:solidFill>
                          <a:latin typeface="Yu Gothic" panose="020B0400000000000000" pitchFamily="34" charset="-128"/>
                          <a:ea typeface="Yu Gothic" panose="020B0400000000000000" pitchFamily="34" charset="-128"/>
                        </a:rPr>
                        <a:t>相談窓口・活動支援を持続的・効果的なものとする</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239807661"/>
                  </a:ext>
                </a:extLst>
              </a:tr>
            </a:tbl>
          </a:graphicData>
        </a:graphic>
      </p:graphicFrame>
    </p:spTree>
    <p:extLst>
      <p:ext uri="{BB962C8B-B14F-4D97-AF65-F5344CB8AC3E}">
        <p14:creationId xmlns:p14="http://schemas.microsoft.com/office/powerpoint/2010/main" val="374922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提言</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5" name="Google Shape;113;p26">
            <a:extLst>
              <a:ext uri="{FF2B5EF4-FFF2-40B4-BE49-F238E27FC236}">
                <a16:creationId xmlns:a16="http://schemas.microsoft.com/office/drawing/2014/main" id="{7AEFF727-F10D-CC4F-899C-9100AA000A86}"/>
              </a:ext>
            </a:extLst>
          </p:cNvPr>
          <p:cNvSpPr txBox="1"/>
          <p:nvPr/>
        </p:nvSpPr>
        <p:spPr>
          <a:xfrm>
            <a:off x="454254" y="1480216"/>
            <a:ext cx="2687151" cy="394609"/>
          </a:xfrm>
          <a:prstGeom prst="rect">
            <a:avLst/>
          </a:prstGeom>
          <a:solidFill>
            <a:schemeClr val="bg1">
              <a:lumMod val="8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理想状態に対する現状</a:t>
            </a:r>
            <a:endParaRPr kumimoji="0"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6" name="Google Shape;113;p26">
            <a:extLst>
              <a:ext uri="{FF2B5EF4-FFF2-40B4-BE49-F238E27FC236}">
                <a16:creationId xmlns:a16="http://schemas.microsoft.com/office/drawing/2014/main" id="{7FC375D1-700B-F945-838C-05B84D14D213}"/>
              </a:ext>
            </a:extLst>
          </p:cNvPr>
          <p:cNvSpPr txBox="1"/>
          <p:nvPr/>
        </p:nvSpPr>
        <p:spPr>
          <a:xfrm>
            <a:off x="512130" y="4005425"/>
            <a:ext cx="2242646" cy="394609"/>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Arial"/>
                <a:sym typeface="Arial"/>
              </a:rPr>
              <a:t>必要な施策</a:t>
            </a:r>
            <a:endParaRPr kumimoji="0" lang="en-US" altLang="ja-JP" sz="1600" b="1"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p:txBody>
      </p:sp>
      <p:sp>
        <p:nvSpPr>
          <p:cNvPr id="7" name="テキスト ボックス 6">
            <a:extLst>
              <a:ext uri="{FF2B5EF4-FFF2-40B4-BE49-F238E27FC236}">
                <a16:creationId xmlns:a16="http://schemas.microsoft.com/office/drawing/2014/main" id="{411E9818-E9E3-F444-AFCF-05E1CD345B59}"/>
              </a:ext>
            </a:extLst>
          </p:cNvPr>
          <p:cNvSpPr txBox="1"/>
          <p:nvPr/>
        </p:nvSpPr>
        <p:spPr>
          <a:xfrm>
            <a:off x="454255" y="1976148"/>
            <a:ext cx="8376879" cy="1875823"/>
          </a:xfrm>
          <a:prstGeom prst="rect">
            <a:avLst/>
          </a:prstGeom>
          <a:solidFill>
            <a:schemeClr val="bg1">
              <a:lumMod val="85000"/>
            </a:schemeClr>
          </a:solidFill>
          <a:ln w="9525">
            <a:noFill/>
          </a:ln>
        </p:spPr>
        <p:txBody>
          <a:bodyPr wrap="square" lIns="90000" rtlCol="0" anchor="ctr" anchorCtr="0">
            <a:noAutofit/>
          </a:bodyPr>
          <a:lstStyle/>
          <a:p>
            <a:pPr marL="285750" marR="0" lvl="0" indent="-285750" algn="l"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市民活動の相談窓口・活動支援を行うひとサポ、協賛する民間企業、企業／団体同士をつなぐ金融機関、行政による補助金等、すでに若者をサポートできる関係者は一定揃っている。</a:t>
            </a:r>
            <a:endParaRPr kumimoji="1" lang="en-US" altLang="ja-JP" sz="16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285750" marR="0" lvl="0" indent="-285750" algn="l"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一方で、意欲ある若者は現状、商工会議所や市役所等に個別に相談に来ており、包括的なサポートが受けられていない。</a:t>
            </a:r>
            <a:endParaRPr kumimoji="1" lang="en-US" altLang="ja-JP" sz="16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9" name="テキスト ボックス 8">
            <a:extLst>
              <a:ext uri="{FF2B5EF4-FFF2-40B4-BE49-F238E27FC236}">
                <a16:creationId xmlns:a16="http://schemas.microsoft.com/office/drawing/2014/main" id="{ABA92528-E05F-0547-B22A-A4DB82F805E4}"/>
              </a:ext>
            </a:extLst>
          </p:cNvPr>
          <p:cNvSpPr txBox="1"/>
          <p:nvPr/>
        </p:nvSpPr>
        <p:spPr>
          <a:xfrm>
            <a:off x="512130" y="4504059"/>
            <a:ext cx="8376879" cy="2143875"/>
          </a:xfrm>
          <a:prstGeom prst="rect">
            <a:avLst/>
          </a:prstGeom>
          <a:solidFill>
            <a:schemeClr val="bg1"/>
          </a:solidFill>
          <a:ln w="9525">
            <a:solidFill>
              <a:srgbClr val="2E9051"/>
            </a:solidFill>
          </a:ln>
        </p:spPr>
        <p:txBody>
          <a:bodyPr wrap="square" lIns="90000" rtlCol="0" anchor="ctr" anchorCtr="0">
            <a:noAutofit/>
          </a:bodyPr>
          <a:lstStyle/>
          <a:p>
            <a:pPr marL="285750" marR="0" lvl="0" indent="-285750" algn="l"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意欲ある若者が必要なサポートを受けるため、企画から実施まで一貫した伴奏支援が必要。</a:t>
            </a:r>
            <a:endParaRPr kumimoji="1" lang="en-US" altLang="ja-JP" sz="16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285750" marR="0" lvl="0" indent="-285750" algn="l"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具体的には、</a:t>
            </a:r>
            <a:r>
              <a:rPr kumimoji="1" lang="ja-JP" altLang="en-US" sz="1600" b="1"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ひとサポを起点としながら、相談機能の強化（ネットワーク拡大、ビジネスモデルのメンタリング）、総合窓口としての認知獲得（</a:t>
            </a:r>
            <a:r>
              <a:rPr kumimoji="1" lang="en-US" altLang="ja-JP" sz="16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ex:</a:t>
            </a:r>
            <a:r>
              <a:rPr kumimoji="1" lang="ja-JP" altLang="en-US" sz="1600" b="1"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鯖江市役所</a:t>
            </a:r>
            <a:r>
              <a:rPr kumimoji="1" lang="en-US" altLang="ja-JP" sz="16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JK</a:t>
            </a:r>
            <a:r>
              <a:rPr kumimoji="1" lang="ja-JP" altLang="en-US" sz="1600" b="1"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課）</a:t>
            </a:r>
            <a:r>
              <a:rPr kumimoji="1" lang="ja-JP" altLang="en-US" sz="160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。実現に向けては、</a:t>
            </a:r>
            <a:r>
              <a:rPr kumimoji="1" lang="ja-JP" altLang="en-US" sz="1600" b="1"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「支援者支援」の考えのもと、行政がひとサポ等の支援団体をサポートする形を構築</a:t>
            </a:r>
            <a:r>
              <a:rPr kumimoji="1" lang="ja-JP" altLang="en-US" sz="160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できると良いのではないか。</a:t>
            </a:r>
            <a:endParaRPr kumimoji="1" lang="en-US" altLang="ja-JP" sz="16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95401" y="6289830"/>
            <a:ext cx="587216" cy="56817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1103572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817388B-6FDC-4CF4-8C07-A446B710965D}"/>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lang="ja" altLang="en-US"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83" name="Google Shape;113;p26">
            <a:extLst>
              <a:ext uri="{FF2B5EF4-FFF2-40B4-BE49-F238E27FC236}">
                <a16:creationId xmlns:a16="http://schemas.microsoft.com/office/drawing/2014/main" id="{85421109-7949-4EF1-9BBB-FDB22C452D27}"/>
              </a:ext>
            </a:extLst>
          </p:cNvPr>
          <p:cNvSpPr txBox="1"/>
          <p:nvPr/>
        </p:nvSpPr>
        <p:spPr>
          <a:xfrm>
            <a:off x="469245" y="552696"/>
            <a:ext cx="6842760" cy="52037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起業した若者のアクションを実現させる</a:t>
            </a:r>
            <a:endParaRPr kumimoji="0" lang="en-US" altLang="ja-JP"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85" name="Google Shape;113;p26">
            <a:extLst>
              <a:ext uri="{FF2B5EF4-FFF2-40B4-BE49-F238E27FC236}">
                <a16:creationId xmlns:a16="http://schemas.microsoft.com/office/drawing/2014/main" id="{FFFEFD2E-C7A5-4364-B54A-7BBDB93A5D5B}"/>
              </a:ext>
            </a:extLst>
          </p:cNvPr>
          <p:cNvSpPr txBox="1"/>
          <p:nvPr/>
        </p:nvSpPr>
        <p:spPr>
          <a:xfrm>
            <a:off x="2322013" y="942265"/>
            <a:ext cx="2194210" cy="52037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altLang="ja-JP" sz="25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JP" altLang="en-US" sz="25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伴走支援</a:t>
            </a:r>
            <a:r>
              <a:rPr kumimoji="0" lang="en-US" altLang="ja-JP" sz="25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p>
        </p:txBody>
      </p:sp>
      <p:sp>
        <p:nvSpPr>
          <p:cNvPr id="15" name="Google Shape;113;p26">
            <a:extLst>
              <a:ext uri="{FF2B5EF4-FFF2-40B4-BE49-F238E27FC236}">
                <a16:creationId xmlns:a16="http://schemas.microsoft.com/office/drawing/2014/main" id="{26482BF2-B11F-4B49-BC77-742D783A8DF0}"/>
              </a:ext>
            </a:extLst>
          </p:cNvPr>
          <p:cNvSpPr txBox="1"/>
          <p:nvPr/>
        </p:nvSpPr>
        <p:spPr>
          <a:xfrm>
            <a:off x="-1" y="512712"/>
            <a:ext cx="432000" cy="648000"/>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ja-JP" sz="1600" b="1"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p:txBody>
      </p:sp>
      <p:grpSp>
        <p:nvGrpSpPr>
          <p:cNvPr id="6" name="グループ化 5">
            <a:extLst>
              <a:ext uri="{FF2B5EF4-FFF2-40B4-BE49-F238E27FC236}">
                <a16:creationId xmlns:a16="http://schemas.microsoft.com/office/drawing/2014/main" id="{A78DC363-ACC7-9342-BC1F-B9CD6D45300E}"/>
              </a:ext>
            </a:extLst>
          </p:cNvPr>
          <p:cNvGrpSpPr/>
          <p:nvPr/>
        </p:nvGrpSpPr>
        <p:grpSpPr>
          <a:xfrm>
            <a:off x="579664" y="1669109"/>
            <a:ext cx="7984672" cy="5073212"/>
            <a:chOff x="579664" y="1669109"/>
            <a:chExt cx="7984672" cy="5073212"/>
          </a:xfrm>
        </p:grpSpPr>
        <p:sp>
          <p:nvSpPr>
            <p:cNvPr id="21" name="四角形: 角を丸くする 20">
              <a:extLst>
                <a:ext uri="{FF2B5EF4-FFF2-40B4-BE49-F238E27FC236}">
                  <a16:creationId xmlns:a16="http://schemas.microsoft.com/office/drawing/2014/main" id="{AE80720E-C7AE-4A37-95BC-82886E162B79}"/>
                </a:ext>
              </a:extLst>
            </p:cNvPr>
            <p:cNvSpPr/>
            <p:nvPr/>
          </p:nvSpPr>
          <p:spPr>
            <a:xfrm>
              <a:off x="3549153" y="2254997"/>
              <a:ext cx="4141603" cy="1934562"/>
            </a:xfrm>
            <a:prstGeom prst="roundRect">
              <a:avLst/>
            </a:prstGeom>
            <a:solidFill>
              <a:srgbClr val="6FD2A8"/>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5" name="楕円 4">
              <a:extLst>
                <a:ext uri="{FF2B5EF4-FFF2-40B4-BE49-F238E27FC236}">
                  <a16:creationId xmlns:a16="http://schemas.microsoft.com/office/drawing/2014/main" id="{A2D2C837-7745-4569-8F5D-EAD711380ABF}"/>
                </a:ext>
              </a:extLst>
            </p:cNvPr>
            <p:cNvSpPr/>
            <p:nvPr/>
          </p:nvSpPr>
          <p:spPr>
            <a:xfrm>
              <a:off x="929143" y="2454518"/>
              <a:ext cx="1739210" cy="1708220"/>
            </a:xfrm>
            <a:prstGeom prst="ellipse">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7" name="Google Shape;113;p26">
              <a:extLst>
                <a:ext uri="{FF2B5EF4-FFF2-40B4-BE49-F238E27FC236}">
                  <a16:creationId xmlns:a16="http://schemas.microsoft.com/office/drawing/2014/main" id="{039A46DC-4D8E-4E71-B929-88BABDECE9E6}"/>
                </a:ext>
              </a:extLst>
            </p:cNvPr>
            <p:cNvSpPr txBox="1"/>
            <p:nvPr/>
          </p:nvSpPr>
          <p:spPr>
            <a:xfrm>
              <a:off x="955044" y="2547351"/>
              <a:ext cx="1713310" cy="699834"/>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起業した</a:t>
              </a:r>
              <a:endParaRPr kumimoji="0" lang="en-US" altLang="ja-JP"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若者</a:t>
              </a:r>
              <a:endParaRPr kumimoji="0" lang="en-US" altLang="ja-JP"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8" name="吹き出し: 上矢印 7">
              <a:extLst>
                <a:ext uri="{FF2B5EF4-FFF2-40B4-BE49-F238E27FC236}">
                  <a16:creationId xmlns:a16="http://schemas.microsoft.com/office/drawing/2014/main" id="{4A1E50D1-422C-4E7A-8F1E-17845E73AAFF}"/>
                </a:ext>
              </a:extLst>
            </p:cNvPr>
            <p:cNvSpPr/>
            <p:nvPr/>
          </p:nvSpPr>
          <p:spPr>
            <a:xfrm>
              <a:off x="579664" y="4045660"/>
              <a:ext cx="7984672" cy="2696661"/>
            </a:xfrm>
            <a:prstGeom prst="upArrowCallout">
              <a:avLst>
                <a:gd name="adj1" fmla="val 77417"/>
                <a:gd name="adj2" fmla="val 66746"/>
                <a:gd name="adj3" fmla="val 25000"/>
                <a:gd name="adj4" fmla="val 48116"/>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dirty="0">
                <a:ln>
                  <a:noFill/>
                </a:ln>
                <a:solidFill>
                  <a:srgbClr val="FFFFFF"/>
                </a:solidFill>
                <a:effectLst/>
                <a:uLnTx/>
                <a:uFillTx/>
                <a:latin typeface="Arial"/>
                <a:ea typeface="ＭＳ Ｐゴシック" panose="020B0600070205080204" pitchFamily="50" charset="-128"/>
                <a:cs typeface="+mn-cs"/>
                <a:sym typeface="Arial"/>
              </a:endParaRPr>
            </a:p>
          </p:txBody>
        </p:sp>
        <p:sp>
          <p:nvSpPr>
            <p:cNvPr id="10" name="Google Shape;113;p26">
              <a:extLst>
                <a:ext uri="{FF2B5EF4-FFF2-40B4-BE49-F238E27FC236}">
                  <a16:creationId xmlns:a16="http://schemas.microsoft.com/office/drawing/2014/main" id="{436762E4-CCAB-4338-AA7F-6A70E1F5DAE3}"/>
                </a:ext>
              </a:extLst>
            </p:cNvPr>
            <p:cNvSpPr txBox="1"/>
            <p:nvPr/>
          </p:nvSpPr>
          <p:spPr>
            <a:xfrm>
              <a:off x="965906" y="5834979"/>
              <a:ext cx="1411884" cy="785895"/>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資金相談</a:t>
              </a:r>
              <a:endParaRPr kumimoji="0" lang="en-US" altLang="ja-JP"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12" name="Google Shape;113;p26">
              <a:extLst>
                <a:ext uri="{FF2B5EF4-FFF2-40B4-BE49-F238E27FC236}">
                  <a16:creationId xmlns:a16="http://schemas.microsoft.com/office/drawing/2014/main" id="{FC1C900F-C304-4264-9F91-5100FAB1829F}"/>
                </a:ext>
              </a:extLst>
            </p:cNvPr>
            <p:cNvSpPr txBox="1"/>
            <p:nvPr/>
          </p:nvSpPr>
          <p:spPr>
            <a:xfrm>
              <a:off x="1040461" y="5304241"/>
              <a:ext cx="1411884" cy="6961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金融機関</a:t>
              </a:r>
              <a:endParaRPr kumimoji="0" lang="en-US" altLang="ja-JP"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14" name="Google Shape;113;p26">
              <a:extLst>
                <a:ext uri="{FF2B5EF4-FFF2-40B4-BE49-F238E27FC236}">
                  <a16:creationId xmlns:a16="http://schemas.microsoft.com/office/drawing/2014/main" id="{AF0709DD-3F97-49CB-B43D-38E909D6903F}"/>
                </a:ext>
              </a:extLst>
            </p:cNvPr>
            <p:cNvSpPr txBox="1"/>
            <p:nvPr/>
          </p:nvSpPr>
          <p:spPr>
            <a:xfrm>
              <a:off x="2901450" y="5831270"/>
              <a:ext cx="1411884" cy="785895"/>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お金</a:t>
              </a:r>
              <a:r>
                <a:rPr kumimoji="0" lang="en-US" altLang="ja-JP"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a:t>
              </a:r>
              <a:r>
                <a:rPr kumimoji="0" lang="ja-JP" altLang="en-US"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商品</a:t>
              </a:r>
              <a:endParaRPr kumimoji="0" lang="en-US" altLang="ja-JP"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16" name="Google Shape;113;p26">
              <a:extLst>
                <a:ext uri="{FF2B5EF4-FFF2-40B4-BE49-F238E27FC236}">
                  <a16:creationId xmlns:a16="http://schemas.microsoft.com/office/drawing/2014/main" id="{07FBB740-BCFF-46D8-AB6F-3792B5C7BB62}"/>
                </a:ext>
              </a:extLst>
            </p:cNvPr>
            <p:cNvSpPr txBox="1"/>
            <p:nvPr/>
          </p:nvSpPr>
          <p:spPr>
            <a:xfrm>
              <a:off x="3000595" y="5280184"/>
              <a:ext cx="1411884" cy="6961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民間企業</a:t>
              </a:r>
              <a:endParaRPr kumimoji="0" lang="en-US" altLang="ja-JP"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19" name="Google Shape;113;p26">
              <a:extLst>
                <a:ext uri="{FF2B5EF4-FFF2-40B4-BE49-F238E27FC236}">
                  <a16:creationId xmlns:a16="http://schemas.microsoft.com/office/drawing/2014/main" id="{2D6B8054-D4B9-4518-ABE3-BAFA07FFC7E8}"/>
                </a:ext>
              </a:extLst>
            </p:cNvPr>
            <p:cNvSpPr txBox="1"/>
            <p:nvPr/>
          </p:nvSpPr>
          <p:spPr>
            <a:xfrm>
              <a:off x="4898931" y="5817254"/>
              <a:ext cx="1606901" cy="803621"/>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イベント</a:t>
              </a:r>
              <a:r>
                <a:rPr kumimoji="0" lang="en-US" altLang="ja-JP"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PR</a:t>
              </a:r>
            </a:p>
          </p:txBody>
        </p:sp>
        <p:sp>
          <p:nvSpPr>
            <p:cNvPr id="20" name="Google Shape;113;p26">
              <a:extLst>
                <a:ext uri="{FF2B5EF4-FFF2-40B4-BE49-F238E27FC236}">
                  <a16:creationId xmlns:a16="http://schemas.microsoft.com/office/drawing/2014/main" id="{2C2889B3-DF3B-4DA8-B798-2A638E25F89F}"/>
                </a:ext>
              </a:extLst>
            </p:cNvPr>
            <p:cNvSpPr txBox="1"/>
            <p:nvPr/>
          </p:nvSpPr>
          <p:spPr>
            <a:xfrm>
              <a:off x="4986556" y="5250763"/>
              <a:ext cx="1619442" cy="6961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記者クラブ</a:t>
              </a:r>
              <a:endParaRPr kumimoji="0" lang="en-US" altLang="ja-JP"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22" name="Google Shape;113;p26">
              <a:extLst>
                <a:ext uri="{FF2B5EF4-FFF2-40B4-BE49-F238E27FC236}">
                  <a16:creationId xmlns:a16="http://schemas.microsoft.com/office/drawing/2014/main" id="{DFC3331D-3D0A-4C79-A167-00E24736F48F}"/>
                </a:ext>
              </a:extLst>
            </p:cNvPr>
            <p:cNvSpPr txBox="1"/>
            <p:nvPr/>
          </p:nvSpPr>
          <p:spPr>
            <a:xfrm>
              <a:off x="6874165" y="5799432"/>
              <a:ext cx="1411884" cy="821444"/>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（既存の）</a:t>
              </a:r>
              <a:endParaRPr kumimoji="0" lang="en-US" altLang="ja-JP"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補助金</a:t>
              </a:r>
              <a:endParaRPr kumimoji="0" lang="en-US" altLang="ja-JP" sz="18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23" name="Google Shape;113;p26">
              <a:extLst>
                <a:ext uri="{FF2B5EF4-FFF2-40B4-BE49-F238E27FC236}">
                  <a16:creationId xmlns:a16="http://schemas.microsoft.com/office/drawing/2014/main" id="{75F69358-9FD5-422C-A830-D40E273A0461}"/>
                </a:ext>
              </a:extLst>
            </p:cNvPr>
            <p:cNvSpPr txBox="1"/>
            <p:nvPr/>
          </p:nvSpPr>
          <p:spPr>
            <a:xfrm>
              <a:off x="7227523" y="5250105"/>
              <a:ext cx="911641" cy="6961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行政</a:t>
              </a:r>
              <a:endParaRPr kumimoji="0" lang="en-US" altLang="ja-JP"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27" name="Google Shape;113;p26">
              <a:extLst>
                <a:ext uri="{FF2B5EF4-FFF2-40B4-BE49-F238E27FC236}">
                  <a16:creationId xmlns:a16="http://schemas.microsoft.com/office/drawing/2014/main" id="{F15D4288-2CB0-4D34-8540-BF2A206A762B}"/>
                </a:ext>
              </a:extLst>
            </p:cNvPr>
            <p:cNvSpPr txBox="1"/>
            <p:nvPr/>
          </p:nvSpPr>
          <p:spPr>
            <a:xfrm>
              <a:off x="3677688" y="4308621"/>
              <a:ext cx="1713310" cy="699834"/>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既存の</a:t>
              </a:r>
              <a:endParaRPr kumimoji="0" lang="en-US" altLang="ja-JP"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支援体制</a:t>
              </a:r>
              <a:endParaRPr kumimoji="0" lang="en-US" altLang="ja-JP"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31" name="楕円 30">
              <a:extLst>
                <a:ext uri="{FF2B5EF4-FFF2-40B4-BE49-F238E27FC236}">
                  <a16:creationId xmlns:a16="http://schemas.microsoft.com/office/drawing/2014/main" id="{B2BC9FD4-0709-44BB-A2B6-1CE2CC26FBF4}"/>
                </a:ext>
              </a:extLst>
            </p:cNvPr>
            <p:cNvSpPr/>
            <p:nvPr/>
          </p:nvSpPr>
          <p:spPr>
            <a:xfrm>
              <a:off x="3630814" y="2579930"/>
              <a:ext cx="2072344" cy="140172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3" name="Google Shape;113;p26">
              <a:extLst>
                <a:ext uri="{FF2B5EF4-FFF2-40B4-BE49-F238E27FC236}">
                  <a16:creationId xmlns:a16="http://schemas.microsoft.com/office/drawing/2014/main" id="{E7309170-850F-4760-B2C5-D70C02840835}"/>
                </a:ext>
              </a:extLst>
            </p:cNvPr>
            <p:cNvSpPr txBox="1"/>
            <p:nvPr/>
          </p:nvSpPr>
          <p:spPr>
            <a:xfrm>
              <a:off x="3884163" y="2782852"/>
              <a:ext cx="1604582" cy="442305"/>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ひとサポ</a:t>
              </a:r>
              <a:endParaRPr kumimoji="0" lang="en-US" altLang="ja-JP"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35" name="Google Shape;113;p26">
              <a:extLst>
                <a:ext uri="{FF2B5EF4-FFF2-40B4-BE49-F238E27FC236}">
                  <a16:creationId xmlns:a16="http://schemas.microsoft.com/office/drawing/2014/main" id="{B9E944F6-92E1-4228-96F9-C7DBFD7B2029}"/>
                </a:ext>
              </a:extLst>
            </p:cNvPr>
            <p:cNvSpPr txBox="1"/>
            <p:nvPr/>
          </p:nvSpPr>
          <p:spPr>
            <a:xfrm>
              <a:off x="5831905" y="2701639"/>
              <a:ext cx="1704986" cy="1223528"/>
            </a:xfrm>
            <a:prstGeom prst="rect">
              <a:avLst/>
            </a:prstGeom>
            <a:solidFill>
              <a:schemeClr val="accent5"/>
            </a:solidFill>
            <a:ln>
              <a:solidFill>
                <a:schemeClr val="accent5"/>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25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　行　政</a:t>
              </a:r>
              <a:endParaRPr kumimoji="0" lang="en-US" altLang="ja-JP"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250000"/>
                </a:lnSpc>
                <a:spcBef>
                  <a:spcPts val="0"/>
                </a:spcBef>
                <a:spcAft>
                  <a:spcPts val="0"/>
                </a:spcAft>
                <a:buClr>
                  <a:srgbClr val="000000"/>
                </a:buClr>
                <a:buSzTx/>
                <a:buFont typeface="Arial"/>
                <a:buNone/>
                <a:tabLst/>
                <a:defRPr/>
              </a:pPr>
              <a:endParaRPr kumimoji="0" lang="en-US" altLang="ja-JP"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42" name="Google Shape;113;p26">
              <a:extLst>
                <a:ext uri="{FF2B5EF4-FFF2-40B4-BE49-F238E27FC236}">
                  <a16:creationId xmlns:a16="http://schemas.microsoft.com/office/drawing/2014/main" id="{F261F7EA-7F48-4613-AF84-5DB532DAFD23}"/>
                </a:ext>
              </a:extLst>
            </p:cNvPr>
            <p:cNvSpPr txBox="1"/>
            <p:nvPr/>
          </p:nvSpPr>
          <p:spPr>
            <a:xfrm>
              <a:off x="3989588" y="3215354"/>
              <a:ext cx="1383433" cy="458438"/>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22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総合窓口</a:t>
              </a:r>
              <a:endParaRPr kumimoji="0" lang="en-US" altLang="ja-JP" sz="22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cxnSp>
          <p:nvCxnSpPr>
            <p:cNvPr id="44" name="直線矢印コネクタ 43">
              <a:extLst>
                <a:ext uri="{FF2B5EF4-FFF2-40B4-BE49-F238E27FC236}">
                  <a16:creationId xmlns:a16="http://schemas.microsoft.com/office/drawing/2014/main" id="{630BA234-6A1C-427A-B737-D0DA8A0F29F4}"/>
                </a:ext>
              </a:extLst>
            </p:cNvPr>
            <p:cNvCxnSpPr>
              <a:cxnSpLocks/>
            </p:cNvCxnSpPr>
            <p:nvPr/>
          </p:nvCxnSpPr>
          <p:spPr>
            <a:xfrm>
              <a:off x="2674191" y="3247185"/>
              <a:ext cx="889925" cy="0"/>
            </a:xfrm>
            <a:prstGeom prst="straightConnector1">
              <a:avLst/>
            </a:prstGeom>
            <a:ln w="76200">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Google Shape;113;p26">
              <a:extLst>
                <a:ext uri="{FF2B5EF4-FFF2-40B4-BE49-F238E27FC236}">
                  <a16:creationId xmlns:a16="http://schemas.microsoft.com/office/drawing/2014/main" id="{C9BD75D0-39D4-4A3B-B65F-60680F1A38B4}"/>
                </a:ext>
              </a:extLst>
            </p:cNvPr>
            <p:cNvSpPr txBox="1"/>
            <p:nvPr/>
          </p:nvSpPr>
          <p:spPr>
            <a:xfrm>
              <a:off x="1173952" y="3238389"/>
              <a:ext cx="1222899" cy="629184"/>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イベント</a:t>
              </a:r>
              <a:endParaRPr kumimoji="0" lang="en-US" altLang="ja-JP"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2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例：米ビール</a:t>
              </a:r>
              <a:endParaRPr kumimoji="0" lang="en-US" altLang="ja-JP" sz="12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74" name="Google Shape;113;p26">
              <a:extLst>
                <a:ext uri="{FF2B5EF4-FFF2-40B4-BE49-F238E27FC236}">
                  <a16:creationId xmlns:a16="http://schemas.microsoft.com/office/drawing/2014/main" id="{D3F6B635-3C2B-47D4-8FCD-7D41FCBFB303}"/>
                </a:ext>
              </a:extLst>
            </p:cNvPr>
            <p:cNvSpPr txBox="1"/>
            <p:nvPr/>
          </p:nvSpPr>
          <p:spPr>
            <a:xfrm>
              <a:off x="5978456" y="3187248"/>
              <a:ext cx="1411884" cy="614136"/>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rPr>
                <a:t>ひとサポ支援</a:t>
              </a:r>
              <a:endParaRPr kumimoji="0" lang="en-US" altLang="ja-JP" sz="20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Arial"/>
                <a:sym typeface="Arial"/>
              </a:endParaRPr>
            </a:p>
          </p:txBody>
        </p:sp>
        <p:sp>
          <p:nvSpPr>
            <p:cNvPr id="80" name="雲形吹き出し 74">
              <a:extLst>
                <a:ext uri="{FF2B5EF4-FFF2-40B4-BE49-F238E27FC236}">
                  <a16:creationId xmlns:a16="http://schemas.microsoft.com/office/drawing/2014/main" id="{F30C4877-10B8-4F5F-97A1-054A4FE8CFB2}"/>
                </a:ext>
              </a:extLst>
            </p:cNvPr>
            <p:cNvSpPr/>
            <p:nvPr/>
          </p:nvSpPr>
          <p:spPr>
            <a:xfrm>
              <a:off x="2137670" y="1700722"/>
              <a:ext cx="1411484" cy="879207"/>
            </a:xfrm>
            <a:prstGeom prst="cloudCallout">
              <a:avLst>
                <a:gd name="adj1" fmla="val -69225"/>
                <a:gd name="adj2" fmla="val 3647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81" name="Google Shape;113;p26">
              <a:extLst>
                <a:ext uri="{FF2B5EF4-FFF2-40B4-BE49-F238E27FC236}">
                  <a16:creationId xmlns:a16="http://schemas.microsoft.com/office/drawing/2014/main" id="{D879E07B-3EA5-46B5-8BCF-A7451193CA1C}"/>
                </a:ext>
              </a:extLst>
            </p:cNvPr>
            <p:cNvSpPr txBox="1"/>
            <p:nvPr/>
          </p:nvSpPr>
          <p:spPr>
            <a:xfrm>
              <a:off x="2234954" y="1726045"/>
              <a:ext cx="1247517" cy="87419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000" b="0" i="0" u="none" strike="noStrike" kern="0" cap="none" spc="0" normalizeH="0" baseline="0" noProof="0" dirty="0">
                  <a:ln>
                    <a:solidFill>
                      <a:srgbClr val="FFFFFF"/>
                    </a:solidFill>
                  </a:ln>
                  <a:solidFill>
                    <a:srgbClr val="FFFFFF"/>
                  </a:solidFill>
                  <a:effectLst/>
                  <a:uLnTx/>
                  <a:uFillTx/>
                  <a:latin typeface="Yu Gothic" panose="020B0400000000000000" pitchFamily="34" charset="-128"/>
                  <a:ea typeface="Yu Gothic" panose="020B0400000000000000" pitchFamily="34" charset="-128"/>
                  <a:cs typeface="Arial"/>
                  <a:sym typeface="Arial"/>
                </a:rPr>
                <a:t>・自走</a:t>
              </a:r>
              <a:endParaRPr kumimoji="0" lang="en-US" altLang="ja-JP" sz="2000" b="0" i="0" u="none" strike="noStrike" kern="0" cap="none" spc="0" normalizeH="0" baseline="0" noProof="0" dirty="0">
                <a:ln>
                  <a:solidFill>
                    <a:srgbClr val="FFFFFF"/>
                  </a:solid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000" b="0" i="0" u="none" strike="noStrike" kern="0" cap="none" spc="0" normalizeH="0" baseline="0" noProof="0" dirty="0">
                  <a:ln>
                    <a:solidFill>
                      <a:srgbClr val="FFFFFF"/>
                    </a:solidFill>
                  </a:ln>
                  <a:solidFill>
                    <a:srgbClr val="FFFFFF"/>
                  </a:solidFill>
                  <a:effectLst/>
                  <a:uLnTx/>
                  <a:uFillTx/>
                  <a:latin typeface="Yu Gothic" panose="020B0400000000000000" pitchFamily="34" charset="-128"/>
                  <a:ea typeface="Yu Gothic" panose="020B0400000000000000" pitchFamily="34" charset="-128"/>
                  <a:cs typeface="Arial"/>
                  <a:sym typeface="Arial"/>
                </a:rPr>
                <a:t>・持続</a:t>
              </a:r>
              <a:endParaRPr kumimoji="0" lang="en-US" altLang="ja-JP" sz="2000" b="0" i="0" u="none" strike="noStrike" kern="0" cap="none" spc="0" normalizeH="0" baseline="0" noProof="0" dirty="0">
                <a:ln>
                  <a:solidFill>
                    <a:srgbClr val="FFFFFF"/>
                  </a:solid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p:txBody>
        </p:sp>
        <p:sp>
          <p:nvSpPr>
            <p:cNvPr id="32" name="四角形: 角を丸くする 31">
              <a:extLst>
                <a:ext uri="{FF2B5EF4-FFF2-40B4-BE49-F238E27FC236}">
                  <a16:creationId xmlns:a16="http://schemas.microsoft.com/office/drawing/2014/main" id="{AFCAF8F4-ADF5-40DF-B13D-3FE2B8A21058}"/>
                </a:ext>
              </a:extLst>
            </p:cNvPr>
            <p:cNvSpPr/>
            <p:nvPr/>
          </p:nvSpPr>
          <p:spPr>
            <a:xfrm>
              <a:off x="4777021" y="1669109"/>
              <a:ext cx="1558679" cy="812443"/>
            </a:xfrm>
            <a:prstGeom prst="roundRect">
              <a:avLst/>
            </a:prstGeom>
            <a:solidFill>
              <a:srgbClr val="6FD2A8"/>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mn-cs"/>
                  <a:sym typeface="Arial"/>
                </a:rPr>
                <a:t>相談支援強化</a:t>
              </a:r>
              <a:endParaRPr kumimoji="0" lang="en-US" altLang="ja-JP" sz="2400" b="0" i="0" u="none" strike="noStrike" kern="0" cap="none" spc="0" normalizeH="0" baseline="0" noProof="0" dirty="0">
                <a:ln>
                  <a:solidFill>
                    <a:sysClr val="windowText" lastClr="000000"/>
                  </a:solidFill>
                </a:ln>
                <a:solidFill>
                  <a:sysClr val="windowText" lastClr="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34" name="Google Shape;113;p26">
              <a:extLst>
                <a:ext uri="{FF2B5EF4-FFF2-40B4-BE49-F238E27FC236}">
                  <a16:creationId xmlns:a16="http://schemas.microsoft.com/office/drawing/2014/main" id="{41732B09-111A-4393-9CC8-167AA0A19C8A}"/>
                </a:ext>
              </a:extLst>
            </p:cNvPr>
            <p:cNvSpPr txBox="1"/>
            <p:nvPr/>
          </p:nvSpPr>
          <p:spPr>
            <a:xfrm>
              <a:off x="715580" y="4056132"/>
              <a:ext cx="2192238" cy="52037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（相談先が分からない）</a:t>
              </a:r>
              <a:endParaRPr kumimoji="0"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grpSp>
    </p:spTree>
    <p:extLst>
      <p:ext uri="{BB962C8B-B14F-4D97-AF65-F5344CB8AC3E}">
        <p14:creationId xmlns:p14="http://schemas.microsoft.com/office/powerpoint/2010/main" val="1535026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JP" altLang="en-US" sz="3000" b="1">
                <a:solidFill>
                  <a:srgbClr val="666666"/>
                </a:solidFill>
                <a:latin typeface="Yu Gothic" panose="020B0400000000000000" pitchFamily="34" charset="-128"/>
                <a:ea typeface="Yu Gothic" panose="020B0400000000000000" pitchFamily="34" charset="-128"/>
              </a:rPr>
              <a:t>成果報告</a:t>
            </a:r>
            <a:endParaRPr sz="3000" b="1" dirty="0">
              <a:solidFill>
                <a:srgbClr val="666666"/>
              </a:solidFill>
              <a:latin typeface="Yu Gothic" panose="020B0400000000000000" pitchFamily="34" charset="-128"/>
              <a:ea typeface="Yu Gothic" panose="020B0400000000000000" pitchFamily="34" charset="-128"/>
            </a:endParaRPr>
          </a:p>
        </p:txBody>
      </p:sp>
      <p:sp>
        <p:nvSpPr>
          <p:cNvPr id="114" name="Google Shape;114;p26"/>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16</a:t>
            </a:fld>
            <a:endParaRPr dirty="0"/>
          </a:p>
        </p:txBody>
      </p:sp>
      <p:sp>
        <p:nvSpPr>
          <p:cNvPr id="5" name="Google Shape;113;p26">
            <a:extLst>
              <a:ext uri="{FF2B5EF4-FFF2-40B4-BE49-F238E27FC236}">
                <a16:creationId xmlns:a16="http://schemas.microsoft.com/office/drawing/2014/main" id="{29486167-05EF-7644-A8C1-B6BB9D6E8CD1}"/>
              </a:ext>
            </a:extLst>
          </p:cNvPr>
          <p:cNvSpPr txBox="1"/>
          <p:nvPr/>
        </p:nvSpPr>
        <p:spPr>
          <a:xfrm>
            <a:off x="2819399" y="2792766"/>
            <a:ext cx="3581399" cy="170303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ja-JP" sz="4000" b="1" dirty="0">
                <a:solidFill>
                  <a:srgbClr val="666666"/>
                </a:solidFill>
                <a:latin typeface="Yu Gothic" panose="020B0400000000000000" pitchFamily="34" charset="-128"/>
                <a:ea typeface="Yu Gothic" panose="020B0400000000000000" pitchFamily="34" charset="-128"/>
              </a:rPr>
              <a:t>B</a:t>
            </a:r>
            <a:r>
              <a:rPr lang="ja-JP" altLang="en-US" sz="4000" b="1">
                <a:solidFill>
                  <a:srgbClr val="666666"/>
                </a:solidFill>
                <a:latin typeface="Yu Gothic" panose="020B0400000000000000" pitchFamily="34" charset="-128"/>
                <a:ea typeface="Yu Gothic" panose="020B0400000000000000" pitchFamily="34" charset="-128"/>
              </a:rPr>
              <a:t>グループ</a:t>
            </a:r>
            <a:endParaRPr sz="4000" b="1" dirty="0">
              <a:solidFill>
                <a:srgbClr val="666666"/>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651540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5017625"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 altLang="en-US"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テーマ：</a:t>
            </a:r>
            <a:r>
              <a:rPr kumimoji="0" lang="ja-JP" altLang="en-US"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地域資源の磨き上げ</a:t>
            </a:r>
            <a:endParaRPr kumimoji="0"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2" name="テキスト ボックス 1">
            <a:extLst>
              <a:ext uri="{FF2B5EF4-FFF2-40B4-BE49-F238E27FC236}">
                <a16:creationId xmlns:a16="http://schemas.microsoft.com/office/drawing/2014/main" id="{C9B941BE-287A-B246-9B65-9074EA329305}"/>
              </a:ext>
            </a:extLst>
          </p:cNvPr>
          <p:cNvSpPr txBox="1"/>
          <p:nvPr/>
        </p:nvSpPr>
        <p:spPr>
          <a:xfrm>
            <a:off x="381953" y="4847999"/>
            <a:ext cx="8376879" cy="338511"/>
          </a:xfrm>
          <a:prstGeom prst="rect">
            <a:avLst/>
          </a:prstGeom>
          <a:solidFill>
            <a:schemeClr val="bg1"/>
          </a:solidFill>
          <a:ln w="9525">
            <a:solidFill>
              <a:srgbClr val="2E9051"/>
            </a:solidFill>
          </a:ln>
        </p:spPr>
        <p:txBody>
          <a:bodyPr wrap="square" lIns="90000" rtlCol="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「アーティスト</a:t>
            </a:r>
            <a:r>
              <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きもの」で「大地の芸術祭」と「きもの」の双方の発展へ</a:t>
            </a:r>
          </a:p>
        </p:txBody>
      </p:sp>
      <p:sp>
        <p:nvSpPr>
          <p:cNvPr id="81" name="Google Shape;113;p26">
            <a:extLst>
              <a:ext uri="{FF2B5EF4-FFF2-40B4-BE49-F238E27FC236}">
                <a16:creationId xmlns:a16="http://schemas.microsoft.com/office/drawing/2014/main" id="{8E7B51F7-97AB-F34F-ACBD-3A28BFE85498}"/>
              </a:ext>
            </a:extLst>
          </p:cNvPr>
          <p:cNvSpPr txBox="1"/>
          <p:nvPr/>
        </p:nvSpPr>
        <p:spPr>
          <a:xfrm>
            <a:off x="381952" y="4537005"/>
            <a:ext cx="8376880" cy="308749"/>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Arial"/>
                <a:sym typeface="Arial"/>
              </a:rPr>
              <a:t>取組方針</a:t>
            </a:r>
            <a:endParaRPr kumimoji="0" lang="en-US" altLang="ja-JP" sz="1600" b="1"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p:txBody>
      </p:sp>
      <p:sp>
        <p:nvSpPr>
          <p:cNvPr id="3" name="三角形 2">
            <a:extLst>
              <a:ext uri="{FF2B5EF4-FFF2-40B4-BE49-F238E27FC236}">
                <a16:creationId xmlns:a16="http://schemas.microsoft.com/office/drawing/2014/main" id="{2E942E5E-9B74-BC49-AC84-EA3F442893AB}"/>
              </a:ext>
            </a:extLst>
          </p:cNvPr>
          <p:cNvSpPr/>
          <p:nvPr/>
        </p:nvSpPr>
        <p:spPr>
          <a:xfrm rot="10800000">
            <a:off x="3860775" y="4302263"/>
            <a:ext cx="1445589" cy="191213"/>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97" name="テキスト ボックス 96">
            <a:extLst>
              <a:ext uri="{FF2B5EF4-FFF2-40B4-BE49-F238E27FC236}">
                <a16:creationId xmlns:a16="http://schemas.microsoft.com/office/drawing/2014/main" id="{2BA70011-D579-FE45-BA0C-3D9A766F975E}"/>
              </a:ext>
            </a:extLst>
          </p:cNvPr>
          <p:cNvSpPr txBox="1"/>
          <p:nvPr/>
        </p:nvSpPr>
        <p:spPr>
          <a:xfrm>
            <a:off x="408304" y="1576644"/>
            <a:ext cx="4175267" cy="1555439"/>
          </a:xfrm>
          <a:prstGeom prst="rect">
            <a:avLst/>
          </a:prstGeom>
          <a:solidFill>
            <a:schemeClr val="bg1"/>
          </a:solidFill>
          <a:ln>
            <a:solidFill>
              <a:srgbClr val="666666"/>
            </a:solidFill>
          </a:ln>
        </p:spPr>
        <p:txBody>
          <a:bodyPr wrap="square" lIns="90000" rtlCol="0">
            <a:no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＜強み＞</a:t>
            </a: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観光資源が多数存在</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意欲的・主体的に動く人が多い。</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「大地の芸術祭」や「きもの」などは、市内外で一定の認知を獲得済み</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6" name="テキスト ボックス 15">
            <a:extLst>
              <a:ext uri="{FF2B5EF4-FFF2-40B4-BE49-F238E27FC236}">
                <a16:creationId xmlns:a16="http://schemas.microsoft.com/office/drawing/2014/main" id="{0B7820BB-F706-974F-A503-34FADC7A2ADF}"/>
              </a:ext>
            </a:extLst>
          </p:cNvPr>
          <p:cNvSpPr txBox="1"/>
          <p:nvPr/>
        </p:nvSpPr>
        <p:spPr>
          <a:xfrm>
            <a:off x="408304" y="3125351"/>
            <a:ext cx="4175267" cy="1131443"/>
          </a:xfrm>
          <a:prstGeom prst="rect">
            <a:avLst/>
          </a:prstGeom>
          <a:solidFill>
            <a:schemeClr val="bg1"/>
          </a:solidFill>
          <a:ln>
            <a:solidFill>
              <a:srgbClr val="666666"/>
            </a:solidFill>
          </a:ln>
        </p:spPr>
        <p:txBody>
          <a:bodyPr wrap="square" lIns="90000" rtlCol="0">
            <a:no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＜弱み＞</a:t>
            </a: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「大地の芸術祭」は、十日町市全体への浸透に課題</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「きもの」は、産業としての将来に課題</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5" name="テキスト ボックス 14">
            <a:extLst>
              <a:ext uri="{FF2B5EF4-FFF2-40B4-BE49-F238E27FC236}">
                <a16:creationId xmlns:a16="http://schemas.microsoft.com/office/drawing/2014/main" id="{5DAAB032-0776-8044-9468-C82132CA0B7E}"/>
              </a:ext>
            </a:extLst>
          </p:cNvPr>
          <p:cNvSpPr txBox="1"/>
          <p:nvPr/>
        </p:nvSpPr>
        <p:spPr>
          <a:xfrm>
            <a:off x="4583571" y="1576645"/>
            <a:ext cx="4175267" cy="1555444"/>
          </a:xfrm>
          <a:prstGeom prst="rect">
            <a:avLst/>
          </a:prstGeom>
          <a:solidFill>
            <a:schemeClr val="bg1"/>
          </a:solidFill>
          <a:ln>
            <a:solidFill>
              <a:srgbClr val="666666"/>
            </a:solidFill>
          </a:ln>
        </p:spPr>
        <p:txBody>
          <a:bodyPr wrap="square" lIns="90000" rtlCol="0">
            <a:no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＜背景・根拠＞</a:t>
            </a: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「大地の芸術祭」「火焔型土器」「きもの」「棚田」「美人林」「温泉」「へぎそば」「雪」「農業」「保存食」「除雪技術」など</a:t>
            </a:r>
            <a:endPar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高い定住率（約７割）を誇る地域おこし協力隊出身者等、移住者を始めとした人材が豊富</a:t>
            </a:r>
            <a:endPar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「大地の芸術祭」の高い集客力や経済効果及び織物の産地として</a:t>
            </a:r>
            <a:r>
              <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1,200</a:t>
            </a:r>
            <a:r>
              <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年以上の長い歴史</a:t>
            </a:r>
            <a:endPar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8" name="テキスト ボックス 17">
            <a:extLst>
              <a:ext uri="{FF2B5EF4-FFF2-40B4-BE49-F238E27FC236}">
                <a16:creationId xmlns:a16="http://schemas.microsoft.com/office/drawing/2014/main" id="{40C400CC-2F51-5D44-BBBE-6DD26560981D}"/>
              </a:ext>
            </a:extLst>
          </p:cNvPr>
          <p:cNvSpPr txBox="1"/>
          <p:nvPr/>
        </p:nvSpPr>
        <p:spPr>
          <a:xfrm>
            <a:off x="4583570" y="3125354"/>
            <a:ext cx="4175267" cy="1131439"/>
          </a:xfrm>
          <a:prstGeom prst="rect">
            <a:avLst/>
          </a:prstGeom>
          <a:solidFill>
            <a:schemeClr val="bg1"/>
          </a:solidFill>
          <a:ln>
            <a:solidFill>
              <a:srgbClr val="666666"/>
            </a:solidFill>
          </a:ln>
        </p:spPr>
        <p:txBody>
          <a:bodyPr wrap="square" lIns="90000" rtlCol="0">
            <a:no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＜背景・根拠＞</a:t>
            </a:r>
            <a:endParaRPr kumimoji="1" lang="en-US" altLang="ja-JP" sz="14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アンケートでは、中心市街地との連携を求める声が多い。</a:t>
            </a: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mj-ea"/>
              <a:buAutoNum type="circleNumDbPlain"/>
              <a:tabLst/>
              <a:defRPr/>
            </a:pPr>
            <a:r>
              <a:rPr kumimoji="1" lang="ja-JP"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十日町市で特に大きな存在である繊維工業も、出荷額はピーク時の約</a:t>
            </a:r>
            <a:r>
              <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1/4</a:t>
            </a:r>
          </a:p>
          <a:p>
            <a:pPr marL="342900" marR="0" lvl="0" indent="-342900" algn="l" defTabSz="914400" rtl="0" eaLnBrk="1" fontAlgn="auto" latinLnBrk="0" hangingPunct="1">
              <a:lnSpc>
                <a:spcPct val="100000"/>
              </a:lnSpc>
              <a:spcBef>
                <a:spcPts val="0"/>
              </a:spcBef>
              <a:spcAft>
                <a:spcPts val="0"/>
              </a:spcAft>
              <a:buClr>
                <a:srgbClr val="000000"/>
              </a:buClr>
              <a:buSzTx/>
              <a:buFont typeface="+mj-ea"/>
              <a:buAutoNum type="circleNumDbPlain"/>
              <a:tabLst/>
              <a:defRPr/>
            </a:pP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mj-ea"/>
              <a:buAutoNum type="circleNumDbPlain"/>
              <a:tabLst/>
              <a:defRPr/>
            </a:pP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9" name="テキスト ボックス 18">
            <a:extLst>
              <a:ext uri="{FF2B5EF4-FFF2-40B4-BE49-F238E27FC236}">
                <a16:creationId xmlns:a16="http://schemas.microsoft.com/office/drawing/2014/main" id="{6A4053DC-10B2-2F4C-B96E-6FFAE2B05D72}"/>
              </a:ext>
            </a:extLst>
          </p:cNvPr>
          <p:cNvSpPr txBox="1"/>
          <p:nvPr/>
        </p:nvSpPr>
        <p:spPr>
          <a:xfrm>
            <a:off x="381952" y="5786550"/>
            <a:ext cx="8376879" cy="783267"/>
          </a:xfrm>
          <a:prstGeom prst="rect">
            <a:avLst/>
          </a:prstGeom>
          <a:solidFill>
            <a:schemeClr val="bg1"/>
          </a:solidFill>
          <a:ln>
            <a:solidFill>
              <a:srgbClr val="666666"/>
            </a:solidFill>
          </a:ln>
        </p:spPr>
        <p:txBody>
          <a:bodyPr wrap="square" lIns="90000" rtlCol="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高い集客力や経済効果を持つ一方で十日町市全体への浸透に課題がある「大地の芸術祭」と、多くの市民が親しみを持つ一方で産業としての将来に課題がある「きもの」のお互いの弱みを補うことができる。</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20" name="Google Shape;113;p26">
            <a:extLst>
              <a:ext uri="{FF2B5EF4-FFF2-40B4-BE49-F238E27FC236}">
                <a16:creationId xmlns:a16="http://schemas.microsoft.com/office/drawing/2014/main" id="{D05C84C6-B78E-F148-8792-54C6FCE3D1CE}"/>
              </a:ext>
            </a:extLst>
          </p:cNvPr>
          <p:cNvSpPr txBox="1"/>
          <p:nvPr/>
        </p:nvSpPr>
        <p:spPr>
          <a:xfrm>
            <a:off x="381953" y="5471484"/>
            <a:ext cx="8376879" cy="315067"/>
          </a:xfrm>
          <a:prstGeom prst="rect">
            <a:avLst/>
          </a:prstGeom>
          <a:solidFill>
            <a:schemeClr val="bg1">
              <a:lumMod val="9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理由</a:t>
            </a:r>
            <a:endParaRPr kumimoji="0"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88" name="Google Shape;113;p26">
            <a:extLst>
              <a:ext uri="{FF2B5EF4-FFF2-40B4-BE49-F238E27FC236}">
                <a16:creationId xmlns:a16="http://schemas.microsoft.com/office/drawing/2014/main" id="{A0D5F2B1-A7FD-A646-BC17-E20E57C9BE36}"/>
              </a:ext>
            </a:extLst>
          </p:cNvPr>
          <p:cNvSpPr txBox="1"/>
          <p:nvPr/>
        </p:nvSpPr>
        <p:spPr>
          <a:xfrm>
            <a:off x="408306" y="1252086"/>
            <a:ext cx="8350532" cy="326008"/>
          </a:xfrm>
          <a:prstGeom prst="rect">
            <a:avLst/>
          </a:prstGeom>
          <a:solidFill>
            <a:schemeClr val="bg1">
              <a:lumMod val="9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テーマに関する十日町市の強み・弱み</a:t>
            </a:r>
            <a:endParaRPr kumimoji="0"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21" name="三角形 20">
            <a:extLst>
              <a:ext uri="{FF2B5EF4-FFF2-40B4-BE49-F238E27FC236}">
                <a16:creationId xmlns:a16="http://schemas.microsoft.com/office/drawing/2014/main" id="{C3743A61-1EAC-5E40-8F2F-5EE4F660E85C}"/>
              </a:ext>
            </a:extLst>
          </p:cNvPr>
          <p:cNvSpPr/>
          <p:nvPr/>
        </p:nvSpPr>
        <p:spPr>
          <a:xfrm rot="10800000">
            <a:off x="3860774" y="5235061"/>
            <a:ext cx="1445589" cy="191213"/>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Tree>
    <p:extLst>
      <p:ext uri="{BB962C8B-B14F-4D97-AF65-F5344CB8AC3E}">
        <p14:creationId xmlns:p14="http://schemas.microsoft.com/office/powerpoint/2010/main" val="563221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「大地の芸術祭」の集客力</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12" name="Google Shape;936;p53">
            <a:extLst>
              <a:ext uri="{FF2B5EF4-FFF2-40B4-BE49-F238E27FC236}">
                <a16:creationId xmlns:a16="http://schemas.microsoft.com/office/drawing/2014/main" id="{41B13E67-DD96-9A4E-9D98-76C46DC06D37}"/>
              </a:ext>
            </a:extLst>
          </p:cNvPr>
          <p:cNvSpPr/>
          <p:nvPr/>
        </p:nvSpPr>
        <p:spPr>
          <a:xfrm>
            <a:off x="4125863" y="1236081"/>
            <a:ext cx="2587760" cy="424500"/>
          </a:xfrm>
          <a:prstGeom prst="rect">
            <a:avLst/>
          </a:prstGeom>
          <a:noFill/>
          <a:ln w="9525"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altLang="ja" sz="1400" b="0" i="0" u="none" strike="noStrike" kern="0" cap="none" spc="0" normalizeH="0" baseline="0" noProof="0">
                <a:ln>
                  <a:noFill/>
                </a:ln>
                <a:solidFill>
                  <a:srgbClr val="666666"/>
                </a:solidFill>
                <a:effectLst/>
                <a:uLnTx/>
                <a:uFillTx/>
                <a:latin typeface="Calibri"/>
                <a:ea typeface="Calibri"/>
                <a:cs typeface="Calibri"/>
                <a:sym typeface="Calibri"/>
              </a:rPr>
              <a:t>548,380</a:t>
            </a:r>
            <a:r>
              <a:rPr kumimoji="0" lang="ja" altLang="en-US" sz="1400" b="0" i="0" u="none" strike="noStrike" kern="0" cap="none" spc="0" normalizeH="0" baseline="0" noProof="0">
                <a:ln>
                  <a:noFill/>
                </a:ln>
                <a:solidFill>
                  <a:srgbClr val="666666"/>
                </a:solidFill>
                <a:effectLst/>
                <a:uLnTx/>
                <a:uFillTx/>
                <a:latin typeface="Calibri"/>
                <a:ea typeface="Calibri"/>
                <a:cs typeface="Calibri"/>
                <a:sym typeface="Calibri"/>
              </a:rPr>
              <a:t>人</a:t>
            </a:r>
            <a:endParaRPr kumimoji="0" sz="1400" b="0" i="0" u="none" strike="noStrike" kern="0" cap="none" spc="0" normalizeH="0" baseline="0" noProof="0">
              <a:ln>
                <a:noFill/>
              </a:ln>
              <a:solidFill>
                <a:srgbClr val="666666"/>
              </a:solidFill>
              <a:effectLst/>
              <a:uLnTx/>
              <a:uFillTx/>
              <a:latin typeface="Calibri"/>
              <a:ea typeface="Calibri"/>
              <a:cs typeface="Calibri"/>
              <a:sym typeface="Calibri"/>
            </a:endParaRPr>
          </a:p>
        </p:txBody>
      </p:sp>
      <p:sp>
        <p:nvSpPr>
          <p:cNvPr id="14" name="Google Shape;937;p53">
            <a:extLst>
              <a:ext uri="{FF2B5EF4-FFF2-40B4-BE49-F238E27FC236}">
                <a16:creationId xmlns:a16="http://schemas.microsoft.com/office/drawing/2014/main" id="{41481647-44DA-BE4F-9BB6-0AE7EB4C649D}"/>
              </a:ext>
            </a:extLst>
          </p:cNvPr>
          <p:cNvSpPr/>
          <p:nvPr/>
        </p:nvSpPr>
        <p:spPr>
          <a:xfrm>
            <a:off x="186185" y="1233578"/>
            <a:ext cx="3941932" cy="424500"/>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ja" altLang="en-US" sz="1400" b="0" i="0" u="none" strike="noStrike" kern="0" cap="none" spc="0" normalizeH="0" baseline="0" noProof="0" dirty="0">
                <a:ln>
                  <a:noFill/>
                </a:ln>
                <a:solidFill>
                  <a:srgbClr val="FFFFFF"/>
                </a:solidFill>
                <a:effectLst/>
                <a:uLnTx/>
                <a:uFillTx/>
                <a:latin typeface="Calibri"/>
                <a:ea typeface="Calibri"/>
                <a:cs typeface="Calibri"/>
                <a:sym typeface="Calibri"/>
              </a:rPr>
              <a:t>「第</a:t>
            </a:r>
            <a:r>
              <a:rPr kumimoji="0" lang="en-US" altLang="ja" sz="1400" b="0" i="0" u="none" strike="noStrike" kern="0" cap="none" spc="0" normalizeH="0" baseline="0" noProof="0" dirty="0">
                <a:ln>
                  <a:noFill/>
                </a:ln>
                <a:solidFill>
                  <a:srgbClr val="FFFFFF"/>
                </a:solidFill>
                <a:effectLst/>
                <a:uLnTx/>
                <a:uFillTx/>
                <a:latin typeface="Calibri"/>
                <a:ea typeface="Calibri"/>
                <a:cs typeface="Calibri"/>
                <a:sym typeface="Calibri"/>
              </a:rPr>
              <a:t>7</a:t>
            </a:r>
            <a:r>
              <a:rPr kumimoji="0" lang="ja" altLang="en-US" sz="1400" b="0" i="0" u="none" strike="noStrike" kern="0" cap="none" spc="0" normalizeH="0" baseline="0" noProof="0" dirty="0">
                <a:ln>
                  <a:noFill/>
                </a:ln>
                <a:solidFill>
                  <a:srgbClr val="FFFFFF"/>
                </a:solidFill>
                <a:effectLst/>
                <a:uLnTx/>
                <a:uFillTx/>
                <a:latin typeface="Calibri"/>
                <a:ea typeface="Calibri"/>
                <a:cs typeface="Calibri"/>
                <a:sym typeface="Calibri"/>
              </a:rPr>
              <a:t>回大地の芸術祭」総入込客数</a:t>
            </a: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16" name="図 15">
            <a:extLst>
              <a:ext uri="{FF2B5EF4-FFF2-40B4-BE49-F238E27FC236}">
                <a16:creationId xmlns:a16="http://schemas.microsoft.com/office/drawing/2014/main" id="{8718E4A0-380E-A941-A1D2-119B65662C2A}"/>
              </a:ext>
            </a:extLst>
          </p:cNvPr>
          <p:cNvPicPr>
            <a:picLocks noChangeAspect="1"/>
          </p:cNvPicPr>
          <p:nvPr/>
        </p:nvPicPr>
        <p:blipFill rotWithShape="1">
          <a:blip r:embed="rId3"/>
          <a:srcRect l="28180" t="2883" r="24464" b="3923"/>
          <a:stretch/>
        </p:blipFill>
        <p:spPr>
          <a:xfrm>
            <a:off x="329260" y="1886840"/>
            <a:ext cx="2159764" cy="2533844"/>
          </a:xfrm>
          <a:prstGeom prst="rect">
            <a:avLst/>
          </a:prstGeom>
        </p:spPr>
      </p:pic>
      <p:pic>
        <p:nvPicPr>
          <p:cNvPr id="18" name="図 17">
            <a:extLst>
              <a:ext uri="{FF2B5EF4-FFF2-40B4-BE49-F238E27FC236}">
                <a16:creationId xmlns:a16="http://schemas.microsoft.com/office/drawing/2014/main" id="{D170851F-F145-2B46-B995-97FAFF4BC999}"/>
              </a:ext>
            </a:extLst>
          </p:cNvPr>
          <p:cNvPicPr>
            <a:picLocks noChangeAspect="1"/>
          </p:cNvPicPr>
          <p:nvPr/>
        </p:nvPicPr>
        <p:blipFill rotWithShape="1">
          <a:blip r:embed="rId4"/>
          <a:srcRect l="29711" t="3397" r="30415" b="85318"/>
          <a:stretch/>
        </p:blipFill>
        <p:spPr>
          <a:xfrm>
            <a:off x="366014" y="4527061"/>
            <a:ext cx="1878759" cy="310992"/>
          </a:xfrm>
          <a:prstGeom prst="rect">
            <a:avLst/>
          </a:prstGeom>
        </p:spPr>
      </p:pic>
      <p:pic>
        <p:nvPicPr>
          <p:cNvPr id="22" name="図 21">
            <a:extLst>
              <a:ext uri="{FF2B5EF4-FFF2-40B4-BE49-F238E27FC236}">
                <a16:creationId xmlns:a16="http://schemas.microsoft.com/office/drawing/2014/main" id="{BDFC64F2-16FF-E847-8C5E-16D73DA69720}"/>
              </a:ext>
            </a:extLst>
          </p:cNvPr>
          <p:cNvPicPr>
            <a:picLocks noChangeAspect="1"/>
          </p:cNvPicPr>
          <p:nvPr/>
        </p:nvPicPr>
        <p:blipFill rotWithShape="1">
          <a:blip r:embed="rId5"/>
          <a:srcRect l="42039" t="2602" r="45387" b="92011"/>
          <a:stretch/>
        </p:blipFill>
        <p:spPr>
          <a:xfrm>
            <a:off x="4276660" y="1752898"/>
            <a:ext cx="809185" cy="231270"/>
          </a:xfrm>
          <a:prstGeom prst="rect">
            <a:avLst/>
          </a:prstGeom>
        </p:spPr>
      </p:pic>
      <p:pic>
        <p:nvPicPr>
          <p:cNvPr id="24" name="図 23">
            <a:extLst>
              <a:ext uri="{FF2B5EF4-FFF2-40B4-BE49-F238E27FC236}">
                <a16:creationId xmlns:a16="http://schemas.microsoft.com/office/drawing/2014/main" id="{68AA8F36-E4FF-DA4F-9E8F-DCB4377F3AC8}"/>
              </a:ext>
            </a:extLst>
          </p:cNvPr>
          <p:cNvPicPr>
            <a:picLocks noChangeAspect="1"/>
          </p:cNvPicPr>
          <p:nvPr/>
        </p:nvPicPr>
        <p:blipFill rotWithShape="1">
          <a:blip r:embed="rId4"/>
          <a:srcRect l="29711" t="17876" r="30415" b="13410"/>
          <a:stretch/>
        </p:blipFill>
        <p:spPr>
          <a:xfrm>
            <a:off x="366014" y="4751765"/>
            <a:ext cx="1878759" cy="1893639"/>
          </a:xfrm>
          <a:prstGeom prst="rect">
            <a:avLst/>
          </a:prstGeom>
        </p:spPr>
      </p:pic>
      <p:sp>
        <p:nvSpPr>
          <p:cNvPr id="25" name="Google Shape;937;p53">
            <a:extLst>
              <a:ext uri="{FF2B5EF4-FFF2-40B4-BE49-F238E27FC236}">
                <a16:creationId xmlns:a16="http://schemas.microsoft.com/office/drawing/2014/main" id="{D27C0F04-B1DA-5146-8F6F-63216064DB3D}"/>
              </a:ext>
            </a:extLst>
          </p:cNvPr>
          <p:cNvSpPr/>
          <p:nvPr/>
        </p:nvSpPr>
        <p:spPr>
          <a:xfrm>
            <a:off x="186185" y="1701971"/>
            <a:ext cx="6527438" cy="2783700"/>
          </a:xfrm>
          <a:prstGeom prst="rect">
            <a:avLst/>
          </a:prstGeom>
          <a:noFill/>
          <a:ln w="9525" cap="flat" cmpd="sng">
            <a:solidFill>
              <a:srgbClr val="2E9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17" name="図 16">
            <a:extLst>
              <a:ext uri="{FF2B5EF4-FFF2-40B4-BE49-F238E27FC236}">
                <a16:creationId xmlns:a16="http://schemas.microsoft.com/office/drawing/2014/main" id="{2F851802-5819-8048-976C-26DA7F4028FD}"/>
              </a:ext>
            </a:extLst>
          </p:cNvPr>
          <p:cNvPicPr>
            <a:picLocks noChangeAspect="1"/>
          </p:cNvPicPr>
          <p:nvPr/>
        </p:nvPicPr>
        <p:blipFill rotWithShape="1">
          <a:blip r:embed="rId5"/>
          <a:srcRect t="8088"/>
          <a:stretch/>
        </p:blipFill>
        <p:spPr>
          <a:xfrm>
            <a:off x="2632099" y="1925021"/>
            <a:ext cx="4128662" cy="2532268"/>
          </a:xfrm>
          <a:prstGeom prst="rect">
            <a:avLst/>
          </a:prstGeom>
        </p:spPr>
      </p:pic>
      <p:sp>
        <p:nvSpPr>
          <p:cNvPr id="26" name="Google Shape;937;p53">
            <a:extLst>
              <a:ext uri="{FF2B5EF4-FFF2-40B4-BE49-F238E27FC236}">
                <a16:creationId xmlns:a16="http://schemas.microsoft.com/office/drawing/2014/main" id="{0B44D011-783F-3A45-AD22-F3AF994038C0}"/>
              </a:ext>
            </a:extLst>
          </p:cNvPr>
          <p:cNvSpPr/>
          <p:nvPr/>
        </p:nvSpPr>
        <p:spPr>
          <a:xfrm>
            <a:off x="186185" y="4527543"/>
            <a:ext cx="6527438" cy="2068091"/>
          </a:xfrm>
          <a:prstGeom prst="rect">
            <a:avLst/>
          </a:prstGeom>
          <a:noFill/>
          <a:ln w="9525" cap="flat" cmpd="sng">
            <a:solidFill>
              <a:srgbClr val="2E9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28" name="図 27">
            <a:extLst>
              <a:ext uri="{FF2B5EF4-FFF2-40B4-BE49-F238E27FC236}">
                <a16:creationId xmlns:a16="http://schemas.microsoft.com/office/drawing/2014/main" id="{09501E44-51C6-A24C-BC3A-D5D9026CBD04}"/>
              </a:ext>
            </a:extLst>
          </p:cNvPr>
          <p:cNvPicPr>
            <a:picLocks noChangeAspect="1"/>
          </p:cNvPicPr>
          <p:nvPr/>
        </p:nvPicPr>
        <p:blipFill rotWithShape="1">
          <a:blip r:embed="rId4"/>
          <a:srcRect l="48784" t="87873" r="30415" b="4771"/>
          <a:stretch/>
        </p:blipFill>
        <p:spPr>
          <a:xfrm>
            <a:off x="2161513" y="6202839"/>
            <a:ext cx="1556254" cy="321872"/>
          </a:xfrm>
          <a:prstGeom prst="rect">
            <a:avLst/>
          </a:prstGeom>
        </p:spPr>
      </p:pic>
      <p:pic>
        <p:nvPicPr>
          <p:cNvPr id="20" name="図 19">
            <a:extLst>
              <a:ext uri="{FF2B5EF4-FFF2-40B4-BE49-F238E27FC236}">
                <a16:creationId xmlns:a16="http://schemas.microsoft.com/office/drawing/2014/main" id="{7529AFC9-2B8C-C741-A656-12B7751C6DE4}"/>
              </a:ext>
            </a:extLst>
          </p:cNvPr>
          <p:cNvPicPr>
            <a:picLocks noChangeAspect="1"/>
          </p:cNvPicPr>
          <p:nvPr/>
        </p:nvPicPr>
        <p:blipFill rotWithShape="1">
          <a:blip r:embed="rId4"/>
          <a:srcRect l="31396" t="86855" r="50352" b="3977"/>
          <a:stretch/>
        </p:blipFill>
        <p:spPr>
          <a:xfrm>
            <a:off x="2185019" y="5931931"/>
            <a:ext cx="1365534" cy="401203"/>
          </a:xfrm>
          <a:prstGeom prst="rect">
            <a:avLst/>
          </a:prstGeom>
        </p:spPr>
      </p:pic>
      <p:sp>
        <p:nvSpPr>
          <p:cNvPr id="29" name="三角形 28">
            <a:extLst>
              <a:ext uri="{FF2B5EF4-FFF2-40B4-BE49-F238E27FC236}">
                <a16:creationId xmlns:a16="http://schemas.microsoft.com/office/drawing/2014/main" id="{F18CD329-44C5-0048-8E8F-0076F920D184}"/>
              </a:ext>
            </a:extLst>
          </p:cNvPr>
          <p:cNvSpPr/>
          <p:nvPr/>
        </p:nvSpPr>
        <p:spPr>
          <a:xfrm rot="5400000">
            <a:off x="6548081" y="3137314"/>
            <a:ext cx="833153" cy="288575"/>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0" name="三角形 29">
            <a:extLst>
              <a:ext uri="{FF2B5EF4-FFF2-40B4-BE49-F238E27FC236}">
                <a16:creationId xmlns:a16="http://schemas.microsoft.com/office/drawing/2014/main" id="{21EE1F13-B029-D04F-98B4-F3886D0D6B75}"/>
              </a:ext>
            </a:extLst>
          </p:cNvPr>
          <p:cNvSpPr/>
          <p:nvPr/>
        </p:nvSpPr>
        <p:spPr>
          <a:xfrm rot="5400000">
            <a:off x="6548081" y="5583456"/>
            <a:ext cx="833153" cy="288575"/>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1" name="三角形 30">
            <a:extLst>
              <a:ext uri="{FF2B5EF4-FFF2-40B4-BE49-F238E27FC236}">
                <a16:creationId xmlns:a16="http://schemas.microsoft.com/office/drawing/2014/main" id="{B0DAFE63-FA32-5E42-9A22-805B143784E2}"/>
              </a:ext>
            </a:extLst>
          </p:cNvPr>
          <p:cNvSpPr/>
          <p:nvPr/>
        </p:nvSpPr>
        <p:spPr>
          <a:xfrm rot="5400000">
            <a:off x="6727815" y="1342368"/>
            <a:ext cx="452157" cy="267047"/>
          </a:xfrm>
          <a:prstGeom prst="triangle">
            <a:avLst>
              <a:gd name="adj" fmla="val 52107"/>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2" name="Google Shape;936;p53">
            <a:extLst>
              <a:ext uri="{FF2B5EF4-FFF2-40B4-BE49-F238E27FC236}">
                <a16:creationId xmlns:a16="http://schemas.microsoft.com/office/drawing/2014/main" id="{065B94E3-708D-894D-B0EF-8AD8D31B4E6F}"/>
              </a:ext>
            </a:extLst>
          </p:cNvPr>
          <p:cNvSpPr/>
          <p:nvPr/>
        </p:nvSpPr>
        <p:spPr>
          <a:xfrm>
            <a:off x="7069946" y="1157527"/>
            <a:ext cx="1995698" cy="636731"/>
          </a:xfrm>
          <a:prstGeom prst="rect">
            <a:avLst/>
          </a:prstGeom>
          <a:no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ja-JP" altLang="en-US" sz="1400" b="0" i="0" u="none" strike="noStrike" kern="0" cap="none" spc="0" normalizeH="0" baseline="0" noProof="0" dirty="0">
                <a:ln>
                  <a:noFill/>
                </a:ln>
                <a:solidFill>
                  <a:srgbClr val="666666"/>
                </a:solidFill>
                <a:effectLst/>
                <a:uLnTx/>
                <a:uFillTx/>
                <a:latin typeface="Calibri"/>
                <a:ea typeface="Calibri"/>
                <a:cs typeface="Calibri"/>
                <a:sym typeface="Calibri"/>
              </a:rPr>
              <a:t>年間観光入込客数の</a:t>
            </a:r>
            <a:endParaRPr kumimoji="0" lang="en-US" altLang="ja-JP" sz="1400" b="0" i="0" u="none" strike="noStrike" kern="0" cap="none" spc="0" normalizeH="0" baseline="0" noProof="0" dirty="0">
              <a:ln>
                <a:noFill/>
              </a:ln>
              <a:solidFill>
                <a:srgbClr val="666666"/>
              </a:solidFill>
              <a:effectLst/>
              <a:uLnTx/>
              <a:uFillTx/>
              <a:latin typeface="Calibri"/>
              <a:ea typeface="Calibri"/>
              <a:cs typeface="Calibri"/>
              <a:sym typeface="Calibri"/>
            </a:endParaRPr>
          </a:p>
          <a:p>
            <a:pPr marL="0" marR="0" lvl="0" indent="0" algn="ctr"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ja-JP" altLang="en-US" sz="1400" b="0" i="0" u="none" strike="noStrike" kern="0" cap="none" spc="0" normalizeH="0" baseline="0" noProof="0" dirty="0">
                <a:ln>
                  <a:noFill/>
                </a:ln>
                <a:solidFill>
                  <a:srgbClr val="666666"/>
                </a:solidFill>
                <a:effectLst/>
                <a:uLnTx/>
                <a:uFillTx/>
                <a:latin typeface="Calibri"/>
                <a:ea typeface="Calibri"/>
                <a:cs typeface="Calibri"/>
                <a:sym typeface="Calibri"/>
              </a:rPr>
              <a:t>約</a:t>
            </a:r>
            <a:r>
              <a:rPr kumimoji="0" lang="en-US" altLang="ja-JP" sz="1400" b="0" i="0" u="none" strike="noStrike" kern="0" cap="none" spc="0" normalizeH="0" baseline="0" noProof="0" dirty="0">
                <a:ln>
                  <a:noFill/>
                </a:ln>
                <a:solidFill>
                  <a:srgbClr val="666666"/>
                </a:solidFill>
                <a:effectLst/>
                <a:uLnTx/>
                <a:uFillTx/>
                <a:latin typeface="Calibri"/>
                <a:ea typeface="Calibri"/>
                <a:cs typeface="Calibri"/>
                <a:sym typeface="Calibri"/>
              </a:rPr>
              <a:t>1/6</a:t>
            </a:r>
            <a:r>
              <a:rPr kumimoji="0" lang="ja-JP" altLang="en-US" sz="1400" b="0" i="0" u="none" strike="noStrike" kern="0" cap="none" spc="0" normalizeH="0" baseline="0" noProof="0" dirty="0">
                <a:ln>
                  <a:noFill/>
                </a:ln>
                <a:solidFill>
                  <a:srgbClr val="666666"/>
                </a:solidFill>
                <a:effectLst/>
                <a:uLnTx/>
                <a:uFillTx/>
                <a:latin typeface="Calibri"/>
                <a:ea typeface="Calibri"/>
                <a:cs typeface="Calibri"/>
                <a:sym typeface="Calibri"/>
              </a:rPr>
              <a:t>を占める</a:t>
            </a:r>
            <a:endParaRPr kumimoji="0" sz="1400" b="0" i="0" u="none" strike="noStrike" kern="0" cap="none" spc="0" normalizeH="0" baseline="0" noProof="0" dirty="0">
              <a:ln>
                <a:noFill/>
              </a:ln>
              <a:solidFill>
                <a:srgbClr val="666666"/>
              </a:solidFill>
              <a:effectLst/>
              <a:uLnTx/>
              <a:uFillTx/>
              <a:latin typeface="Calibri"/>
              <a:ea typeface="Calibri"/>
              <a:cs typeface="Calibri"/>
              <a:sym typeface="Calibri"/>
            </a:endParaRPr>
          </a:p>
        </p:txBody>
      </p:sp>
      <p:sp>
        <p:nvSpPr>
          <p:cNvPr id="33" name="Google Shape;936;p53">
            <a:extLst>
              <a:ext uri="{FF2B5EF4-FFF2-40B4-BE49-F238E27FC236}">
                <a16:creationId xmlns:a16="http://schemas.microsoft.com/office/drawing/2014/main" id="{B3249890-6602-114F-A14D-D67A0FD04517}"/>
              </a:ext>
            </a:extLst>
          </p:cNvPr>
          <p:cNvSpPr/>
          <p:nvPr/>
        </p:nvSpPr>
        <p:spPr>
          <a:xfrm>
            <a:off x="7045882" y="2963237"/>
            <a:ext cx="1995698" cy="636731"/>
          </a:xfrm>
          <a:prstGeom prst="rect">
            <a:avLst/>
          </a:prstGeom>
          <a:no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ja-JP" altLang="en-US" sz="1400" b="0" i="0" u="none" strike="noStrike" kern="0" cap="none" spc="0" normalizeH="0" baseline="0" noProof="0" dirty="0">
                <a:ln>
                  <a:noFill/>
                </a:ln>
                <a:solidFill>
                  <a:srgbClr val="666666"/>
                </a:solidFill>
                <a:effectLst/>
                <a:uLnTx/>
                <a:uFillTx/>
                <a:latin typeface="Calibri"/>
                <a:ea typeface="Calibri"/>
                <a:cs typeface="Calibri"/>
                <a:sym typeface="Calibri"/>
              </a:rPr>
              <a:t>若い女性層への</a:t>
            </a:r>
            <a:endParaRPr kumimoji="0" lang="en-US" altLang="ja-JP" sz="1400" b="0" i="0" u="none" strike="noStrike" kern="0" cap="none" spc="0" normalizeH="0" baseline="0" noProof="0" dirty="0">
              <a:ln>
                <a:noFill/>
              </a:ln>
              <a:solidFill>
                <a:srgbClr val="666666"/>
              </a:solidFill>
              <a:effectLst/>
              <a:uLnTx/>
              <a:uFillTx/>
              <a:latin typeface="Calibri"/>
              <a:ea typeface="Calibri"/>
              <a:cs typeface="Calibri"/>
              <a:sym typeface="Calibri"/>
            </a:endParaRPr>
          </a:p>
          <a:p>
            <a:pPr marL="0" marR="0" lvl="0" indent="0" algn="ctr"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ja-JP" altLang="en-US" sz="1400" b="0" i="0" u="none" strike="noStrike" kern="0" cap="none" spc="0" normalizeH="0" baseline="0" noProof="0" dirty="0">
                <a:ln>
                  <a:noFill/>
                </a:ln>
                <a:solidFill>
                  <a:srgbClr val="666666"/>
                </a:solidFill>
                <a:effectLst/>
                <a:uLnTx/>
                <a:uFillTx/>
                <a:latin typeface="Calibri"/>
                <a:ea typeface="Calibri"/>
                <a:cs typeface="Calibri"/>
                <a:sym typeface="Calibri"/>
              </a:rPr>
              <a:t>強いアピール力</a:t>
            </a:r>
            <a:endParaRPr kumimoji="0" lang="en-US" altLang="ja-JP" sz="1400" b="0" i="0" u="none" strike="noStrike" kern="0" cap="none" spc="0" normalizeH="0" baseline="0" noProof="0" dirty="0">
              <a:ln>
                <a:noFill/>
              </a:ln>
              <a:solidFill>
                <a:srgbClr val="666666"/>
              </a:solidFill>
              <a:effectLst/>
              <a:uLnTx/>
              <a:uFillTx/>
              <a:latin typeface="Calibri"/>
              <a:ea typeface="Calibri"/>
              <a:cs typeface="Calibri"/>
              <a:sym typeface="Calibri"/>
            </a:endParaRPr>
          </a:p>
        </p:txBody>
      </p:sp>
      <p:sp>
        <p:nvSpPr>
          <p:cNvPr id="34" name="Google Shape;936;p53">
            <a:extLst>
              <a:ext uri="{FF2B5EF4-FFF2-40B4-BE49-F238E27FC236}">
                <a16:creationId xmlns:a16="http://schemas.microsoft.com/office/drawing/2014/main" id="{6D779C63-4E79-0847-9ABD-4F7CBFD691B7}"/>
              </a:ext>
            </a:extLst>
          </p:cNvPr>
          <p:cNvSpPr/>
          <p:nvPr/>
        </p:nvSpPr>
        <p:spPr>
          <a:xfrm>
            <a:off x="7092123" y="5159402"/>
            <a:ext cx="1995698" cy="1078363"/>
          </a:xfrm>
          <a:prstGeom prst="rect">
            <a:avLst/>
          </a:prstGeom>
          <a:no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ja-JP" altLang="en-US" sz="1400" b="0" i="0" u="none" strike="noStrike" kern="0" cap="none" spc="0" normalizeH="0" baseline="0" noProof="0" dirty="0">
                <a:ln>
                  <a:noFill/>
                </a:ln>
                <a:solidFill>
                  <a:srgbClr val="666666"/>
                </a:solidFill>
                <a:effectLst/>
                <a:uLnTx/>
                <a:uFillTx/>
                <a:latin typeface="Calibri"/>
                <a:ea typeface="Calibri"/>
                <a:cs typeface="Calibri"/>
                <a:sym typeface="Calibri"/>
              </a:rPr>
              <a:t>県外・海外から</a:t>
            </a:r>
            <a:endParaRPr kumimoji="0" lang="en-US" altLang="ja-JP" sz="1400" b="0" i="0" u="none" strike="noStrike" kern="0" cap="none" spc="0" normalizeH="0" baseline="0" noProof="0" dirty="0">
              <a:ln>
                <a:noFill/>
              </a:ln>
              <a:solidFill>
                <a:srgbClr val="666666"/>
              </a:solidFill>
              <a:effectLst/>
              <a:uLnTx/>
              <a:uFillTx/>
              <a:latin typeface="Calibri"/>
              <a:ea typeface="Calibri"/>
              <a:cs typeface="Calibri"/>
              <a:sym typeface="Calibri"/>
            </a:endParaRPr>
          </a:p>
          <a:p>
            <a:pPr marL="0" marR="0" lvl="0" indent="0" algn="ctr"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ja-JP" altLang="en-US" sz="1400" b="0" i="0" u="none" strike="noStrike" kern="0" cap="none" spc="0" normalizeH="0" baseline="0" noProof="0" dirty="0">
                <a:ln>
                  <a:noFill/>
                </a:ln>
                <a:solidFill>
                  <a:srgbClr val="666666"/>
                </a:solidFill>
                <a:effectLst/>
                <a:uLnTx/>
                <a:uFillTx/>
                <a:latin typeface="Calibri"/>
                <a:ea typeface="Calibri"/>
                <a:cs typeface="Calibri"/>
                <a:sym typeface="Calibri"/>
              </a:rPr>
              <a:t>高いリピート率という</a:t>
            </a:r>
            <a:endParaRPr kumimoji="0" lang="en-US" altLang="ja-JP" sz="1400" b="0" i="0" u="none" strike="noStrike" kern="0" cap="none" spc="0" normalizeH="0" baseline="0" noProof="0" dirty="0">
              <a:ln>
                <a:noFill/>
              </a:ln>
              <a:solidFill>
                <a:srgbClr val="666666"/>
              </a:solidFill>
              <a:effectLst/>
              <a:uLnTx/>
              <a:uFillTx/>
              <a:latin typeface="Calibri"/>
              <a:ea typeface="Calibri"/>
              <a:cs typeface="Calibri"/>
              <a:sym typeface="Calibri"/>
            </a:endParaRPr>
          </a:p>
          <a:p>
            <a:pPr marL="0" marR="0" lvl="0" indent="0" algn="ctr"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ja-JP" altLang="en-US" sz="1400" b="0" i="0" u="none" strike="noStrike" kern="0" cap="none" spc="0" normalizeH="0" baseline="0" noProof="0" dirty="0">
                <a:ln>
                  <a:noFill/>
                </a:ln>
                <a:solidFill>
                  <a:srgbClr val="666666"/>
                </a:solidFill>
                <a:effectLst/>
                <a:uLnTx/>
                <a:uFillTx/>
                <a:latin typeface="Calibri"/>
                <a:ea typeface="Calibri"/>
                <a:cs typeface="Calibri"/>
                <a:sym typeface="Calibri"/>
              </a:rPr>
              <a:t>独自性</a:t>
            </a:r>
            <a:endParaRPr kumimoji="0" lang="en-US" altLang="ja-JP" sz="1400" b="0" i="0" u="none" strike="noStrike" kern="0" cap="none" spc="0" normalizeH="0" baseline="0" noProof="0" dirty="0">
              <a:ln>
                <a:noFill/>
              </a:ln>
              <a:solidFill>
                <a:srgbClr val="666666"/>
              </a:solidFill>
              <a:effectLst/>
              <a:uLnTx/>
              <a:uFillTx/>
              <a:latin typeface="Calibri"/>
              <a:ea typeface="Calibri"/>
              <a:cs typeface="Calibri"/>
              <a:sym typeface="Calibri"/>
            </a:endParaRPr>
          </a:p>
        </p:txBody>
      </p:sp>
      <p:pic>
        <p:nvPicPr>
          <p:cNvPr id="4" name="図 3">
            <a:extLst>
              <a:ext uri="{FF2B5EF4-FFF2-40B4-BE49-F238E27FC236}">
                <a16:creationId xmlns:a16="http://schemas.microsoft.com/office/drawing/2014/main" id="{4DF710E7-3B39-42E6-B63D-D99DF4312545}"/>
              </a:ext>
            </a:extLst>
          </p:cNvPr>
          <p:cNvPicPr>
            <a:picLocks noChangeAspect="1"/>
          </p:cNvPicPr>
          <p:nvPr/>
        </p:nvPicPr>
        <p:blipFill rotWithShape="1">
          <a:blip r:embed="rId6"/>
          <a:srcRect l="29112" t="17797" r="28973" b="15428"/>
          <a:stretch/>
        </p:blipFill>
        <p:spPr>
          <a:xfrm>
            <a:off x="3791234" y="4751765"/>
            <a:ext cx="1859485" cy="1816526"/>
          </a:xfrm>
          <a:prstGeom prst="rect">
            <a:avLst/>
          </a:prstGeom>
        </p:spPr>
      </p:pic>
      <p:pic>
        <p:nvPicPr>
          <p:cNvPr id="5" name="図 4">
            <a:extLst>
              <a:ext uri="{FF2B5EF4-FFF2-40B4-BE49-F238E27FC236}">
                <a16:creationId xmlns:a16="http://schemas.microsoft.com/office/drawing/2014/main" id="{F5F4996E-17F4-43E6-A70B-687F5A85CB88}"/>
              </a:ext>
            </a:extLst>
          </p:cNvPr>
          <p:cNvPicPr>
            <a:picLocks noChangeAspect="1"/>
          </p:cNvPicPr>
          <p:nvPr/>
        </p:nvPicPr>
        <p:blipFill rotWithShape="1">
          <a:blip r:embed="rId6"/>
          <a:srcRect l="36324" t="5086" r="38638" b="86595"/>
          <a:stretch/>
        </p:blipFill>
        <p:spPr>
          <a:xfrm>
            <a:off x="4125863" y="4569397"/>
            <a:ext cx="1110781" cy="226319"/>
          </a:xfrm>
          <a:prstGeom prst="rect">
            <a:avLst/>
          </a:prstGeom>
        </p:spPr>
      </p:pic>
      <p:pic>
        <p:nvPicPr>
          <p:cNvPr id="6" name="図 5">
            <a:extLst>
              <a:ext uri="{FF2B5EF4-FFF2-40B4-BE49-F238E27FC236}">
                <a16:creationId xmlns:a16="http://schemas.microsoft.com/office/drawing/2014/main" id="{88B248AD-9FDD-4258-997A-A9690C146A76}"/>
              </a:ext>
            </a:extLst>
          </p:cNvPr>
          <p:cNvPicPr>
            <a:picLocks noChangeAspect="1"/>
          </p:cNvPicPr>
          <p:nvPr/>
        </p:nvPicPr>
        <p:blipFill rotWithShape="1">
          <a:blip r:embed="rId6"/>
          <a:srcRect l="36325" t="88720" r="45612" b="2708"/>
          <a:stretch/>
        </p:blipFill>
        <p:spPr>
          <a:xfrm>
            <a:off x="5536772" y="5978577"/>
            <a:ext cx="1110727" cy="323230"/>
          </a:xfrm>
          <a:prstGeom prst="rect">
            <a:avLst/>
          </a:prstGeom>
        </p:spPr>
      </p:pic>
      <p:pic>
        <p:nvPicPr>
          <p:cNvPr id="7" name="図 6">
            <a:extLst>
              <a:ext uri="{FF2B5EF4-FFF2-40B4-BE49-F238E27FC236}">
                <a16:creationId xmlns:a16="http://schemas.microsoft.com/office/drawing/2014/main" id="{525AA67F-4746-4ED5-8F16-C4FCF5D8BE12}"/>
              </a:ext>
            </a:extLst>
          </p:cNvPr>
          <p:cNvPicPr>
            <a:picLocks noChangeAspect="1"/>
          </p:cNvPicPr>
          <p:nvPr/>
        </p:nvPicPr>
        <p:blipFill rotWithShape="1">
          <a:blip r:embed="rId6"/>
          <a:srcRect l="54607" t="88374" r="35413" b="2708"/>
          <a:stretch/>
        </p:blipFill>
        <p:spPr>
          <a:xfrm>
            <a:off x="5610936" y="6199783"/>
            <a:ext cx="613691" cy="336260"/>
          </a:xfrm>
          <a:prstGeom prst="rect">
            <a:avLst/>
          </a:prstGeom>
        </p:spPr>
      </p:pic>
      <p:sp>
        <p:nvSpPr>
          <p:cNvPr id="35" name="Google Shape;113;p26">
            <a:extLst>
              <a:ext uri="{FF2B5EF4-FFF2-40B4-BE49-F238E27FC236}">
                <a16:creationId xmlns:a16="http://schemas.microsoft.com/office/drawing/2014/main" id="{78AEA270-987F-3A44-A9F7-AE1FE17E63C2}"/>
              </a:ext>
            </a:extLst>
          </p:cNvPr>
          <p:cNvSpPr txBox="1"/>
          <p:nvPr/>
        </p:nvSpPr>
        <p:spPr>
          <a:xfrm>
            <a:off x="6188948" y="585803"/>
            <a:ext cx="2955052"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出典：第７回大地の芸術祭総括報告書</a:t>
            </a:r>
            <a:endParaRPr kumimoji="0"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Tree>
    <p:extLst>
      <p:ext uri="{BB962C8B-B14F-4D97-AF65-F5344CB8AC3E}">
        <p14:creationId xmlns:p14="http://schemas.microsoft.com/office/powerpoint/2010/main" val="596385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「大地の芸術祭」の経済効果及び課題</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pic>
        <p:nvPicPr>
          <p:cNvPr id="5" name="図 4">
            <a:extLst>
              <a:ext uri="{FF2B5EF4-FFF2-40B4-BE49-F238E27FC236}">
                <a16:creationId xmlns:a16="http://schemas.microsoft.com/office/drawing/2014/main" id="{49EFCA8B-2ACD-E141-AF98-6C493A82702D}"/>
              </a:ext>
            </a:extLst>
          </p:cNvPr>
          <p:cNvPicPr>
            <a:picLocks noChangeAspect="1"/>
          </p:cNvPicPr>
          <p:nvPr/>
        </p:nvPicPr>
        <p:blipFill rotWithShape="1">
          <a:blip r:embed="rId3"/>
          <a:srcRect l="7273" t="38700" b="27183"/>
          <a:stretch/>
        </p:blipFill>
        <p:spPr>
          <a:xfrm>
            <a:off x="40433" y="4541523"/>
            <a:ext cx="3319155" cy="216569"/>
          </a:xfrm>
          <a:prstGeom prst="rect">
            <a:avLst/>
          </a:prstGeom>
        </p:spPr>
      </p:pic>
      <p:pic>
        <p:nvPicPr>
          <p:cNvPr id="7" name="図 6">
            <a:extLst>
              <a:ext uri="{FF2B5EF4-FFF2-40B4-BE49-F238E27FC236}">
                <a16:creationId xmlns:a16="http://schemas.microsoft.com/office/drawing/2014/main" id="{A04C11EB-FE94-0141-AE2B-2942217200EF}"/>
              </a:ext>
            </a:extLst>
          </p:cNvPr>
          <p:cNvPicPr>
            <a:picLocks noChangeAspect="1"/>
          </p:cNvPicPr>
          <p:nvPr/>
        </p:nvPicPr>
        <p:blipFill>
          <a:blip r:embed="rId4"/>
          <a:stretch>
            <a:fillRect/>
          </a:stretch>
        </p:blipFill>
        <p:spPr>
          <a:xfrm>
            <a:off x="40433" y="4786065"/>
            <a:ext cx="4542592" cy="1246986"/>
          </a:xfrm>
          <a:prstGeom prst="rect">
            <a:avLst/>
          </a:prstGeom>
        </p:spPr>
      </p:pic>
      <p:pic>
        <p:nvPicPr>
          <p:cNvPr id="9" name="図 8">
            <a:extLst>
              <a:ext uri="{FF2B5EF4-FFF2-40B4-BE49-F238E27FC236}">
                <a16:creationId xmlns:a16="http://schemas.microsoft.com/office/drawing/2014/main" id="{4652FEE2-A0F6-A045-858F-B5123FC3BC39}"/>
              </a:ext>
            </a:extLst>
          </p:cNvPr>
          <p:cNvPicPr>
            <a:picLocks noChangeAspect="1"/>
          </p:cNvPicPr>
          <p:nvPr/>
        </p:nvPicPr>
        <p:blipFill rotWithShape="1">
          <a:blip r:embed="rId5"/>
          <a:srcRect b="68390"/>
          <a:stretch/>
        </p:blipFill>
        <p:spPr>
          <a:xfrm>
            <a:off x="4426600" y="4367466"/>
            <a:ext cx="4588582" cy="184336"/>
          </a:xfrm>
          <a:prstGeom prst="rect">
            <a:avLst/>
          </a:prstGeom>
        </p:spPr>
      </p:pic>
      <p:pic>
        <p:nvPicPr>
          <p:cNvPr id="11" name="図 10">
            <a:extLst>
              <a:ext uri="{FF2B5EF4-FFF2-40B4-BE49-F238E27FC236}">
                <a16:creationId xmlns:a16="http://schemas.microsoft.com/office/drawing/2014/main" id="{92051EAE-079E-4942-9FF6-12224D6D6273}"/>
              </a:ext>
            </a:extLst>
          </p:cNvPr>
          <p:cNvPicPr>
            <a:picLocks noChangeAspect="1"/>
          </p:cNvPicPr>
          <p:nvPr/>
        </p:nvPicPr>
        <p:blipFill rotWithShape="1">
          <a:blip r:embed="rId6"/>
          <a:srcRect t="4321" r="3479" b="2124"/>
          <a:stretch/>
        </p:blipFill>
        <p:spPr>
          <a:xfrm>
            <a:off x="4498773" y="4602581"/>
            <a:ext cx="4606711" cy="1177308"/>
          </a:xfrm>
          <a:prstGeom prst="rect">
            <a:avLst/>
          </a:prstGeom>
        </p:spPr>
      </p:pic>
      <p:pic>
        <p:nvPicPr>
          <p:cNvPr id="13" name="図 12">
            <a:extLst>
              <a:ext uri="{FF2B5EF4-FFF2-40B4-BE49-F238E27FC236}">
                <a16:creationId xmlns:a16="http://schemas.microsoft.com/office/drawing/2014/main" id="{DAEC4686-FF67-8C40-BA85-A54EE7F41521}"/>
              </a:ext>
            </a:extLst>
          </p:cNvPr>
          <p:cNvPicPr>
            <a:picLocks noChangeAspect="1"/>
          </p:cNvPicPr>
          <p:nvPr/>
        </p:nvPicPr>
        <p:blipFill>
          <a:blip r:embed="rId7"/>
          <a:stretch>
            <a:fillRect/>
          </a:stretch>
        </p:blipFill>
        <p:spPr>
          <a:xfrm>
            <a:off x="4374152" y="5838277"/>
            <a:ext cx="4116960" cy="335751"/>
          </a:xfrm>
          <a:prstGeom prst="rect">
            <a:avLst/>
          </a:prstGeom>
        </p:spPr>
      </p:pic>
      <p:pic>
        <p:nvPicPr>
          <p:cNvPr id="15" name="図 14">
            <a:extLst>
              <a:ext uri="{FF2B5EF4-FFF2-40B4-BE49-F238E27FC236}">
                <a16:creationId xmlns:a16="http://schemas.microsoft.com/office/drawing/2014/main" id="{A074451F-0360-944D-B734-3814EB1D608D}"/>
              </a:ext>
            </a:extLst>
          </p:cNvPr>
          <p:cNvPicPr>
            <a:picLocks noChangeAspect="1"/>
          </p:cNvPicPr>
          <p:nvPr/>
        </p:nvPicPr>
        <p:blipFill rotWithShape="1">
          <a:blip r:embed="rId8"/>
          <a:srcRect r="5421" b="6878"/>
          <a:stretch/>
        </p:blipFill>
        <p:spPr>
          <a:xfrm>
            <a:off x="4197407" y="6139627"/>
            <a:ext cx="4575346" cy="510547"/>
          </a:xfrm>
          <a:prstGeom prst="rect">
            <a:avLst/>
          </a:prstGeom>
        </p:spPr>
      </p:pic>
      <p:sp>
        <p:nvSpPr>
          <p:cNvPr id="19" name="Google Shape;937;p53">
            <a:extLst>
              <a:ext uri="{FF2B5EF4-FFF2-40B4-BE49-F238E27FC236}">
                <a16:creationId xmlns:a16="http://schemas.microsoft.com/office/drawing/2014/main" id="{8C367233-4D46-0547-9975-61D100886A58}"/>
              </a:ext>
            </a:extLst>
          </p:cNvPr>
          <p:cNvSpPr/>
          <p:nvPr/>
        </p:nvSpPr>
        <p:spPr>
          <a:xfrm>
            <a:off x="470031" y="1293863"/>
            <a:ext cx="2381501" cy="424500"/>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ja" altLang="en-US" sz="1400" b="0" i="0" u="none" strike="noStrike" kern="0" cap="none" spc="0" normalizeH="0" baseline="0" noProof="0" dirty="0">
                <a:ln>
                  <a:noFill/>
                </a:ln>
                <a:solidFill>
                  <a:srgbClr val="FFFFFF"/>
                </a:solidFill>
                <a:effectLst/>
                <a:uLnTx/>
                <a:uFillTx/>
                <a:latin typeface="Calibri"/>
                <a:ea typeface="Calibri"/>
                <a:cs typeface="Calibri"/>
                <a:sym typeface="Calibri"/>
              </a:rPr>
              <a:t>経済効果</a:t>
            </a: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20" name="図 19">
            <a:extLst>
              <a:ext uri="{FF2B5EF4-FFF2-40B4-BE49-F238E27FC236}">
                <a16:creationId xmlns:a16="http://schemas.microsoft.com/office/drawing/2014/main" id="{D29C5DE9-3824-2043-BEB9-8BF5B5EAF7C3}"/>
              </a:ext>
            </a:extLst>
          </p:cNvPr>
          <p:cNvPicPr>
            <a:picLocks noChangeAspect="1"/>
          </p:cNvPicPr>
          <p:nvPr/>
        </p:nvPicPr>
        <p:blipFill>
          <a:blip r:embed="rId9"/>
          <a:stretch>
            <a:fillRect/>
          </a:stretch>
        </p:blipFill>
        <p:spPr>
          <a:xfrm>
            <a:off x="319460" y="1740202"/>
            <a:ext cx="5924929" cy="1402233"/>
          </a:xfrm>
          <a:prstGeom prst="rect">
            <a:avLst/>
          </a:prstGeom>
        </p:spPr>
      </p:pic>
      <p:pic>
        <p:nvPicPr>
          <p:cNvPr id="21" name="図 20">
            <a:extLst>
              <a:ext uri="{FF2B5EF4-FFF2-40B4-BE49-F238E27FC236}">
                <a16:creationId xmlns:a16="http://schemas.microsoft.com/office/drawing/2014/main" id="{4BE35A97-7185-DE4E-BAD8-A6717F73294B}"/>
              </a:ext>
            </a:extLst>
          </p:cNvPr>
          <p:cNvPicPr>
            <a:picLocks noChangeAspect="1"/>
          </p:cNvPicPr>
          <p:nvPr/>
        </p:nvPicPr>
        <p:blipFill>
          <a:blip r:embed="rId10"/>
          <a:stretch>
            <a:fillRect/>
          </a:stretch>
        </p:blipFill>
        <p:spPr>
          <a:xfrm>
            <a:off x="283618" y="3188338"/>
            <a:ext cx="5905330" cy="653946"/>
          </a:xfrm>
          <a:prstGeom prst="rect">
            <a:avLst/>
          </a:prstGeom>
        </p:spPr>
      </p:pic>
      <p:sp>
        <p:nvSpPr>
          <p:cNvPr id="22" name="Google Shape;937;p53">
            <a:extLst>
              <a:ext uri="{FF2B5EF4-FFF2-40B4-BE49-F238E27FC236}">
                <a16:creationId xmlns:a16="http://schemas.microsoft.com/office/drawing/2014/main" id="{283C4634-6C9F-5943-8DA6-64B7498EAAF3}"/>
              </a:ext>
            </a:extLst>
          </p:cNvPr>
          <p:cNvSpPr/>
          <p:nvPr/>
        </p:nvSpPr>
        <p:spPr>
          <a:xfrm>
            <a:off x="470030" y="4007296"/>
            <a:ext cx="2381501" cy="424500"/>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ja" altLang="en-US" sz="1400" b="0" i="0" u="none" strike="noStrike" kern="0" cap="none" spc="0" normalizeH="0" baseline="0" noProof="0" dirty="0">
                <a:ln>
                  <a:noFill/>
                </a:ln>
                <a:solidFill>
                  <a:srgbClr val="FFFFFF"/>
                </a:solidFill>
                <a:effectLst/>
                <a:uLnTx/>
                <a:uFillTx/>
                <a:latin typeface="Calibri"/>
                <a:ea typeface="Calibri"/>
                <a:cs typeface="Calibri"/>
                <a:sym typeface="Calibri"/>
              </a:rPr>
              <a:t>課題</a:t>
            </a: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 name="正方形/長方形 22">
            <a:extLst>
              <a:ext uri="{FF2B5EF4-FFF2-40B4-BE49-F238E27FC236}">
                <a16:creationId xmlns:a16="http://schemas.microsoft.com/office/drawing/2014/main" id="{00F57649-79F5-DC48-ADC9-F77753993D44}"/>
              </a:ext>
            </a:extLst>
          </p:cNvPr>
          <p:cNvSpPr/>
          <p:nvPr/>
        </p:nvSpPr>
        <p:spPr>
          <a:xfrm>
            <a:off x="406050" y="2069431"/>
            <a:ext cx="3299675" cy="161839"/>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24" name="正方形/長方形 23">
            <a:extLst>
              <a:ext uri="{FF2B5EF4-FFF2-40B4-BE49-F238E27FC236}">
                <a16:creationId xmlns:a16="http://schemas.microsoft.com/office/drawing/2014/main" id="{E3860F80-C7D0-E443-88DC-73B330D272B8}"/>
              </a:ext>
            </a:extLst>
          </p:cNvPr>
          <p:cNvSpPr/>
          <p:nvPr/>
        </p:nvSpPr>
        <p:spPr>
          <a:xfrm>
            <a:off x="406050" y="3197865"/>
            <a:ext cx="5525518" cy="197622"/>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25" name="正方形/長方形 24">
            <a:extLst>
              <a:ext uri="{FF2B5EF4-FFF2-40B4-BE49-F238E27FC236}">
                <a16:creationId xmlns:a16="http://schemas.microsoft.com/office/drawing/2014/main" id="{79D9BA94-2A69-E54A-9C33-5E26A775E304}"/>
              </a:ext>
            </a:extLst>
          </p:cNvPr>
          <p:cNvSpPr/>
          <p:nvPr/>
        </p:nvSpPr>
        <p:spPr>
          <a:xfrm>
            <a:off x="470030" y="3423460"/>
            <a:ext cx="5461538" cy="178833"/>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26" name="正方形/長方形 25">
            <a:extLst>
              <a:ext uri="{FF2B5EF4-FFF2-40B4-BE49-F238E27FC236}">
                <a16:creationId xmlns:a16="http://schemas.microsoft.com/office/drawing/2014/main" id="{3A24ACA6-8DE4-B848-9B14-A37446F0C45C}"/>
              </a:ext>
            </a:extLst>
          </p:cNvPr>
          <p:cNvSpPr/>
          <p:nvPr/>
        </p:nvSpPr>
        <p:spPr>
          <a:xfrm>
            <a:off x="470030" y="3648196"/>
            <a:ext cx="468433" cy="178833"/>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28" name="正方形/長方形 27">
            <a:extLst>
              <a:ext uri="{FF2B5EF4-FFF2-40B4-BE49-F238E27FC236}">
                <a16:creationId xmlns:a16="http://schemas.microsoft.com/office/drawing/2014/main" id="{F49F346B-0C32-8244-98DB-034CEAD9210C}"/>
              </a:ext>
            </a:extLst>
          </p:cNvPr>
          <p:cNvSpPr/>
          <p:nvPr/>
        </p:nvSpPr>
        <p:spPr>
          <a:xfrm>
            <a:off x="209550" y="5301039"/>
            <a:ext cx="3736808" cy="129026"/>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29" name="正方形/長方形 28">
            <a:extLst>
              <a:ext uri="{FF2B5EF4-FFF2-40B4-BE49-F238E27FC236}">
                <a16:creationId xmlns:a16="http://schemas.microsoft.com/office/drawing/2014/main" id="{3438E00F-F0DB-854A-99E5-85957D18B0BC}"/>
              </a:ext>
            </a:extLst>
          </p:cNvPr>
          <p:cNvSpPr/>
          <p:nvPr/>
        </p:nvSpPr>
        <p:spPr>
          <a:xfrm>
            <a:off x="4733925" y="4935723"/>
            <a:ext cx="3724276" cy="166992"/>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0" name="正方形/長方形 29">
            <a:extLst>
              <a:ext uri="{FF2B5EF4-FFF2-40B4-BE49-F238E27FC236}">
                <a16:creationId xmlns:a16="http://schemas.microsoft.com/office/drawing/2014/main" id="{22C81B48-7FE6-9A4D-B7D3-6FFC12967A93}"/>
              </a:ext>
            </a:extLst>
          </p:cNvPr>
          <p:cNvSpPr/>
          <p:nvPr/>
        </p:nvSpPr>
        <p:spPr>
          <a:xfrm>
            <a:off x="4733925" y="5129980"/>
            <a:ext cx="4281257" cy="131545"/>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1" name="正方形/長方形 30">
            <a:extLst>
              <a:ext uri="{FF2B5EF4-FFF2-40B4-BE49-F238E27FC236}">
                <a16:creationId xmlns:a16="http://schemas.microsoft.com/office/drawing/2014/main" id="{6B24C57C-48B1-FD42-A1D8-1FB0CE8F1A78}"/>
              </a:ext>
            </a:extLst>
          </p:cNvPr>
          <p:cNvSpPr/>
          <p:nvPr/>
        </p:nvSpPr>
        <p:spPr>
          <a:xfrm>
            <a:off x="4831064" y="5301038"/>
            <a:ext cx="2580389" cy="129026"/>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2" name="正方形/長方形 31">
            <a:extLst>
              <a:ext uri="{FF2B5EF4-FFF2-40B4-BE49-F238E27FC236}">
                <a16:creationId xmlns:a16="http://schemas.microsoft.com/office/drawing/2014/main" id="{AAD9F9C6-63C7-D64F-95B9-218883A09E01}"/>
              </a:ext>
            </a:extLst>
          </p:cNvPr>
          <p:cNvSpPr/>
          <p:nvPr/>
        </p:nvSpPr>
        <p:spPr>
          <a:xfrm>
            <a:off x="4733926" y="5457330"/>
            <a:ext cx="1859380" cy="143726"/>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3" name="正方形/長方形 32">
            <a:extLst>
              <a:ext uri="{FF2B5EF4-FFF2-40B4-BE49-F238E27FC236}">
                <a16:creationId xmlns:a16="http://schemas.microsoft.com/office/drawing/2014/main" id="{2DBEAE1C-79BA-7648-A1F6-885C61D0BECE}"/>
              </a:ext>
            </a:extLst>
          </p:cNvPr>
          <p:cNvSpPr/>
          <p:nvPr/>
        </p:nvSpPr>
        <p:spPr>
          <a:xfrm>
            <a:off x="4396828" y="6513714"/>
            <a:ext cx="3960536" cy="136460"/>
          </a:xfrm>
          <a:prstGeom prst="rect">
            <a:avLst/>
          </a:prstGeom>
          <a:solidFill>
            <a:srgbClr val="FF624F">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27" name="Google Shape;113;p26">
            <a:extLst>
              <a:ext uri="{FF2B5EF4-FFF2-40B4-BE49-F238E27FC236}">
                <a16:creationId xmlns:a16="http://schemas.microsoft.com/office/drawing/2014/main" id="{78AEA270-987F-3A44-A9F7-AE1FE17E63C2}"/>
              </a:ext>
            </a:extLst>
          </p:cNvPr>
          <p:cNvSpPr txBox="1"/>
          <p:nvPr/>
        </p:nvSpPr>
        <p:spPr>
          <a:xfrm>
            <a:off x="6188948" y="585803"/>
            <a:ext cx="2955052"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出典：第７回大地の芸術祭総括報告書</a:t>
            </a:r>
            <a:endParaRPr kumimoji="0"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pic>
        <p:nvPicPr>
          <p:cNvPr id="34" name="コンテンツ プレースホルダー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46382" y="1437486"/>
            <a:ext cx="2768800" cy="1908000"/>
          </a:xfrm>
          <a:prstGeom prst="rect">
            <a:avLst/>
          </a:prstGeom>
        </p:spPr>
      </p:pic>
      <p:sp>
        <p:nvSpPr>
          <p:cNvPr id="35" name="コンテンツ プレースホルダー 3"/>
          <p:cNvSpPr txBox="1">
            <a:spLocks/>
          </p:cNvSpPr>
          <p:nvPr/>
        </p:nvSpPr>
        <p:spPr>
          <a:xfrm>
            <a:off x="7017253" y="3283591"/>
            <a:ext cx="2088231" cy="2797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1" lang="en-US" altLang="ja-JP" sz="1200" b="0" i="0" u="none" strike="noStrike" kern="120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Photo by Tsutomu Yamada</a:t>
            </a:r>
          </a:p>
        </p:txBody>
      </p:sp>
    </p:spTree>
    <p:extLst>
      <p:ext uri="{BB962C8B-B14F-4D97-AF65-F5344CB8AC3E}">
        <p14:creationId xmlns:p14="http://schemas.microsoft.com/office/powerpoint/2010/main" val="1692866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十日町市で特に大きな存在である繊維工業も、</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出荷額はピーク時の約</a:t>
            </a:r>
            <a:r>
              <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1/4</a:t>
            </a: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pic>
        <p:nvPicPr>
          <p:cNvPr id="27" name="Google Shape;241;p22">
            <a:extLst>
              <a:ext uri="{FF2B5EF4-FFF2-40B4-BE49-F238E27FC236}">
                <a16:creationId xmlns:a16="http://schemas.microsoft.com/office/drawing/2014/main" id="{309316C5-B888-F44B-A928-3D1838C92549}"/>
              </a:ext>
            </a:extLst>
          </p:cNvPr>
          <p:cNvPicPr preferRelativeResize="0"/>
          <p:nvPr/>
        </p:nvPicPr>
        <p:blipFill>
          <a:blip r:embed="rId3">
            <a:alphaModFix/>
          </a:blip>
          <a:stretch>
            <a:fillRect/>
          </a:stretch>
        </p:blipFill>
        <p:spPr>
          <a:xfrm>
            <a:off x="372949" y="1262058"/>
            <a:ext cx="4823949" cy="3529051"/>
          </a:xfrm>
          <a:prstGeom prst="rect">
            <a:avLst/>
          </a:prstGeom>
          <a:noFill/>
          <a:ln>
            <a:noFill/>
          </a:ln>
        </p:spPr>
      </p:pic>
      <p:pic>
        <p:nvPicPr>
          <p:cNvPr id="34" name="Google Shape;242;p22">
            <a:extLst>
              <a:ext uri="{FF2B5EF4-FFF2-40B4-BE49-F238E27FC236}">
                <a16:creationId xmlns:a16="http://schemas.microsoft.com/office/drawing/2014/main" id="{72B77863-88FD-C445-B257-014D1EBECDB6}"/>
              </a:ext>
            </a:extLst>
          </p:cNvPr>
          <p:cNvPicPr preferRelativeResize="0"/>
          <p:nvPr/>
        </p:nvPicPr>
        <p:blipFill>
          <a:blip r:embed="rId4">
            <a:alphaModFix/>
          </a:blip>
          <a:stretch>
            <a:fillRect/>
          </a:stretch>
        </p:blipFill>
        <p:spPr>
          <a:xfrm>
            <a:off x="4238825" y="3426948"/>
            <a:ext cx="4765550" cy="3030822"/>
          </a:xfrm>
          <a:prstGeom prst="rect">
            <a:avLst/>
          </a:prstGeom>
          <a:noFill/>
          <a:ln>
            <a:noFill/>
          </a:ln>
        </p:spPr>
      </p:pic>
      <p:sp>
        <p:nvSpPr>
          <p:cNvPr id="35" name="Google Shape;213;p21">
            <a:extLst>
              <a:ext uri="{FF2B5EF4-FFF2-40B4-BE49-F238E27FC236}">
                <a16:creationId xmlns:a16="http://schemas.microsoft.com/office/drawing/2014/main" id="{9D73A359-7822-AB47-AFCC-B85910423A28}"/>
              </a:ext>
            </a:extLst>
          </p:cNvPr>
          <p:cNvSpPr txBox="1"/>
          <p:nvPr/>
        </p:nvSpPr>
        <p:spPr>
          <a:xfrm>
            <a:off x="4238825" y="1352331"/>
            <a:ext cx="4800445" cy="1046108"/>
          </a:xfrm>
          <a:prstGeom prst="rect">
            <a:avLst/>
          </a:prstGeom>
          <a:noFill/>
          <a:ln>
            <a:noFill/>
          </a:ln>
        </p:spPr>
        <p:txBody>
          <a:bodyPr spcFirstLastPara="1" wrap="square" lIns="91425" tIns="91425" rIns="91425" bIns="91425" anchor="t" anchorCtr="0">
            <a:noAutofit/>
          </a:bodyPr>
          <a:lstStyle/>
          <a:p>
            <a:pPr marL="0" marR="0" lvl="0" indent="0" algn="just" defTabSz="914400" rtl="0" eaLnBrk="1" fontAlgn="auto" latinLnBrk="0" hangingPunct="1">
              <a:lnSpc>
                <a:spcPct val="115000"/>
              </a:lnSpc>
              <a:spcBef>
                <a:spcPts val="0"/>
              </a:spcBef>
              <a:spcAft>
                <a:spcPts val="0"/>
              </a:spcAft>
              <a:buClr>
                <a:srgbClr val="000000"/>
              </a:buClr>
              <a:buSzTx/>
              <a:buFont typeface="Arial"/>
              <a:buNone/>
              <a:tabLst/>
              <a:defRPr/>
            </a:pPr>
            <a:r>
              <a:rPr kumimoji="0" lang="en-US" altLang="ja-JP" sz="1200" b="0" i="0" u="none" strike="noStrike" kern="0" cap="none" spc="0" normalizeH="0" baseline="0" noProof="0" dirty="0">
                <a:ln>
                  <a:noFill/>
                </a:ln>
                <a:solidFill>
                  <a:srgbClr val="666666"/>
                </a:solidFill>
                <a:effectLst/>
                <a:uLnTx/>
                <a:uFillTx/>
                <a:latin typeface="Arial"/>
                <a:cs typeface="Arial"/>
                <a:sym typeface="Arial"/>
              </a:rPr>
              <a:t>※</a:t>
            </a:r>
            <a:r>
              <a:rPr kumimoji="0" lang="ja-JP" altLang="en-US" sz="1200" b="0" i="0" u="none" strike="noStrike" kern="0" cap="none" spc="0" normalizeH="0" baseline="0" noProof="0" dirty="0">
                <a:ln>
                  <a:noFill/>
                </a:ln>
                <a:solidFill>
                  <a:srgbClr val="666666"/>
                </a:solidFill>
                <a:effectLst/>
                <a:uLnTx/>
                <a:uFillTx/>
                <a:latin typeface="Arial"/>
                <a:cs typeface="Arial"/>
                <a:sym typeface="Arial"/>
              </a:rPr>
              <a:t>特化係数（付加価値額）・・・地域内の全産業が生む付加価値額に対し、特定の産業（ここでは繊維工業）が生む付加価値額がどれだけの割合を占めているか。その割合が全国平均と比べてどれだけ多い</a:t>
            </a:r>
            <a:r>
              <a:rPr kumimoji="0" lang="en-US" altLang="ja-JP" sz="1200" b="0" i="0" u="none" strike="noStrike" kern="0" cap="none" spc="0" normalizeH="0" baseline="0" noProof="0" dirty="0">
                <a:ln>
                  <a:noFill/>
                </a:ln>
                <a:solidFill>
                  <a:srgbClr val="666666"/>
                </a:solidFill>
                <a:effectLst/>
                <a:uLnTx/>
                <a:uFillTx/>
                <a:latin typeface="Arial"/>
                <a:cs typeface="Arial"/>
                <a:sym typeface="Arial"/>
              </a:rPr>
              <a:t>or</a:t>
            </a:r>
            <a:r>
              <a:rPr kumimoji="0" lang="ja-JP" altLang="en-US" sz="1200" b="0" i="0" u="none" strike="noStrike" kern="0" cap="none" spc="0" normalizeH="0" baseline="0" noProof="0" dirty="0">
                <a:ln>
                  <a:noFill/>
                </a:ln>
                <a:solidFill>
                  <a:srgbClr val="666666"/>
                </a:solidFill>
                <a:effectLst/>
                <a:uLnTx/>
                <a:uFillTx/>
                <a:latin typeface="Arial"/>
                <a:cs typeface="Arial"/>
                <a:sym typeface="Arial"/>
              </a:rPr>
              <a:t>少ないかを表したもの</a:t>
            </a:r>
            <a:endParaRPr kumimoji="0" sz="1200" b="0" i="0" u="none" strike="noStrike" kern="0" cap="none" spc="0" normalizeH="0" baseline="0" noProof="0" dirty="0">
              <a:ln>
                <a:noFill/>
              </a:ln>
              <a:solidFill>
                <a:srgbClr val="666666"/>
              </a:solidFill>
              <a:effectLst/>
              <a:uLnTx/>
              <a:uFillTx/>
              <a:latin typeface="Arial"/>
              <a:cs typeface="Arial"/>
              <a:sym typeface="Arial"/>
            </a:endParaRPr>
          </a:p>
        </p:txBody>
      </p:sp>
      <p:sp>
        <p:nvSpPr>
          <p:cNvPr id="7" name="Google Shape;113;p26">
            <a:extLst>
              <a:ext uri="{FF2B5EF4-FFF2-40B4-BE49-F238E27FC236}">
                <a16:creationId xmlns:a16="http://schemas.microsoft.com/office/drawing/2014/main" id="{78AEA270-987F-3A44-A9F7-AE1FE17E63C2}"/>
              </a:ext>
            </a:extLst>
          </p:cNvPr>
          <p:cNvSpPr txBox="1"/>
          <p:nvPr/>
        </p:nvSpPr>
        <p:spPr>
          <a:xfrm>
            <a:off x="7820025" y="734469"/>
            <a:ext cx="1323975"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出典：</a:t>
            </a:r>
            <a:r>
              <a:rPr kumimoji="0"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RESAS</a:t>
            </a:r>
          </a:p>
        </p:txBody>
      </p:sp>
      <p:pic>
        <p:nvPicPr>
          <p:cNvPr id="8" name="Picture 10" descr="\\10.81.139.5\contents\観光交流課(非公開画像)\画像データ\08観光リゾート係\H23\23.ホームページ関連\各種イベント・提供画像\観光協会提供きものまつり\きものまつり２.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3187" y="4873770"/>
            <a:ext cx="2377330" cy="158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436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実現プラン（理想状態）を考える</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graphicFrame>
        <p:nvGraphicFramePr>
          <p:cNvPr id="27" name="表 26">
            <a:extLst>
              <a:ext uri="{FF2B5EF4-FFF2-40B4-BE49-F238E27FC236}">
                <a16:creationId xmlns:a16="http://schemas.microsoft.com/office/drawing/2014/main" id="{53D8135D-D8FC-2549-B27C-6EB1B3FD3EDC}"/>
              </a:ext>
            </a:extLst>
          </p:cNvPr>
          <p:cNvGraphicFramePr>
            <a:graphicFrameLocks noGrp="1"/>
          </p:cNvGraphicFramePr>
          <p:nvPr>
            <p:extLst/>
          </p:nvPr>
        </p:nvGraphicFramePr>
        <p:xfrm>
          <a:off x="539188" y="1231899"/>
          <a:ext cx="8291946" cy="5120640"/>
        </p:xfrm>
        <a:graphic>
          <a:graphicData uri="http://schemas.openxmlformats.org/drawingml/2006/table">
            <a:tbl>
              <a:tblPr firstRow="1" bandRow="1">
                <a:tableStyleId>{103FBD92-D8A3-4E0C-8835-1228816B166B}</a:tableStyleId>
              </a:tblPr>
              <a:tblGrid>
                <a:gridCol w="1432487">
                  <a:extLst>
                    <a:ext uri="{9D8B030D-6E8A-4147-A177-3AD203B41FA5}">
                      <a16:colId xmlns:a16="http://schemas.microsoft.com/office/drawing/2014/main" val="3759485366"/>
                    </a:ext>
                  </a:extLst>
                </a:gridCol>
                <a:gridCol w="1619250">
                  <a:extLst>
                    <a:ext uri="{9D8B030D-6E8A-4147-A177-3AD203B41FA5}">
                      <a16:colId xmlns:a16="http://schemas.microsoft.com/office/drawing/2014/main" val="1495387205"/>
                    </a:ext>
                  </a:extLst>
                </a:gridCol>
                <a:gridCol w="1276350">
                  <a:extLst>
                    <a:ext uri="{9D8B030D-6E8A-4147-A177-3AD203B41FA5}">
                      <a16:colId xmlns:a16="http://schemas.microsoft.com/office/drawing/2014/main" val="3904266205"/>
                    </a:ext>
                  </a:extLst>
                </a:gridCol>
                <a:gridCol w="1914525">
                  <a:extLst>
                    <a:ext uri="{9D8B030D-6E8A-4147-A177-3AD203B41FA5}">
                      <a16:colId xmlns:a16="http://schemas.microsoft.com/office/drawing/2014/main" val="1165822086"/>
                    </a:ext>
                  </a:extLst>
                </a:gridCol>
                <a:gridCol w="2049334">
                  <a:extLst>
                    <a:ext uri="{9D8B030D-6E8A-4147-A177-3AD203B41FA5}">
                      <a16:colId xmlns:a16="http://schemas.microsoft.com/office/drawing/2014/main" val="10909808"/>
                    </a:ext>
                  </a:extLst>
                </a:gridCol>
              </a:tblGrid>
              <a:tr h="219463">
                <a:tc>
                  <a:txBody>
                    <a:bodyPr/>
                    <a:lstStyle/>
                    <a:p>
                      <a:pPr algn="ctr"/>
                      <a:r>
                        <a:rPr kumimoji="1" lang="ja-JP" altLang="en-US" sz="1400" b="1">
                          <a:solidFill>
                            <a:srgbClr val="666666"/>
                          </a:solidFill>
                          <a:latin typeface="Yu Gothic" panose="020B0400000000000000" pitchFamily="34" charset="-128"/>
                          <a:ea typeface="Yu Gothic" panose="020B0400000000000000" pitchFamily="34" charset="-128"/>
                        </a:rPr>
                        <a:t>取組</a:t>
                      </a:r>
                      <a:endParaRPr kumimoji="1" lang="en-US" altLang="ja-JP" sz="1400" b="1"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chemeClr val="bg1">
                        <a:lumMod val="95000"/>
                      </a:schemeClr>
                    </a:solidFill>
                  </a:tcPr>
                </a:tc>
                <a:tc gridSpan="4">
                  <a:txBody>
                    <a:bodyPr/>
                    <a:lstStyle/>
                    <a:p>
                      <a:pPr algn="ctr"/>
                      <a:r>
                        <a:rPr kumimoji="1" lang="ja-JP" altLang="en-US" sz="1400" b="1" dirty="0">
                          <a:solidFill>
                            <a:srgbClr val="666666"/>
                          </a:solidFill>
                          <a:latin typeface="Yu Gothic" panose="020B0400000000000000" pitchFamily="34" charset="-128"/>
                          <a:ea typeface="Yu Gothic" panose="020B0400000000000000" pitchFamily="34" charset="-128"/>
                        </a:rPr>
                        <a:t>「アーティスト</a:t>
                      </a:r>
                      <a:r>
                        <a:rPr kumimoji="1" lang="en-US" altLang="ja-JP" sz="1400" b="1" dirty="0">
                          <a:solidFill>
                            <a:srgbClr val="666666"/>
                          </a:solidFill>
                          <a:latin typeface="Yu Gothic" panose="020B0400000000000000" pitchFamily="34" charset="-128"/>
                          <a:ea typeface="Yu Gothic" panose="020B0400000000000000" pitchFamily="34" charset="-128"/>
                        </a:rPr>
                        <a:t>×</a:t>
                      </a:r>
                      <a:r>
                        <a:rPr kumimoji="1" lang="ja-JP" altLang="en-US" sz="1400" b="1" dirty="0">
                          <a:solidFill>
                            <a:srgbClr val="666666"/>
                          </a:solidFill>
                          <a:latin typeface="Yu Gothic" panose="020B0400000000000000" pitchFamily="34" charset="-128"/>
                          <a:ea typeface="Yu Gothic" panose="020B0400000000000000" pitchFamily="34" charset="-128"/>
                        </a:rPr>
                        <a:t>きもの」で「大地の芸術祭」と「きもの」の双方の発展へ</a:t>
                      </a:r>
                      <a:endParaRPr kumimoji="1" lang="en-US" altLang="ja-JP" sz="1400" b="1" dirty="0">
                        <a:solidFill>
                          <a:srgbClr val="666666"/>
                        </a:solidFill>
                        <a:latin typeface="Yu Gothic" panose="020B0400000000000000" pitchFamily="34" charset="-128"/>
                        <a:ea typeface="Yu Gothic" panose="020B0400000000000000" pitchFamily="34" charset="-128"/>
                      </a:endParaRPr>
                    </a:p>
                    <a:p>
                      <a:pPr algn="ctr"/>
                      <a:r>
                        <a:rPr kumimoji="1" lang="ja-JP" altLang="en-US" sz="1400" b="1" dirty="0">
                          <a:solidFill>
                            <a:srgbClr val="666666"/>
                          </a:solidFill>
                          <a:latin typeface="Yu Gothic" panose="020B0400000000000000" pitchFamily="34" charset="-128"/>
                          <a:ea typeface="Yu Gothic" panose="020B0400000000000000" pitchFamily="34" charset="-128"/>
                        </a:rPr>
                        <a:t>（例：地域の伝統的・高度な技術を生かした作品制作）</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chemeClr val="bg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extLst>
                  <a:ext uri="{0D108BD9-81ED-4DB2-BD59-A6C34878D82A}">
                    <a16:rowId xmlns:a16="http://schemas.microsoft.com/office/drawing/2014/main" val="3987209747"/>
                  </a:ext>
                </a:extLst>
              </a:tr>
              <a:tr h="244179">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誰が</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何を</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dirty="0">
                          <a:solidFill>
                            <a:schemeClr val="bg1"/>
                          </a:solidFill>
                          <a:latin typeface="Yu Gothic" panose="020B0400000000000000" pitchFamily="34" charset="-128"/>
                          <a:ea typeface="Yu Gothic" panose="020B0400000000000000" pitchFamily="34" charset="-128"/>
                        </a:rPr>
                        <a:t>いつ</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どうやって</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dirty="0">
                          <a:solidFill>
                            <a:schemeClr val="bg1"/>
                          </a:solidFill>
                          <a:latin typeface="Yu Gothic" panose="020B0400000000000000" pitchFamily="34" charset="-128"/>
                          <a:ea typeface="Yu Gothic" panose="020B0400000000000000" pitchFamily="34" charset="-128"/>
                        </a:rPr>
                        <a:t>なぜ</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extLst>
                  <a:ext uri="{0D108BD9-81ED-4DB2-BD59-A6C34878D82A}">
                    <a16:rowId xmlns:a16="http://schemas.microsoft.com/office/drawing/2014/main" val="729016875"/>
                  </a:ext>
                </a:extLst>
              </a:tr>
              <a:tr h="0">
                <a:tc>
                  <a:txBody>
                    <a:bodyPr/>
                    <a:lstStyle/>
                    <a:p>
                      <a:pPr algn="ctr"/>
                      <a:r>
                        <a:rPr kumimoji="1" lang="ja-JP" altLang="en-US" sz="1200" dirty="0">
                          <a:solidFill>
                            <a:srgbClr val="666666"/>
                          </a:solidFill>
                          <a:latin typeface="Yu Gothic" panose="020B0400000000000000" pitchFamily="34" charset="-128"/>
                          <a:ea typeface="Yu Gothic" panose="020B0400000000000000" pitchFamily="34" charset="-128"/>
                        </a:rPr>
                        <a:t>大地の芸術祭</a:t>
                      </a:r>
                      <a:endParaRPr kumimoji="1" lang="en-US" altLang="ja-JP" sz="1200" dirty="0">
                        <a:solidFill>
                          <a:srgbClr val="666666"/>
                        </a:solidFill>
                        <a:latin typeface="Yu Gothic" panose="020B0400000000000000" pitchFamily="34" charset="-128"/>
                        <a:ea typeface="Yu Gothic" panose="020B0400000000000000" pitchFamily="34" charset="-128"/>
                      </a:endParaRPr>
                    </a:p>
                    <a:p>
                      <a:pPr algn="ctr"/>
                      <a:r>
                        <a:rPr kumimoji="1" lang="ja-JP" altLang="en-US" sz="1200" dirty="0">
                          <a:solidFill>
                            <a:srgbClr val="666666"/>
                          </a:solidFill>
                          <a:latin typeface="Yu Gothic" panose="020B0400000000000000" pitchFamily="34" charset="-128"/>
                          <a:ea typeface="Yu Gothic" panose="020B0400000000000000" pitchFamily="34" charset="-128"/>
                        </a:rPr>
                        <a:t>実行委員会</a:t>
                      </a:r>
                      <a:endParaRPr kumimoji="1" lang="en-US" altLang="ja-JP"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ディレクション</a:t>
                      </a:r>
                      <a:endParaRPr kumimoji="1" lang="en-US" altLang="ja-JP" sz="1200" dirty="0">
                        <a:solidFill>
                          <a:srgbClr val="666666"/>
                        </a:solidFill>
                        <a:latin typeface="Yu Gothic" panose="020B0400000000000000" pitchFamily="34" charset="-128"/>
                        <a:ea typeface="Yu Gothic" panose="020B0400000000000000" pitchFamily="34" charset="-128"/>
                      </a:endParaRPr>
                    </a:p>
                    <a:p>
                      <a:pPr algn="just"/>
                      <a:r>
                        <a:rPr kumimoji="1" lang="ja-JP" altLang="en-US" sz="1200" dirty="0">
                          <a:solidFill>
                            <a:srgbClr val="666666"/>
                          </a:solidFill>
                          <a:latin typeface="Yu Gothic" panose="020B0400000000000000" pitchFamily="34" charset="-128"/>
                          <a:ea typeface="Yu Gothic" panose="020B0400000000000000" pitchFamily="34" charset="-128"/>
                        </a:rPr>
                        <a:t>（アート）</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芸術祭開催年の前年～</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アーティストときものメーカーのマッチング</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「地域外」であるアーティストに関する知見が必要</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999840743"/>
                  </a:ext>
                </a:extLst>
              </a:tr>
              <a:tr h="0">
                <a:tc>
                  <a:txBody>
                    <a:bodyPr/>
                    <a:lstStyle/>
                    <a:p>
                      <a:pPr algn="ctr"/>
                      <a:r>
                        <a:rPr kumimoji="1" lang="ja-JP" altLang="en-US" sz="1200" dirty="0">
                          <a:solidFill>
                            <a:srgbClr val="666666"/>
                          </a:solidFill>
                          <a:latin typeface="Yu Gothic" panose="020B0400000000000000" pitchFamily="34" charset="-128"/>
                          <a:ea typeface="Yu Gothic" panose="020B0400000000000000" pitchFamily="34" charset="-128"/>
                        </a:rPr>
                        <a:t>千原㈱和の風</a:t>
                      </a:r>
                      <a:endParaRPr kumimoji="1" lang="en-US" altLang="ja-JP"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ディレクション</a:t>
                      </a:r>
                      <a:endParaRPr kumimoji="1" lang="en-US" altLang="ja-JP" sz="1200" dirty="0">
                        <a:solidFill>
                          <a:srgbClr val="666666"/>
                        </a:solidFill>
                        <a:latin typeface="Yu Gothic" panose="020B0400000000000000" pitchFamily="34" charset="-128"/>
                        <a:ea typeface="Yu Gothic" panose="020B0400000000000000" pitchFamily="34" charset="-128"/>
                      </a:endParaRPr>
                    </a:p>
                    <a:p>
                      <a:pPr algn="just"/>
                      <a:r>
                        <a:rPr kumimoji="1" lang="ja-JP" altLang="en-US" sz="1200" dirty="0">
                          <a:solidFill>
                            <a:srgbClr val="666666"/>
                          </a:solidFill>
                          <a:latin typeface="Yu Gothic" panose="020B0400000000000000" pitchFamily="34" charset="-128"/>
                          <a:ea typeface="Yu Gothic" panose="020B0400000000000000" pitchFamily="34" charset="-128"/>
                        </a:rPr>
                        <a:t>（きもの）</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r>
                        <a:rPr kumimoji="1" lang="en-US" altLang="ja-JP" sz="1200" dirty="0">
                          <a:solidFill>
                            <a:srgbClr val="666666"/>
                          </a:solidFill>
                          <a:latin typeface="Yu Gothic" panose="020B0400000000000000" pitchFamily="34" charset="-128"/>
                          <a:ea typeface="Yu Gothic" panose="020B0400000000000000" pitchFamily="34" charset="-128"/>
                        </a:rPr>
                        <a:t>〃</a:t>
                      </a:r>
                      <a:endParaRPr kumimoji="1" lang="ja-JP" altLang="en-US"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きものメーカーとの調整</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「地域内」の担い手や伝統技術等に関する知見が必要</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274333348"/>
                  </a:ext>
                </a:extLst>
              </a:tr>
              <a:tr h="0">
                <a:tc>
                  <a:txBody>
                    <a:bodyPr/>
                    <a:lstStyle/>
                    <a:p>
                      <a:pPr algn="ctr"/>
                      <a:r>
                        <a:rPr kumimoji="1" lang="ja-JP" altLang="en-US" sz="1200">
                          <a:solidFill>
                            <a:srgbClr val="666666"/>
                          </a:solidFill>
                          <a:latin typeface="Yu Gothic" panose="020B0400000000000000" pitchFamily="34" charset="-128"/>
                          <a:ea typeface="Yu Gothic" panose="020B0400000000000000" pitchFamily="34" charset="-128"/>
                        </a:rPr>
                        <a:t>観光協会</a:t>
                      </a:r>
                      <a:endParaRPr kumimoji="1" lang="ja-JP" altLang="en-US"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制作過程を含めた情報発信</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1" lang="ja-JP" altLang="en-US" sz="12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ホームページ、</a:t>
                      </a:r>
                      <a:r>
                        <a:rPr kumimoji="1" lang="en-US" altLang="ja-JP" sz="1200" dirty="0">
                          <a:solidFill>
                            <a:srgbClr val="666666"/>
                          </a:solidFill>
                          <a:latin typeface="Yu Gothic" panose="020B0400000000000000" pitchFamily="34" charset="-128"/>
                          <a:ea typeface="Yu Gothic" panose="020B0400000000000000" pitchFamily="34" charset="-128"/>
                        </a:rPr>
                        <a:t>SNS</a:t>
                      </a:r>
                      <a:r>
                        <a:rPr kumimoji="1" lang="ja-JP" altLang="en-US" sz="1200" dirty="0" err="1">
                          <a:solidFill>
                            <a:srgbClr val="666666"/>
                          </a:solidFill>
                          <a:latin typeface="Yu Gothic" panose="020B0400000000000000" pitchFamily="34" charset="-128"/>
                          <a:ea typeface="Yu Gothic" panose="020B0400000000000000" pitchFamily="34" charset="-128"/>
                        </a:rPr>
                        <a:t>、</a:t>
                      </a:r>
                      <a:r>
                        <a:rPr kumimoji="1" lang="ja-JP" altLang="en-US" sz="1200" dirty="0">
                          <a:solidFill>
                            <a:srgbClr val="666666"/>
                          </a:solidFill>
                          <a:latin typeface="Yu Gothic" panose="020B0400000000000000" pitchFamily="34" charset="-128"/>
                          <a:ea typeface="Yu Gothic" panose="020B0400000000000000" pitchFamily="34" charset="-128"/>
                        </a:rPr>
                        <a:t>ツアー企画等</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高い認知度（</a:t>
                      </a:r>
                      <a:r>
                        <a:rPr kumimoji="1" lang="en-US" altLang="ja-JP" sz="1200" dirty="0">
                          <a:solidFill>
                            <a:srgbClr val="666666"/>
                          </a:solidFill>
                          <a:latin typeface="Yu Gothic" panose="020B0400000000000000" pitchFamily="34" charset="-128"/>
                          <a:ea typeface="Yu Gothic" panose="020B0400000000000000" pitchFamily="34" charset="-128"/>
                        </a:rPr>
                        <a:t>web</a:t>
                      </a:r>
                      <a:r>
                        <a:rPr kumimoji="1" lang="ja-JP" altLang="en-US" sz="1200" dirty="0">
                          <a:solidFill>
                            <a:srgbClr val="666666"/>
                          </a:solidFill>
                          <a:latin typeface="Yu Gothic" panose="020B0400000000000000" pitchFamily="34" charset="-128"/>
                          <a:ea typeface="Yu Gothic" panose="020B0400000000000000" pitchFamily="34" charset="-128"/>
                        </a:rPr>
                        <a:t>検索トップ）を活用</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3307243354"/>
                  </a:ext>
                </a:extLst>
              </a:tr>
              <a:tr h="0">
                <a:tc>
                  <a:txBody>
                    <a:bodyPr/>
                    <a:lstStyle/>
                    <a:p>
                      <a:pPr algn="ctr"/>
                      <a:r>
                        <a:rPr kumimoji="1" lang="ja-JP" altLang="en-US" sz="1200" dirty="0">
                          <a:solidFill>
                            <a:srgbClr val="666666"/>
                          </a:solidFill>
                          <a:latin typeface="Yu Gothic" panose="020B0400000000000000" pitchFamily="34" charset="-128"/>
                          <a:ea typeface="Yu Gothic" panose="020B0400000000000000" pitchFamily="34" charset="-128"/>
                        </a:rPr>
                        <a:t>市　民</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市街地における作品設置場所の検討</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市民による対話、芸術祭実行委との調整</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市街地の目玉作品にしつつ、市民にとっても地元産業への誇りを持てるように</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296419663"/>
                  </a:ext>
                </a:extLst>
              </a:tr>
              <a:tr h="0">
                <a:tc>
                  <a:txBody>
                    <a:bodyPr/>
                    <a:lstStyle/>
                    <a:p>
                      <a:pPr algn="ctr"/>
                      <a:r>
                        <a:rPr kumimoji="1" lang="ja-JP" altLang="en-US" sz="1200" dirty="0">
                          <a:solidFill>
                            <a:srgbClr val="666666"/>
                          </a:solidFill>
                          <a:latin typeface="Yu Gothic" panose="020B0400000000000000" pitchFamily="34" charset="-128"/>
                          <a:ea typeface="Yu Gothic" panose="020B0400000000000000" pitchFamily="34" charset="-128"/>
                        </a:rPr>
                        <a:t>市内の</a:t>
                      </a:r>
                      <a:endParaRPr kumimoji="1" lang="en-US" altLang="ja-JP" sz="1200" dirty="0">
                        <a:solidFill>
                          <a:srgbClr val="666666"/>
                        </a:solidFill>
                        <a:latin typeface="Yu Gothic" panose="020B0400000000000000" pitchFamily="34" charset="-128"/>
                        <a:ea typeface="Yu Gothic" panose="020B0400000000000000" pitchFamily="34" charset="-128"/>
                      </a:endParaRPr>
                    </a:p>
                    <a:p>
                      <a:pPr algn="ctr"/>
                      <a:r>
                        <a:rPr kumimoji="1" lang="ja-JP" altLang="en-US" sz="1200" dirty="0">
                          <a:solidFill>
                            <a:srgbClr val="666666"/>
                          </a:solidFill>
                          <a:latin typeface="Yu Gothic" panose="020B0400000000000000" pitchFamily="34" charset="-128"/>
                          <a:ea typeface="Yu Gothic" panose="020B0400000000000000" pitchFamily="34" charset="-128"/>
                        </a:rPr>
                        <a:t>きものメーカー</a:t>
                      </a:r>
                      <a:endParaRPr kumimoji="1" lang="en-US" altLang="ja-JP"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作品の制作</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アーティストとの協働</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伝統的かつ高度な技術を作品やツアーコンテンツに</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476967048"/>
                  </a:ext>
                </a:extLst>
              </a:tr>
              <a:tr h="0">
                <a:tc>
                  <a:txBody>
                    <a:bodyPr/>
                    <a:lstStyle/>
                    <a:p>
                      <a:pPr algn="ctr"/>
                      <a:r>
                        <a:rPr kumimoji="1" lang="ja-JP" altLang="en-US" sz="1200" dirty="0">
                          <a:solidFill>
                            <a:srgbClr val="666666"/>
                          </a:solidFill>
                          <a:latin typeface="Yu Gothic" panose="020B0400000000000000" pitchFamily="34" charset="-128"/>
                          <a:ea typeface="Yu Gothic" panose="020B0400000000000000" pitchFamily="34" charset="-128"/>
                        </a:rPr>
                        <a:t>海外で有名な</a:t>
                      </a:r>
                      <a:endParaRPr kumimoji="1" lang="en-US" altLang="ja-JP" sz="1200" dirty="0">
                        <a:solidFill>
                          <a:srgbClr val="666666"/>
                        </a:solidFill>
                        <a:latin typeface="Yu Gothic" panose="020B0400000000000000" pitchFamily="34" charset="-128"/>
                        <a:ea typeface="Yu Gothic" panose="020B0400000000000000" pitchFamily="34" charset="-128"/>
                      </a:endParaRPr>
                    </a:p>
                    <a:p>
                      <a:pPr algn="ctr"/>
                      <a:r>
                        <a:rPr kumimoji="1" lang="ja-JP" altLang="en-US" sz="1200" dirty="0">
                          <a:solidFill>
                            <a:srgbClr val="666666"/>
                          </a:solidFill>
                          <a:latin typeface="Yu Gothic" panose="020B0400000000000000" pitchFamily="34" charset="-128"/>
                          <a:ea typeface="Yu Gothic" panose="020B0400000000000000" pitchFamily="34" charset="-128"/>
                        </a:rPr>
                        <a:t>アーティスト</a:t>
                      </a:r>
                      <a:endParaRPr kumimoji="1" lang="en-US" altLang="ja-JP"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l"/>
                      <a:r>
                        <a:rPr kumimoji="1" lang="ja-JP" altLang="en-US" sz="1200" dirty="0">
                          <a:solidFill>
                            <a:srgbClr val="666666"/>
                          </a:solidFill>
                          <a:latin typeface="Yu Gothic" panose="020B0400000000000000" pitchFamily="34" charset="-128"/>
                          <a:ea typeface="Yu Gothic" panose="020B0400000000000000" pitchFamily="34" charset="-128"/>
                        </a:rPr>
                        <a:t>　　</a:t>
                      </a:r>
                      <a:r>
                        <a:rPr kumimoji="1" lang="en-US" altLang="ja-JP" sz="1200" dirty="0">
                          <a:solidFill>
                            <a:srgbClr val="666666"/>
                          </a:solidFill>
                          <a:latin typeface="Yu Gothic" panose="020B0400000000000000" pitchFamily="34" charset="-128"/>
                          <a:ea typeface="Yu Gothic" panose="020B0400000000000000" pitchFamily="34" charset="-128"/>
                        </a:rPr>
                        <a:t>〃</a:t>
                      </a:r>
                      <a:endParaRPr kumimoji="1" lang="ja-JP" altLang="en-US"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きものメーカーとの協働</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海外→国内の話題作りのため</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637994317"/>
                  </a:ext>
                </a:extLst>
              </a:tr>
              <a:tr h="0">
                <a:tc>
                  <a:txBody>
                    <a:bodyPr/>
                    <a:lstStyle/>
                    <a:p>
                      <a:pPr algn="ctr"/>
                      <a:r>
                        <a:rPr kumimoji="1" lang="ja-JP" altLang="en-US" sz="1200" dirty="0">
                          <a:solidFill>
                            <a:srgbClr val="666666"/>
                          </a:solidFill>
                          <a:latin typeface="Yu Gothic" panose="020B0400000000000000" pitchFamily="34" charset="-128"/>
                          <a:ea typeface="Yu Gothic" panose="020B0400000000000000" pitchFamily="34" charset="-128"/>
                        </a:rPr>
                        <a:t>民間企業等</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制作費の支援</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dirty="0">
                          <a:solidFill>
                            <a:srgbClr val="666666"/>
                          </a:solidFill>
                          <a:latin typeface="Yu Gothic" panose="020B0400000000000000" pitchFamily="34" charset="-128"/>
                          <a:ea typeface="Yu Gothic" panose="020B0400000000000000" pitchFamily="34" charset="-128"/>
                        </a:rPr>
                        <a:t>協賛又は作品の購入</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自社</a:t>
                      </a:r>
                      <a:r>
                        <a:rPr kumimoji="1" lang="en-US" altLang="ja-JP" sz="1200" dirty="0">
                          <a:solidFill>
                            <a:srgbClr val="666666"/>
                          </a:solidFill>
                          <a:latin typeface="Yu Gothic" panose="020B0400000000000000" pitchFamily="34" charset="-128"/>
                          <a:ea typeface="Yu Gothic" panose="020B0400000000000000" pitchFamily="34" charset="-128"/>
                        </a:rPr>
                        <a:t>PR</a:t>
                      </a:r>
                      <a:r>
                        <a:rPr kumimoji="1" lang="ja-JP" altLang="en-US" sz="1200" dirty="0" err="1">
                          <a:solidFill>
                            <a:srgbClr val="666666"/>
                          </a:solidFill>
                          <a:latin typeface="Yu Gothic" panose="020B0400000000000000" pitchFamily="34" charset="-128"/>
                          <a:ea typeface="Yu Gothic" panose="020B0400000000000000" pitchFamily="34" charset="-128"/>
                        </a:rPr>
                        <a:t>、</a:t>
                      </a:r>
                      <a:r>
                        <a:rPr kumimoji="1" lang="ja-JP" altLang="en-US" sz="1200" dirty="0">
                          <a:solidFill>
                            <a:srgbClr val="666666"/>
                          </a:solidFill>
                          <a:latin typeface="Yu Gothic" panose="020B0400000000000000" pitchFamily="34" charset="-128"/>
                          <a:ea typeface="Yu Gothic" panose="020B0400000000000000" pitchFamily="34" charset="-128"/>
                        </a:rPr>
                        <a:t>コンセプトへの共感等</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386598095"/>
                  </a:ext>
                </a:extLst>
              </a:tr>
              <a:tr h="0">
                <a:tc>
                  <a:txBody>
                    <a:bodyPr/>
                    <a:lstStyle/>
                    <a:p>
                      <a:pPr algn="ctr"/>
                      <a:r>
                        <a:rPr kumimoji="1" lang="ja-JP" altLang="en-US" sz="1200" dirty="0">
                          <a:solidFill>
                            <a:srgbClr val="666666"/>
                          </a:solidFill>
                          <a:latin typeface="Yu Gothic" panose="020B0400000000000000" pitchFamily="34" charset="-128"/>
                          <a:ea typeface="Yu Gothic" panose="020B0400000000000000" pitchFamily="34" charset="-128"/>
                        </a:rPr>
                        <a:t>行　政</a:t>
                      </a:r>
                      <a:endParaRPr kumimoji="1" lang="en-US" altLang="ja-JP" sz="1200" dirty="0">
                        <a:solidFill>
                          <a:srgbClr val="666666"/>
                        </a:solidFill>
                        <a:latin typeface="Yu Gothic" panose="020B0400000000000000" pitchFamily="34" charset="-128"/>
                        <a:ea typeface="Yu Gothic" panose="020B0400000000000000" pitchFamily="34" charset="-128"/>
                      </a:endParaRPr>
                    </a:p>
                    <a:p>
                      <a:pPr algn="ctr"/>
                      <a:r>
                        <a:rPr kumimoji="1" lang="ja-JP" altLang="en-US" sz="1200" dirty="0">
                          <a:solidFill>
                            <a:srgbClr val="666666"/>
                          </a:solidFill>
                          <a:latin typeface="Yu Gothic" panose="020B0400000000000000" pitchFamily="34" charset="-128"/>
                          <a:ea typeface="Yu Gothic" panose="020B0400000000000000" pitchFamily="34" charset="-128"/>
                        </a:rPr>
                        <a:t>（企画政策課）</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　　</a:t>
                      </a:r>
                      <a:r>
                        <a:rPr kumimoji="1" lang="en-US" altLang="ja-JP" sz="1200" dirty="0">
                          <a:solidFill>
                            <a:srgbClr val="666666"/>
                          </a:solidFill>
                          <a:latin typeface="Yu Gothic" panose="020B0400000000000000" pitchFamily="34" charset="-128"/>
                          <a:ea typeface="Yu Gothic" panose="020B0400000000000000" pitchFamily="34" charset="-128"/>
                        </a:rPr>
                        <a:t>〃</a:t>
                      </a:r>
                      <a:endParaRPr kumimoji="1" lang="ja-JP" altLang="en-US"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just"/>
                      <a:r>
                        <a:rPr kumimoji="1" lang="ja-JP" altLang="en-US" sz="1200" dirty="0">
                          <a:solidFill>
                            <a:srgbClr val="666666"/>
                          </a:solidFill>
                          <a:latin typeface="Yu Gothic" panose="020B0400000000000000" pitchFamily="34" charset="-128"/>
                          <a:ea typeface="Yu Gothic" panose="020B0400000000000000" pitchFamily="34" charset="-128"/>
                        </a:rPr>
                        <a:t>ふるさと納税の活用</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制作費とともに作品ファンを獲得</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695849491"/>
                  </a:ext>
                </a:extLst>
              </a:tr>
              <a:tr h="0">
                <a:tc>
                  <a:txBody>
                    <a:bodyPr/>
                    <a:lstStyle/>
                    <a:p>
                      <a:pPr algn="ctr"/>
                      <a:r>
                        <a:rPr kumimoji="1" lang="en-US" altLang="ja-JP" sz="1200" dirty="0">
                          <a:solidFill>
                            <a:srgbClr val="666666"/>
                          </a:solidFill>
                          <a:latin typeface="Yu Gothic" panose="020B0400000000000000" pitchFamily="34" charset="-128"/>
                          <a:ea typeface="Yu Gothic" panose="020B0400000000000000" pitchFamily="34" charset="-128"/>
                        </a:rPr>
                        <a:t>〃</a:t>
                      </a:r>
                    </a:p>
                    <a:p>
                      <a:pPr algn="ctr"/>
                      <a:r>
                        <a:rPr kumimoji="1" lang="ja-JP" altLang="en-US" sz="1200" dirty="0">
                          <a:solidFill>
                            <a:srgbClr val="666666"/>
                          </a:solidFill>
                          <a:latin typeface="Yu Gothic" panose="020B0400000000000000" pitchFamily="34" charset="-128"/>
                          <a:ea typeface="Yu Gothic" panose="020B0400000000000000" pitchFamily="34" charset="-128"/>
                        </a:rPr>
                        <a:t>（産業政策課）</a:t>
                      </a:r>
                      <a:endParaRPr kumimoji="1" lang="en-US" altLang="ja-JP" sz="12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dirty="0">
                          <a:solidFill>
                            <a:srgbClr val="666666"/>
                          </a:solidFill>
                          <a:latin typeface="Yu Gothic" panose="020B0400000000000000" pitchFamily="34" charset="-128"/>
                          <a:ea typeface="Yu Gothic" panose="020B0400000000000000" pitchFamily="34" charset="-128"/>
                        </a:rPr>
                        <a:t>きもの業界との調整　</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dirty="0">
                          <a:solidFill>
                            <a:srgbClr val="666666"/>
                          </a:solidFill>
                          <a:latin typeface="Yu Gothic" panose="020B0400000000000000" pitchFamily="34" charset="-128"/>
                          <a:ea typeface="Yu Gothic" panose="020B0400000000000000" pitchFamily="34" charset="-128"/>
                        </a:rPr>
                        <a:t>話し合って</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円滑な進行のため</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239807661"/>
                  </a:ext>
                </a:extLst>
              </a:tr>
            </a:tbl>
          </a:graphicData>
        </a:graphic>
      </p:graphicFrame>
    </p:spTree>
    <p:extLst>
      <p:ext uri="{BB962C8B-B14F-4D97-AF65-F5344CB8AC3E}">
        <p14:creationId xmlns:p14="http://schemas.microsoft.com/office/powerpoint/2010/main" val="586829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提言</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5" name="Google Shape;113;p26">
            <a:extLst>
              <a:ext uri="{FF2B5EF4-FFF2-40B4-BE49-F238E27FC236}">
                <a16:creationId xmlns:a16="http://schemas.microsoft.com/office/drawing/2014/main" id="{7AEFF727-F10D-CC4F-899C-9100AA000A86}"/>
              </a:ext>
            </a:extLst>
          </p:cNvPr>
          <p:cNvSpPr txBox="1"/>
          <p:nvPr/>
        </p:nvSpPr>
        <p:spPr>
          <a:xfrm>
            <a:off x="454255" y="1353466"/>
            <a:ext cx="2574695" cy="394609"/>
          </a:xfrm>
          <a:prstGeom prst="rect">
            <a:avLst/>
          </a:prstGeom>
          <a:solidFill>
            <a:schemeClr val="bg1">
              <a:lumMod val="8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理想状態に対する現状</a:t>
            </a:r>
            <a:endParaRPr kumimoji="0"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6" name="Google Shape;113;p26">
            <a:extLst>
              <a:ext uri="{FF2B5EF4-FFF2-40B4-BE49-F238E27FC236}">
                <a16:creationId xmlns:a16="http://schemas.microsoft.com/office/drawing/2014/main" id="{7FC375D1-700B-F945-838C-05B84D14D213}"/>
              </a:ext>
            </a:extLst>
          </p:cNvPr>
          <p:cNvSpPr txBox="1"/>
          <p:nvPr/>
        </p:nvSpPr>
        <p:spPr>
          <a:xfrm>
            <a:off x="454255" y="3897227"/>
            <a:ext cx="2242646" cy="394609"/>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Arial"/>
                <a:sym typeface="Arial"/>
              </a:rPr>
              <a:t>必要な施策</a:t>
            </a:r>
            <a:endParaRPr kumimoji="0" lang="en-US" altLang="ja-JP" sz="1600" b="1"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p:txBody>
      </p:sp>
      <p:sp>
        <p:nvSpPr>
          <p:cNvPr id="7" name="テキスト ボックス 6">
            <a:extLst>
              <a:ext uri="{FF2B5EF4-FFF2-40B4-BE49-F238E27FC236}">
                <a16:creationId xmlns:a16="http://schemas.microsoft.com/office/drawing/2014/main" id="{411E9818-E9E3-F444-AFCF-05E1CD345B59}"/>
              </a:ext>
            </a:extLst>
          </p:cNvPr>
          <p:cNvSpPr txBox="1"/>
          <p:nvPr/>
        </p:nvSpPr>
        <p:spPr>
          <a:xfrm>
            <a:off x="454255" y="1809181"/>
            <a:ext cx="8434754" cy="1875822"/>
          </a:xfrm>
          <a:prstGeom prst="rect">
            <a:avLst/>
          </a:prstGeom>
          <a:solidFill>
            <a:schemeClr val="bg1">
              <a:lumMod val="85000"/>
            </a:schemeClr>
          </a:solidFill>
          <a:ln w="9525">
            <a:solidFill>
              <a:schemeClr val="bg1">
                <a:lumMod val="85000"/>
              </a:schemeClr>
            </a:solidFill>
          </a:ln>
        </p:spPr>
        <p:txBody>
          <a:bodyPr wrap="square" lIns="90000" rtlCol="0" anchor="ctr" anchorCtr="0">
            <a:noAutofit/>
          </a:bodyPr>
          <a:lstStyle/>
          <a:p>
            <a:pPr marL="285750" marR="0" lvl="0" indent="-285750" algn="just"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これまでも、各地域への事前のヒアリングや「きもの」をテーマにした作品制作など、地域の特色に寄り添う作品制作は行われてきた。</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285750" marR="0" lvl="0" indent="-285750" algn="just"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一方、今回のワークショップで議論された</a:t>
            </a:r>
            <a:r>
              <a:rPr kumimoji="1" lang="ja-JP" altLang="en-US"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「地域の伝統的・高度な技術を生かした作品」</a:t>
            </a: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のように、まだ取り組んでいないニーズや市場が存在している。</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9" name="テキスト ボックス 8">
            <a:extLst>
              <a:ext uri="{FF2B5EF4-FFF2-40B4-BE49-F238E27FC236}">
                <a16:creationId xmlns:a16="http://schemas.microsoft.com/office/drawing/2014/main" id="{ABA92528-E05F-0547-B22A-A4DB82F805E4}"/>
              </a:ext>
            </a:extLst>
          </p:cNvPr>
          <p:cNvSpPr txBox="1"/>
          <p:nvPr/>
        </p:nvSpPr>
        <p:spPr>
          <a:xfrm>
            <a:off x="454255" y="4347316"/>
            <a:ext cx="8434754" cy="1908314"/>
          </a:xfrm>
          <a:prstGeom prst="rect">
            <a:avLst/>
          </a:prstGeom>
          <a:solidFill>
            <a:schemeClr val="bg1"/>
          </a:solidFill>
          <a:ln w="9525">
            <a:solidFill>
              <a:srgbClr val="2E9051"/>
            </a:solidFill>
          </a:ln>
        </p:spPr>
        <p:txBody>
          <a:bodyPr wrap="square" lIns="90000" rtlCol="0" anchor="ctr" anchorCtr="0">
            <a:noAutofit/>
          </a:bodyPr>
          <a:lstStyle/>
          <a:p>
            <a:pPr marL="285750" marR="0" lvl="0" indent="-285750" algn="just"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「大地の芸術祭」の市全体への浸透及び「きもの」の産業振興を図るためには、これまで以上に関係者間の意見交換を密に行っていくことが必要</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285750" marR="0" lvl="0" indent="-285750" algn="just"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具体的には、地域資源の関係者の要望や思いを共有し、フラットに議論する場（ワークショップ、会議体等）を作るのはどうか。これは、「大地の芸術祭」と「きもの」に限らず、様々な地域資源を最大限活用していくことにもつながる。</a:t>
            </a:r>
            <a:endParaRPr kumimoji="1"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Tree>
    <p:extLst>
      <p:ext uri="{BB962C8B-B14F-4D97-AF65-F5344CB8AC3E}">
        <p14:creationId xmlns:p14="http://schemas.microsoft.com/office/powerpoint/2010/main" val="1269379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928314" y="2226652"/>
            <a:ext cx="7818494" cy="43427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800" b="1"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「アーティスト</a:t>
            </a:r>
            <a:r>
              <a:rPr kumimoji="1" lang="en-US" altLang="ja-JP" sz="1800" b="1"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a:t>
            </a:r>
            <a:r>
              <a:rPr kumimoji="1" lang="ja-JP" altLang="en-US" sz="1800" b="1"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きもの」で「大地の芸術祭」と「きもの」の双方の発展へ</a:t>
            </a:r>
            <a:endParaRPr kumimoji="1" lang="en-US" altLang="ja-JP" sz="1800" b="1"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endParaRPr>
          </a:p>
        </p:txBody>
      </p:sp>
      <p:sp>
        <p:nvSpPr>
          <p:cNvPr id="2" name="スライド番号プレースホルダー 1"/>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ja" altLang="en-US"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3" name="角丸四角形 2"/>
          <p:cNvSpPr>
            <a:spLocks/>
          </p:cNvSpPr>
          <p:nvPr/>
        </p:nvSpPr>
        <p:spPr>
          <a:xfrm>
            <a:off x="861333" y="537026"/>
            <a:ext cx="2880000" cy="1332000"/>
          </a:xfrm>
          <a:prstGeom prst="roundRect">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1"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・観光資源が多い。</a:t>
            </a:r>
            <a:endParaRPr kumimoji="1" lang="en-US" altLang="ja-JP"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・意欲的・主体的な人が多い。</a:t>
            </a:r>
            <a:endParaRPr kumimoji="1" lang="en-US" altLang="ja-JP"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・「大地の芸術祭」や「きもの」など、一定の認知を獲得したものがある。</a:t>
            </a:r>
            <a:endParaRPr kumimoji="1" lang="en-US" altLang="ja-JP"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endParaRPr>
          </a:p>
        </p:txBody>
      </p:sp>
      <p:sp>
        <p:nvSpPr>
          <p:cNvPr id="14" name="角丸四角形 13"/>
          <p:cNvSpPr>
            <a:spLocks/>
          </p:cNvSpPr>
          <p:nvPr/>
        </p:nvSpPr>
        <p:spPr>
          <a:xfrm>
            <a:off x="5592458" y="523842"/>
            <a:ext cx="2880000" cy="1332000"/>
          </a:xfrm>
          <a:prstGeom prst="roundRect">
            <a:avLst/>
          </a:prstGeom>
          <a:solidFill>
            <a:schemeClr val="accent4">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en-US" altLang="ja-JP" sz="1400" b="1"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・「大地の芸術祭」は、中心市街地など、市全体への浸透に課題</a:t>
            </a:r>
            <a:endParaRPr kumimoji="1" lang="en-US" altLang="ja-JP"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rPr>
              <a:t>・「きもの」は、産業としての将来に課題</a:t>
            </a:r>
            <a:endParaRPr kumimoji="1" lang="en-US" altLang="ja-JP" sz="1400" b="0" i="0" u="none" strike="noStrike" kern="0" cap="none" spc="0" normalizeH="0" baseline="0" noProof="0" dirty="0">
              <a:ln>
                <a:noFill/>
              </a:ln>
              <a:solidFill>
                <a:srgbClr val="666666"/>
              </a:solidFill>
              <a:effectLst/>
              <a:uLnTx/>
              <a:uFillTx/>
              <a:latin typeface="ＭＳ Ｐゴシック" panose="020B0600070205080204" pitchFamily="50" charset="-128"/>
              <a:ea typeface="ＭＳ Ｐゴシック" panose="020B0600070205080204" pitchFamily="50" charset="-128"/>
              <a:cs typeface="+mn-cs"/>
              <a:sym typeface="Arial"/>
            </a:endParaRPr>
          </a:p>
        </p:txBody>
      </p:sp>
      <p:sp>
        <p:nvSpPr>
          <p:cNvPr id="8" name="爆発 1 7"/>
          <p:cNvSpPr/>
          <p:nvPr/>
        </p:nvSpPr>
        <p:spPr>
          <a:xfrm>
            <a:off x="3920574" y="5329514"/>
            <a:ext cx="4860000" cy="1230224"/>
          </a:xfrm>
          <a:prstGeom prst="irregularSeal1">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800" b="1" i="0" u="none" strike="noStrike" kern="0" cap="none" spc="0" normalizeH="0" baseline="0" noProof="0" dirty="0">
                <a:ln>
                  <a:noFill/>
                </a:ln>
                <a:solidFill>
                  <a:srgbClr val="FFFFFF"/>
                </a:solidFill>
                <a:effectLst/>
                <a:uLnTx/>
                <a:uFillTx/>
                <a:latin typeface="Arial"/>
                <a:ea typeface="ＭＳ Ｐゴシック" panose="020B0600070205080204" pitchFamily="50" charset="-128"/>
                <a:cs typeface="+mn-cs"/>
                <a:sym typeface="Arial"/>
              </a:rPr>
              <a:t>地域資源の最大限の活用</a:t>
            </a:r>
          </a:p>
        </p:txBody>
      </p:sp>
      <p:sp>
        <p:nvSpPr>
          <p:cNvPr id="10" name="左右矢印 9"/>
          <p:cNvSpPr/>
          <p:nvPr/>
        </p:nvSpPr>
        <p:spPr>
          <a:xfrm>
            <a:off x="4014641" y="859444"/>
            <a:ext cx="1296000" cy="720000"/>
          </a:xfrm>
          <a:prstGeom prst="leftRightArrow">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3" name="下矢印 32"/>
          <p:cNvSpPr/>
          <p:nvPr/>
        </p:nvSpPr>
        <p:spPr>
          <a:xfrm>
            <a:off x="4306895" y="1768818"/>
            <a:ext cx="720000" cy="36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7" name="正方形/長方形 36"/>
          <p:cNvSpPr/>
          <p:nvPr/>
        </p:nvSpPr>
        <p:spPr>
          <a:xfrm>
            <a:off x="4093149" y="3804179"/>
            <a:ext cx="2257425" cy="2615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i="0" u="none" strike="noStrike" kern="0" cap="none" spc="0" normalizeH="0" baseline="0" noProof="0" dirty="0">
                <a:ln>
                  <a:noFill/>
                </a:ln>
                <a:solidFill>
                  <a:srgbClr val="666666"/>
                </a:solidFill>
                <a:effectLst/>
                <a:uLnTx/>
                <a:uFillTx/>
                <a:latin typeface="Arial"/>
                <a:ea typeface="ＭＳ Ｐゴシック" panose="020B0600070205080204" pitchFamily="50" charset="-128"/>
                <a:cs typeface="+mn-cs"/>
                <a:sym typeface="Arial"/>
              </a:rPr>
              <a:t>お互いの弱みを補う</a:t>
            </a:r>
          </a:p>
        </p:txBody>
      </p:sp>
      <p:sp>
        <p:nvSpPr>
          <p:cNvPr id="41" name="楕円 40"/>
          <p:cNvSpPr/>
          <p:nvPr/>
        </p:nvSpPr>
        <p:spPr>
          <a:xfrm>
            <a:off x="1218185" y="4557427"/>
            <a:ext cx="4500000" cy="756000"/>
          </a:xfrm>
          <a:prstGeom prst="ellipse">
            <a:avLst/>
          </a:prstGeom>
          <a:solidFill>
            <a:schemeClr val="bg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800" b="1" i="0" u="none" strike="noStrike" kern="0" cap="none" spc="0" normalizeH="0" baseline="0" noProof="0" dirty="0">
                <a:ln>
                  <a:noFill/>
                </a:ln>
                <a:solidFill>
                  <a:srgbClr val="666666"/>
                </a:solidFill>
                <a:effectLst/>
                <a:uLnTx/>
                <a:uFillTx/>
                <a:latin typeface="Arial"/>
                <a:ea typeface="ＭＳ Ｐゴシック" panose="020B0600070205080204" pitchFamily="50" charset="-128"/>
                <a:cs typeface="+mn-cs"/>
                <a:sym typeface="Arial"/>
              </a:rPr>
              <a:t>フラットに議論する場の整備</a:t>
            </a:r>
          </a:p>
        </p:txBody>
      </p:sp>
      <p:sp>
        <p:nvSpPr>
          <p:cNvPr id="43" name="ストライプ矢印 42"/>
          <p:cNvSpPr/>
          <p:nvPr/>
        </p:nvSpPr>
        <p:spPr>
          <a:xfrm rot="1375015">
            <a:off x="3108185" y="5332134"/>
            <a:ext cx="720000" cy="720000"/>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ja-JP" altLang="en-US" sz="1400" b="0" i="0" u="none" strike="noStrike" kern="0" cap="none" spc="0" normalizeH="0" baseline="0" noProof="0">
              <a:ln>
                <a:noFill/>
              </a:ln>
              <a:solidFill>
                <a:srgbClr val="FF0000"/>
              </a:solidFill>
              <a:effectLst/>
              <a:uLnTx/>
              <a:uFillTx/>
              <a:latin typeface="Arial"/>
              <a:ea typeface="ＭＳ Ｐゴシック" panose="020B0600070205080204" pitchFamily="50" charset="-128"/>
              <a:cs typeface="+mn-cs"/>
              <a:sym typeface="Arial"/>
            </a:endParaRPr>
          </a:p>
        </p:txBody>
      </p:sp>
      <p:sp>
        <p:nvSpPr>
          <p:cNvPr id="44" name="下矢印 43"/>
          <p:cNvSpPr/>
          <p:nvPr/>
        </p:nvSpPr>
        <p:spPr>
          <a:xfrm rot="3486627">
            <a:off x="3733149" y="3858329"/>
            <a:ext cx="720000" cy="72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45" name="正方形/長方形 44"/>
          <p:cNvSpPr/>
          <p:nvPr/>
        </p:nvSpPr>
        <p:spPr>
          <a:xfrm>
            <a:off x="1219744" y="4577635"/>
            <a:ext cx="792000" cy="360000"/>
          </a:xfrm>
          <a:prstGeom prst="rect">
            <a:avLst/>
          </a:prstGeom>
          <a:solidFill>
            <a:schemeClr val="tx1">
              <a:lumMod val="65000"/>
              <a:lumOff val="3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FFFFFF"/>
                </a:solidFill>
                <a:effectLst/>
                <a:uLnTx/>
                <a:uFillTx/>
                <a:latin typeface="Arial"/>
                <a:ea typeface="ＭＳ Ｐゴシック" panose="020B0600070205080204" pitchFamily="50" charset="-128"/>
                <a:cs typeface="+mn-cs"/>
                <a:sym typeface="Arial"/>
              </a:rPr>
              <a:t>提言</a:t>
            </a:r>
          </a:p>
        </p:txBody>
      </p:sp>
      <p:sp>
        <p:nvSpPr>
          <p:cNvPr id="49" name="正方形/長方形 48"/>
          <p:cNvSpPr/>
          <p:nvPr/>
        </p:nvSpPr>
        <p:spPr>
          <a:xfrm>
            <a:off x="1509333" y="1956604"/>
            <a:ext cx="792000" cy="360000"/>
          </a:xfrm>
          <a:prstGeom prst="rect">
            <a:avLst/>
          </a:prstGeom>
          <a:solidFill>
            <a:schemeClr val="tx1">
              <a:lumMod val="65000"/>
              <a:lumOff val="3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FFFFFF"/>
                </a:solidFill>
                <a:effectLst/>
                <a:uLnTx/>
                <a:uFillTx/>
                <a:latin typeface="Arial"/>
                <a:ea typeface="ＭＳ Ｐゴシック" panose="020B0600070205080204" pitchFamily="50" charset="-128"/>
                <a:cs typeface="+mn-cs"/>
                <a:sym typeface="Arial"/>
              </a:rPr>
              <a:t>取組</a:t>
            </a:r>
          </a:p>
        </p:txBody>
      </p:sp>
      <p:graphicFrame>
        <p:nvGraphicFramePr>
          <p:cNvPr id="26" name="表 25"/>
          <p:cNvGraphicFramePr>
            <a:graphicFrameLocks noGrp="1"/>
          </p:cNvGraphicFramePr>
          <p:nvPr>
            <p:extLst/>
          </p:nvPr>
        </p:nvGraphicFramePr>
        <p:xfrm>
          <a:off x="2412236" y="2659594"/>
          <a:ext cx="5072215" cy="1112520"/>
        </p:xfrm>
        <a:graphic>
          <a:graphicData uri="http://schemas.openxmlformats.org/drawingml/2006/table">
            <a:tbl>
              <a:tblPr firstRow="1" bandRow="1">
                <a:tableStyleId>{8AD73CF8-1759-4DFB-8F11-079694A60705}</a:tableStyleId>
              </a:tblPr>
              <a:tblGrid>
                <a:gridCol w="742951">
                  <a:extLst>
                    <a:ext uri="{9D8B030D-6E8A-4147-A177-3AD203B41FA5}">
                      <a16:colId xmlns:a16="http://schemas.microsoft.com/office/drawing/2014/main" val="547371183"/>
                    </a:ext>
                  </a:extLst>
                </a:gridCol>
                <a:gridCol w="2162175">
                  <a:extLst>
                    <a:ext uri="{9D8B030D-6E8A-4147-A177-3AD203B41FA5}">
                      <a16:colId xmlns:a16="http://schemas.microsoft.com/office/drawing/2014/main" val="2789098902"/>
                    </a:ext>
                  </a:extLst>
                </a:gridCol>
                <a:gridCol w="2167089">
                  <a:extLst>
                    <a:ext uri="{9D8B030D-6E8A-4147-A177-3AD203B41FA5}">
                      <a16:colId xmlns:a16="http://schemas.microsoft.com/office/drawing/2014/main" val="4133889751"/>
                    </a:ext>
                  </a:extLst>
                </a:gridCol>
              </a:tblGrid>
              <a:tr h="370840">
                <a:tc>
                  <a:txBody>
                    <a:bodyPr/>
                    <a:lstStyle/>
                    <a:p>
                      <a:pPr algn="ctr"/>
                      <a:endParaRPr kumimoji="1" lang="ja-JP" altLang="en-US" dirty="0">
                        <a:solidFill>
                          <a:srgbClr val="666666"/>
                        </a:solidFill>
                        <a:latin typeface="+mn-ea"/>
                        <a:ea typeface="+mn-ea"/>
                      </a:endParaRPr>
                    </a:p>
                  </a:txBody>
                  <a:tcPr anchor="ctr"/>
                </a:tc>
                <a:tc>
                  <a:txBody>
                    <a:bodyPr/>
                    <a:lstStyle/>
                    <a:p>
                      <a:pPr algn="ctr"/>
                      <a:r>
                        <a:rPr kumimoji="1" lang="ja-JP" altLang="en-US" dirty="0">
                          <a:solidFill>
                            <a:srgbClr val="666666"/>
                          </a:solidFill>
                        </a:rPr>
                        <a:t>大地の芸術祭</a:t>
                      </a:r>
                      <a:endParaRPr kumimoji="1" lang="ja-JP" altLang="en-US" dirty="0">
                        <a:solidFill>
                          <a:srgbClr val="666666"/>
                        </a:solidFill>
                        <a:latin typeface="+mn-ea"/>
                        <a:ea typeface="+mn-ea"/>
                      </a:endParaRPr>
                    </a:p>
                  </a:txBody>
                  <a:tcPr anchor="ctr"/>
                </a:tc>
                <a:tc>
                  <a:txBody>
                    <a:bodyPr/>
                    <a:lstStyle/>
                    <a:p>
                      <a:pPr algn="ctr"/>
                      <a:r>
                        <a:rPr kumimoji="1" lang="ja-JP" altLang="en-US" dirty="0">
                          <a:solidFill>
                            <a:srgbClr val="666666"/>
                          </a:solidFill>
                        </a:rPr>
                        <a:t>きもの</a:t>
                      </a:r>
                      <a:endParaRPr kumimoji="1" lang="ja-JP" altLang="en-US" dirty="0">
                        <a:solidFill>
                          <a:srgbClr val="666666"/>
                        </a:solidFill>
                        <a:latin typeface="+mn-ea"/>
                        <a:ea typeface="+mn-ea"/>
                      </a:endParaRPr>
                    </a:p>
                  </a:txBody>
                  <a:tcPr anchor="ctr"/>
                </a:tc>
                <a:extLst>
                  <a:ext uri="{0D108BD9-81ED-4DB2-BD59-A6C34878D82A}">
                    <a16:rowId xmlns:a16="http://schemas.microsoft.com/office/drawing/2014/main" val="1739989603"/>
                  </a:ext>
                </a:extLst>
              </a:tr>
              <a:tr h="370840">
                <a:tc>
                  <a:txBody>
                    <a:bodyPr/>
                    <a:lstStyle/>
                    <a:p>
                      <a:pPr algn="ctr"/>
                      <a:r>
                        <a:rPr kumimoji="1" lang="ja-JP" altLang="en-US" dirty="0">
                          <a:solidFill>
                            <a:srgbClr val="666666"/>
                          </a:solidFill>
                        </a:rPr>
                        <a:t>強み</a:t>
                      </a:r>
                      <a:endParaRPr kumimoji="1" lang="ja-JP" altLang="en-US" dirty="0">
                        <a:solidFill>
                          <a:srgbClr val="666666"/>
                        </a:solidFill>
                        <a:latin typeface="+mn-ea"/>
                        <a:ea typeface="+mn-ea"/>
                      </a:endParaRPr>
                    </a:p>
                  </a:txBody>
                  <a:tcPr anchor="ctr">
                    <a:solidFill>
                      <a:schemeClr val="accent5">
                        <a:lumMod val="20000"/>
                        <a:lumOff val="80000"/>
                      </a:schemeClr>
                    </a:solidFill>
                  </a:tcPr>
                </a:tc>
                <a:tc>
                  <a:txBody>
                    <a:bodyPr/>
                    <a:lstStyle/>
                    <a:p>
                      <a:pPr algn="l"/>
                      <a:r>
                        <a:rPr kumimoji="1" lang="ja-JP" altLang="en-US" dirty="0">
                          <a:solidFill>
                            <a:srgbClr val="666666"/>
                          </a:solidFill>
                        </a:rPr>
                        <a:t>高い集客力・経済効果</a:t>
                      </a:r>
                      <a:endParaRPr kumimoji="1" lang="ja-JP" altLang="en-US" dirty="0">
                        <a:solidFill>
                          <a:srgbClr val="666666"/>
                        </a:solidFill>
                        <a:latin typeface="+mn-ea"/>
                        <a:ea typeface="+mn-ea"/>
                      </a:endParaRPr>
                    </a:p>
                  </a:txBody>
                  <a:tcPr anchor="ctr">
                    <a:solidFill>
                      <a:schemeClr val="accent5">
                        <a:lumMod val="20000"/>
                        <a:lumOff val="80000"/>
                      </a:schemeClr>
                    </a:solidFill>
                  </a:tcPr>
                </a:tc>
                <a:tc>
                  <a:txBody>
                    <a:bodyPr/>
                    <a:lstStyle/>
                    <a:p>
                      <a:pPr algn="l"/>
                      <a:r>
                        <a:rPr kumimoji="1" lang="ja-JP" altLang="en-US" dirty="0">
                          <a:solidFill>
                            <a:srgbClr val="666666"/>
                          </a:solidFill>
                        </a:rPr>
                        <a:t>多くの市民が親しみ</a:t>
                      </a:r>
                      <a:endParaRPr kumimoji="1" lang="ja-JP" altLang="en-US" dirty="0">
                        <a:solidFill>
                          <a:srgbClr val="666666"/>
                        </a:solidFill>
                        <a:latin typeface="+mn-ea"/>
                        <a:ea typeface="+mn-ea"/>
                      </a:endParaRPr>
                    </a:p>
                  </a:txBody>
                  <a:tcPr anchor="ctr">
                    <a:solidFill>
                      <a:schemeClr val="accent5">
                        <a:lumMod val="20000"/>
                        <a:lumOff val="80000"/>
                      </a:schemeClr>
                    </a:solidFill>
                  </a:tcPr>
                </a:tc>
                <a:extLst>
                  <a:ext uri="{0D108BD9-81ED-4DB2-BD59-A6C34878D82A}">
                    <a16:rowId xmlns:a16="http://schemas.microsoft.com/office/drawing/2014/main" val="1732509995"/>
                  </a:ext>
                </a:extLst>
              </a:tr>
              <a:tr h="370840">
                <a:tc>
                  <a:txBody>
                    <a:bodyPr/>
                    <a:lstStyle/>
                    <a:p>
                      <a:pPr algn="ctr"/>
                      <a:r>
                        <a:rPr kumimoji="1" lang="ja-JP" altLang="en-US" dirty="0">
                          <a:solidFill>
                            <a:srgbClr val="666666"/>
                          </a:solidFill>
                        </a:rPr>
                        <a:t>弱み</a:t>
                      </a:r>
                      <a:endParaRPr kumimoji="1" lang="ja-JP" altLang="en-US" dirty="0">
                        <a:solidFill>
                          <a:srgbClr val="666666"/>
                        </a:solidFill>
                        <a:latin typeface="+mn-ea"/>
                        <a:ea typeface="+mn-ea"/>
                      </a:endParaRPr>
                    </a:p>
                  </a:txBody>
                  <a:tcPr anchor="ctr">
                    <a:solidFill>
                      <a:schemeClr val="accent4">
                        <a:lumMod val="40000"/>
                        <a:lumOff val="60000"/>
                      </a:schemeClr>
                    </a:solidFill>
                  </a:tcPr>
                </a:tc>
                <a:tc>
                  <a:txBody>
                    <a:bodyPr/>
                    <a:lstStyle/>
                    <a:p>
                      <a:pPr algn="l"/>
                      <a:r>
                        <a:rPr kumimoji="1" lang="ja-JP" altLang="en-US" dirty="0">
                          <a:solidFill>
                            <a:srgbClr val="666666"/>
                          </a:solidFill>
                        </a:rPr>
                        <a:t>市全体への浸透に課題</a:t>
                      </a:r>
                      <a:endParaRPr kumimoji="1" lang="ja-JP" altLang="en-US" dirty="0">
                        <a:solidFill>
                          <a:srgbClr val="666666"/>
                        </a:solidFill>
                        <a:latin typeface="+mn-ea"/>
                        <a:ea typeface="+mn-ea"/>
                      </a:endParaRPr>
                    </a:p>
                  </a:txBody>
                  <a:tcPr anchor="ctr">
                    <a:solidFill>
                      <a:schemeClr val="accent4">
                        <a:lumMod val="40000"/>
                        <a:lumOff val="60000"/>
                      </a:schemeClr>
                    </a:solidFill>
                  </a:tcPr>
                </a:tc>
                <a:tc>
                  <a:txBody>
                    <a:bodyPr/>
                    <a:lstStyle/>
                    <a:p>
                      <a:pPr algn="l"/>
                      <a:r>
                        <a:rPr kumimoji="1" lang="ja-JP" altLang="en-US" dirty="0">
                          <a:solidFill>
                            <a:srgbClr val="666666"/>
                          </a:solidFill>
                        </a:rPr>
                        <a:t>産業としての将来に課題</a:t>
                      </a:r>
                      <a:endParaRPr kumimoji="1" lang="ja-JP" altLang="en-US" dirty="0">
                        <a:solidFill>
                          <a:srgbClr val="666666"/>
                        </a:solidFill>
                        <a:latin typeface="+mn-ea"/>
                        <a:ea typeface="+mn-ea"/>
                      </a:endParaRPr>
                    </a:p>
                  </a:txBody>
                  <a:tcPr anchor="ctr">
                    <a:solidFill>
                      <a:schemeClr val="accent4">
                        <a:lumMod val="40000"/>
                        <a:lumOff val="60000"/>
                      </a:schemeClr>
                    </a:solidFill>
                  </a:tcPr>
                </a:tc>
                <a:extLst>
                  <a:ext uri="{0D108BD9-81ED-4DB2-BD59-A6C34878D82A}">
                    <a16:rowId xmlns:a16="http://schemas.microsoft.com/office/drawing/2014/main" val="3118697023"/>
                  </a:ext>
                </a:extLst>
              </a:tr>
            </a:tbl>
          </a:graphicData>
        </a:graphic>
      </p:graphicFrame>
      <p:sp>
        <p:nvSpPr>
          <p:cNvPr id="6" name="正方形/長方形 5"/>
          <p:cNvSpPr/>
          <p:nvPr/>
        </p:nvSpPr>
        <p:spPr>
          <a:xfrm>
            <a:off x="1974085" y="2659714"/>
            <a:ext cx="438150" cy="1112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FFFFFF"/>
                </a:solidFill>
                <a:effectLst/>
                <a:uLnTx/>
                <a:uFillTx/>
                <a:latin typeface="Arial"/>
                <a:ea typeface="ＭＳ Ｐゴシック" panose="020B0600070205080204" pitchFamily="50" charset="-128"/>
                <a:cs typeface="+mn-cs"/>
                <a:sym typeface="Arial"/>
              </a:rPr>
              <a:t>理由</a:t>
            </a:r>
          </a:p>
        </p:txBody>
      </p:sp>
      <p:sp>
        <p:nvSpPr>
          <p:cNvPr id="31" name="右矢印 30"/>
          <p:cNvSpPr/>
          <p:nvPr/>
        </p:nvSpPr>
        <p:spPr>
          <a:xfrm rot="19514278">
            <a:off x="4987862" y="3266960"/>
            <a:ext cx="468000" cy="216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0000"/>
              </a:solidFill>
              <a:effectLst/>
              <a:uLnTx/>
              <a:uFillTx/>
              <a:latin typeface="Arial"/>
              <a:ea typeface="ＭＳ Ｐゴシック" panose="020B0600070205080204" pitchFamily="50" charset="-128"/>
              <a:cs typeface="+mn-cs"/>
              <a:sym typeface="Arial"/>
            </a:endParaRPr>
          </a:p>
        </p:txBody>
      </p:sp>
      <p:sp>
        <p:nvSpPr>
          <p:cNvPr id="36" name="右矢印 35"/>
          <p:cNvSpPr/>
          <p:nvPr/>
        </p:nvSpPr>
        <p:spPr>
          <a:xfrm rot="2677006">
            <a:off x="4999257" y="3286045"/>
            <a:ext cx="468000" cy="216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32" name="正方形/長方形 31"/>
          <p:cNvSpPr/>
          <p:nvPr/>
        </p:nvSpPr>
        <p:spPr>
          <a:xfrm>
            <a:off x="861333" y="523842"/>
            <a:ext cx="792000" cy="360000"/>
          </a:xfrm>
          <a:prstGeom prst="rect">
            <a:avLst/>
          </a:prstGeom>
          <a:solidFill>
            <a:schemeClr val="tx1">
              <a:lumMod val="65000"/>
              <a:lumOff val="3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FFFFFF"/>
                </a:solidFill>
                <a:effectLst/>
                <a:uLnTx/>
                <a:uFillTx/>
                <a:latin typeface="Arial"/>
                <a:ea typeface="ＭＳ Ｐゴシック" panose="020B0600070205080204" pitchFamily="50" charset="-128"/>
                <a:cs typeface="+mn-cs"/>
                <a:sym typeface="Arial"/>
              </a:rPr>
              <a:t>強み</a:t>
            </a:r>
          </a:p>
        </p:txBody>
      </p:sp>
      <p:sp>
        <p:nvSpPr>
          <p:cNvPr id="34" name="正方形/長方形 33"/>
          <p:cNvSpPr/>
          <p:nvPr/>
        </p:nvSpPr>
        <p:spPr>
          <a:xfrm>
            <a:off x="5594728" y="523842"/>
            <a:ext cx="792000" cy="360000"/>
          </a:xfrm>
          <a:prstGeom prst="rect">
            <a:avLst/>
          </a:prstGeom>
          <a:solidFill>
            <a:schemeClr val="tx1">
              <a:lumMod val="65000"/>
              <a:lumOff val="3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FFFFFF"/>
                </a:solidFill>
                <a:effectLst/>
                <a:uLnTx/>
                <a:uFillTx/>
                <a:latin typeface="Arial"/>
                <a:ea typeface="ＭＳ Ｐゴシック" panose="020B0600070205080204" pitchFamily="50" charset="-128"/>
                <a:cs typeface="+mn-cs"/>
                <a:sym typeface="Arial"/>
              </a:rPr>
              <a:t>弱み</a:t>
            </a:r>
          </a:p>
        </p:txBody>
      </p:sp>
    </p:spTree>
    <p:extLst>
      <p:ext uri="{BB962C8B-B14F-4D97-AF65-F5344CB8AC3E}">
        <p14:creationId xmlns:p14="http://schemas.microsoft.com/office/powerpoint/2010/main" val="243871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fltVal val="0"/>
                                          </p:val>
                                        </p:tav>
                                        <p:tav tm="100000">
                                          <p:val>
                                            <p:strVal val="#ppt_w"/>
                                          </p:val>
                                        </p:tav>
                                      </p:tavLst>
                                    </p:anim>
                                    <p:anim calcmode="lin" valueType="num">
                                      <p:cBhvr>
                                        <p:cTn id="43" dur="1000" fill="hold"/>
                                        <p:tgtEl>
                                          <p:spTgt spid="15"/>
                                        </p:tgtEl>
                                        <p:attrNameLst>
                                          <p:attrName>ppt_h</p:attrName>
                                        </p:attrNameLst>
                                      </p:cBhvr>
                                      <p:tavLst>
                                        <p:tav tm="0">
                                          <p:val>
                                            <p:fltVal val="0"/>
                                          </p:val>
                                        </p:tav>
                                        <p:tav tm="100000">
                                          <p:val>
                                            <p:strVal val="#ppt_h"/>
                                          </p:val>
                                        </p:tav>
                                      </p:tavLst>
                                    </p:anim>
                                    <p:anim calcmode="lin" valueType="num">
                                      <p:cBhvr>
                                        <p:cTn id="44" dur="1000" fill="hold"/>
                                        <p:tgtEl>
                                          <p:spTgt spid="15"/>
                                        </p:tgtEl>
                                        <p:attrNameLst>
                                          <p:attrName>style.rotation</p:attrName>
                                        </p:attrNameLst>
                                      </p:cBhvr>
                                      <p:tavLst>
                                        <p:tav tm="0">
                                          <p:val>
                                            <p:fltVal val="90"/>
                                          </p:val>
                                        </p:tav>
                                        <p:tav tm="100000">
                                          <p:val>
                                            <p:fltVal val="0"/>
                                          </p:val>
                                        </p:tav>
                                      </p:tavLst>
                                    </p:anim>
                                    <p:animEffect transition="in" filter="fade">
                                      <p:cBhvr>
                                        <p:cTn id="45" dur="10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randombar(horizontal)">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down)">
                                      <p:cBhvr>
                                        <p:cTn id="60" dur="500"/>
                                        <p:tgtEl>
                                          <p:spTgt spid="36"/>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down)">
                                      <p:cBhvr>
                                        <p:cTn id="65" dur="5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down)">
                                      <p:cBhvr>
                                        <p:cTn id="70" dur="500"/>
                                        <p:tgtEl>
                                          <p:spTgt spid="37"/>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childTnLst>
                          </p:cTn>
                        </p:par>
                      </p:childTnLst>
                    </p:cTn>
                  </p:par>
                  <p:par>
                    <p:cTn id="93" fill="hold">
                      <p:stCondLst>
                        <p:cond delay="indefinite"/>
                      </p:stCondLst>
                      <p:childTnLst>
                        <p:par>
                          <p:cTn id="94" fill="hold">
                            <p:stCondLst>
                              <p:cond delay="0"/>
                            </p:stCondLst>
                            <p:childTnLst>
                              <p:par>
                                <p:cTn id="95" presetID="45" presetClass="entr" presetSubtype="0" fill="hold" grpId="0" nodeType="click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fade">
                                      <p:cBhvr>
                                        <p:cTn id="97" dur="2000"/>
                                        <p:tgtEl>
                                          <p:spTgt spid="8"/>
                                        </p:tgtEl>
                                      </p:cBhvr>
                                    </p:animEffect>
                                    <p:anim calcmode="lin" valueType="num">
                                      <p:cBhvr>
                                        <p:cTn id="98" dur="2000" fill="hold"/>
                                        <p:tgtEl>
                                          <p:spTgt spid="8"/>
                                        </p:tgtEl>
                                        <p:attrNameLst>
                                          <p:attrName>ppt_w</p:attrName>
                                        </p:attrNameLst>
                                      </p:cBhvr>
                                      <p:tavLst>
                                        <p:tav tm="0" fmla="#ppt_w*sin(2.5*pi*$)">
                                          <p:val>
                                            <p:fltVal val="0"/>
                                          </p:val>
                                        </p:tav>
                                        <p:tav tm="100000">
                                          <p:val>
                                            <p:fltVal val="1"/>
                                          </p:val>
                                        </p:tav>
                                      </p:tavLst>
                                    </p:anim>
                                    <p:anim calcmode="lin" valueType="num">
                                      <p:cBhvr>
                                        <p:cTn id="9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 grpId="0" animBg="1"/>
      <p:bldP spid="14" grpId="0" animBg="1"/>
      <p:bldP spid="8" grpId="0" animBg="1"/>
      <p:bldP spid="10" grpId="0" animBg="1"/>
      <p:bldP spid="33" grpId="0" animBg="1"/>
      <p:bldP spid="37" grpId="0"/>
      <p:bldP spid="41" grpId="0" animBg="1"/>
      <p:bldP spid="43" grpId="0" animBg="1"/>
      <p:bldP spid="44" grpId="0" animBg="1"/>
      <p:bldP spid="45" grpId="0" animBg="1"/>
      <p:bldP spid="49" grpId="0" animBg="1"/>
      <p:bldP spid="6" grpId="0" animBg="1"/>
      <p:bldP spid="31" grpId="0" animBg="1"/>
      <p:bldP spid="36" grpId="0" animBg="1"/>
      <p:bldP spid="32" grpId="0" animBg="1"/>
      <p:bldP spid="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JP" altLang="en-US" sz="3000" b="1">
                <a:solidFill>
                  <a:srgbClr val="666666"/>
                </a:solidFill>
                <a:latin typeface="Yu Gothic" panose="020B0400000000000000" pitchFamily="34" charset="-128"/>
                <a:ea typeface="Yu Gothic" panose="020B0400000000000000" pitchFamily="34" charset="-128"/>
              </a:rPr>
              <a:t>成果報告</a:t>
            </a:r>
            <a:endParaRPr sz="3000" b="1" dirty="0">
              <a:solidFill>
                <a:srgbClr val="666666"/>
              </a:solidFill>
              <a:latin typeface="Yu Gothic" panose="020B0400000000000000" pitchFamily="34" charset="-128"/>
              <a:ea typeface="Yu Gothic" panose="020B0400000000000000" pitchFamily="34" charset="-128"/>
            </a:endParaRPr>
          </a:p>
        </p:txBody>
      </p:sp>
      <p:sp>
        <p:nvSpPr>
          <p:cNvPr id="114" name="Google Shape;114;p26"/>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24</a:t>
            </a:fld>
            <a:endParaRPr/>
          </a:p>
        </p:txBody>
      </p:sp>
      <p:sp>
        <p:nvSpPr>
          <p:cNvPr id="5" name="Google Shape;113;p26">
            <a:extLst>
              <a:ext uri="{FF2B5EF4-FFF2-40B4-BE49-F238E27FC236}">
                <a16:creationId xmlns:a16="http://schemas.microsoft.com/office/drawing/2014/main" id="{29486167-05EF-7644-A8C1-B6BB9D6E8CD1}"/>
              </a:ext>
            </a:extLst>
          </p:cNvPr>
          <p:cNvSpPr txBox="1"/>
          <p:nvPr/>
        </p:nvSpPr>
        <p:spPr>
          <a:xfrm>
            <a:off x="2819399" y="2792766"/>
            <a:ext cx="3581399" cy="170303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ja-JP" sz="4000" b="1" dirty="0">
                <a:solidFill>
                  <a:srgbClr val="666666"/>
                </a:solidFill>
                <a:latin typeface="Yu Gothic" panose="020B0400000000000000" pitchFamily="34" charset="-128"/>
                <a:ea typeface="Yu Gothic" panose="020B0400000000000000" pitchFamily="34" charset="-128"/>
              </a:rPr>
              <a:t>C</a:t>
            </a:r>
            <a:r>
              <a:rPr lang="ja-JP" altLang="en-US" sz="4000" b="1">
                <a:solidFill>
                  <a:srgbClr val="666666"/>
                </a:solidFill>
                <a:latin typeface="Yu Gothic" panose="020B0400000000000000" pitchFamily="34" charset="-128"/>
                <a:ea typeface="Yu Gothic" panose="020B0400000000000000" pitchFamily="34" charset="-128"/>
              </a:rPr>
              <a:t>グループ</a:t>
            </a:r>
            <a:endParaRPr sz="4000" b="1" dirty="0">
              <a:solidFill>
                <a:srgbClr val="666666"/>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1858613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395131" y="627758"/>
            <a:ext cx="7089401" cy="510506"/>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テーマ：</a:t>
            </a:r>
            <a:r>
              <a:rPr kumimoji="0"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理想的なイベント・宿泊・交通のあり方</a:t>
            </a:r>
            <a:endParaRPr kumimoji="0"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2" name="テキスト ボックス 1">
            <a:extLst>
              <a:ext uri="{FF2B5EF4-FFF2-40B4-BE49-F238E27FC236}">
                <a16:creationId xmlns:a16="http://schemas.microsoft.com/office/drawing/2014/main" id="{C9B941BE-287A-B246-9B65-9074EA329305}"/>
              </a:ext>
            </a:extLst>
          </p:cNvPr>
          <p:cNvSpPr txBox="1"/>
          <p:nvPr/>
        </p:nvSpPr>
        <p:spPr>
          <a:xfrm>
            <a:off x="395132" y="4436872"/>
            <a:ext cx="8376879" cy="320842"/>
          </a:xfrm>
          <a:prstGeom prst="rect">
            <a:avLst/>
          </a:prstGeom>
          <a:solidFill>
            <a:schemeClr val="bg1"/>
          </a:solidFill>
          <a:ln w="9525">
            <a:solidFill>
              <a:srgbClr val="2E9051"/>
            </a:solidFill>
          </a:ln>
        </p:spPr>
        <p:txBody>
          <a:bodyPr wrap="square" lIns="90000" rtlCol="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「観光客にとって非日常となる体験」を通じて、十日町市に長く滞在してもらう</a:t>
            </a:r>
            <a:endParaRPr kumimoji="1"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81" name="Google Shape;113;p26">
            <a:extLst>
              <a:ext uri="{FF2B5EF4-FFF2-40B4-BE49-F238E27FC236}">
                <a16:creationId xmlns:a16="http://schemas.microsoft.com/office/drawing/2014/main" id="{8E7B51F7-97AB-F34F-ACBD-3A28BFE85498}"/>
              </a:ext>
            </a:extLst>
          </p:cNvPr>
          <p:cNvSpPr txBox="1"/>
          <p:nvPr/>
        </p:nvSpPr>
        <p:spPr>
          <a:xfrm>
            <a:off x="395132" y="4151489"/>
            <a:ext cx="8376879" cy="288307"/>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Arial"/>
                <a:sym typeface="Arial"/>
              </a:rPr>
              <a:t>取組方針</a:t>
            </a:r>
            <a:endParaRPr kumimoji="0" lang="en-US" altLang="ja-JP" sz="1600" b="1"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p:txBody>
      </p:sp>
      <p:sp>
        <p:nvSpPr>
          <p:cNvPr id="97" name="テキスト ボックス 96">
            <a:extLst>
              <a:ext uri="{FF2B5EF4-FFF2-40B4-BE49-F238E27FC236}">
                <a16:creationId xmlns:a16="http://schemas.microsoft.com/office/drawing/2014/main" id="{2BA70011-D579-FE45-BA0C-3D9A766F975E}"/>
              </a:ext>
            </a:extLst>
          </p:cNvPr>
          <p:cNvSpPr txBox="1"/>
          <p:nvPr/>
        </p:nvSpPr>
        <p:spPr>
          <a:xfrm>
            <a:off x="381957" y="1529079"/>
            <a:ext cx="4188441" cy="1134719"/>
          </a:xfrm>
          <a:prstGeom prst="rect">
            <a:avLst/>
          </a:prstGeom>
          <a:solidFill>
            <a:schemeClr val="bg1"/>
          </a:solidFill>
          <a:ln>
            <a:solidFill>
              <a:srgbClr val="666666"/>
            </a:solidFill>
          </a:ln>
        </p:spPr>
        <p:txBody>
          <a:bodyPr wrap="square" lIns="90000" rtlCol="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＜強み＞</a:t>
            </a:r>
            <a:endParaRPr kumimoji="1" lang="en-US" altLang="ja-JP" sz="10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（イベント）・イベント数が多い</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・観光資源が豊富</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（宿泊施設）・宿のジャンル（山の中の薬湯温泉・芸術祭）が　　　　　　</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いろいろある</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・ミシュラン宿泊部門４件</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（交通）　　・魚沼エリアで完結する観光客が多い→囲い込み易い</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6" name="テキスト ボックス 15">
            <a:extLst>
              <a:ext uri="{FF2B5EF4-FFF2-40B4-BE49-F238E27FC236}">
                <a16:creationId xmlns:a16="http://schemas.microsoft.com/office/drawing/2014/main" id="{0B7820BB-F706-974F-A503-34FADC7A2ADF}"/>
              </a:ext>
            </a:extLst>
          </p:cNvPr>
          <p:cNvSpPr txBox="1"/>
          <p:nvPr/>
        </p:nvSpPr>
        <p:spPr>
          <a:xfrm>
            <a:off x="381957" y="2663430"/>
            <a:ext cx="4189381" cy="1191564"/>
          </a:xfrm>
          <a:prstGeom prst="rect">
            <a:avLst/>
          </a:prstGeom>
          <a:solidFill>
            <a:schemeClr val="bg1"/>
          </a:solidFill>
          <a:ln>
            <a:solidFill>
              <a:srgbClr val="666666"/>
            </a:solidFill>
          </a:ln>
        </p:spPr>
        <p:txBody>
          <a:bodyPr wrap="square" lIns="90000" rtlCol="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＜弱み＞</a:t>
            </a:r>
            <a:endParaRPr kumimoji="1" lang="en-US" altLang="ja-JP" sz="10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（イベント）・イベントの目的が不明確</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（宿泊施設）・イベント量に対して、宿泊者数が少ない</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（交通）　　・情報発信不足</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・山間部、冬の２次交通に不安</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・観光施設、芸術祭作品が点在していて移動が大変</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5" name="テキスト ボックス 14">
            <a:extLst>
              <a:ext uri="{FF2B5EF4-FFF2-40B4-BE49-F238E27FC236}">
                <a16:creationId xmlns:a16="http://schemas.microsoft.com/office/drawing/2014/main" id="{5DAAB032-0776-8044-9468-C82132CA0B7E}"/>
              </a:ext>
            </a:extLst>
          </p:cNvPr>
          <p:cNvSpPr txBox="1"/>
          <p:nvPr/>
        </p:nvSpPr>
        <p:spPr>
          <a:xfrm>
            <a:off x="4558334" y="1525132"/>
            <a:ext cx="4175267" cy="1156834"/>
          </a:xfrm>
          <a:prstGeom prst="rect">
            <a:avLst/>
          </a:prstGeom>
          <a:solidFill>
            <a:schemeClr val="bg1"/>
          </a:solidFill>
          <a:ln>
            <a:solidFill>
              <a:srgbClr val="666666"/>
            </a:solidFill>
          </a:ln>
        </p:spPr>
        <p:txBody>
          <a:bodyPr wrap="square" lIns="90000" rtlCol="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＜背景・根拠＞</a:t>
            </a:r>
            <a:endParaRPr kumimoji="1" lang="en-US" altLang="ja-JP" sz="10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（イベント）・年間</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118</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件以上、月平均</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10</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件</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・観光スポット</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40</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か所、芸術祭常設展示</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130</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作品、</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アクティビティ</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27</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件</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（宿泊施設）・日本三大薬湯、三省ハウス、脱皮</a:t>
            </a:r>
            <a:r>
              <a:rPr kumimoji="1" lang="ja-JP" altLang="en-US" sz="10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する家　等</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（交通）　　・湯沢、魚沼エリアを訪れた観光客のうち、約</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70%</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は</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魚沼エリア内での回遊客</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8" name="テキスト ボックス 17">
            <a:extLst>
              <a:ext uri="{FF2B5EF4-FFF2-40B4-BE49-F238E27FC236}">
                <a16:creationId xmlns:a16="http://schemas.microsoft.com/office/drawing/2014/main" id="{40C400CC-2F51-5D44-BBBE-6DD26560981D}"/>
              </a:ext>
            </a:extLst>
          </p:cNvPr>
          <p:cNvSpPr txBox="1"/>
          <p:nvPr/>
        </p:nvSpPr>
        <p:spPr>
          <a:xfrm>
            <a:off x="4562958" y="2664982"/>
            <a:ext cx="4175267" cy="1191567"/>
          </a:xfrm>
          <a:prstGeom prst="rect">
            <a:avLst/>
          </a:prstGeom>
          <a:solidFill>
            <a:schemeClr val="bg1"/>
          </a:solidFill>
          <a:ln>
            <a:solidFill>
              <a:srgbClr val="666666"/>
            </a:solidFill>
          </a:ln>
        </p:spPr>
        <p:txBody>
          <a:bodyPr wrap="square" lIns="90000" rtlCol="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＜背景・根拠＞</a:t>
            </a:r>
            <a:endParaRPr kumimoji="1" lang="en-US" altLang="ja-JP" sz="10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（イベント）・本来の開催趣旨が</a:t>
            </a:r>
            <a:r>
              <a:rPr kumimoji="1" lang="ja-JP" altLang="en-US" sz="10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伝わっていない（メンバー意見）</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（宿泊施設）・市内</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57</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か所、南魚沼市の</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1/4</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程度、観光客のうち</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10%</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が宿泊</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（交通）　　・バス業者は</a:t>
            </a:r>
            <a:r>
              <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4</a:t>
            </a: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社あるものの、路線の周知が不足</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・山間部の観光スポットが点在、年間を通じて乗降客の</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需要がない</a:t>
            </a:r>
            <a:endParaRPr kumimoji="1" lang="en-US"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9" name="テキスト ボックス 18">
            <a:extLst>
              <a:ext uri="{FF2B5EF4-FFF2-40B4-BE49-F238E27FC236}">
                <a16:creationId xmlns:a16="http://schemas.microsoft.com/office/drawing/2014/main" id="{6A4053DC-10B2-2F4C-B96E-6FFAE2B05D72}"/>
              </a:ext>
            </a:extLst>
          </p:cNvPr>
          <p:cNvSpPr txBox="1"/>
          <p:nvPr/>
        </p:nvSpPr>
        <p:spPr>
          <a:xfrm>
            <a:off x="381959" y="5349260"/>
            <a:ext cx="8376879" cy="1415093"/>
          </a:xfrm>
          <a:prstGeom prst="rect">
            <a:avLst/>
          </a:prstGeom>
          <a:solidFill>
            <a:schemeClr val="bg1"/>
          </a:solidFill>
          <a:ln w="6350">
            <a:solidFill>
              <a:srgbClr val="666666"/>
            </a:solidFill>
          </a:ln>
        </p:spPr>
        <p:txBody>
          <a:bodyPr wrap="square" lIns="90000" rtlCol="0"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1" lang="ja-JP"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1" lang="ja-JP" altLang="en-US"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多くのイベント／観光資源が、「宿泊」に結びついていない。観光客による経済効果を最大化するためには、宿泊客</a:t>
            </a:r>
            <a:endParaRPr kumimoji="1" lang="en-US" altLang="ja-JP"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1" lang="ja-JP" altLang="en-US"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　を増やす、リピート率を高めるといった、「</a:t>
            </a:r>
            <a:r>
              <a:rPr kumimoji="1" lang="ja-JP" altLang="en-US" sz="12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滞在時間を伸ばす</a:t>
            </a:r>
            <a:r>
              <a:rPr kumimoji="1" lang="ja-JP" altLang="en-US"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」取組が必要。</a:t>
            </a:r>
            <a:endParaRPr kumimoji="1" lang="en-US" altLang="ja-JP"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1" lang="ja-JP" altLang="en-US"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・観光スポット点在しており交通も不便なため、観光客任せでは回遊が生まれない→魚沼エリアでの回遊を、「十日町</a:t>
            </a:r>
            <a:endParaRPr kumimoji="1" lang="en-US" altLang="ja-JP"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1" lang="ja-JP" altLang="en-US"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　市内での回遊（宿泊）」にしていくためには、コンセプトに基づく一体的なプロモーションが必要→「除雪」等、意</a:t>
            </a:r>
            <a:endParaRPr kumimoji="1" lang="en-US" altLang="ja-JP"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1" lang="ja-JP" altLang="en-US"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　外なものが観光客にとっての魅力「</a:t>
            </a:r>
            <a:r>
              <a:rPr kumimoji="1" lang="ja-JP" altLang="en-US" sz="12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観光客にとっての非日常（住民にとっての日常）</a:t>
            </a:r>
            <a:r>
              <a:rPr kumimoji="1" lang="ja-JP" altLang="en-US" sz="12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」がコンセプトになり得る。</a:t>
            </a:r>
          </a:p>
        </p:txBody>
      </p:sp>
      <p:sp>
        <p:nvSpPr>
          <p:cNvPr id="20" name="Google Shape;113;p26">
            <a:extLst>
              <a:ext uri="{FF2B5EF4-FFF2-40B4-BE49-F238E27FC236}">
                <a16:creationId xmlns:a16="http://schemas.microsoft.com/office/drawing/2014/main" id="{D05C84C6-B78E-F148-8792-54C6FCE3D1CE}"/>
              </a:ext>
            </a:extLst>
          </p:cNvPr>
          <p:cNvSpPr txBox="1"/>
          <p:nvPr/>
        </p:nvSpPr>
        <p:spPr>
          <a:xfrm>
            <a:off x="381959" y="5085816"/>
            <a:ext cx="8376879" cy="270513"/>
          </a:xfrm>
          <a:prstGeom prst="rect">
            <a:avLst/>
          </a:prstGeom>
          <a:solidFill>
            <a:schemeClr val="bg1">
              <a:lumMod val="9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1"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理由</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88" name="Google Shape;113;p26">
            <a:extLst>
              <a:ext uri="{FF2B5EF4-FFF2-40B4-BE49-F238E27FC236}">
                <a16:creationId xmlns:a16="http://schemas.microsoft.com/office/drawing/2014/main" id="{A0D5F2B1-A7FD-A646-BC17-E20E57C9BE36}"/>
              </a:ext>
            </a:extLst>
          </p:cNvPr>
          <p:cNvSpPr txBox="1"/>
          <p:nvPr/>
        </p:nvSpPr>
        <p:spPr>
          <a:xfrm>
            <a:off x="381958" y="1282815"/>
            <a:ext cx="8352753" cy="246264"/>
          </a:xfrm>
          <a:prstGeom prst="rect">
            <a:avLst/>
          </a:prstGeom>
          <a:solidFill>
            <a:schemeClr val="bg1">
              <a:lumMod val="9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テーマに関する十日町市の強み・弱み</a:t>
            </a:r>
            <a:endParaRPr kumimoji="0"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7" name="三角形 16">
            <a:extLst>
              <a:ext uri="{FF2B5EF4-FFF2-40B4-BE49-F238E27FC236}">
                <a16:creationId xmlns:a16="http://schemas.microsoft.com/office/drawing/2014/main" id="{1F1AB4B3-1B0D-5347-902E-410E683EBC53}"/>
              </a:ext>
            </a:extLst>
          </p:cNvPr>
          <p:cNvSpPr/>
          <p:nvPr/>
        </p:nvSpPr>
        <p:spPr>
          <a:xfrm rot="10800000">
            <a:off x="3838740" y="3918070"/>
            <a:ext cx="1445589" cy="191213"/>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22" name="三角形 21">
            <a:extLst>
              <a:ext uri="{FF2B5EF4-FFF2-40B4-BE49-F238E27FC236}">
                <a16:creationId xmlns:a16="http://schemas.microsoft.com/office/drawing/2014/main" id="{2DEEE0C6-5638-F64F-89FA-195001464913}"/>
              </a:ext>
            </a:extLst>
          </p:cNvPr>
          <p:cNvSpPr/>
          <p:nvPr/>
        </p:nvSpPr>
        <p:spPr>
          <a:xfrm rot="10800000">
            <a:off x="3825565" y="4834050"/>
            <a:ext cx="1445589" cy="191213"/>
          </a:xfrm>
          <a:prstGeom prst="triangle">
            <a:avLst/>
          </a:prstGeom>
          <a:solidFill>
            <a:srgbClr val="666666"/>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Tree>
    <p:extLst>
      <p:ext uri="{BB962C8B-B14F-4D97-AF65-F5344CB8AC3E}">
        <p14:creationId xmlns:p14="http://schemas.microsoft.com/office/powerpoint/2010/main" val="475477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5" name="Google Shape;554;p36">
            <a:extLst>
              <a:ext uri="{FF2B5EF4-FFF2-40B4-BE49-F238E27FC236}">
                <a16:creationId xmlns:a16="http://schemas.microsoft.com/office/drawing/2014/main" id="{13EDA969-657A-C04F-8510-814E5B2D21D4}"/>
              </a:ext>
            </a:extLst>
          </p:cNvPr>
          <p:cNvSpPr txBox="1"/>
          <p:nvPr/>
        </p:nvSpPr>
        <p:spPr>
          <a:xfrm>
            <a:off x="457200" y="575554"/>
            <a:ext cx="8686800" cy="578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 altLang="en-US" sz="21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十日町市内で開催されるイベントは年間</a:t>
            </a:r>
            <a:r>
              <a:rPr kumimoji="0" lang="en-US" altLang="ja" sz="21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118</a:t>
            </a:r>
            <a:r>
              <a:rPr kumimoji="0" lang="ja" altLang="en-US" sz="21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件以上</a:t>
            </a:r>
            <a:endParaRPr kumimoji="0" sz="21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pic>
        <p:nvPicPr>
          <p:cNvPr id="6" name="Google Shape;568;p36">
            <a:extLst>
              <a:ext uri="{FF2B5EF4-FFF2-40B4-BE49-F238E27FC236}">
                <a16:creationId xmlns:a16="http://schemas.microsoft.com/office/drawing/2014/main" id="{4E532728-1D4A-164F-8228-9E377568EBCF}"/>
              </a:ext>
            </a:extLst>
          </p:cNvPr>
          <p:cNvPicPr preferRelativeResize="0"/>
          <p:nvPr/>
        </p:nvPicPr>
        <p:blipFill>
          <a:blip r:embed="rId3">
            <a:alphaModFix/>
          </a:blip>
          <a:stretch>
            <a:fillRect/>
          </a:stretch>
        </p:blipFill>
        <p:spPr>
          <a:xfrm>
            <a:off x="203600" y="1505950"/>
            <a:ext cx="8822250" cy="4299750"/>
          </a:xfrm>
          <a:prstGeom prst="rect">
            <a:avLst/>
          </a:prstGeom>
          <a:noFill/>
          <a:ln>
            <a:noFill/>
          </a:ln>
        </p:spPr>
      </p:pic>
      <p:sp>
        <p:nvSpPr>
          <p:cNvPr id="7" name="Google Shape;569;p36">
            <a:extLst>
              <a:ext uri="{FF2B5EF4-FFF2-40B4-BE49-F238E27FC236}">
                <a16:creationId xmlns:a16="http://schemas.microsoft.com/office/drawing/2014/main" id="{E5A3BB2B-E544-0C48-8D9C-504D9B4597C6}"/>
              </a:ext>
            </a:extLst>
          </p:cNvPr>
          <p:cNvSpPr txBox="1"/>
          <p:nvPr/>
        </p:nvSpPr>
        <p:spPr>
          <a:xfrm>
            <a:off x="5354100" y="1154250"/>
            <a:ext cx="3703500" cy="413700"/>
          </a:xfrm>
          <a:prstGeom prst="rect">
            <a:avLst/>
          </a:prstGeom>
          <a:noFill/>
          <a:ln>
            <a:noFill/>
          </a:ln>
        </p:spPr>
        <p:txBody>
          <a:bodyPr spcFirstLastPara="1" wrap="square" lIns="91425" tIns="91425" rIns="91425" bIns="91425" anchor="t" anchorCtr="0">
            <a:no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US" altLang="ja" sz="12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 altLang="en-US" sz="12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表は、十日町市観光協会把握分のみ記載</a:t>
            </a:r>
            <a:endParaRPr kumimoji="0" sz="12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Tree>
    <p:extLst>
      <p:ext uri="{BB962C8B-B14F-4D97-AF65-F5344CB8AC3E}">
        <p14:creationId xmlns:p14="http://schemas.microsoft.com/office/powerpoint/2010/main" val="3947891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5" name="Google Shape;554;p36">
            <a:extLst>
              <a:ext uri="{FF2B5EF4-FFF2-40B4-BE49-F238E27FC236}">
                <a16:creationId xmlns:a16="http://schemas.microsoft.com/office/drawing/2014/main" id="{13EDA969-657A-C04F-8510-814E5B2D21D4}"/>
              </a:ext>
            </a:extLst>
          </p:cNvPr>
          <p:cNvSpPr txBox="1"/>
          <p:nvPr/>
        </p:nvSpPr>
        <p:spPr>
          <a:xfrm>
            <a:off x="457200" y="575554"/>
            <a:ext cx="8686800" cy="578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1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イベント以外にも、市内には様々な観光資源が点在</a:t>
            </a:r>
            <a:endParaRPr kumimoji="0" lang="ja-JP" altLang="en-US" sz="21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graphicFrame>
        <p:nvGraphicFramePr>
          <p:cNvPr id="8" name="Google Shape;578;p37">
            <a:extLst>
              <a:ext uri="{FF2B5EF4-FFF2-40B4-BE49-F238E27FC236}">
                <a16:creationId xmlns:a16="http://schemas.microsoft.com/office/drawing/2014/main" id="{15E22643-1789-FF49-9407-5224E599270D}"/>
              </a:ext>
            </a:extLst>
          </p:cNvPr>
          <p:cNvGraphicFramePr/>
          <p:nvPr>
            <p:extLst/>
          </p:nvPr>
        </p:nvGraphicFramePr>
        <p:xfrm>
          <a:off x="533400" y="1292650"/>
          <a:ext cx="8278075" cy="5339229"/>
        </p:xfrm>
        <a:graphic>
          <a:graphicData uri="http://schemas.openxmlformats.org/drawingml/2006/table">
            <a:tbl>
              <a:tblPr>
                <a:noFill/>
              </a:tblPr>
              <a:tblGrid>
                <a:gridCol w="927025">
                  <a:extLst>
                    <a:ext uri="{9D8B030D-6E8A-4147-A177-3AD203B41FA5}">
                      <a16:colId xmlns:a16="http://schemas.microsoft.com/office/drawing/2014/main" val="20000"/>
                    </a:ext>
                  </a:extLst>
                </a:gridCol>
                <a:gridCol w="1873775">
                  <a:extLst>
                    <a:ext uri="{9D8B030D-6E8A-4147-A177-3AD203B41FA5}">
                      <a16:colId xmlns:a16="http://schemas.microsoft.com/office/drawing/2014/main" val="20001"/>
                    </a:ext>
                  </a:extLst>
                </a:gridCol>
                <a:gridCol w="2323000">
                  <a:extLst>
                    <a:ext uri="{9D8B030D-6E8A-4147-A177-3AD203B41FA5}">
                      <a16:colId xmlns:a16="http://schemas.microsoft.com/office/drawing/2014/main" val="20002"/>
                    </a:ext>
                  </a:extLst>
                </a:gridCol>
                <a:gridCol w="3154275">
                  <a:extLst>
                    <a:ext uri="{9D8B030D-6E8A-4147-A177-3AD203B41FA5}">
                      <a16:colId xmlns:a16="http://schemas.microsoft.com/office/drawing/2014/main" val="20003"/>
                    </a:ext>
                  </a:extLst>
                </a:gridCol>
              </a:tblGrid>
              <a:tr h="303100">
                <a:tc>
                  <a:txBody>
                    <a:bodyPr/>
                    <a:lstStyle/>
                    <a:p>
                      <a:pPr marL="0" lvl="0" indent="0" algn="ctr" rtl="0">
                        <a:lnSpc>
                          <a:spcPct val="100000"/>
                        </a:lnSpc>
                        <a:spcBef>
                          <a:spcPts val="0"/>
                        </a:spcBef>
                        <a:spcAft>
                          <a:spcPts val="0"/>
                        </a:spcAft>
                        <a:buNone/>
                      </a:pPr>
                      <a:r>
                        <a:rPr lang="ja" sz="1200">
                          <a:solidFill>
                            <a:srgbClr val="666666"/>
                          </a:solidFill>
                        </a:rPr>
                        <a:t>地域</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F4CCCC"/>
                    </a:solidFill>
                  </a:tcPr>
                </a:tc>
                <a:tc>
                  <a:txBody>
                    <a:bodyPr/>
                    <a:lstStyle/>
                    <a:p>
                      <a:pPr marL="0" lvl="0" indent="0" algn="ctr" rtl="0">
                        <a:spcBef>
                          <a:spcPts val="0"/>
                        </a:spcBef>
                        <a:spcAft>
                          <a:spcPts val="0"/>
                        </a:spcAft>
                        <a:buNone/>
                      </a:pPr>
                      <a:r>
                        <a:rPr lang="ja" sz="1200">
                          <a:solidFill>
                            <a:srgbClr val="666666"/>
                          </a:solidFill>
                        </a:rPr>
                        <a:t>主要な観光スポット</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F4CCCC"/>
                    </a:solidFill>
                  </a:tcPr>
                </a:tc>
                <a:tc>
                  <a:txBody>
                    <a:bodyPr/>
                    <a:lstStyle/>
                    <a:p>
                      <a:pPr marL="0" lvl="0" indent="0" algn="ctr" rtl="0">
                        <a:lnSpc>
                          <a:spcPct val="100000"/>
                        </a:lnSpc>
                        <a:spcBef>
                          <a:spcPts val="0"/>
                        </a:spcBef>
                        <a:spcAft>
                          <a:spcPts val="0"/>
                        </a:spcAft>
                        <a:buNone/>
                      </a:pPr>
                      <a:r>
                        <a:rPr lang="ja" sz="1200">
                          <a:solidFill>
                            <a:srgbClr val="666666"/>
                          </a:solidFill>
                        </a:rPr>
                        <a:t>常設作品</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F4CCCC"/>
                    </a:solidFill>
                  </a:tcPr>
                </a:tc>
                <a:tc>
                  <a:txBody>
                    <a:bodyPr/>
                    <a:lstStyle/>
                    <a:p>
                      <a:pPr marL="0" lvl="0" indent="0" algn="ctr" rtl="0">
                        <a:lnSpc>
                          <a:spcPct val="100000"/>
                        </a:lnSpc>
                        <a:spcBef>
                          <a:spcPts val="0"/>
                        </a:spcBef>
                        <a:spcAft>
                          <a:spcPts val="0"/>
                        </a:spcAft>
                        <a:buNone/>
                      </a:pPr>
                      <a:r>
                        <a:rPr lang="ja" sz="1200" dirty="0">
                          <a:solidFill>
                            <a:srgbClr val="666666"/>
                          </a:solidFill>
                        </a:rPr>
                        <a:t>主要なアクティビティ</a:t>
                      </a:r>
                      <a:endParaRPr sz="1200" dirty="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F4CCCC"/>
                    </a:solidFill>
                  </a:tcPr>
                </a:tc>
                <a:extLst>
                  <a:ext uri="{0D108BD9-81ED-4DB2-BD59-A6C34878D82A}">
                    <a16:rowId xmlns:a16="http://schemas.microsoft.com/office/drawing/2014/main" val="10000"/>
                  </a:ext>
                </a:extLst>
              </a:tr>
              <a:tr h="977875">
                <a:tc>
                  <a:txBody>
                    <a:bodyPr/>
                    <a:lstStyle/>
                    <a:p>
                      <a:pPr marL="0" lvl="0" indent="0" algn="l" rtl="0">
                        <a:lnSpc>
                          <a:spcPct val="115000"/>
                        </a:lnSpc>
                        <a:spcBef>
                          <a:spcPts val="0"/>
                        </a:spcBef>
                        <a:spcAft>
                          <a:spcPts val="0"/>
                        </a:spcAft>
                        <a:buNone/>
                      </a:pPr>
                      <a:r>
                        <a:rPr lang="ja" sz="1200">
                          <a:solidFill>
                            <a:srgbClr val="666666"/>
                          </a:solidFill>
                        </a:rPr>
                        <a:t>十日町</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spcBef>
                          <a:spcPts val="0"/>
                        </a:spcBef>
                        <a:spcAft>
                          <a:spcPts val="0"/>
                        </a:spcAft>
                        <a:buNone/>
                      </a:pPr>
                      <a:r>
                        <a:rPr lang="ja" sz="1200">
                          <a:solidFill>
                            <a:srgbClr val="666666"/>
                          </a:solidFill>
                        </a:rPr>
                        <a:t>段十ろう、珠川ネイチャーカレッジはじめ７箇所</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50000"/>
                        </a:lnSpc>
                        <a:spcBef>
                          <a:spcPts val="0"/>
                        </a:spcBef>
                        <a:spcAft>
                          <a:spcPts val="0"/>
                        </a:spcAft>
                        <a:buNone/>
                      </a:pPr>
                      <a:r>
                        <a:rPr lang="ja" sz="1200">
                          <a:solidFill>
                            <a:srgbClr val="666666"/>
                          </a:solidFill>
                        </a:rPr>
                        <a:t>キナーレはじめ、29作品（全域の2作品含む）</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15000"/>
                        </a:lnSpc>
                        <a:spcBef>
                          <a:spcPts val="0"/>
                        </a:spcBef>
                        <a:spcAft>
                          <a:spcPts val="0"/>
                        </a:spcAft>
                        <a:buNone/>
                      </a:pPr>
                      <a:r>
                        <a:rPr lang="ja" sz="1200" dirty="0">
                          <a:solidFill>
                            <a:srgbClr val="666666"/>
                          </a:solidFill>
                        </a:rPr>
                        <a:t>そば打ち体験（３箇所）</a:t>
                      </a:r>
                      <a:endParaRPr sz="1200" dirty="0">
                        <a:solidFill>
                          <a:srgbClr val="666666"/>
                        </a:solidFill>
                      </a:endParaRPr>
                    </a:p>
                    <a:p>
                      <a:pPr marL="0" lvl="0" indent="0" algn="l" rtl="0">
                        <a:lnSpc>
                          <a:spcPct val="115000"/>
                        </a:lnSpc>
                        <a:spcBef>
                          <a:spcPts val="0"/>
                        </a:spcBef>
                        <a:spcAft>
                          <a:spcPts val="0"/>
                        </a:spcAft>
                        <a:buNone/>
                      </a:pPr>
                      <a:r>
                        <a:rPr lang="ja" sz="1200" dirty="0">
                          <a:solidFill>
                            <a:srgbClr val="666666"/>
                          </a:solidFill>
                        </a:rPr>
                        <a:t>織り・染め体験（４箇所）</a:t>
                      </a:r>
                      <a:endParaRPr sz="1200" dirty="0">
                        <a:solidFill>
                          <a:srgbClr val="666666"/>
                        </a:solidFill>
                      </a:endParaRPr>
                    </a:p>
                    <a:p>
                      <a:pPr marL="0" lvl="0" indent="0" algn="l" rtl="0">
                        <a:lnSpc>
                          <a:spcPct val="115000"/>
                        </a:lnSpc>
                        <a:spcBef>
                          <a:spcPts val="0"/>
                        </a:spcBef>
                        <a:spcAft>
                          <a:spcPts val="0"/>
                        </a:spcAft>
                        <a:buNone/>
                      </a:pPr>
                      <a:r>
                        <a:rPr lang="ja" sz="1200" dirty="0">
                          <a:solidFill>
                            <a:srgbClr val="666666"/>
                          </a:solidFill>
                        </a:rPr>
                        <a:t>農業体験（</a:t>
                      </a:r>
                      <a:r>
                        <a:rPr lang="ja" altLang="en-US" sz="1200" dirty="0">
                          <a:solidFill>
                            <a:srgbClr val="666666"/>
                          </a:solidFill>
                        </a:rPr>
                        <a:t>５</a:t>
                      </a:r>
                      <a:r>
                        <a:rPr lang="ja" sz="1200" dirty="0">
                          <a:solidFill>
                            <a:srgbClr val="666666"/>
                          </a:solidFill>
                        </a:rPr>
                        <a:t>箇所）</a:t>
                      </a:r>
                      <a:endParaRPr sz="1200" dirty="0">
                        <a:solidFill>
                          <a:srgbClr val="666666"/>
                        </a:solidFill>
                      </a:endParaRPr>
                    </a:p>
                    <a:p>
                      <a:pPr marL="0" lvl="0" indent="0" algn="l" rtl="0">
                        <a:lnSpc>
                          <a:spcPct val="115000"/>
                        </a:lnSpc>
                        <a:spcBef>
                          <a:spcPts val="0"/>
                        </a:spcBef>
                        <a:spcAft>
                          <a:spcPts val="0"/>
                        </a:spcAft>
                        <a:buNone/>
                      </a:pPr>
                      <a:r>
                        <a:rPr lang="ja" sz="1200" dirty="0">
                          <a:solidFill>
                            <a:srgbClr val="666666"/>
                          </a:solidFill>
                        </a:rPr>
                        <a:t>工芸体験（３箇所）</a:t>
                      </a:r>
                      <a:endParaRPr sz="1200" dirty="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1"/>
                  </a:ext>
                </a:extLst>
              </a:tr>
              <a:tr h="443025">
                <a:tc>
                  <a:txBody>
                    <a:bodyPr/>
                    <a:lstStyle/>
                    <a:p>
                      <a:pPr marL="0" lvl="0" indent="0" algn="l" rtl="0">
                        <a:lnSpc>
                          <a:spcPct val="115000"/>
                        </a:lnSpc>
                        <a:spcBef>
                          <a:spcPts val="0"/>
                        </a:spcBef>
                        <a:spcAft>
                          <a:spcPts val="0"/>
                        </a:spcAft>
                        <a:buNone/>
                      </a:pPr>
                      <a:r>
                        <a:rPr lang="ja" sz="1200">
                          <a:solidFill>
                            <a:srgbClr val="666666"/>
                          </a:solidFill>
                        </a:rPr>
                        <a:t>川西</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spcBef>
                          <a:spcPts val="0"/>
                        </a:spcBef>
                        <a:spcAft>
                          <a:spcPts val="0"/>
                        </a:spcAft>
                        <a:buNone/>
                      </a:pPr>
                      <a:r>
                        <a:rPr lang="ja" sz="1200" dirty="0">
                          <a:solidFill>
                            <a:srgbClr val="666666"/>
                          </a:solidFill>
                        </a:rPr>
                        <a:t>仙田体験交流館はじめ11箇所</a:t>
                      </a:r>
                      <a:endParaRPr sz="1200" dirty="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ja" sz="1200">
                          <a:solidFill>
                            <a:srgbClr val="666666"/>
                          </a:solidFill>
                        </a:rPr>
                        <a:t>光の館はじめ、17作品</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15000"/>
                        </a:lnSpc>
                        <a:spcBef>
                          <a:spcPts val="0"/>
                        </a:spcBef>
                        <a:spcAft>
                          <a:spcPts val="0"/>
                        </a:spcAft>
                        <a:buNone/>
                      </a:pPr>
                      <a:r>
                        <a:rPr lang="ja-JP" altLang="en-US" sz="1200">
                          <a:solidFill>
                            <a:srgbClr val="666666"/>
                          </a:solidFill>
                        </a:rPr>
                        <a:t>農業体験（１箇所）</a:t>
                      </a:r>
                      <a:endParaRPr sz="1200" dirty="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2"/>
                  </a:ext>
                </a:extLst>
              </a:tr>
              <a:tr h="941175">
                <a:tc>
                  <a:txBody>
                    <a:bodyPr/>
                    <a:lstStyle/>
                    <a:p>
                      <a:pPr marL="0" lvl="0" indent="0" algn="l" rtl="0">
                        <a:lnSpc>
                          <a:spcPct val="115000"/>
                        </a:lnSpc>
                        <a:spcBef>
                          <a:spcPts val="0"/>
                        </a:spcBef>
                        <a:spcAft>
                          <a:spcPts val="0"/>
                        </a:spcAft>
                        <a:buNone/>
                      </a:pPr>
                      <a:r>
                        <a:rPr lang="ja" sz="1200">
                          <a:solidFill>
                            <a:srgbClr val="666666"/>
                          </a:solidFill>
                        </a:rPr>
                        <a:t>中里</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spcBef>
                          <a:spcPts val="0"/>
                        </a:spcBef>
                        <a:spcAft>
                          <a:spcPts val="0"/>
                        </a:spcAft>
                        <a:buNone/>
                      </a:pPr>
                      <a:r>
                        <a:rPr lang="ja" sz="1200">
                          <a:solidFill>
                            <a:srgbClr val="666666"/>
                          </a:solidFill>
                        </a:rPr>
                        <a:t>ミオンなかさと、清津川フレッシュパークはじめ12箇所</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50000"/>
                        </a:lnSpc>
                        <a:spcBef>
                          <a:spcPts val="0"/>
                        </a:spcBef>
                        <a:spcAft>
                          <a:spcPts val="0"/>
                        </a:spcAft>
                        <a:buNone/>
                      </a:pPr>
                      <a:r>
                        <a:rPr lang="ja" sz="1200">
                          <a:solidFill>
                            <a:srgbClr val="666666"/>
                          </a:solidFill>
                        </a:rPr>
                        <a:t>「たくさんの失われた窓のために」はじめ、16作品</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15000"/>
                        </a:lnSpc>
                        <a:spcBef>
                          <a:spcPts val="0"/>
                        </a:spcBef>
                        <a:spcAft>
                          <a:spcPts val="0"/>
                        </a:spcAft>
                        <a:buNone/>
                      </a:pPr>
                      <a:r>
                        <a:rPr lang="ja" sz="1200" dirty="0">
                          <a:solidFill>
                            <a:srgbClr val="666666"/>
                          </a:solidFill>
                        </a:rPr>
                        <a:t>郷土料理作り体験（１箇所）</a:t>
                      </a:r>
                      <a:endParaRPr sz="1200" dirty="0">
                        <a:solidFill>
                          <a:srgbClr val="666666"/>
                        </a:solidFill>
                      </a:endParaRPr>
                    </a:p>
                    <a:p>
                      <a:pPr marL="0" lvl="0" indent="0" algn="l" rtl="0">
                        <a:lnSpc>
                          <a:spcPct val="115000"/>
                        </a:lnSpc>
                        <a:spcBef>
                          <a:spcPts val="0"/>
                        </a:spcBef>
                        <a:spcAft>
                          <a:spcPts val="0"/>
                        </a:spcAft>
                        <a:buNone/>
                      </a:pPr>
                      <a:r>
                        <a:rPr lang="ja" sz="1200" dirty="0">
                          <a:solidFill>
                            <a:srgbClr val="666666"/>
                          </a:solidFill>
                        </a:rPr>
                        <a:t>農業体験（１箇所）</a:t>
                      </a:r>
                      <a:endParaRPr sz="1200" dirty="0">
                        <a:solidFill>
                          <a:srgbClr val="666666"/>
                        </a:solidFill>
                      </a:endParaRPr>
                    </a:p>
                    <a:p>
                      <a:pPr marL="0" lvl="0" indent="0" algn="l" rtl="0">
                        <a:lnSpc>
                          <a:spcPct val="115000"/>
                        </a:lnSpc>
                        <a:spcBef>
                          <a:spcPts val="0"/>
                        </a:spcBef>
                        <a:spcAft>
                          <a:spcPts val="0"/>
                        </a:spcAft>
                        <a:buNone/>
                      </a:pPr>
                      <a:r>
                        <a:rPr lang="ja" sz="1200" dirty="0">
                          <a:solidFill>
                            <a:srgbClr val="666666"/>
                          </a:solidFill>
                        </a:rPr>
                        <a:t>ラフティング（１箇所）、釣り（１箇所）</a:t>
                      </a:r>
                      <a:endParaRPr sz="1200" dirty="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ja" sz="1200">
                          <a:solidFill>
                            <a:srgbClr val="666666"/>
                          </a:solidFill>
                        </a:rPr>
                        <a:t>松代</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spcBef>
                          <a:spcPts val="0"/>
                        </a:spcBef>
                        <a:spcAft>
                          <a:spcPts val="0"/>
                        </a:spcAft>
                        <a:buNone/>
                      </a:pPr>
                      <a:r>
                        <a:rPr lang="ja" sz="1200">
                          <a:solidFill>
                            <a:srgbClr val="666666"/>
                          </a:solidFill>
                        </a:rPr>
                        <a:t>儀明の棚田、星峠の棚田はじめ6箇所</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ja" sz="1200">
                          <a:solidFill>
                            <a:srgbClr val="666666"/>
                          </a:solidFill>
                        </a:rPr>
                        <a:t>農舞台はじめ、50作品</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15000"/>
                        </a:lnSpc>
                        <a:spcBef>
                          <a:spcPts val="0"/>
                        </a:spcBef>
                        <a:spcAft>
                          <a:spcPts val="0"/>
                        </a:spcAft>
                        <a:buNone/>
                      </a:pPr>
                      <a:r>
                        <a:rPr lang="ja" sz="1200">
                          <a:solidFill>
                            <a:srgbClr val="666666"/>
                          </a:solidFill>
                        </a:rPr>
                        <a:t>そば打ち体験（１箇所）</a:t>
                      </a:r>
                      <a:endParaRPr sz="1200">
                        <a:solidFill>
                          <a:srgbClr val="666666"/>
                        </a:solidFill>
                      </a:endParaRPr>
                    </a:p>
                    <a:p>
                      <a:pPr marL="0" lvl="0" indent="0" algn="l" rtl="0">
                        <a:lnSpc>
                          <a:spcPct val="115000"/>
                        </a:lnSpc>
                        <a:spcBef>
                          <a:spcPts val="0"/>
                        </a:spcBef>
                        <a:spcAft>
                          <a:spcPts val="0"/>
                        </a:spcAft>
                        <a:buNone/>
                      </a:pPr>
                      <a:r>
                        <a:rPr lang="ja" sz="1200">
                          <a:solidFill>
                            <a:srgbClr val="666666"/>
                          </a:solidFill>
                        </a:rPr>
                        <a:t>農業体験（２箇所）</a:t>
                      </a:r>
                      <a:endParaRPr sz="1200">
                        <a:solidFill>
                          <a:srgbClr val="666666"/>
                        </a:solidFill>
                      </a:endParaRPr>
                    </a:p>
                    <a:p>
                      <a:pPr marL="0" lvl="0" indent="0" algn="l" rtl="0">
                        <a:lnSpc>
                          <a:spcPct val="115000"/>
                        </a:lnSpc>
                        <a:spcBef>
                          <a:spcPts val="0"/>
                        </a:spcBef>
                        <a:spcAft>
                          <a:spcPts val="0"/>
                        </a:spcAft>
                        <a:buNone/>
                      </a:pPr>
                      <a:r>
                        <a:rPr lang="ja" sz="1200">
                          <a:solidFill>
                            <a:srgbClr val="666666"/>
                          </a:solidFill>
                        </a:rPr>
                        <a:t>工芸体験（１箇所）</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4"/>
                  </a:ext>
                </a:extLst>
              </a:tr>
              <a:tr h="381000">
                <a:tc>
                  <a:txBody>
                    <a:bodyPr/>
                    <a:lstStyle/>
                    <a:p>
                      <a:pPr marL="0" lvl="0" indent="0" algn="l" rtl="0">
                        <a:lnSpc>
                          <a:spcPct val="115000"/>
                        </a:lnSpc>
                        <a:spcBef>
                          <a:spcPts val="0"/>
                        </a:spcBef>
                        <a:spcAft>
                          <a:spcPts val="0"/>
                        </a:spcAft>
                        <a:buNone/>
                      </a:pPr>
                      <a:r>
                        <a:rPr lang="ja" sz="1200">
                          <a:solidFill>
                            <a:srgbClr val="666666"/>
                          </a:solidFill>
                        </a:rPr>
                        <a:t>松之山</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spcBef>
                          <a:spcPts val="0"/>
                        </a:spcBef>
                        <a:spcAft>
                          <a:spcPts val="0"/>
                        </a:spcAft>
                        <a:buNone/>
                      </a:pPr>
                      <a:r>
                        <a:rPr lang="ja" sz="1200">
                          <a:solidFill>
                            <a:srgbClr val="666666"/>
                          </a:solidFill>
                        </a:rPr>
                        <a:t>美人林、松之山温泉スキー場はじめ4箇所</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50000"/>
                        </a:lnSpc>
                        <a:spcBef>
                          <a:spcPts val="0"/>
                        </a:spcBef>
                        <a:spcAft>
                          <a:spcPts val="0"/>
                        </a:spcAft>
                        <a:buNone/>
                      </a:pPr>
                      <a:r>
                        <a:rPr lang="ja" sz="1200">
                          <a:solidFill>
                            <a:srgbClr val="666666"/>
                          </a:solidFill>
                        </a:rPr>
                        <a:t>ブラックシンボルはじめ、14作品</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15000"/>
                        </a:lnSpc>
                        <a:spcBef>
                          <a:spcPts val="0"/>
                        </a:spcBef>
                        <a:spcAft>
                          <a:spcPts val="0"/>
                        </a:spcAft>
                        <a:buNone/>
                      </a:pPr>
                      <a:r>
                        <a:rPr lang="ja" sz="1200" dirty="0">
                          <a:solidFill>
                            <a:srgbClr val="666666"/>
                          </a:solidFill>
                        </a:rPr>
                        <a:t>農業体験（</a:t>
                      </a:r>
                      <a:r>
                        <a:rPr lang="ja" altLang="en-US" sz="1200" dirty="0">
                          <a:solidFill>
                            <a:srgbClr val="666666"/>
                          </a:solidFill>
                        </a:rPr>
                        <a:t>２箇所</a:t>
                      </a:r>
                      <a:r>
                        <a:rPr lang="ja" sz="1200" dirty="0">
                          <a:solidFill>
                            <a:srgbClr val="666666"/>
                          </a:solidFill>
                        </a:rPr>
                        <a:t>）</a:t>
                      </a:r>
                      <a:endParaRPr sz="1200" dirty="0">
                        <a:solidFill>
                          <a:srgbClr val="666666"/>
                        </a:solidFill>
                      </a:endParaRPr>
                    </a:p>
                    <a:p>
                      <a:pPr marL="0" lvl="0" indent="0" algn="l" rtl="0">
                        <a:lnSpc>
                          <a:spcPct val="115000"/>
                        </a:lnSpc>
                        <a:spcBef>
                          <a:spcPts val="0"/>
                        </a:spcBef>
                        <a:spcAft>
                          <a:spcPts val="0"/>
                        </a:spcAft>
                        <a:buNone/>
                      </a:pPr>
                      <a:r>
                        <a:rPr lang="ja" sz="1200" dirty="0">
                          <a:solidFill>
                            <a:srgbClr val="666666"/>
                          </a:solidFill>
                        </a:rPr>
                        <a:t>自然体験（</a:t>
                      </a:r>
                      <a:r>
                        <a:rPr lang="ja" altLang="en-US" sz="1200" dirty="0">
                          <a:solidFill>
                            <a:srgbClr val="666666"/>
                          </a:solidFill>
                        </a:rPr>
                        <a:t>１箇所</a:t>
                      </a:r>
                      <a:r>
                        <a:rPr lang="ja" sz="1200" dirty="0">
                          <a:solidFill>
                            <a:srgbClr val="666666"/>
                          </a:solidFill>
                        </a:rPr>
                        <a:t>）</a:t>
                      </a:r>
                      <a:endParaRPr sz="1200" dirty="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5"/>
                  </a:ext>
                </a:extLst>
              </a:tr>
              <a:tr h="381000">
                <a:tc>
                  <a:txBody>
                    <a:bodyPr/>
                    <a:lstStyle/>
                    <a:p>
                      <a:pPr marL="0" lvl="0" indent="0" algn="l" rtl="0">
                        <a:lnSpc>
                          <a:spcPct val="115000"/>
                        </a:lnSpc>
                        <a:spcBef>
                          <a:spcPts val="0"/>
                        </a:spcBef>
                        <a:spcAft>
                          <a:spcPts val="0"/>
                        </a:spcAft>
                        <a:buNone/>
                      </a:pPr>
                      <a:r>
                        <a:rPr lang="ja" sz="1200">
                          <a:solidFill>
                            <a:srgbClr val="666666"/>
                          </a:solidFill>
                        </a:rPr>
                        <a:t>ほか</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spcBef>
                          <a:spcPts val="0"/>
                        </a:spcBef>
                        <a:spcAft>
                          <a:spcPts val="0"/>
                        </a:spcAft>
                        <a:buNone/>
                      </a:pPr>
                      <a:r>
                        <a:rPr lang="ja" sz="1200">
                          <a:solidFill>
                            <a:srgbClr val="666666"/>
                          </a:solidFill>
                        </a:rPr>
                        <a:t>ー</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50000"/>
                        </a:lnSpc>
                        <a:spcBef>
                          <a:spcPts val="0"/>
                        </a:spcBef>
                        <a:spcAft>
                          <a:spcPts val="0"/>
                        </a:spcAft>
                        <a:buNone/>
                      </a:pPr>
                      <a:r>
                        <a:rPr lang="ja" sz="1200">
                          <a:solidFill>
                            <a:srgbClr val="666666"/>
                          </a:solidFill>
                        </a:rPr>
                        <a:t>ー</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15000"/>
                        </a:lnSpc>
                        <a:spcBef>
                          <a:spcPts val="0"/>
                        </a:spcBef>
                        <a:spcAft>
                          <a:spcPts val="0"/>
                        </a:spcAft>
                        <a:buNone/>
                      </a:pPr>
                      <a:r>
                        <a:rPr lang="ja" sz="1200">
                          <a:solidFill>
                            <a:srgbClr val="666666"/>
                          </a:solidFill>
                        </a:rPr>
                        <a:t>越後田舎体験</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6"/>
                  </a:ext>
                </a:extLst>
              </a:tr>
              <a:tr h="381000">
                <a:tc>
                  <a:txBody>
                    <a:bodyPr/>
                    <a:lstStyle/>
                    <a:p>
                      <a:pPr marL="0" lvl="0" indent="0" algn="l" rtl="0">
                        <a:lnSpc>
                          <a:spcPct val="115000"/>
                        </a:lnSpc>
                        <a:spcBef>
                          <a:spcPts val="0"/>
                        </a:spcBef>
                        <a:spcAft>
                          <a:spcPts val="0"/>
                        </a:spcAft>
                        <a:buNone/>
                      </a:pPr>
                      <a:r>
                        <a:rPr lang="ja" sz="1200">
                          <a:solidFill>
                            <a:srgbClr val="666666"/>
                          </a:solidFill>
                        </a:rPr>
                        <a:t>計</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spcBef>
                          <a:spcPts val="0"/>
                        </a:spcBef>
                        <a:spcAft>
                          <a:spcPts val="0"/>
                        </a:spcAft>
                        <a:buNone/>
                      </a:pPr>
                      <a:r>
                        <a:rPr lang="ja" sz="1200">
                          <a:solidFill>
                            <a:srgbClr val="666666"/>
                          </a:solidFill>
                        </a:rPr>
                        <a:t>約40スポット</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50000"/>
                        </a:lnSpc>
                        <a:spcBef>
                          <a:spcPts val="0"/>
                        </a:spcBef>
                        <a:spcAft>
                          <a:spcPts val="0"/>
                        </a:spcAft>
                        <a:buNone/>
                      </a:pPr>
                      <a:r>
                        <a:rPr lang="ja" sz="1200">
                          <a:solidFill>
                            <a:srgbClr val="666666"/>
                          </a:solidFill>
                        </a:rPr>
                        <a:t>約130作品</a:t>
                      </a:r>
                      <a:endParaRPr sz="120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lvl="0" indent="0" algn="l" rtl="0">
                        <a:lnSpc>
                          <a:spcPct val="115000"/>
                        </a:lnSpc>
                        <a:spcBef>
                          <a:spcPts val="0"/>
                        </a:spcBef>
                        <a:spcAft>
                          <a:spcPts val="0"/>
                        </a:spcAft>
                        <a:buNone/>
                      </a:pPr>
                      <a:r>
                        <a:rPr lang="ja" sz="1200" dirty="0">
                          <a:solidFill>
                            <a:srgbClr val="666666"/>
                          </a:solidFill>
                        </a:rPr>
                        <a:t>約27件</a:t>
                      </a:r>
                      <a:endParaRPr sz="1200" dirty="0">
                        <a:solidFill>
                          <a:srgbClr val="666666"/>
                        </a:solidFill>
                      </a:endParaRPr>
                    </a:p>
                  </a:txBody>
                  <a:tcPr marL="91425" marR="91425" marT="91425" marB="91425"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89303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9" name="Google Shape;978;p54">
            <a:extLst>
              <a:ext uri="{FF2B5EF4-FFF2-40B4-BE49-F238E27FC236}">
                <a16:creationId xmlns:a16="http://schemas.microsoft.com/office/drawing/2014/main" id="{47DC3B54-8798-234B-942E-9D858204471C}"/>
              </a:ext>
            </a:extLst>
          </p:cNvPr>
          <p:cNvSpPr txBox="1"/>
          <p:nvPr/>
        </p:nvSpPr>
        <p:spPr>
          <a:xfrm>
            <a:off x="5164089" y="1056588"/>
            <a:ext cx="4060200" cy="1722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 altLang="ja-JP"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（新潟県）ビッグデータを活用した県内交流人口の動向調査</a:t>
            </a:r>
            <a:endPar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①携帯電話（</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NTT</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ドコモ）の運用データ</a:t>
            </a:r>
            <a:endParaRPr kumimoji="0"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国内約</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7,000</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万台のうち、県内で運用されたデータ</a:t>
            </a:r>
            <a:endParaRPr kumimoji="0"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訪日外国人約</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400</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万台のうち、県内で運用されたデータ</a:t>
            </a:r>
            <a:endParaRPr kumimoji="0"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観光目的以外（買物、通勤等）のデータも含まれる。</a:t>
            </a:r>
            <a:endParaRPr kumimoji="0"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②スマートフォンユーザー（</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NTT</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ドコモ）を対象としたアンケート</a:t>
            </a:r>
            <a:endParaRPr kumimoji="0"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調査期間：平成</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28</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年</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10</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月</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11</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日～</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10</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月</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20</a:t>
            </a:r>
            <a:r>
              <a:rPr kumimoji="0" lang="ja" altLang="en-US"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日、サンプル数：</a:t>
            </a:r>
            <a:r>
              <a:rPr kumimoji="0" lang="en-US" altLang="ja"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2,058</a:t>
            </a:r>
            <a:endParaRPr kumimoji="0"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sz="10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pic>
        <p:nvPicPr>
          <p:cNvPr id="10" name="図 9">
            <a:extLst>
              <a:ext uri="{FF2B5EF4-FFF2-40B4-BE49-F238E27FC236}">
                <a16:creationId xmlns:a16="http://schemas.microsoft.com/office/drawing/2014/main" id="{1CFB105E-68A1-5244-9AED-B53E54801A5C}"/>
              </a:ext>
            </a:extLst>
          </p:cNvPr>
          <p:cNvPicPr>
            <a:picLocks noChangeAspect="1"/>
          </p:cNvPicPr>
          <p:nvPr/>
        </p:nvPicPr>
        <p:blipFill>
          <a:blip r:embed="rId3"/>
          <a:stretch>
            <a:fillRect/>
          </a:stretch>
        </p:blipFill>
        <p:spPr>
          <a:xfrm>
            <a:off x="4391266" y="3759639"/>
            <a:ext cx="4382551" cy="2968825"/>
          </a:xfrm>
          <a:prstGeom prst="rect">
            <a:avLst/>
          </a:prstGeom>
        </p:spPr>
      </p:pic>
      <p:sp>
        <p:nvSpPr>
          <p:cNvPr id="11" name="Google Shape;977;p54">
            <a:extLst>
              <a:ext uri="{FF2B5EF4-FFF2-40B4-BE49-F238E27FC236}">
                <a16:creationId xmlns:a16="http://schemas.microsoft.com/office/drawing/2014/main" id="{8E7388AF-64D9-DD47-996C-A208E2AB3621}"/>
              </a:ext>
            </a:extLst>
          </p:cNvPr>
          <p:cNvSpPr/>
          <p:nvPr/>
        </p:nvSpPr>
        <p:spPr>
          <a:xfrm>
            <a:off x="894650" y="4996049"/>
            <a:ext cx="3379800" cy="1044900"/>
          </a:xfrm>
          <a:prstGeom prst="wedgeRectCallout">
            <a:avLst>
              <a:gd name="adj1" fmla="val 63590"/>
              <a:gd name="adj2" fmla="val 5054"/>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ja"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湯沢・魚沼エリアを訪れた観光客のうち、約</a:t>
            </a:r>
            <a:r>
              <a:rPr kumimoji="0" lang="en-US" altLang="ja"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7</a:t>
            </a:r>
            <a:r>
              <a:rPr kumimoji="0" lang="ja"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割は湯沢・魚沼エリア内での周遊客。</a:t>
            </a:r>
            <a:endParaRPr kumimoji="0"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pic>
        <p:nvPicPr>
          <p:cNvPr id="12" name="図 11">
            <a:extLst>
              <a:ext uri="{FF2B5EF4-FFF2-40B4-BE49-F238E27FC236}">
                <a16:creationId xmlns:a16="http://schemas.microsoft.com/office/drawing/2014/main" id="{4D114321-C7A2-2240-92B7-C250960F52A8}"/>
              </a:ext>
            </a:extLst>
          </p:cNvPr>
          <p:cNvPicPr>
            <a:picLocks noChangeAspect="1"/>
          </p:cNvPicPr>
          <p:nvPr/>
        </p:nvPicPr>
        <p:blipFill>
          <a:blip r:embed="rId4"/>
          <a:stretch>
            <a:fillRect/>
          </a:stretch>
        </p:blipFill>
        <p:spPr>
          <a:xfrm>
            <a:off x="438264" y="1232592"/>
            <a:ext cx="4698217" cy="2963976"/>
          </a:xfrm>
          <a:prstGeom prst="rect">
            <a:avLst/>
          </a:prstGeom>
        </p:spPr>
      </p:pic>
      <p:sp>
        <p:nvSpPr>
          <p:cNvPr id="13" name="Google Shape;976;p54">
            <a:extLst>
              <a:ext uri="{FF2B5EF4-FFF2-40B4-BE49-F238E27FC236}">
                <a16:creationId xmlns:a16="http://schemas.microsoft.com/office/drawing/2014/main" id="{35817FAD-3C1C-744A-B2BA-2283B029563E}"/>
              </a:ext>
            </a:extLst>
          </p:cNvPr>
          <p:cNvSpPr/>
          <p:nvPr/>
        </p:nvSpPr>
        <p:spPr>
          <a:xfrm>
            <a:off x="4395225" y="2510034"/>
            <a:ext cx="3379800" cy="1044900"/>
          </a:xfrm>
          <a:prstGeom prst="wedgeRectCallout">
            <a:avLst>
              <a:gd name="adj1" fmla="val -57429"/>
              <a:gd name="adj2" fmla="val 10488"/>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ja"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湯沢・魚沼エリアを訪れた観光客のうち、約</a:t>
            </a:r>
            <a:r>
              <a:rPr kumimoji="0" lang="en-US" altLang="ja"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4</a:t>
            </a:r>
            <a:r>
              <a:rPr kumimoji="0" lang="ja"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割は引き続き湯沢・魚沼エリア内で観光。残り</a:t>
            </a:r>
            <a:r>
              <a:rPr kumimoji="0" lang="en-US" altLang="ja"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4</a:t>
            </a:r>
            <a:r>
              <a:rPr kumimoji="0" lang="ja"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割は周遊せず帰宅。</a:t>
            </a:r>
            <a:endParaRPr kumimoji="0"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4" name="Google Shape;959;p54">
            <a:extLst>
              <a:ext uri="{FF2B5EF4-FFF2-40B4-BE49-F238E27FC236}">
                <a16:creationId xmlns:a16="http://schemas.microsoft.com/office/drawing/2014/main" id="{FF3CF537-1037-D042-8A45-45813FF80D60}"/>
              </a:ext>
            </a:extLst>
          </p:cNvPr>
          <p:cNvSpPr txBox="1"/>
          <p:nvPr/>
        </p:nvSpPr>
        <p:spPr>
          <a:xfrm>
            <a:off x="457200" y="575554"/>
            <a:ext cx="8686800" cy="578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 altLang="en-US" sz="21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湯沢・魚沼エリア内で完結する観光客が多数</a:t>
            </a:r>
            <a:endParaRPr kumimoji="0" sz="21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Tree>
    <p:extLst>
      <p:ext uri="{BB962C8B-B14F-4D97-AF65-F5344CB8AC3E}">
        <p14:creationId xmlns:p14="http://schemas.microsoft.com/office/powerpoint/2010/main" val="2511328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15" name="Google Shape;887;p51">
            <a:extLst>
              <a:ext uri="{FF2B5EF4-FFF2-40B4-BE49-F238E27FC236}">
                <a16:creationId xmlns:a16="http://schemas.microsoft.com/office/drawing/2014/main" id="{5F4478DC-EEA8-DB41-B6F6-257D5F2E5470}"/>
              </a:ext>
            </a:extLst>
          </p:cNvPr>
          <p:cNvSpPr txBox="1"/>
          <p:nvPr/>
        </p:nvSpPr>
        <p:spPr>
          <a:xfrm>
            <a:off x="457200" y="597588"/>
            <a:ext cx="8686800" cy="578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多くの観光客の呼び込みが、「宿泊」に結びついていない。</a:t>
            </a:r>
            <a:endParaRPr kumimoji="0" sz="1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16" name="Google Shape;893;p51">
            <a:extLst>
              <a:ext uri="{FF2B5EF4-FFF2-40B4-BE49-F238E27FC236}">
                <a16:creationId xmlns:a16="http://schemas.microsoft.com/office/drawing/2014/main" id="{85C0CF52-11F4-1545-8EAB-44E0FAA35108}"/>
              </a:ext>
            </a:extLst>
          </p:cNvPr>
          <p:cNvSpPr txBox="1"/>
          <p:nvPr/>
        </p:nvSpPr>
        <p:spPr>
          <a:xfrm>
            <a:off x="6034015" y="1157990"/>
            <a:ext cx="3109985" cy="512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altLang="ja"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r>
              <a:rPr kumimoji="0" lang="ja" altLang="en-US"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令和元年度の観光入込客数（単位：人）</a:t>
            </a:r>
            <a:endParaRPr kumimoji="0" sz="12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pic>
        <p:nvPicPr>
          <p:cNvPr id="21" name="図 20">
            <a:extLst>
              <a:ext uri="{FF2B5EF4-FFF2-40B4-BE49-F238E27FC236}">
                <a16:creationId xmlns:a16="http://schemas.microsoft.com/office/drawing/2014/main" id="{BC4F8746-FA38-364A-9B3C-936D18C0E395}"/>
              </a:ext>
            </a:extLst>
          </p:cNvPr>
          <p:cNvPicPr>
            <a:picLocks noChangeAspect="1"/>
          </p:cNvPicPr>
          <p:nvPr/>
        </p:nvPicPr>
        <p:blipFill rotWithShape="1">
          <a:blip r:embed="rId3"/>
          <a:srcRect r="8068"/>
          <a:stretch/>
        </p:blipFill>
        <p:spPr>
          <a:xfrm>
            <a:off x="4406748" y="3616342"/>
            <a:ext cx="4315291" cy="3192132"/>
          </a:xfrm>
          <a:prstGeom prst="rect">
            <a:avLst/>
          </a:prstGeom>
        </p:spPr>
      </p:pic>
      <p:pic>
        <p:nvPicPr>
          <p:cNvPr id="18" name="図 17">
            <a:extLst>
              <a:ext uri="{FF2B5EF4-FFF2-40B4-BE49-F238E27FC236}">
                <a16:creationId xmlns:a16="http://schemas.microsoft.com/office/drawing/2014/main" id="{933F0348-9A3B-DD48-809B-94D4A0D3B52A}"/>
              </a:ext>
            </a:extLst>
          </p:cNvPr>
          <p:cNvPicPr>
            <a:picLocks noChangeAspect="1"/>
          </p:cNvPicPr>
          <p:nvPr/>
        </p:nvPicPr>
        <p:blipFill>
          <a:blip r:embed="rId4"/>
          <a:stretch>
            <a:fillRect/>
          </a:stretch>
        </p:blipFill>
        <p:spPr>
          <a:xfrm>
            <a:off x="473199" y="1264210"/>
            <a:ext cx="4570617" cy="2845081"/>
          </a:xfrm>
          <a:prstGeom prst="rect">
            <a:avLst/>
          </a:prstGeom>
        </p:spPr>
      </p:pic>
      <p:sp>
        <p:nvSpPr>
          <p:cNvPr id="20" name="Google Shape;892;p51">
            <a:extLst>
              <a:ext uri="{FF2B5EF4-FFF2-40B4-BE49-F238E27FC236}">
                <a16:creationId xmlns:a16="http://schemas.microsoft.com/office/drawing/2014/main" id="{B7560E93-6DCC-E841-AA0B-2FE3C3BD5A23}"/>
              </a:ext>
            </a:extLst>
          </p:cNvPr>
          <p:cNvSpPr/>
          <p:nvPr/>
        </p:nvSpPr>
        <p:spPr>
          <a:xfrm>
            <a:off x="5134476" y="1829972"/>
            <a:ext cx="3459600" cy="1173000"/>
          </a:xfrm>
          <a:prstGeom prst="wedgeRectCallout">
            <a:avLst>
              <a:gd name="adj1" fmla="val -61769"/>
              <a:gd name="adj2" fmla="val -13323"/>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入込客数はおおよそ</a:t>
            </a:r>
            <a:r>
              <a:rPr kumimoji="0" lang="en-US" altLang="ja"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200~300</a:t>
            </a:r>
            <a:r>
              <a:rPr kumimoji="0" lang="ja"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万人であるのに対し、宿泊者数は</a:t>
            </a:r>
            <a:r>
              <a:rPr kumimoji="0" lang="en-US" altLang="ja"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23~25</a:t>
            </a:r>
            <a:r>
              <a:rPr kumimoji="0" lang="ja"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万人。</a:t>
            </a:r>
            <a:endParaRPr kumimoji="0"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22" name="Google Shape;892;p51">
            <a:extLst>
              <a:ext uri="{FF2B5EF4-FFF2-40B4-BE49-F238E27FC236}">
                <a16:creationId xmlns:a16="http://schemas.microsoft.com/office/drawing/2014/main" id="{3944005B-4697-8F4A-AE2F-295FE354DE66}"/>
              </a:ext>
            </a:extLst>
          </p:cNvPr>
          <p:cNvSpPr/>
          <p:nvPr/>
        </p:nvSpPr>
        <p:spPr>
          <a:xfrm>
            <a:off x="1057618" y="4625908"/>
            <a:ext cx="3349129" cy="1173000"/>
          </a:xfrm>
          <a:prstGeom prst="wedgeRectCallout">
            <a:avLst>
              <a:gd name="adj1" fmla="val 67837"/>
              <a:gd name="adj2" fmla="val -9566"/>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「宿泊業」の事業所数は、南魚沼市の</a:t>
            </a:r>
            <a:endParaRPr kumimoji="0" lang="en-US" altLang="ja-JP"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　約４分の１</a:t>
            </a:r>
            <a:r>
              <a:rPr kumimoji="0" lang="ja" altLang="en-US"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a:t>
            </a:r>
            <a:endParaRPr kumimoji="0" sz="1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Tree>
    <p:extLst>
      <p:ext uri="{BB962C8B-B14F-4D97-AF65-F5344CB8AC3E}">
        <p14:creationId xmlns:p14="http://schemas.microsoft.com/office/powerpoint/2010/main" val="2853501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実現プラン（理想状態）を考える</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graphicFrame>
        <p:nvGraphicFramePr>
          <p:cNvPr id="27" name="表 26">
            <a:extLst>
              <a:ext uri="{FF2B5EF4-FFF2-40B4-BE49-F238E27FC236}">
                <a16:creationId xmlns:a16="http://schemas.microsoft.com/office/drawing/2014/main" id="{53D8135D-D8FC-2549-B27C-6EB1B3FD3EDC}"/>
              </a:ext>
            </a:extLst>
          </p:cNvPr>
          <p:cNvGraphicFramePr>
            <a:graphicFrameLocks noGrp="1"/>
          </p:cNvGraphicFramePr>
          <p:nvPr>
            <p:extLst/>
          </p:nvPr>
        </p:nvGraphicFramePr>
        <p:xfrm>
          <a:off x="457200" y="1253439"/>
          <a:ext cx="8291946" cy="5478228"/>
        </p:xfrm>
        <a:graphic>
          <a:graphicData uri="http://schemas.openxmlformats.org/drawingml/2006/table">
            <a:tbl>
              <a:tblPr firstRow="1" bandRow="1">
                <a:tableStyleId>{103FBD92-D8A3-4E0C-8835-1228816B166B}</a:tableStyleId>
              </a:tblPr>
              <a:tblGrid>
                <a:gridCol w="1658039">
                  <a:extLst>
                    <a:ext uri="{9D8B030D-6E8A-4147-A177-3AD203B41FA5}">
                      <a16:colId xmlns:a16="http://schemas.microsoft.com/office/drawing/2014/main" val="3759485366"/>
                    </a:ext>
                  </a:extLst>
                </a:gridCol>
                <a:gridCol w="1861850">
                  <a:extLst>
                    <a:ext uri="{9D8B030D-6E8A-4147-A177-3AD203B41FA5}">
                      <a16:colId xmlns:a16="http://schemas.microsoft.com/office/drawing/2014/main" val="1495387205"/>
                    </a:ext>
                  </a:extLst>
                </a:gridCol>
                <a:gridCol w="1046603">
                  <a:extLst>
                    <a:ext uri="{9D8B030D-6E8A-4147-A177-3AD203B41FA5}">
                      <a16:colId xmlns:a16="http://schemas.microsoft.com/office/drawing/2014/main" val="3904266205"/>
                    </a:ext>
                  </a:extLst>
                </a:gridCol>
                <a:gridCol w="1883884">
                  <a:extLst>
                    <a:ext uri="{9D8B030D-6E8A-4147-A177-3AD203B41FA5}">
                      <a16:colId xmlns:a16="http://schemas.microsoft.com/office/drawing/2014/main" val="1165822086"/>
                    </a:ext>
                  </a:extLst>
                </a:gridCol>
                <a:gridCol w="1841570">
                  <a:extLst>
                    <a:ext uri="{9D8B030D-6E8A-4147-A177-3AD203B41FA5}">
                      <a16:colId xmlns:a16="http://schemas.microsoft.com/office/drawing/2014/main" val="10909808"/>
                    </a:ext>
                  </a:extLst>
                </a:gridCol>
              </a:tblGrid>
              <a:tr h="366041">
                <a:tc>
                  <a:txBody>
                    <a:bodyPr/>
                    <a:lstStyle/>
                    <a:p>
                      <a:pPr algn="ctr"/>
                      <a:r>
                        <a:rPr kumimoji="1" lang="ja-JP" altLang="en-US" sz="1400" b="1">
                          <a:solidFill>
                            <a:srgbClr val="666666"/>
                          </a:solidFill>
                          <a:latin typeface="Yu Gothic" panose="020B0400000000000000" pitchFamily="34" charset="-128"/>
                          <a:ea typeface="Yu Gothic" panose="020B0400000000000000" pitchFamily="34" charset="-128"/>
                        </a:rPr>
                        <a:t>取組方針</a:t>
                      </a:r>
                      <a:endParaRPr kumimoji="1" lang="en-US" altLang="ja-JP" sz="1400" b="1"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chemeClr val="bg1">
                        <a:lumMod val="95000"/>
                      </a:schemeClr>
                    </a:solidFill>
                  </a:tcPr>
                </a:tc>
                <a:tc gridSpan="4">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dirty="0">
                          <a:solidFill>
                            <a:srgbClr val="666666"/>
                          </a:solidFill>
                          <a:latin typeface="Yu Gothic" panose="020B0400000000000000" pitchFamily="34" charset="-128"/>
                          <a:ea typeface="Yu Gothic" panose="020B0400000000000000" pitchFamily="34" charset="-128"/>
                        </a:rPr>
                        <a:t>「観光客にとって非日常となる体験」を</a:t>
                      </a:r>
                      <a:r>
                        <a:rPr kumimoji="1" lang="ja-JP" altLang="en-US" sz="1400">
                          <a:solidFill>
                            <a:srgbClr val="666666"/>
                          </a:solidFill>
                          <a:latin typeface="Yu Gothic" panose="020B0400000000000000" pitchFamily="34" charset="-128"/>
                          <a:ea typeface="Yu Gothic" panose="020B0400000000000000" pitchFamily="34" charset="-128"/>
                        </a:rPr>
                        <a:t>通じて、十日町市</a:t>
                      </a:r>
                      <a:r>
                        <a:rPr kumimoji="1" lang="ja-JP" altLang="en-US" sz="1400" dirty="0">
                          <a:solidFill>
                            <a:srgbClr val="666666"/>
                          </a:solidFill>
                          <a:latin typeface="Yu Gothic" panose="020B0400000000000000" pitchFamily="34" charset="-128"/>
                          <a:ea typeface="Yu Gothic" panose="020B0400000000000000" pitchFamily="34" charset="-128"/>
                        </a:rPr>
                        <a:t>に長く滞在してもらう</a:t>
                      </a:r>
                      <a:endParaRPr kumimoji="1" lang="en-US" altLang="ja-JP" sz="14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chemeClr val="bg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hMerge="1">
                  <a:txBody>
                    <a:bodyPr/>
                    <a:lstStyle/>
                    <a:p>
                      <a:pPr algn="ctr"/>
                      <a:endParaRPr kumimoji="1" lang="en-US" altLang="ja-JP" sz="16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extLst>
                  <a:ext uri="{0D108BD9-81ED-4DB2-BD59-A6C34878D82A}">
                    <a16:rowId xmlns:a16="http://schemas.microsoft.com/office/drawing/2014/main" val="3987209747"/>
                  </a:ext>
                </a:extLst>
              </a:tr>
              <a:tr h="315729">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誰が</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何を</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いつ</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どうやって</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tc>
                  <a:txBody>
                    <a:bodyPr/>
                    <a:lstStyle/>
                    <a:p>
                      <a:pPr algn="ctr"/>
                      <a:r>
                        <a:rPr kumimoji="1" lang="ja-JP" altLang="en-US" sz="1400" b="1">
                          <a:solidFill>
                            <a:schemeClr val="bg1"/>
                          </a:solidFill>
                          <a:latin typeface="Yu Gothic" panose="020B0400000000000000" pitchFamily="34" charset="-128"/>
                          <a:ea typeface="Yu Gothic" panose="020B0400000000000000" pitchFamily="34" charset="-128"/>
                        </a:rPr>
                        <a:t>なぜ</a:t>
                      </a:r>
                      <a:endParaRPr kumimoji="1" lang="en-US" altLang="ja-JP" sz="1400" b="1" dirty="0">
                        <a:solidFill>
                          <a:schemeClr val="bg1"/>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2E9051"/>
                    </a:solidFill>
                  </a:tcPr>
                </a:tc>
                <a:extLst>
                  <a:ext uri="{0D108BD9-81ED-4DB2-BD59-A6C34878D82A}">
                    <a16:rowId xmlns:a16="http://schemas.microsoft.com/office/drawing/2014/main" val="729016875"/>
                  </a:ext>
                </a:extLst>
              </a:tr>
              <a:tr h="544304">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行政</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b="0">
                          <a:solidFill>
                            <a:srgbClr val="666666"/>
                          </a:solidFill>
                          <a:latin typeface="Yu Gothic" panose="020B0400000000000000" pitchFamily="34" charset="-128"/>
                          <a:ea typeface="Yu Gothic" panose="020B0400000000000000" pitchFamily="34" charset="-128"/>
                        </a:rPr>
                        <a:t>十日町市としての観光コンセプトの立案、周知</a:t>
                      </a:r>
                      <a:endParaRPr kumimoji="1" lang="en-US" altLang="ja-JP"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常に</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a:solidFill>
                            <a:srgbClr val="666666"/>
                          </a:solidFill>
                          <a:latin typeface="Yu Gothic" panose="020B0400000000000000" pitchFamily="34" charset="-128"/>
                          <a:ea typeface="Yu Gothic" panose="020B0400000000000000" pitchFamily="34" charset="-128"/>
                        </a:rPr>
                        <a:t>・集落の特色や日常情報</a:t>
                      </a:r>
                      <a:endParaRPr kumimoji="1" lang="en-US" altLang="ja-JP" sz="1200" b="0" dirty="0">
                        <a:solidFill>
                          <a:srgbClr val="666666"/>
                        </a:solidFill>
                        <a:latin typeface="Yu Gothic" panose="020B0400000000000000" pitchFamily="34" charset="-128"/>
                        <a:ea typeface="Yu Gothic" panose="020B0400000000000000" pitchFamily="34" charset="-128"/>
                      </a:endParaRPr>
                    </a:p>
                    <a:p>
                      <a:r>
                        <a:rPr kumimoji="1" lang="ja-JP" altLang="en-US" sz="1200" b="0">
                          <a:solidFill>
                            <a:srgbClr val="666666"/>
                          </a:solidFill>
                          <a:latin typeface="Yu Gothic" panose="020B0400000000000000" pitchFamily="34" charset="-128"/>
                          <a:ea typeface="Yu Gothic" panose="020B0400000000000000" pitchFamily="34" charset="-128"/>
                        </a:rPr>
                        <a:t>　を収集</a:t>
                      </a:r>
                      <a:endParaRPr kumimoji="1" lang="en-US" altLang="ja-JP" sz="1200" b="0" dirty="0">
                        <a:solidFill>
                          <a:srgbClr val="666666"/>
                        </a:solidFill>
                        <a:latin typeface="Yu Gothic" panose="020B0400000000000000" pitchFamily="34" charset="-128"/>
                        <a:ea typeface="Yu Gothic" panose="020B0400000000000000" pitchFamily="34" charset="-128"/>
                      </a:endParaRPr>
                    </a:p>
                    <a:p>
                      <a:r>
                        <a:rPr kumimoji="1" lang="ja-JP" altLang="en-US" sz="1200" b="0">
                          <a:solidFill>
                            <a:srgbClr val="666666"/>
                          </a:solidFill>
                          <a:latin typeface="Yu Gothic" panose="020B0400000000000000" pitchFamily="34" charset="-128"/>
                          <a:ea typeface="Yu Gothic" panose="020B0400000000000000" pitchFamily="34" charset="-128"/>
                        </a:rPr>
                        <a:t>・コンセプトの企画</a:t>
                      </a:r>
                      <a:endParaRPr kumimoji="1" lang="en-US" altLang="ja-JP" sz="1200" b="0" dirty="0">
                        <a:solidFill>
                          <a:srgbClr val="666666"/>
                        </a:solidFill>
                        <a:latin typeface="Yu Gothic" panose="020B0400000000000000" pitchFamily="34" charset="-128"/>
                        <a:ea typeface="Yu Gothic" panose="020B0400000000000000" pitchFamily="34" charset="-128"/>
                      </a:endParaRPr>
                    </a:p>
                    <a:p>
                      <a:r>
                        <a:rPr kumimoji="1" lang="ja-JP" altLang="en-US" sz="1200" b="0">
                          <a:solidFill>
                            <a:srgbClr val="666666"/>
                          </a:solidFill>
                          <a:latin typeface="Yu Gothic" panose="020B0400000000000000" pitchFamily="34" charset="-128"/>
                          <a:ea typeface="Yu Gothic" panose="020B0400000000000000" pitchFamily="34" charset="-128"/>
                        </a:rPr>
                        <a:t>・コンセプトを元に市内　</a:t>
                      </a:r>
                      <a:endParaRPr kumimoji="1" lang="en-US" altLang="ja-JP" sz="1200" b="0" dirty="0">
                        <a:solidFill>
                          <a:srgbClr val="666666"/>
                        </a:solidFill>
                        <a:latin typeface="Yu Gothic" panose="020B0400000000000000" pitchFamily="34" charset="-128"/>
                        <a:ea typeface="Yu Gothic" panose="020B0400000000000000" pitchFamily="34" charset="-128"/>
                      </a:endParaRPr>
                    </a:p>
                    <a:p>
                      <a:r>
                        <a:rPr kumimoji="1" lang="ja-JP" altLang="en-US" sz="1200" b="0">
                          <a:solidFill>
                            <a:srgbClr val="666666"/>
                          </a:solidFill>
                          <a:latin typeface="Yu Gothic" panose="020B0400000000000000" pitchFamily="34" charset="-128"/>
                          <a:ea typeface="Yu Gothic" panose="020B0400000000000000" pitchFamily="34" charset="-128"/>
                        </a:rPr>
                        <a:t>　事業者等へ呼びかけ</a:t>
                      </a:r>
                      <a:endParaRPr kumimoji="1" lang="ja-JP" altLang="en-US"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a:solidFill>
                            <a:srgbClr val="666666"/>
                          </a:solidFill>
                          <a:latin typeface="Yu Gothic" panose="020B0400000000000000" pitchFamily="34" charset="-128"/>
                          <a:ea typeface="Yu Gothic" panose="020B0400000000000000" pitchFamily="34" charset="-128"/>
                        </a:rPr>
                        <a:t>複数の民間事業者が、利害関係を超えて協働するためには、行政のリーダーシップが必要</a:t>
                      </a:r>
                      <a:endParaRPr kumimoji="1" lang="ja-JP" altLang="en-US"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671112042"/>
                  </a:ext>
                </a:extLst>
              </a:tr>
              <a:tr h="544304">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民間</a:t>
                      </a:r>
                      <a:r>
                        <a:rPr kumimoji="1" lang="ja-JP" altLang="en-US" sz="1400">
                          <a:solidFill>
                            <a:srgbClr val="666666"/>
                          </a:solidFill>
                          <a:latin typeface="Yu Gothic" panose="020B0400000000000000" pitchFamily="34" charset="-128"/>
                          <a:ea typeface="Yu Gothic" panose="020B0400000000000000" pitchFamily="34" charset="-128"/>
                        </a:rPr>
                        <a:t>企業等</a:t>
                      </a:r>
                      <a:endParaRPr kumimoji="1" lang="en-US" altLang="ja-JP" sz="1400" dirty="0">
                        <a:solidFill>
                          <a:srgbClr val="666666"/>
                        </a:solidFill>
                        <a:latin typeface="Yu Gothic" panose="020B0400000000000000" pitchFamily="34" charset="-128"/>
                        <a:ea typeface="Yu Gothic" panose="020B0400000000000000" pitchFamily="34" charset="-128"/>
                      </a:endParaRPr>
                    </a:p>
                    <a:p>
                      <a:pPr algn="ctr"/>
                      <a:r>
                        <a:rPr kumimoji="1" lang="ja-JP" altLang="en-US" sz="1400">
                          <a:solidFill>
                            <a:srgbClr val="666666"/>
                          </a:solidFill>
                          <a:latin typeface="Yu Gothic" panose="020B0400000000000000" pitchFamily="34" charset="-128"/>
                          <a:ea typeface="Yu Gothic" panose="020B0400000000000000" pitchFamily="34" charset="-128"/>
                        </a:rPr>
                        <a:t>（</a:t>
                      </a:r>
                      <a:r>
                        <a:rPr kumimoji="1" lang="ja-JP" altLang="en-US" sz="1400" dirty="0">
                          <a:solidFill>
                            <a:srgbClr val="666666"/>
                          </a:solidFill>
                          <a:latin typeface="Yu Gothic" panose="020B0400000000000000" pitchFamily="34" charset="-128"/>
                          <a:ea typeface="Yu Gothic" panose="020B0400000000000000" pitchFamily="34" charset="-128"/>
                        </a:rPr>
                        <a:t>交通）</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十日町市の入口として情報発信</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来訪時</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駅中→エントリー手法</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お客様との最初の接点</a:t>
                      </a:r>
                      <a:endParaRPr kumimoji="1" lang="en-US" altLang="ja-JP"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999840743"/>
                  </a:ext>
                </a:extLst>
              </a:tr>
              <a:tr h="544304">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民間</a:t>
                      </a:r>
                      <a:r>
                        <a:rPr kumimoji="1" lang="ja-JP" altLang="en-US" sz="1400">
                          <a:solidFill>
                            <a:srgbClr val="666666"/>
                          </a:solidFill>
                          <a:latin typeface="Yu Gothic" panose="020B0400000000000000" pitchFamily="34" charset="-128"/>
                          <a:ea typeface="Yu Gothic" panose="020B0400000000000000" pitchFamily="34" charset="-128"/>
                        </a:rPr>
                        <a:t>企業等</a:t>
                      </a:r>
                      <a:endParaRPr kumimoji="1" lang="en-US" altLang="ja-JP" sz="1400" dirty="0">
                        <a:solidFill>
                          <a:srgbClr val="666666"/>
                        </a:solidFill>
                        <a:latin typeface="Yu Gothic" panose="020B0400000000000000" pitchFamily="34" charset="-128"/>
                        <a:ea typeface="Yu Gothic" panose="020B0400000000000000" pitchFamily="34" charset="-128"/>
                      </a:endParaRPr>
                    </a:p>
                    <a:p>
                      <a:pPr algn="ctr"/>
                      <a:r>
                        <a:rPr kumimoji="1" lang="ja-JP" altLang="en-US" sz="1400">
                          <a:solidFill>
                            <a:srgbClr val="666666"/>
                          </a:solidFill>
                          <a:latin typeface="Yu Gothic" panose="020B0400000000000000" pitchFamily="34" charset="-128"/>
                          <a:ea typeface="Yu Gothic" panose="020B0400000000000000" pitchFamily="34" charset="-128"/>
                        </a:rPr>
                        <a:t>（</a:t>
                      </a:r>
                      <a:r>
                        <a:rPr kumimoji="1" lang="ja-JP" altLang="en-US" sz="1400" dirty="0">
                          <a:solidFill>
                            <a:srgbClr val="666666"/>
                          </a:solidFill>
                          <a:latin typeface="Yu Gothic" panose="020B0400000000000000" pitchFamily="34" charset="-128"/>
                          <a:ea typeface="Yu Gothic" panose="020B0400000000000000" pitchFamily="34" charset="-128"/>
                        </a:rPr>
                        <a:t>宿泊）</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b="0" dirty="0">
                          <a:solidFill>
                            <a:srgbClr val="666666"/>
                          </a:solidFill>
                          <a:latin typeface="Yu Gothic" panose="020B0400000000000000" pitchFamily="34" charset="-128"/>
                          <a:ea typeface="Yu Gothic" panose="020B0400000000000000" pitchFamily="34" charset="-128"/>
                        </a:rPr>
                        <a:t>松之山</a:t>
                      </a:r>
                      <a:r>
                        <a:rPr kumimoji="1" lang="en-US" altLang="ja-JP" sz="1200" b="0" dirty="0">
                          <a:solidFill>
                            <a:srgbClr val="666666"/>
                          </a:solidFill>
                          <a:latin typeface="Yu Gothic" panose="020B0400000000000000" pitchFamily="34" charset="-128"/>
                          <a:ea typeface="Yu Gothic" panose="020B0400000000000000" pitchFamily="34" charset="-128"/>
                        </a:rPr>
                        <a:t>Bar</a:t>
                      </a:r>
                      <a:r>
                        <a:rPr kumimoji="1" lang="ja-JP" altLang="en-US" sz="1200" b="0" dirty="0">
                          <a:solidFill>
                            <a:srgbClr val="666666"/>
                          </a:solidFill>
                          <a:latin typeface="Yu Gothic" panose="020B0400000000000000" pitchFamily="34" charset="-128"/>
                          <a:ea typeface="Yu Gothic" panose="020B0400000000000000" pitchFamily="34" charset="-128"/>
                        </a:rPr>
                        <a:t>の営業</a:t>
                      </a:r>
                      <a:endParaRPr kumimoji="1" lang="en-US" altLang="ja-JP"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来春ごろ</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b="0">
                          <a:solidFill>
                            <a:srgbClr val="666666"/>
                          </a:solidFill>
                          <a:latin typeface="Yu Gothic" panose="020B0400000000000000" pitchFamily="34" charset="-128"/>
                          <a:ea typeface="Yu Gothic" panose="020B0400000000000000" pitchFamily="34" charset="-128"/>
                        </a:rPr>
                        <a:t>温泉街に夕方だけ営業する</a:t>
                      </a:r>
                      <a:r>
                        <a:rPr kumimoji="1" lang="en-US" altLang="ja-JP" sz="1200" b="0" dirty="0">
                          <a:solidFill>
                            <a:srgbClr val="666666"/>
                          </a:solidFill>
                          <a:latin typeface="Yu Gothic" panose="020B0400000000000000" pitchFamily="34" charset="-128"/>
                          <a:ea typeface="Yu Gothic" panose="020B0400000000000000" pitchFamily="34" charset="-128"/>
                        </a:rPr>
                        <a:t>Bar</a:t>
                      </a:r>
                      <a:r>
                        <a:rPr kumimoji="1" lang="ja-JP" altLang="en-US" sz="1200" b="0">
                          <a:solidFill>
                            <a:srgbClr val="666666"/>
                          </a:solidFill>
                          <a:latin typeface="Yu Gothic" panose="020B0400000000000000" pitchFamily="34" charset="-128"/>
                          <a:ea typeface="Yu Gothic" panose="020B0400000000000000" pitchFamily="34" charset="-128"/>
                        </a:rPr>
                        <a:t>を設置</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夕方に飲める場所</a:t>
                      </a:r>
                      <a:r>
                        <a:rPr kumimoji="1" lang="ja-JP" altLang="en-US" sz="1200" b="0">
                          <a:solidFill>
                            <a:srgbClr val="666666"/>
                          </a:solidFill>
                          <a:latin typeface="Yu Gothic" panose="020B0400000000000000" pitchFamily="34" charset="-128"/>
                          <a:ea typeface="Yu Gothic" panose="020B0400000000000000" pitchFamily="34" charset="-128"/>
                        </a:rPr>
                        <a:t>がない（</a:t>
                      </a:r>
                      <a:r>
                        <a:rPr kumimoji="1" lang="ja-JP" altLang="en-US" sz="1200" b="0" dirty="0">
                          <a:solidFill>
                            <a:srgbClr val="666666"/>
                          </a:solidFill>
                          <a:latin typeface="Yu Gothic" panose="020B0400000000000000" pitchFamily="34" charset="-128"/>
                          <a:ea typeface="Yu Gothic" panose="020B0400000000000000" pitchFamily="34" charset="-128"/>
                        </a:rPr>
                        <a:t>お客様の声）</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274333348"/>
                  </a:ext>
                </a:extLst>
              </a:tr>
              <a:tr h="528045">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民間</a:t>
                      </a:r>
                      <a:r>
                        <a:rPr kumimoji="1" lang="ja-JP" altLang="en-US" sz="1400">
                          <a:solidFill>
                            <a:srgbClr val="666666"/>
                          </a:solidFill>
                          <a:latin typeface="Yu Gothic" panose="020B0400000000000000" pitchFamily="34" charset="-128"/>
                          <a:ea typeface="Yu Gothic" panose="020B0400000000000000" pitchFamily="34" charset="-128"/>
                        </a:rPr>
                        <a:t>企業等</a:t>
                      </a:r>
                      <a:endParaRPr kumimoji="1" lang="en-US" altLang="ja-JP" sz="1400" dirty="0">
                        <a:solidFill>
                          <a:srgbClr val="666666"/>
                        </a:solidFill>
                        <a:latin typeface="Yu Gothic" panose="020B0400000000000000" pitchFamily="34" charset="-128"/>
                        <a:ea typeface="Yu Gothic" panose="020B0400000000000000" pitchFamily="34" charset="-128"/>
                      </a:endParaRPr>
                    </a:p>
                    <a:p>
                      <a:pPr algn="ctr"/>
                      <a:r>
                        <a:rPr kumimoji="1" lang="ja-JP" altLang="en-US" sz="1400">
                          <a:solidFill>
                            <a:srgbClr val="666666"/>
                          </a:solidFill>
                          <a:latin typeface="Yu Gothic" panose="020B0400000000000000" pitchFamily="34" charset="-128"/>
                          <a:ea typeface="Yu Gothic" panose="020B0400000000000000" pitchFamily="34" charset="-128"/>
                        </a:rPr>
                        <a:t>（</a:t>
                      </a:r>
                      <a:r>
                        <a:rPr kumimoji="1" lang="ja-JP" altLang="en-US" sz="1400" dirty="0">
                          <a:solidFill>
                            <a:srgbClr val="666666"/>
                          </a:solidFill>
                          <a:latin typeface="Yu Gothic" panose="020B0400000000000000" pitchFamily="34" charset="-128"/>
                          <a:ea typeface="Yu Gothic" panose="020B0400000000000000" pitchFamily="34" charset="-128"/>
                        </a:rPr>
                        <a:t>旅行）</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日常を旅行</a:t>
                      </a:r>
                      <a:r>
                        <a:rPr kumimoji="1" lang="ja-JP" altLang="en-US" sz="1200" b="0">
                          <a:solidFill>
                            <a:srgbClr val="666666"/>
                          </a:solidFill>
                          <a:latin typeface="Yu Gothic" panose="020B0400000000000000" pitchFamily="34" charset="-128"/>
                          <a:ea typeface="Yu Gothic" panose="020B0400000000000000" pitchFamily="34" charset="-128"/>
                        </a:rPr>
                        <a:t>プランに</a:t>
                      </a:r>
                      <a:endParaRPr kumimoji="1" lang="en-US" altLang="ja-JP"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常に</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地域の人々の日常を掘り起こし（地域の住民と一緒</a:t>
                      </a:r>
                      <a:r>
                        <a:rPr kumimoji="1" lang="ja-JP" altLang="en-US" sz="1200" b="0">
                          <a:solidFill>
                            <a:srgbClr val="666666"/>
                          </a:solidFill>
                          <a:latin typeface="Yu Gothic" panose="020B0400000000000000" pitchFamily="34" charset="-128"/>
                          <a:ea typeface="Yu Gothic" panose="020B0400000000000000" pitchFamily="34" charset="-128"/>
                        </a:rPr>
                        <a:t>に）、販売</a:t>
                      </a:r>
                      <a:endParaRPr kumimoji="1" lang="ja-JP" altLang="en-US"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地域の人々が</a:t>
                      </a:r>
                      <a:r>
                        <a:rPr kumimoji="1" lang="ja-JP" altLang="en-US" sz="1200" b="0">
                          <a:solidFill>
                            <a:srgbClr val="666666"/>
                          </a:solidFill>
                          <a:latin typeface="Yu Gothic" panose="020B0400000000000000" pitchFamily="34" charset="-128"/>
                          <a:ea typeface="Yu Gothic" panose="020B0400000000000000" pitchFamily="34" charset="-128"/>
                        </a:rPr>
                        <a:t>伝えたいこと外</a:t>
                      </a:r>
                      <a:r>
                        <a:rPr kumimoji="1" lang="ja-JP" altLang="en-US" sz="1200" b="0" dirty="0">
                          <a:solidFill>
                            <a:srgbClr val="666666"/>
                          </a:solidFill>
                          <a:latin typeface="Yu Gothic" panose="020B0400000000000000" pitchFamily="34" charset="-128"/>
                          <a:ea typeface="Yu Gothic" panose="020B0400000000000000" pitchFamily="34" charset="-128"/>
                        </a:rPr>
                        <a:t>の人が</a:t>
                      </a:r>
                      <a:r>
                        <a:rPr kumimoji="1" lang="ja-JP" altLang="en-US" sz="1200" b="0">
                          <a:solidFill>
                            <a:srgbClr val="666666"/>
                          </a:solidFill>
                          <a:latin typeface="Yu Gothic" panose="020B0400000000000000" pitchFamily="34" charset="-128"/>
                          <a:ea typeface="Yu Gothic" panose="020B0400000000000000" pitchFamily="34" charset="-128"/>
                        </a:rPr>
                        <a:t>知りたいことを</a:t>
                      </a:r>
                      <a:r>
                        <a:rPr kumimoji="1" lang="ja-JP" altLang="en-US" sz="1200" b="0" dirty="0">
                          <a:solidFill>
                            <a:srgbClr val="666666"/>
                          </a:solidFill>
                          <a:latin typeface="Yu Gothic" panose="020B0400000000000000" pitchFamily="34" charset="-128"/>
                          <a:ea typeface="Yu Gothic" panose="020B0400000000000000" pitchFamily="34" charset="-128"/>
                        </a:rPr>
                        <a:t>つなぐ（マッチング）</a:t>
                      </a:r>
                      <a:endParaRPr kumimoji="1" lang="en-US" altLang="ja-JP"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476967048"/>
                  </a:ext>
                </a:extLst>
              </a:tr>
              <a:tr h="528045">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民間</a:t>
                      </a:r>
                      <a:r>
                        <a:rPr kumimoji="1" lang="ja-JP" altLang="en-US" sz="1400">
                          <a:solidFill>
                            <a:srgbClr val="666666"/>
                          </a:solidFill>
                          <a:latin typeface="Yu Gothic" panose="020B0400000000000000" pitchFamily="34" charset="-128"/>
                          <a:ea typeface="Yu Gothic" panose="020B0400000000000000" pitchFamily="34" charset="-128"/>
                        </a:rPr>
                        <a:t>企業等</a:t>
                      </a:r>
                      <a:endParaRPr kumimoji="1" lang="en-US" altLang="ja-JP" sz="1400" dirty="0">
                        <a:solidFill>
                          <a:srgbClr val="666666"/>
                        </a:solidFill>
                        <a:latin typeface="Yu Gothic" panose="020B0400000000000000" pitchFamily="34" charset="-128"/>
                        <a:ea typeface="Yu Gothic" panose="020B0400000000000000" pitchFamily="34" charset="-128"/>
                      </a:endParaRPr>
                    </a:p>
                    <a:p>
                      <a:pPr algn="ctr"/>
                      <a:r>
                        <a:rPr kumimoji="1" lang="ja-JP" altLang="en-US" sz="1400">
                          <a:solidFill>
                            <a:srgbClr val="666666"/>
                          </a:solidFill>
                          <a:latin typeface="Yu Gothic" panose="020B0400000000000000" pitchFamily="34" charset="-128"/>
                          <a:ea typeface="Yu Gothic" panose="020B0400000000000000" pitchFamily="34" charset="-128"/>
                        </a:rPr>
                        <a:t>（</a:t>
                      </a:r>
                      <a:r>
                        <a:rPr kumimoji="1" lang="ja-JP" altLang="en-US" sz="1400" dirty="0">
                          <a:solidFill>
                            <a:srgbClr val="666666"/>
                          </a:solidFill>
                          <a:latin typeface="Yu Gothic" panose="020B0400000000000000" pitchFamily="34" charset="-128"/>
                          <a:ea typeface="Yu Gothic" panose="020B0400000000000000" pitchFamily="34" charset="-128"/>
                        </a:rPr>
                        <a:t>飲食）</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地元で取れたコメ料理を</a:t>
                      </a:r>
                      <a:r>
                        <a:rPr kumimoji="1" lang="en-US" altLang="ja-JP" sz="1200" b="0" dirty="0">
                          <a:solidFill>
                            <a:srgbClr val="666666"/>
                          </a:solidFill>
                          <a:latin typeface="Yu Gothic" panose="020B0400000000000000" pitchFamily="34" charset="-128"/>
                          <a:ea typeface="Yu Gothic" panose="020B0400000000000000" pitchFamily="34" charset="-128"/>
                        </a:rPr>
                        <a:t>PR</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常に</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米食をアピール</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観光客は「コメ」への関心強い</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637994317"/>
                  </a:ext>
                </a:extLst>
              </a:tr>
              <a:tr h="528045">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民間</a:t>
                      </a:r>
                      <a:r>
                        <a:rPr kumimoji="1" lang="ja-JP" altLang="en-US" sz="1400">
                          <a:solidFill>
                            <a:srgbClr val="666666"/>
                          </a:solidFill>
                          <a:latin typeface="Yu Gothic" panose="020B0400000000000000" pitchFamily="34" charset="-128"/>
                          <a:ea typeface="Yu Gothic" panose="020B0400000000000000" pitchFamily="34" charset="-128"/>
                        </a:rPr>
                        <a:t>企業等</a:t>
                      </a:r>
                      <a:endParaRPr kumimoji="1" lang="en-US" altLang="ja-JP" sz="1400" dirty="0">
                        <a:solidFill>
                          <a:srgbClr val="666666"/>
                        </a:solidFill>
                        <a:latin typeface="Yu Gothic" panose="020B0400000000000000" pitchFamily="34" charset="-128"/>
                        <a:ea typeface="Yu Gothic" panose="020B0400000000000000" pitchFamily="34" charset="-128"/>
                      </a:endParaRPr>
                    </a:p>
                    <a:p>
                      <a:pPr algn="ctr"/>
                      <a:r>
                        <a:rPr kumimoji="1" lang="ja-JP" altLang="en-US" sz="1400">
                          <a:solidFill>
                            <a:srgbClr val="666666"/>
                          </a:solidFill>
                          <a:latin typeface="Yu Gothic" panose="020B0400000000000000" pitchFamily="34" charset="-128"/>
                          <a:ea typeface="Yu Gothic" panose="020B0400000000000000" pitchFamily="34" charset="-128"/>
                        </a:rPr>
                        <a:t>（</a:t>
                      </a:r>
                      <a:r>
                        <a:rPr kumimoji="1" lang="ja-JP" altLang="en-US" sz="1400" dirty="0">
                          <a:solidFill>
                            <a:srgbClr val="666666"/>
                          </a:solidFill>
                          <a:latin typeface="Yu Gothic" panose="020B0400000000000000" pitchFamily="34" charset="-128"/>
                          <a:ea typeface="Yu Gothic" panose="020B0400000000000000" pitchFamily="34" charset="-128"/>
                        </a:rPr>
                        <a:t>タクシー）</a:t>
                      </a:r>
                      <a:endParaRPr kumimoji="1" lang="en-US" altLang="ja-JP" sz="140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観光スポットまで送迎</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200" b="0" dirty="0">
                          <a:solidFill>
                            <a:srgbClr val="666666"/>
                          </a:solidFill>
                          <a:latin typeface="Yu Gothic" panose="020B0400000000000000" pitchFamily="34" charset="-128"/>
                          <a:ea typeface="Yu Gothic" panose="020B0400000000000000" pitchFamily="34" charset="-128"/>
                        </a:rPr>
                        <a:t>常に</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宿泊・交通の連携</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山間部、冬の２次交通の不安</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386598095"/>
                  </a:ext>
                </a:extLst>
              </a:tr>
              <a:tr h="528045">
                <a:tc>
                  <a:txBody>
                    <a:bodyPr/>
                    <a:lstStyle/>
                    <a:p>
                      <a:pPr algn="ctr"/>
                      <a:r>
                        <a:rPr kumimoji="1" lang="ja-JP" altLang="en-US" sz="1400" dirty="0">
                          <a:solidFill>
                            <a:srgbClr val="666666"/>
                          </a:solidFill>
                          <a:latin typeface="Yu Gothic" panose="020B0400000000000000" pitchFamily="34" charset="-128"/>
                          <a:ea typeface="Yu Gothic" panose="020B0400000000000000" pitchFamily="34" charset="-128"/>
                        </a:rPr>
                        <a:t>観光協会</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a:solidFill>
                            <a:srgbClr val="666666"/>
                          </a:solidFill>
                          <a:latin typeface="Yu Gothic" panose="020B0400000000000000" pitchFamily="34" charset="-128"/>
                          <a:ea typeface="Yu Gothic" panose="020B0400000000000000" pitchFamily="34" charset="-128"/>
                        </a:rPr>
                        <a:t>来訪前の観光客に対する情報発信</a:t>
                      </a:r>
                      <a:endParaRPr kumimoji="1" lang="ja-JP" altLang="en-US"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常に</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a:solidFill>
                            <a:srgbClr val="666666"/>
                          </a:solidFill>
                          <a:latin typeface="Yu Gothic" panose="020B0400000000000000" pitchFamily="34" charset="-128"/>
                          <a:ea typeface="Yu Gothic" panose="020B0400000000000000" pitchFamily="34" charset="-128"/>
                        </a:rPr>
                        <a:t>ホームページ等</a:t>
                      </a:r>
                      <a:endParaRPr kumimoji="1" lang="ja-JP" altLang="en-US" sz="1200" b="0" dirty="0">
                        <a:solidFill>
                          <a:srgbClr val="666666"/>
                        </a:solidFill>
                        <a:latin typeface="Yu Gothic" panose="020B0400000000000000" pitchFamily="34" charset="-128"/>
                        <a:ea typeface="Yu Gothic" panose="020B0400000000000000" pitchFamily="34" charset="-128"/>
                      </a:endParaRP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r>
                        <a:rPr kumimoji="1" lang="ja-JP" altLang="en-US" sz="1200" b="0" dirty="0">
                          <a:solidFill>
                            <a:srgbClr val="666666"/>
                          </a:solidFill>
                          <a:latin typeface="Yu Gothic" panose="020B0400000000000000" pitchFamily="34" charset="-128"/>
                          <a:ea typeface="Yu Gothic" panose="020B0400000000000000" pitchFamily="34" charset="-128"/>
                        </a:rPr>
                        <a:t>滞在期間を考える来訪前のタイミングで、様々な企画等を一体的に伝達することが重要</a:t>
                      </a:r>
                    </a:p>
                  </a:txBody>
                  <a:tcPr marL="9000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239807661"/>
                  </a:ext>
                </a:extLst>
              </a:tr>
            </a:tbl>
          </a:graphicData>
        </a:graphic>
      </p:graphicFrame>
    </p:spTree>
    <p:extLst>
      <p:ext uri="{BB962C8B-B14F-4D97-AF65-F5344CB8AC3E}">
        <p14:creationId xmlns:p14="http://schemas.microsoft.com/office/powerpoint/2010/main" val="1952972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提言</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5" name="Google Shape;113;p26">
            <a:extLst>
              <a:ext uri="{FF2B5EF4-FFF2-40B4-BE49-F238E27FC236}">
                <a16:creationId xmlns:a16="http://schemas.microsoft.com/office/drawing/2014/main" id="{7AEFF727-F10D-CC4F-899C-9100AA000A86}"/>
              </a:ext>
            </a:extLst>
          </p:cNvPr>
          <p:cNvSpPr txBox="1"/>
          <p:nvPr/>
        </p:nvSpPr>
        <p:spPr>
          <a:xfrm>
            <a:off x="454255" y="1480216"/>
            <a:ext cx="2762670" cy="394609"/>
          </a:xfrm>
          <a:prstGeom prst="rect">
            <a:avLst/>
          </a:prstGeom>
          <a:solidFill>
            <a:schemeClr val="bg1">
              <a:lumMod val="85000"/>
            </a:schemeClr>
          </a:solidFill>
          <a:ln>
            <a:solidFill>
              <a:srgbClr val="666666"/>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理想状態に対する現状</a:t>
            </a:r>
            <a:endParaRPr kumimoji="0" lang="en-US" altLang="ja-JP"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6" name="Google Shape;113;p26">
            <a:extLst>
              <a:ext uri="{FF2B5EF4-FFF2-40B4-BE49-F238E27FC236}">
                <a16:creationId xmlns:a16="http://schemas.microsoft.com/office/drawing/2014/main" id="{7FC375D1-700B-F945-838C-05B84D14D213}"/>
              </a:ext>
            </a:extLst>
          </p:cNvPr>
          <p:cNvSpPr txBox="1"/>
          <p:nvPr/>
        </p:nvSpPr>
        <p:spPr>
          <a:xfrm>
            <a:off x="512129" y="4005425"/>
            <a:ext cx="2704795" cy="394609"/>
          </a:xfrm>
          <a:prstGeom prst="rect">
            <a:avLst/>
          </a:prstGeom>
          <a:solidFill>
            <a:srgbClr val="2E9051"/>
          </a:solidFill>
          <a:ln>
            <a:solidFill>
              <a:srgbClr val="2E9051"/>
            </a:solidFill>
          </a:ln>
        </p:spPr>
        <p:txBody>
          <a:bodyPr spcFirstLastPara="1" wrap="square" lIns="90000"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600" b="1"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Arial"/>
                <a:sym typeface="Arial"/>
              </a:rPr>
              <a:t>必要な施策</a:t>
            </a:r>
            <a:endParaRPr kumimoji="0" lang="en-US" altLang="ja-JP" sz="1600" b="1"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Arial"/>
              <a:sym typeface="Arial"/>
            </a:endParaRPr>
          </a:p>
        </p:txBody>
      </p:sp>
      <p:sp>
        <p:nvSpPr>
          <p:cNvPr id="7" name="テキスト ボックス 6">
            <a:extLst>
              <a:ext uri="{FF2B5EF4-FFF2-40B4-BE49-F238E27FC236}">
                <a16:creationId xmlns:a16="http://schemas.microsoft.com/office/drawing/2014/main" id="{411E9818-E9E3-F444-AFCF-05E1CD345B59}"/>
              </a:ext>
            </a:extLst>
          </p:cNvPr>
          <p:cNvSpPr txBox="1"/>
          <p:nvPr/>
        </p:nvSpPr>
        <p:spPr>
          <a:xfrm>
            <a:off x="454255" y="2025577"/>
            <a:ext cx="8376879" cy="1655172"/>
          </a:xfrm>
          <a:prstGeom prst="rect">
            <a:avLst/>
          </a:prstGeom>
          <a:solidFill>
            <a:schemeClr val="bg1">
              <a:lumMod val="85000"/>
            </a:schemeClr>
          </a:solidFill>
          <a:ln w="9525">
            <a:solidFill>
              <a:schemeClr val="bg1">
                <a:lumMod val="85000"/>
              </a:schemeClr>
            </a:solidFill>
          </a:ln>
        </p:spPr>
        <p:txBody>
          <a:bodyPr wrap="square" lIns="90000" rtlCol="0" anchor="ctr" anchorCtr="0">
            <a:noAutofit/>
          </a:bodyPr>
          <a:lstStyle/>
          <a:p>
            <a:pPr marL="285750" marR="0" lvl="0" indent="-285750" algn="l"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市役所による観光コンセプトの立案（大地の芸術祭の里、豪雪地域、縄文等）や、観光協会ホームページ等による情報発信は既に一定実施済み。</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285750" marR="0" lvl="0" indent="-285750" algn="l"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一方、観光関連事業者も独自に様々なイベントやプロモーションを実施しているが、それらの取組が市役所、観光協会の動きと同期できていない部分も多い。</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9" name="テキスト ボックス 8">
            <a:extLst>
              <a:ext uri="{FF2B5EF4-FFF2-40B4-BE49-F238E27FC236}">
                <a16:creationId xmlns:a16="http://schemas.microsoft.com/office/drawing/2014/main" id="{ABA92528-E05F-0547-B22A-A4DB82F805E4}"/>
              </a:ext>
            </a:extLst>
          </p:cNvPr>
          <p:cNvSpPr txBox="1"/>
          <p:nvPr/>
        </p:nvSpPr>
        <p:spPr>
          <a:xfrm>
            <a:off x="512130" y="4504060"/>
            <a:ext cx="8376879" cy="1908314"/>
          </a:xfrm>
          <a:prstGeom prst="rect">
            <a:avLst/>
          </a:prstGeom>
          <a:solidFill>
            <a:schemeClr val="bg1"/>
          </a:solidFill>
          <a:ln w="9525">
            <a:solidFill>
              <a:srgbClr val="2E9051"/>
            </a:solidFill>
          </a:ln>
        </p:spPr>
        <p:txBody>
          <a:bodyPr wrap="square" lIns="90000" rtlCol="0" anchor="ctr" anchorCtr="0">
            <a:noAutofit/>
          </a:bodyPr>
          <a:lstStyle/>
          <a:p>
            <a:pPr marL="285750" marR="0" lvl="0" indent="-285750" algn="l"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市役所、観光協会、その他観光関連事業者の取組を連動させていくことが必要。</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a:p>
            <a:pPr marL="285750" marR="0" lvl="0" indent="-285750" algn="l"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具体的には、</a:t>
            </a:r>
            <a:r>
              <a:rPr kumimoji="1" lang="ja-JP" altLang="en-US"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市役所が主体となった地域／事業者へのヒアリング（それに基づく現場に立脚したコンセプト立案）</a:t>
            </a: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。または、</a:t>
            </a:r>
            <a:r>
              <a:rPr kumimoji="1" lang="ja-JP" altLang="en-US" sz="1600" b="1"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複数の観光関連事業者、市役所、観光協会が参加するコンソーシアム形式での情報共有、企画立案</a:t>
            </a:r>
            <a:r>
              <a:rPr kumimoji="1" lang="ja-JP" altLang="en-US"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が必要ではないか。</a:t>
            </a:r>
            <a:endParaRPr kumimoji="1" lang="en-US" altLang="ja-JP" sz="16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Tree>
    <p:extLst>
      <p:ext uri="{BB962C8B-B14F-4D97-AF65-F5344CB8AC3E}">
        <p14:creationId xmlns:p14="http://schemas.microsoft.com/office/powerpoint/2010/main" val="1866735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508000"/>
            <a:ext cx="8648284" cy="88053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モデル図</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12" name="下矢印 11"/>
          <p:cNvSpPr/>
          <p:nvPr/>
        </p:nvSpPr>
        <p:spPr>
          <a:xfrm rot="10800000">
            <a:off x="3348643" y="3607534"/>
            <a:ext cx="250865" cy="1111889"/>
          </a:xfrm>
          <a:prstGeom prst="downArrow">
            <a:avLst/>
          </a:prstGeom>
          <a:solidFill>
            <a:srgbClr val="585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13" name="下矢印 12"/>
          <p:cNvSpPr/>
          <p:nvPr/>
        </p:nvSpPr>
        <p:spPr>
          <a:xfrm rot="16200000">
            <a:off x="3473405" y="158470"/>
            <a:ext cx="484632" cy="6517039"/>
          </a:xfrm>
          <a:prstGeom prst="downArrow">
            <a:avLst/>
          </a:prstGeom>
          <a:pattFill prst="dkVert">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18" name="角丸四角形 17"/>
          <p:cNvSpPr/>
          <p:nvPr/>
        </p:nvSpPr>
        <p:spPr>
          <a:xfrm>
            <a:off x="2887112" y="4942475"/>
            <a:ext cx="1173926" cy="677333"/>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コンテンツ</a:t>
            </a:r>
          </a:p>
        </p:txBody>
      </p:sp>
      <p:sp>
        <p:nvSpPr>
          <p:cNvPr id="20" name="角丸四角形 19"/>
          <p:cNvSpPr/>
          <p:nvPr/>
        </p:nvSpPr>
        <p:spPr>
          <a:xfrm>
            <a:off x="4415163" y="4940596"/>
            <a:ext cx="1111926" cy="677333"/>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2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WS</a:t>
            </a:r>
            <a:r>
              <a:rPr kumimoji="1" lang="ja-JP" altLang="en-US" sz="12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・その他</a:t>
            </a:r>
          </a:p>
        </p:txBody>
      </p:sp>
      <p:sp>
        <p:nvSpPr>
          <p:cNvPr id="2" name="角丸四角形 1"/>
          <p:cNvSpPr/>
          <p:nvPr/>
        </p:nvSpPr>
        <p:spPr>
          <a:xfrm rot="16200000">
            <a:off x="511440" y="3065925"/>
            <a:ext cx="1567886" cy="474167"/>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20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地域</a:t>
            </a:r>
          </a:p>
        </p:txBody>
      </p:sp>
      <p:sp>
        <p:nvSpPr>
          <p:cNvPr id="6" name="角丸四角形 5"/>
          <p:cNvSpPr/>
          <p:nvPr/>
        </p:nvSpPr>
        <p:spPr>
          <a:xfrm rot="16200000">
            <a:off x="1959396" y="3049077"/>
            <a:ext cx="1601582" cy="474167"/>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8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市役所</a:t>
            </a:r>
          </a:p>
        </p:txBody>
      </p:sp>
      <p:sp>
        <p:nvSpPr>
          <p:cNvPr id="7" name="角丸四角形 6"/>
          <p:cNvSpPr/>
          <p:nvPr/>
        </p:nvSpPr>
        <p:spPr>
          <a:xfrm rot="16200000">
            <a:off x="3387363" y="3059152"/>
            <a:ext cx="1581433" cy="474166"/>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8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観光協会</a:t>
            </a:r>
          </a:p>
        </p:txBody>
      </p:sp>
      <p:sp>
        <p:nvSpPr>
          <p:cNvPr id="8" name="角丸四角形 7"/>
          <p:cNvSpPr/>
          <p:nvPr/>
        </p:nvSpPr>
        <p:spPr>
          <a:xfrm rot="16200000">
            <a:off x="4874608" y="3035786"/>
            <a:ext cx="1561283" cy="524833"/>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旅館　　・　交通</a:t>
            </a:r>
          </a:p>
        </p:txBody>
      </p:sp>
      <p:sp>
        <p:nvSpPr>
          <p:cNvPr id="27" name="角丸四角形 26"/>
          <p:cNvSpPr/>
          <p:nvPr/>
        </p:nvSpPr>
        <p:spPr>
          <a:xfrm>
            <a:off x="826694" y="4163479"/>
            <a:ext cx="1132111" cy="337989"/>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ヒアリング</a:t>
            </a:r>
            <a:endParaRPr kumimoji="1" lang="ja-JP" altLang="en-US" sz="24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endParaRPr>
          </a:p>
        </p:txBody>
      </p:sp>
      <p:sp>
        <p:nvSpPr>
          <p:cNvPr id="28" name="角丸四角形 27"/>
          <p:cNvSpPr/>
          <p:nvPr/>
        </p:nvSpPr>
        <p:spPr>
          <a:xfrm>
            <a:off x="2173927" y="4163481"/>
            <a:ext cx="1132111" cy="337988"/>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立案</a:t>
            </a:r>
            <a:endParaRPr kumimoji="1" lang="en-US" altLang="ja-JP" sz="16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endParaRPr>
          </a:p>
        </p:txBody>
      </p:sp>
      <p:sp>
        <p:nvSpPr>
          <p:cNvPr id="29" name="角丸四角形 28"/>
          <p:cNvSpPr/>
          <p:nvPr/>
        </p:nvSpPr>
        <p:spPr>
          <a:xfrm>
            <a:off x="3612023" y="4170044"/>
            <a:ext cx="1132111" cy="337989"/>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発信</a:t>
            </a:r>
            <a:endParaRPr kumimoji="1" lang="ja-JP" altLang="en-US" sz="24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endParaRPr>
          </a:p>
        </p:txBody>
      </p:sp>
      <p:sp>
        <p:nvSpPr>
          <p:cNvPr id="30" name="角丸四角形 29"/>
          <p:cNvSpPr/>
          <p:nvPr/>
        </p:nvSpPr>
        <p:spPr>
          <a:xfrm>
            <a:off x="5102160" y="4163898"/>
            <a:ext cx="1132111" cy="337989"/>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6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rPr>
              <a:t>おもてなし</a:t>
            </a:r>
            <a:endParaRPr kumimoji="1" lang="ja-JP" altLang="en-US" sz="2400" b="1" i="0" u="none" strike="noStrike" kern="0" cap="none" spc="0" normalizeH="0" baseline="0" noProof="0" dirty="0">
              <a:ln>
                <a:noFill/>
              </a:ln>
              <a:solidFill>
                <a:sysClr val="windowText" lastClr="000000"/>
              </a:solidFill>
              <a:effectLst/>
              <a:uLnTx/>
              <a:uFillTx/>
              <a:latin typeface="Arial"/>
              <a:ea typeface="ＭＳ Ｐゴシック" panose="020B0600070205080204" pitchFamily="50" charset="-128"/>
              <a:cs typeface="+mn-cs"/>
              <a:sym typeface="Arial"/>
            </a:endParaRPr>
          </a:p>
        </p:txBody>
      </p:sp>
      <p:sp>
        <p:nvSpPr>
          <p:cNvPr id="43" name="下矢印 42"/>
          <p:cNvSpPr/>
          <p:nvPr/>
        </p:nvSpPr>
        <p:spPr>
          <a:xfrm rot="10800000">
            <a:off x="4785704" y="3607533"/>
            <a:ext cx="250865" cy="1111889"/>
          </a:xfrm>
          <a:prstGeom prst="downArrow">
            <a:avLst/>
          </a:prstGeom>
          <a:solidFill>
            <a:srgbClr val="585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panose="020B0600070205080204" pitchFamily="50" charset="-128"/>
              <a:cs typeface="+mn-cs"/>
              <a:sym typeface="Arial"/>
            </a:endParaRPr>
          </a:p>
        </p:txBody>
      </p:sp>
      <p:sp>
        <p:nvSpPr>
          <p:cNvPr id="44" name="星 6 43"/>
          <p:cNvSpPr/>
          <p:nvPr/>
        </p:nvSpPr>
        <p:spPr>
          <a:xfrm>
            <a:off x="6971686" y="2347435"/>
            <a:ext cx="1992500" cy="2139107"/>
          </a:xfrm>
          <a:prstGeom prst="star6">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2000" b="1"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rPr>
              <a:t>滞在時間の増加</a:t>
            </a:r>
          </a:p>
        </p:txBody>
      </p:sp>
      <p:sp>
        <p:nvSpPr>
          <p:cNvPr id="25" name="Google Shape;113;p26"/>
          <p:cNvSpPr txBox="1"/>
          <p:nvPr/>
        </p:nvSpPr>
        <p:spPr>
          <a:xfrm>
            <a:off x="43892" y="5833625"/>
            <a:ext cx="8920294" cy="88053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地域の観光資源（地域住民にとって当たり前）を生かし、</a:t>
            </a:r>
            <a:endParaRPr kumimoji="0" lang="en-US" altLang="ja-JP" sz="24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各団体の取組を連動させることで、滞在時間を増加させる</a:t>
            </a:r>
            <a:endParaRPr kumimoji="0" lang="en-US" altLang="ja-JP" sz="20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p:txBody>
      </p:sp>
    </p:spTree>
    <p:extLst>
      <p:ext uri="{BB962C8B-B14F-4D97-AF65-F5344CB8AC3E}">
        <p14:creationId xmlns:p14="http://schemas.microsoft.com/office/powerpoint/2010/main" val="31344758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44196"/>
            <a:ext cx="8648284" cy="40390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コンテンツ・</a:t>
            </a:r>
            <a:r>
              <a:rPr kumimoji="0" lang="en-US" altLang="ja-JP" sz="28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rPr>
              <a:t>WS</a:t>
            </a:r>
            <a:endParaRPr kumimoji="0" lang="en-US" altLang="ja-JP" sz="2400" b="0" i="0" u="none" strike="noStrike" kern="0" cap="none" spc="0" normalizeH="0" baseline="0" noProof="0" dirty="0">
              <a:ln>
                <a:noFill/>
              </a:ln>
              <a:solidFill>
                <a:srgbClr val="666666"/>
              </a:solidFill>
              <a:effectLst/>
              <a:uLnTx/>
              <a:uFillTx/>
              <a:latin typeface="Yu Gothic" panose="020B0400000000000000" pitchFamily="34" charset="-128"/>
              <a:ea typeface="Yu Gothic" panose="020B0400000000000000" pitchFamily="34" charset="-128"/>
              <a:cs typeface="Arial"/>
              <a:sym typeface="Arial"/>
            </a:endParaRPr>
          </a:p>
        </p:txBody>
      </p:sp>
      <p:sp>
        <p:nvSpPr>
          <p:cNvPr id="322" name="Google Shape;114;p26">
            <a:extLst>
              <a:ext uri="{FF2B5EF4-FFF2-40B4-BE49-F238E27FC236}">
                <a16:creationId xmlns:a16="http://schemas.microsoft.com/office/drawing/2014/main" id="{039D5F9C-24F1-414E-A528-8595E9753906}"/>
              </a:ext>
            </a:extLst>
          </p:cNvPr>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ja" sz="13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sz="1300" b="0" i="0" u="none" strike="noStrike" kern="0" cap="none" spc="0" normalizeH="0" baseline="0" noProof="0" dirty="0">
              <a:ln>
                <a:noFill/>
              </a:ln>
              <a:solidFill>
                <a:srgbClr val="595959"/>
              </a:solidFill>
              <a:effectLst/>
              <a:uLnTx/>
              <a:uFillTx/>
              <a:latin typeface="Arial"/>
              <a:cs typeface="Arial"/>
              <a:sym typeface="Arial"/>
            </a:endParaRPr>
          </a:p>
        </p:txBody>
      </p:sp>
      <p:sp>
        <p:nvSpPr>
          <p:cNvPr id="4" name="Google Shape;113;p26">
            <a:extLst>
              <a:ext uri="{FF2B5EF4-FFF2-40B4-BE49-F238E27FC236}">
                <a16:creationId xmlns:a16="http://schemas.microsoft.com/office/drawing/2014/main" id="{61F767BA-032A-9742-91ED-ECD1CBABD374}"/>
              </a:ext>
            </a:extLst>
          </p:cNvPr>
          <p:cNvSpPr txBox="1"/>
          <p:nvPr/>
        </p:nvSpPr>
        <p:spPr>
          <a:xfrm>
            <a:off x="344502" y="1312758"/>
            <a:ext cx="8212282" cy="5282876"/>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＜松之山</a:t>
            </a:r>
            <a:r>
              <a:rPr kumimoji="0" lang="en-US" altLang="ja-JP"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Bar</a:t>
            </a:r>
            <a:r>
              <a:rPr kumimoji="0" lang="ja-JP" altLang="en-US"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a:t>
            </a:r>
            <a:r>
              <a:rPr kumimoji="0" lang="en-US" altLang="ja-JP"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2</a:t>
            </a:r>
            <a:r>
              <a:rPr kumimoji="0" lang="ja-JP" altLang="en-US"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時間限定）＞</a:t>
            </a:r>
            <a:endParaRPr kumimoji="0" lang="en-US" altLang="ja-JP"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・宿泊施設の近くに朝・夜に空いている施設がない</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・タクシー会社も活用し誘客</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＜ほくほく線沿線めぐりツアー＞</a:t>
            </a:r>
            <a:endParaRPr kumimoji="0" lang="en-US" altLang="ja-JP"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・新潟は「米」「酒」というイメージ（観光客目線）</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・米への関心が高い</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・ちょい飲みインバウンド　</a:t>
            </a:r>
            <a:r>
              <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a:t>
            </a: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言語対応必須</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＜日常旅行プラン＞</a:t>
            </a:r>
            <a:endParaRPr kumimoji="0" lang="en-US" altLang="ja-JP"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・除雪車に試乗（私道のみ）</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・芸術祭作品メンテナンス（作家と一緒に作業）</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＜他地域との連携＞</a:t>
            </a:r>
            <a:endParaRPr kumimoji="0" lang="en-US" altLang="ja-JP" sz="1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・共通する要素（寺社仏閣など）</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ja-JP" altLang="en-US"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・宿泊と交通の連携</a:t>
            </a:r>
            <a:endParaRPr kumimoji="0" lang="en-US" altLang="ja-JP" sz="180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p:txBody>
      </p:sp>
    </p:spTree>
    <p:extLst>
      <p:ext uri="{BB962C8B-B14F-4D97-AF65-F5344CB8AC3E}">
        <p14:creationId xmlns:p14="http://schemas.microsoft.com/office/powerpoint/2010/main" val="525123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JP" altLang="en-US" sz="3000" b="1">
                <a:solidFill>
                  <a:srgbClr val="666666"/>
                </a:solidFill>
                <a:latin typeface="Yu Gothic" panose="020B0400000000000000" pitchFamily="34" charset="-128"/>
                <a:ea typeface="Yu Gothic" panose="020B0400000000000000" pitchFamily="34" charset="-128"/>
              </a:rPr>
              <a:t>講評</a:t>
            </a:r>
            <a:endParaRPr sz="3000" b="1" dirty="0">
              <a:solidFill>
                <a:srgbClr val="666666"/>
              </a:solidFill>
              <a:latin typeface="Yu Gothic" panose="020B0400000000000000" pitchFamily="34" charset="-128"/>
              <a:ea typeface="Yu Gothic" panose="020B0400000000000000" pitchFamily="34" charset="-128"/>
            </a:endParaRPr>
          </a:p>
        </p:txBody>
      </p:sp>
      <p:sp>
        <p:nvSpPr>
          <p:cNvPr id="114" name="Google Shape;114;p26"/>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34</a:t>
            </a:fld>
            <a:endParaRPr/>
          </a:p>
        </p:txBody>
      </p:sp>
    </p:spTree>
    <p:extLst>
      <p:ext uri="{BB962C8B-B14F-4D97-AF65-F5344CB8AC3E}">
        <p14:creationId xmlns:p14="http://schemas.microsoft.com/office/powerpoint/2010/main" val="2419594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7"/>
          <p:cNvSpPr txBox="1"/>
          <p:nvPr/>
        </p:nvSpPr>
        <p:spPr>
          <a:xfrm>
            <a:off x="457200" y="6240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altLang="en-US" sz="3000" b="1" dirty="0">
                <a:solidFill>
                  <a:srgbClr val="666666"/>
                </a:solidFill>
              </a:rPr>
              <a:t>クロージング</a:t>
            </a:r>
            <a:endParaRPr sz="3000" b="1" dirty="0">
              <a:solidFill>
                <a:srgbClr val="666666"/>
              </a:solidFill>
            </a:endParaRPr>
          </a:p>
        </p:txBody>
      </p:sp>
      <p:sp>
        <p:nvSpPr>
          <p:cNvPr id="128" name="Google Shape;128;p27"/>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ltLang="ja"/>
              <a:t>35</a:t>
            </a:fld>
            <a:endParaRPr/>
          </a:p>
        </p:txBody>
      </p:sp>
    </p:spTree>
    <p:extLst>
      <p:ext uri="{BB962C8B-B14F-4D97-AF65-F5344CB8AC3E}">
        <p14:creationId xmlns:p14="http://schemas.microsoft.com/office/powerpoint/2010/main" val="1397807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US" altLang="ja" sz="1300">
                <a:solidFill>
                  <a:schemeClr val="dk2"/>
                </a:solidFill>
              </a:rPr>
              <a:t>36</a:t>
            </a:fld>
            <a:endParaRPr sz="1300" dirty="0">
              <a:solidFill>
                <a:schemeClr val="dk2"/>
              </a:solidFill>
            </a:endParaRPr>
          </a:p>
        </p:txBody>
      </p:sp>
      <p:sp>
        <p:nvSpPr>
          <p:cNvPr id="105" name="Google Shape;105;p25"/>
          <p:cNvSpPr txBox="1"/>
          <p:nvPr/>
        </p:nvSpPr>
        <p:spPr>
          <a:xfrm>
            <a:off x="0" y="1677325"/>
            <a:ext cx="9144000" cy="2937000"/>
          </a:xfrm>
          <a:prstGeom prst="rect">
            <a:avLst/>
          </a:prstGeom>
          <a:noFill/>
          <a:ln>
            <a:noFill/>
          </a:ln>
        </p:spPr>
        <p:txBody>
          <a:bodyPr spcFirstLastPara="1" wrap="square" lIns="91425" tIns="91425" rIns="91425" bIns="91425" anchor="ctr" anchorCtr="0">
            <a:noAutofit/>
          </a:bodyPr>
          <a:lstStyle/>
          <a:p>
            <a:pPr lvl="0" algn="ctr">
              <a:lnSpc>
                <a:spcPct val="150000"/>
              </a:lnSpc>
            </a:pPr>
            <a:r>
              <a:rPr lang="ja-JP" altLang="en-US" sz="3400" b="1">
                <a:solidFill>
                  <a:srgbClr val="666666"/>
                </a:solidFill>
              </a:rPr>
              <a:t>ありがとうございました！</a:t>
            </a:r>
            <a:endParaRPr lang="en-US" altLang="ja-JP" sz="3400" b="1" dirty="0">
              <a:solidFill>
                <a:srgbClr val="666666"/>
              </a:solidFill>
            </a:endParaRPr>
          </a:p>
        </p:txBody>
      </p:sp>
    </p:spTree>
    <p:extLst>
      <p:ext uri="{BB962C8B-B14F-4D97-AF65-F5344CB8AC3E}">
        <p14:creationId xmlns:p14="http://schemas.microsoft.com/office/powerpoint/2010/main" val="240344548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spcFirstLastPara="1" wrap="square" lIns="91425" tIns="91425" rIns="91425" bIns="91425" anchor="ctr" anchorCtr="0">
        <a:noAutofit/>
      </a:bodyPr>
      <a:lstStyle>
        <a:defPPr>
          <a:lnSpc>
            <a:spcPct val="150000"/>
          </a:lnSpc>
          <a:defRPr sz="2400" dirty="0" smtClean="0">
            <a:solidFill>
              <a:srgbClr val="666666"/>
            </a:solidFill>
            <a:latin typeface="Yu Gothic" panose="020B0400000000000000" pitchFamily="34" charset="-128"/>
            <a:ea typeface="Yu Gothic" panose="020B0400000000000000" pitchFamily="34" charset="-128"/>
          </a:defRPr>
        </a:defPPr>
      </a:lstStyle>
    </a:txDef>
  </a:objectDefaults>
  <a:extraClrSchemeLst/>
</a:theme>
</file>

<file path=ppt/theme/theme3.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4241</Words>
  <Application>Microsoft Office PowerPoint</Application>
  <PresentationFormat>画面に合わせる (4:3)</PresentationFormat>
  <Paragraphs>629</Paragraphs>
  <Slides>36</Slides>
  <Notes>35</Notes>
  <HiddenSlides>0</HiddenSlides>
  <MMClips>0</MMClips>
  <ScaleCrop>false</ScaleCrop>
  <HeadingPairs>
    <vt:vector size="6" baseType="variant">
      <vt:variant>
        <vt:lpstr>使用されているフォント</vt:lpstr>
      </vt:variant>
      <vt:variant>
        <vt:i4>4</vt:i4>
      </vt:variant>
      <vt:variant>
        <vt:lpstr>テーマ</vt:lpstr>
      </vt:variant>
      <vt:variant>
        <vt:i4>4</vt:i4>
      </vt:variant>
      <vt:variant>
        <vt:lpstr>スライド タイトル</vt:lpstr>
      </vt:variant>
      <vt:variant>
        <vt:i4>36</vt:i4>
      </vt:variant>
    </vt:vector>
  </HeadingPairs>
  <TitlesOfParts>
    <vt:vector size="44" baseType="lpstr">
      <vt:lpstr>ＭＳ Ｐゴシック</vt:lpstr>
      <vt:lpstr>Yu Gothic</vt:lpstr>
      <vt:lpstr>Arial</vt:lpstr>
      <vt:lpstr>Calibri</vt:lpstr>
      <vt:lpstr>Simple Light</vt:lpstr>
      <vt:lpstr>1_Simple Light</vt:lpstr>
      <vt:lpstr>2_Simple Light</vt:lpstr>
      <vt:lpstr>3_Simple Light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modified xsi:type="dcterms:W3CDTF">2020-11-04T01:57:37Z</dcterms:modified>
</cp:coreProperties>
</file>