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4"/>
  </p:sldMasterIdLst>
  <p:notesMasterIdLst>
    <p:notesMasterId r:id="rId6"/>
  </p:notesMasterIdLst>
  <p:sldIdLst>
    <p:sldId id="281" r:id="rId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様式案" id="{973310A4-4DAB-4CE0-AD02-16F8F4A2D923}">
          <p14:sldIdLst>
            <p14:sldId id="28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3F3"/>
    <a:srgbClr val="FFFFFF"/>
    <a:srgbClr val="ABE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3CBAA5-8DE0-B0F8-DAF7-C5C58EF800A7}" v="1" dt="2025-03-31T08:37:38.676"/>
    <p1510:client id="{481ACAC6-EB57-4CE9-B1A3-B4CB0E38F721}" v="2" dt="2025-03-31T09:23:07.164"/>
    <p1510:client id="{ACC1418E-2455-46B7-BC84-0953C6C4BC47}" v="3" dt="2025-03-31T08:39:35.131"/>
    <p1510:client id="{E46C2EEC-AF8B-42AE-8C64-9E684EC74A2A}" v="7" dt="2025-03-31T08:38:20.532"/>
    <p1510:client id="{F9BB0DCD-99F5-459F-B6EC-56E7F2D6B0D4}" v="3" dt="2025-03-31T08:37:05.67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158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8C0CC3-A7E6-4995-9864-F2253A6B8DA3}" type="datetimeFigureOut">
              <a:rPr kumimoji="1" lang="ja-JP" altLang="en-US" smtClean="0"/>
              <a:t>2025/3/31</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C404AF-6A5D-4CEE-BEFC-11C7E990FB07}" type="slidenum">
              <a:rPr kumimoji="1" lang="ja-JP" altLang="en-US" smtClean="0"/>
              <a:t>‹#›</a:t>
            </a:fld>
            <a:endParaRPr kumimoji="1" lang="ja-JP" altLang="en-US"/>
          </a:p>
        </p:txBody>
      </p:sp>
    </p:spTree>
    <p:extLst>
      <p:ext uri="{BB962C8B-B14F-4D97-AF65-F5344CB8AC3E}">
        <p14:creationId xmlns:p14="http://schemas.microsoft.com/office/powerpoint/2010/main" val="20080075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5BDF99E-15D3-4C10-B5DA-943C21243972}" type="slidenum">
              <a:rPr kumimoji="1" lang="ja-JP" altLang="en-US" smtClean="0"/>
              <a:t>1</a:t>
            </a:fld>
            <a:endParaRPr kumimoji="1" lang="ja-JP" altLang="en-US"/>
          </a:p>
        </p:txBody>
      </p:sp>
    </p:spTree>
    <p:extLst>
      <p:ext uri="{BB962C8B-B14F-4D97-AF65-F5344CB8AC3E}">
        <p14:creationId xmlns:p14="http://schemas.microsoft.com/office/powerpoint/2010/main" val="2782951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001733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2441585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56628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1842485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68973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504563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1676952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547041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405571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219191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419C3F6-8DBB-4F9B-9107-05C93C5FA739}" type="datetimeFigureOut">
              <a:rPr kumimoji="1" lang="ja-JP" altLang="en-US" smtClean="0"/>
              <a:t>2025/3/31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3606466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9C3F6-8DBB-4F9B-9107-05C93C5FA739}" type="datetimeFigureOut">
              <a:rPr kumimoji="1" lang="ja-JP" altLang="en-US" smtClean="0"/>
              <a:t>2025/3/31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DB6F2-3851-421C-AF8D-EB9BCC860375}" type="slidenum">
              <a:rPr kumimoji="1" lang="ja-JP" altLang="en-US" smtClean="0"/>
              <a:t>‹#›</a:t>
            </a:fld>
            <a:endParaRPr kumimoji="1" lang="ja-JP" altLang="en-US"/>
          </a:p>
        </p:txBody>
      </p:sp>
    </p:spTree>
    <p:extLst>
      <p:ext uri="{BB962C8B-B14F-4D97-AF65-F5344CB8AC3E}">
        <p14:creationId xmlns:p14="http://schemas.microsoft.com/office/powerpoint/2010/main" val="15062095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9609666" y="6663261"/>
            <a:ext cx="381000" cy="276999"/>
          </a:xfrm>
          <a:prstGeom prst="rect">
            <a:avLst/>
          </a:prstGeom>
          <a:noFill/>
        </p:spPr>
        <p:txBody>
          <a:bodyPr wrap="square" rtlCol="0">
            <a:spAutoFit/>
          </a:bodyPr>
          <a:lstStyle/>
          <a:p>
            <a:pPr algn="r"/>
            <a:r>
              <a:rPr kumimoji="1" lang="en-US" altLang="ja-JP" sz="1200" b="1"/>
              <a:t>1</a:t>
            </a:r>
            <a:endParaRPr kumimoji="1" lang="ja-JP" altLang="en-US" sz="1200" b="1"/>
          </a:p>
        </p:txBody>
      </p:sp>
      <p:graphicFrame>
        <p:nvGraphicFramePr>
          <p:cNvPr id="2" name="表 1">
            <a:extLst>
              <a:ext uri="{FF2B5EF4-FFF2-40B4-BE49-F238E27FC236}">
                <a16:creationId xmlns:a16="http://schemas.microsoft.com/office/drawing/2014/main" id="{23D16716-D23D-835F-4BBC-21CD610A32DE}"/>
              </a:ext>
            </a:extLst>
          </p:cNvPr>
          <p:cNvGraphicFramePr>
            <a:graphicFrameLocks noGrp="1"/>
          </p:cNvGraphicFramePr>
          <p:nvPr>
            <p:extLst>
              <p:ext uri="{D42A27DB-BD31-4B8C-83A1-F6EECF244321}">
                <p14:modId xmlns:p14="http://schemas.microsoft.com/office/powerpoint/2010/main" val="3535172079"/>
              </p:ext>
            </p:extLst>
          </p:nvPr>
        </p:nvGraphicFramePr>
        <p:xfrm>
          <a:off x="165004" y="1508760"/>
          <a:ext cx="9570262" cy="5214396"/>
        </p:xfrm>
        <a:graphic>
          <a:graphicData uri="http://schemas.openxmlformats.org/drawingml/2006/table">
            <a:tbl>
              <a:tblPr>
                <a:tableStyleId>{5C22544A-7EE6-4342-B048-85BDC9FD1C3A}</a:tableStyleId>
              </a:tblPr>
              <a:tblGrid>
                <a:gridCol w="329141">
                  <a:extLst>
                    <a:ext uri="{9D8B030D-6E8A-4147-A177-3AD203B41FA5}">
                      <a16:colId xmlns:a16="http://schemas.microsoft.com/office/drawing/2014/main" val="2452668610"/>
                    </a:ext>
                  </a:extLst>
                </a:gridCol>
                <a:gridCol w="940630">
                  <a:extLst>
                    <a:ext uri="{9D8B030D-6E8A-4147-A177-3AD203B41FA5}">
                      <a16:colId xmlns:a16="http://schemas.microsoft.com/office/drawing/2014/main" val="3963030071"/>
                    </a:ext>
                  </a:extLst>
                </a:gridCol>
                <a:gridCol w="1792519">
                  <a:extLst>
                    <a:ext uri="{9D8B030D-6E8A-4147-A177-3AD203B41FA5}">
                      <a16:colId xmlns:a16="http://schemas.microsoft.com/office/drawing/2014/main" val="169751370"/>
                    </a:ext>
                  </a:extLst>
                </a:gridCol>
                <a:gridCol w="3496235">
                  <a:extLst>
                    <a:ext uri="{9D8B030D-6E8A-4147-A177-3AD203B41FA5}">
                      <a16:colId xmlns:a16="http://schemas.microsoft.com/office/drawing/2014/main" val="468475387"/>
                    </a:ext>
                  </a:extLst>
                </a:gridCol>
                <a:gridCol w="3011737">
                  <a:extLst>
                    <a:ext uri="{9D8B030D-6E8A-4147-A177-3AD203B41FA5}">
                      <a16:colId xmlns:a16="http://schemas.microsoft.com/office/drawing/2014/main" val="332807832"/>
                    </a:ext>
                  </a:extLst>
                </a:gridCol>
              </a:tblGrid>
              <a:tr h="1350423">
                <a:tc gridSpan="2">
                  <a:txBody>
                    <a:bodyPr/>
                    <a:lstStyle/>
                    <a:p>
                      <a:pPr algn="ctr"/>
                      <a:r>
                        <a:rPr kumimoji="1" lang="ja-JP" altLang="en-US" sz="1050" b="1" i="0" kern="1200">
                          <a:solidFill>
                            <a:schemeClr val="dk1"/>
                          </a:solidFill>
                          <a:effectLst/>
                          <a:latin typeface="+mn-lt"/>
                          <a:ea typeface="+mn-ea"/>
                          <a:cs typeface="+mn-cs"/>
                        </a:rPr>
                        <a:t>目的やねらい、</a:t>
                      </a:r>
                      <a:endParaRPr kumimoji="1" lang="en-US" altLang="ja-JP" sz="1050" b="1" i="0" kern="1200">
                        <a:solidFill>
                          <a:schemeClr val="dk1"/>
                        </a:solidFill>
                        <a:effectLst/>
                        <a:latin typeface="+mn-lt"/>
                        <a:ea typeface="+mn-ea"/>
                        <a:cs typeface="+mn-cs"/>
                      </a:endParaRPr>
                    </a:p>
                    <a:p>
                      <a:pPr algn="ctr"/>
                      <a:r>
                        <a:rPr kumimoji="1" lang="ja-JP" altLang="en-US" sz="1050" b="1" i="0" kern="1200">
                          <a:solidFill>
                            <a:schemeClr val="dk1"/>
                          </a:solidFill>
                          <a:effectLst/>
                          <a:latin typeface="+mn-lt"/>
                          <a:ea typeface="+mn-ea"/>
                          <a:cs typeface="+mn-cs"/>
                        </a:rPr>
                        <a:t>背景や経緯</a:t>
                      </a:r>
                      <a:endParaRPr kumimoji="1" lang="ja-JP" altLang="en-US" sz="6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pPr algn="ctr"/>
                      <a:endParaRPr kumimoji="1" lang="ja-JP" altLang="en-US" sz="105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gridSpan="3">
                  <a:txBody>
                    <a:bodyPr/>
                    <a:lstStyle/>
                    <a:p>
                      <a:r>
                        <a:rPr lang="ja-JP" altLang="en-US" sz="1050">
                          <a:latin typeface="+mn-ea"/>
                          <a:ea typeface="+mn-ea"/>
                        </a:rPr>
                        <a:t>（RESASを活用した授業を実施することとした背景や経緯、またRESASを活用する目的やねらいについて記載してください。）</a:t>
                      </a:r>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extLst>
                  <a:ext uri="{0D108BD9-81ED-4DB2-BD59-A6C34878D82A}">
                    <a16:rowId xmlns:a16="http://schemas.microsoft.com/office/drawing/2014/main" val="178991806"/>
                  </a:ext>
                </a:extLst>
              </a:tr>
              <a:tr h="257073">
                <a:tc rowSpan="2">
                  <a:txBody>
                    <a:bodyPr/>
                    <a:lstStyle/>
                    <a:p>
                      <a:pPr algn="ctr"/>
                      <a:r>
                        <a:rPr lang="ja-JP" altLang="en-US" sz="1050" b="1"/>
                        <a:t>取組内容 </a:t>
                      </a:r>
                      <a:endParaRPr lang="en-US" altLang="ja-JP" sz="1050" b="1"/>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gridSpan="2">
                  <a:txBody>
                    <a:bodyPr/>
                    <a:lstStyle/>
                    <a:p>
                      <a:pPr algn="ctr"/>
                      <a:r>
                        <a:rPr kumimoji="1" lang="ja-JP" altLang="en-US" sz="1050" b="1"/>
                        <a:t>概要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endParaRPr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kumimoji="1" lang="ja-JP" altLang="en-US" sz="1050" b="1">
                          <a:latin typeface="+mn-ea"/>
                          <a:ea typeface="+mn-ea"/>
                        </a:rPr>
                        <a:t>授業の構成・カリキュラム等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lang="ja-JP" altLang="en-US" sz="1050" b="1"/>
                        <a:t>活動の様子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extLst>
                  <a:ext uri="{0D108BD9-81ED-4DB2-BD59-A6C34878D82A}">
                    <a16:rowId xmlns:a16="http://schemas.microsoft.com/office/drawing/2014/main" val="3406989845"/>
                  </a:ext>
                </a:extLst>
              </a:tr>
              <a:tr h="2800867">
                <a:tc v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l"/>
                      <a:r>
                        <a:rPr lang="ja-JP" altLang="en-US" sz="1050"/>
                        <a:t>（授業や取組みの概要について記載してください。）</a:t>
                      </a:r>
                      <a:endParaRPr kumimoji="1" lang="ja-JP" altLang="en-US"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ja-JP" altLang="en-US" sz="1050"/>
                        <a:t>（生徒児童への問いかけの内容や思考のアプローチ、カリキュラムなどを記載してください。）</a:t>
                      </a:r>
                      <a:endParaRPr kumimoji="1" lang="ja-JP" altLang="en-US"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ja-JP" altLang="en-US" sz="1050"/>
                        <a:t>（生徒の活動の様子の写真などがあれば添付に協力ください。）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332957892"/>
                  </a:ext>
                </a:extLst>
              </a:tr>
              <a:tr h="806033">
                <a:tc gridSpan="2">
                  <a:txBody>
                    <a:bodyPr/>
                    <a:lstStyle/>
                    <a:p>
                      <a:pPr marL="0" indent="0" algn="ctr"/>
                      <a:r>
                        <a:rPr kumimoji="1" lang="ja-JP" altLang="en-US" sz="1050" b="1">
                          <a:solidFill>
                            <a:schemeClr val="tx1"/>
                          </a:solidFill>
                          <a:latin typeface="+mn-ea"/>
                          <a:ea typeface="+mn-ea"/>
                        </a:rPr>
                        <a:t>成果</a:t>
                      </a:r>
                      <a:endParaRPr kumimoji="1" lang="en-US" altLang="ja-JP" sz="1050" b="1">
                        <a:solidFill>
                          <a:schemeClr val="tx1"/>
                        </a:solidFill>
                        <a:latin typeface="+mn-ea"/>
                        <a:ea typeface="+mn-ea"/>
                      </a:endParaRPr>
                    </a:p>
                    <a:p>
                      <a:pPr marL="0" indent="0" algn="ctr"/>
                      <a:r>
                        <a:rPr kumimoji="1" lang="ja-JP" altLang="en-US" sz="1050" b="1">
                          <a:solidFill>
                            <a:schemeClr val="tx1"/>
                          </a:solidFill>
                          <a:latin typeface="+mn-ea"/>
                          <a:ea typeface="+mn-ea"/>
                        </a:rPr>
                        <a:t>（発見・気づき）</a:t>
                      </a:r>
                      <a:endParaRPr kumimoji="1" lang="en-US" altLang="ja-JP" sz="1050" b="1">
                        <a:solidFill>
                          <a:schemeClr val="tx1"/>
                        </a:solidFill>
                        <a:latin typeface="+mn-ea"/>
                        <a:ea typeface="+mn-ea"/>
                      </a:endParaRPr>
                    </a:p>
                    <a:p>
                      <a:pPr algn="ctr"/>
                      <a:r>
                        <a:rPr kumimoji="1" lang="ja-JP" altLang="en-US" sz="1050" b="1">
                          <a:solidFill>
                            <a:schemeClr val="tx1"/>
                          </a:solidFill>
                          <a:latin typeface="+mn-ea"/>
                          <a:ea typeface="+mn-ea"/>
                        </a:rPr>
                        <a:t>及び課題</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pPr algn="ctr"/>
                      <a:endParaRPr kumimoji="1" lang="ja-JP" altLang="en-US" sz="1050" b="1">
                        <a:solidFill>
                          <a:schemeClr val="tx1"/>
                        </a:solidFill>
                        <a:latin typeface="+mn-ea"/>
                        <a:ea typeface="+mn-ea"/>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gridSpan="3">
                  <a:txBody>
                    <a:bodyPr/>
                    <a:lstStyle/>
                    <a:p>
                      <a:r>
                        <a:rPr lang="ja-JP" altLang="en-US" sz="1050">
                          <a:latin typeface="+mn-ea"/>
                          <a:ea typeface="+mn-ea"/>
                        </a:rPr>
                        <a:t>（授業を通じて生徒または先生にとってどのような発見、気づきがあったのか、また今後の取組みや次年度に向けた課題等があれば記載してください。）</a:t>
                      </a:r>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extLst>
                  <a:ext uri="{0D108BD9-81ED-4DB2-BD59-A6C34878D82A}">
                    <a16:rowId xmlns:a16="http://schemas.microsoft.com/office/drawing/2014/main" val="363274156"/>
                  </a:ext>
                </a:extLst>
              </a:tr>
            </a:tbl>
          </a:graphicData>
        </a:graphic>
      </p:graphicFrame>
      <p:graphicFrame>
        <p:nvGraphicFramePr>
          <p:cNvPr id="3" name="Table 4">
            <a:extLst>
              <a:ext uri="{FF2B5EF4-FFF2-40B4-BE49-F238E27FC236}">
                <a16:creationId xmlns:a16="http://schemas.microsoft.com/office/drawing/2014/main" id="{1E080ABB-0B6F-E0E1-7EA1-FAA4BDC62D58}"/>
              </a:ext>
            </a:extLst>
          </p:cNvPr>
          <p:cNvGraphicFramePr>
            <a:graphicFrameLocks noGrp="1"/>
          </p:cNvGraphicFramePr>
          <p:nvPr>
            <p:extLst>
              <p:ext uri="{D42A27DB-BD31-4B8C-83A1-F6EECF244321}">
                <p14:modId xmlns:p14="http://schemas.microsoft.com/office/powerpoint/2010/main" val="787624494"/>
              </p:ext>
            </p:extLst>
          </p:nvPr>
        </p:nvGraphicFramePr>
        <p:xfrm>
          <a:off x="165004" y="134844"/>
          <a:ext cx="9636924" cy="1237983"/>
        </p:xfrm>
        <a:graphic>
          <a:graphicData uri="http://schemas.openxmlformats.org/drawingml/2006/table">
            <a:tbl>
              <a:tblPr firstRow="1" bandRow="1">
                <a:tableStyleId>{5C22544A-7EE6-4342-B048-85BDC9FD1C3A}</a:tableStyleId>
              </a:tblPr>
              <a:tblGrid>
                <a:gridCol w="1216008">
                  <a:extLst>
                    <a:ext uri="{9D8B030D-6E8A-4147-A177-3AD203B41FA5}">
                      <a16:colId xmlns:a16="http://schemas.microsoft.com/office/drawing/2014/main" val="2566150766"/>
                    </a:ext>
                  </a:extLst>
                </a:gridCol>
                <a:gridCol w="116840">
                  <a:extLst>
                    <a:ext uri="{9D8B030D-6E8A-4147-A177-3AD203B41FA5}">
                      <a16:colId xmlns:a16="http://schemas.microsoft.com/office/drawing/2014/main" val="2930559991"/>
                    </a:ext>
                  </a:extLst>
                </a:gridCol>
                <a:gridCol w="802262">
                  <a:extLst>
                    <a:ext uri="{9D8B030D-6E8A-4147-A177-3AD203B41FA5}">
                      <a16:colId xmlns:a16="http://schemas.microsoft.com/office/drawing/2014/main" val="4097189774"/>
                    </a:ext>
                  </a:extLst>
                </a:gridCol>
                <a:gridCol w="463916">
                  <a:extLst>
                    <a:ext uri="{9D8B030D-6E8A-4147-A177-3AD203B41FA5}">
                      <a16:colId xmlns:a16="http://schemas.microsoft.com/office/drawing/2014/main" val="2544663252"/>
                    </a:ext>
                  </a:extLst>
                </a:gridCol>
                <a:gridCol w="1266179">
                  <a:extLst>
                    <a:ext uri="{9D8B030D-6E8A-4147-A177-3AD203B41FA5}">
                      <a16:colId xmlns:a16="http://schemas.microsoft.com/office/drawing/2014/main" val="301359964"/>
                    </a:ext>
                  </a:extLst>
                </a:gridCol>
                <a:gridCol w="1011836">
                  <a:extLst>
                    <a:ext uri="{9D8B030D-6E8A-4147-A177-3AD203B41FA5}">
                      <a16:colId xmlns:a16="http://schemas.microsoft.com/office/drawing/2014/main" val="506638381"/>
                    </a:ext>
                  </a:extLst>
                </a:gridCol>
                <a:gridCol w="340578">
                  <a:extLst>
                    <a:ext uri="{9D8B030D-6E8A-4147-A177-3AD203B41FA5}">
                      <a16:colId xmlns:a16="http://schemas.microsoft.com/office/drawing/2014/main" val="2351196497"/>
                    </a:ext>
                  </a:extLst>
                </a:gridCol>
                <a:gridCol w="1591602">
                  <a:extLst>
                    <a:ext uri="{9D8B030D-6E8A-4147-A177-3AD203B41FA5}">
                      <a16:colId xmlns:a16="http://schemas.microsoft.com/office/drawing/2014/main" val="2713899021"/>
                    </a:ext>
                  </a:extLst>
                </a:gridCol>
                <a:gridCol w="2827703">
                  <a:extLst>
                    <a:ext uri="{9D8B030D-6E8A-4147-A177-3AD203B41FA5}">
                      <a16:colId xmlns:a16="http://schemas.microsoft.com/office/drawing/2014/main" val="1734950665"/>
                    </a:ext>
                  </a:extLst>
                </a:gridCol>
              </a:tblGrid>
              <a:tr h="255623">
                <a:tc>
                  <a:txBody>
                    <a:bodyPr/>
                    <a:lstStyle/>
                    <a:p>
                      <a:pPr lvl="0" algn="ctr">
                        <a:buNone/>
                      </a:pPr>
                      <a:r>
                        <a:rPr lang="ja-JP" altLang="en-US" sz="1100">
                          <a:solidFill>
                            <a:schemeClr val="tx1"/>
                          </a:solidFill>
                        </a:rPr>
                        <a:t>学校区分</a:t>
                      </a:r>
                      <a:endParaRPr lang="en-US" sz="1100">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rgbClr val="DAE3F3"/>
                    </a:solidFill>
                  </a:tcPr>
                </a:tc>
                <a:tc gridSpan="2">
                  <a:txBody>
                    <a:bodyPr/>
                    <a:lstStyle/>
                    <a:p>
                      <a:pPr lvl="0" algn="ctr">
                        <a:buNone/>
                      </a:pPr>
                      <a:r>
                        <a:rPr lang="ja-JP" altLang="en-US" sz="1100">
                          <a:solidFill>
                            <a:schemeClr val="tx1"/>
                          </a:solidFill>
                        </a:rPr>
                        <a:t>学年</a:t>
                      </a:r>
                      <a:endParaRPr lang="en-US" sz="1100">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rgbClr val="DAE3F3"/>
                    </a:solidFill>
                  </a:tcPr>
                </a:tc>
                <a:tc hMerge="1">
                  <a:txBody>
                    <a:bodyPr/>
                    <a:lstStyle/>
                    <a:p>
                      <a:endParaRPr kumimoji="1" lang="ja-JP" altLang="en-US"/>
                    </a:p>
                  </a:txBody>
                  <a:tcPr/>
                </a:tc>
                <a:tc rowSpan="2" gridSpan="5">
                  <a:txBody>
                    <a:bodyPr/>
                    <a:lstStyle/>
                    <a:p>
                      <a:pPr lvl="0">
                        <a:buNone/>
                      </a:pPr>
                      <a:r>
                        <a:rPr lang="ja-JP" altLang="en-US" sz="1400">
                          <a:solidFill>
                            <a:schemeClr val="tx1"/>
                          </a:solidFill>
                        </a:rPr>
                        <a:t>（タイトル）</a:t>
                      </a:r>
                      <a:endParaRPr lang="en-US" sz="1400">
                        <a:solidFill>
                          <a:schemeClr val="tx1"/>
                        </a:solidFill>
                      </a:endParaRPr>
                    </a:p>
                  </a:txBody>
                  <a:tcPr anchor="ctr" anchorCtr="1">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lang="en-US"/>
                    </a:p>
                  </a:txBody>
                  <a:tcPr>
                    <a:lnL w="12700" cap="flat" cmpd="sng" algn="ctr">
                      <a:solidFill>
                        <a:schemeClr val="tx1"/>
                      </a:solidFill>
                      <a:prstDash val="solid"/>
                      <a:round/>
                      <a:headEnd type="none" w="med" len="med"/>
                      <a:tailEnd type="none" w="med" len="med"/>
                    </a:lnL>
                  </a:tcPr>
                </a:tc>
                <a:tc rowSpan="2" hMerge="1">
                  <a:txBody>
                    <a:bodyPr/>
                    <a:lstStyle/>
                    <a:p>
                      <a:endParaRPr lang="en-US"/>
                    </a:p>
                  </a:txBody>
                  <a:tcPr/>
                </a:tc>
                <a:tc rowSpan="2" hMerge="1">
                  <a:txBody>
                    <a:bodyPr/>
                    <a:lstStyle/>
                    <a:p>
                      <a:endParaRPr lang="en-US"/>
                    </a:p>
                  </a:txBody>
                  <a:tcPr/>
                </a:tc>
                <a:tc rowSpan="2">
                  <a:txBody>
                    <a:bodyPr/>
                    <a:lstStyle/>
                    <a:p>
                      <a:pPr lvl="0">
                        <a:buNone/>
                      </a:pPr>
                      <a:r>
                        <a:rPr lang="ja-JP" altLang="en-US" sz="1400">
                          <a:solidFill>
                            <a:schemeClr val="tx1"/>
                          </a:solidFill>
                        </a:rPr>
                        <a:t>（学校名）</a:t>
                      </a:r>
                      <a:endParaRPr lang="en-US" sz="1400">
                        <a:solidFill>
                          <a:schemeClr val="tx1"/>
                        </a:solidFill>
                      </a:endParaRPr>
                    </a:p>
                  </a:txBody>
                  <a:tcPr anchor="ctr" anchorCtr="1">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422450432"/>
                  </a:ext>
                </a:extLst>
              </a:tr>
              <a:tr h="300470">
                <a:tc>
                  <a:txBody>
                    <a:bodyPr/>
                    <a:lstStyle/>
                    <a:p>
                      <a:pPr lvl="0">
                        <a:buNone/>
                      </a:pPr>
                      <a:endParaRPr lang="en-US" sz="1200"/>
                    </a:p>
                  </a:txBody>
                  <a:tcPr anchor="ctr" anchorCtr="1">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FFFF"/>
                    </a:solidFill>
                  </a:tcPr>
                </a:tc>
                <a:tc gridSpan="2">
                  <a:txBody>
                    <a:bodyPr/>
                    <a:lstStyle/>
                    <a:p>
                      <a:pPr lvl="0">
                        <a:buNone/>
                      </a:pPr>
                      <a:endParaRPr lang="en-US" sz="1200"/>
                    </a:p>
                  </a:txBody>
                  <a:tcPr anchor="ctr" anchorCtr="1">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FFFF"/>
                    </a:solidFill>
                  </a:tcPr>
                </a:tc>
                <a:tc hMerge="1">
                  <a:txBody>
                    <a:bodyPr/>
                    <a:lstStyle/>
                    <a:p>
                      <a:endParaRPr kumimoji="1" lang="ja-JP" altLang="en-US"/>
                    </a:p>
                  </a:txBody>
                  <a:tcPr/>
                </a:tc>
                <a:tc gridSpan="5" vMerge="1">
                  <a:txBody>
                    <a:bodyPr/>
                    <a:lstStyle/>
                    <a:p>
                      <a:endParaRPr lang="en-US"/>
                    </a:p>
                  </a:txBody>
                  <a:tcPr/>
                </a:tc>
                <a:tc hMerge="1" vMerge="1">
                  <a:txBody>
                    <a:bodyPr/>
                    <a:lstStyle/>
                    <a:p>
                      <a:endParaRPr kumimoji="1" lang="ja-JP" alt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1446931"/>
                  </a:ext>
                </a:extLst>
              </a:tr>
              <a:tr h="233757">
                <a:tc gridSpan="2">
                  <a:txBody>
                    <a:bodyPr/>
                    <a:lstStyle/>
                    <a:p>
                      <a:pPr algn="ctr"/>
                      <a:r>
                        <a:rPr lang="ja-JP" altLang="en-US" sz="1100" b="1">
                          <a:solidFill>
                            <a:schemeClr val="tx1"/>
                          </a:solidFill>
                        </a:rPr>
                        <a:t>教科名</a:t>
                      </a:r>
                      <a:endParaRPr lang="en-US" sz="11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endParaRPr lang="en-US"/>
                    </a:p>
                  </a:txBody>
                  <a:tcPr/>
                </a:tc>
                <a:tc gridSpan="2">
                  <a:txBody>
                    <a:bodyPr/>
                    <a:lstStyle/>
                    <a:p>
                      <a:pPr algn="ctr"/>
                      <a:r>
                        <a:rPr lang="ja-JP" altLang="en-US" sz="1100" b="1">
                          <a:solidFill>
                            <a:schemeClr val="tx1"/>
                          </a:solidFill>
                        </a:rPr>
                        <a:t>科目名</a:t>
                      </a:r>
                      <a:endParaRPr lang="en-US" sz="11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endParaRPr lang="en-US"/>
                    </a:p>
                  </a:txBody>
                  <a:tcPr/>
                </a:tc>
                <a:tc>
                  <a:txBody>
                    <a:bodyPr/>
                    <a:lstStyle/>
                    <a:p>
                      <a:pPr algn="ctr"/>
                      <a:r>
                        <a:rPr lang="ja-JP" altLang="en-US" sz="1100" b="1">
                          <a:solidFill>
                            <a:schemeClr val="tx1"/>
                          </a:solidFill>
                        </a:rPr>
                        <a:t>単元名</a:t>
                      </a:r>
                      <a:endParaRPr lang="en-US" sz="11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gridSpan="2">
                  <a:txBody>
                    <a:bodyPr/>
                    <a:lstStyle/>
                    <a:p>
                      <a:pPr algn="ctr"/>
                      <a:r>
                        <a:rPr lang="ja-JP" altLang="en-US" sz="1100" b="1">
                          <a:solidFill>
                            <a:schemeClr val="tx1"/>
                          </a:solidFill>
                        </a:rPr>
                        <a:t>授業時間目安</a:t>
                      </a:r>
                      <a:endParaRPr lang="en-US" sz="11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endParaRPr lang="en-US"/>
                    </a:p>
                  </a:txBody>
                  <a:tcPr/>
                </a:tc>
                <a:tc gridSpan="2">
                  <a:txBody>
                    <a:bodyPr/>
                    <a:lstStyle/>
                    <a:p>
                      <a:pPr lvl="0" algn="ctr">
                        <a:buNone/>
                      </a:pPr>
                      <a:r>
                        <a:rPr lang="ja-JP" altLang="en-US" sz="1100" b="1">
                          <a:solidFill>
                            <a:schemeClr val="tx1"/>
                          </a:solidFill>
                        </a:rPr>
                        <a:t>活用したRESASデータ（マップ名等を記入）</a:t>
                      </a:r>
                    </a:p>
                  </a:txBody>
                  <a:tcPr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solidFill>
                      <a:srgbClr val="DAE3F3"/>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89218537"/>
                  </a:ext>
                </a:extLst>
              </a:tr>
              <a:tr h="419353">
                <a:tc gridSpan="2">
                  <a:txBody>
                    <a:bodyPr/>
                    <a:lstStyle/>
                    <a:p>
                      <a:pPr lvl="0" algn="ctr">
                        <a:buNone/>
                      </a:pPr>
                      <a:endParaRPr lang="en-US" altLang="ja-JP" sz="1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lvl="0" algn="ctr">
                        <a:buNone/>
                      </a:pPr>
                      <a:endParaRPr lang="en-US" altLang="ja-JP"/>
                    </a:p>
                  </a:txBody>
                  <a:tcPr anchor="ctr">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gridSpan="2">
                  <a:txBody>
                    <a:bodyPr/>
                    <a:lstStyle/>
                    <a:p>
                      <a:pPr lvl="0" algn="ctr">
                        <a:buNone/>
                      </a:pPr>
                      <a:endParaRPr lang="en-US" altLang="ja-JP" sz="1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lvl="0" algn="ctr">
                        <a:buNone/>
                      </a:pPr>
                      <a:endParaRPr lang="en-US" altLang="ja-JP"/>
                    </a:p>
                  </a:txBody>
                  <a:tcPr anchor="ctr">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a:txBody>
                    <a:bodyPr/>
                    <a:lstStyle/>
                    <a:p>
                      <a:pPr lvl="0" algn="ctr">
                        <a:buNone/>
                      </a:pPr>
                      <a:endParaRPr lang="en-US" altLang="ja-JP" sz="1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lvl="0" algn="ctr">
                        <a:buNone/>
                      </a:pPr>
                      <a:endParaRPr lang="ja-JP" altLang="en-US" sz="1200" b="0" i="0" u="none" strike="noStrike" noProof="0">
                        <a:solidFill>
                          <a:srgbClr val="000000"/>
                        </a:solidFill>
                        <a:latin typeface="游ゴシック"/>
                        <a:ea typeface="游ゴシック"/>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lvl="0">
                        <a:buNone/>
                      </a:pPr>
                      <a:r>
                        <a:rPr lang="ja-JP" altLang="en-US" sz="1000"/>
                        <a:t>時間</a:t>
                      </a:r>
                    </a:p>
                  </a:txBody>
                  <a:tcPr marL="0" marR="0" marT="0"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lvl="0" algn="ctr">
                        <a:buNone/>
                      </a:pPr>
                      <a:endParaRPr lang="ja-JP" altLang="en-US" sz="1000"/>
                    </a:p>
                  </a:txBody>
                  <a:tcPr anchor="ctr" anchorCtr="1">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solidFill>
                      <a:srgbClr val="FFFFFF"/>
                    </a:solidFill>
                  </a:tcPr>
                </a:tc>
                <a:tc hMerge="1">
                  <a:txBody>
                    <a:bodyPr/>
                    <a:lstStyle/>
                    <a:p>
                      <a:endParaRPr lang="en-US"/>
                    </a:p>
                  </a:txBody>
                  <a:tcPr anchor="ctr" anchorCtr="1">
                    <a:lnL w="12700" cap="flat" cmpd="sng" algn="ctr">
                      <a:solidFill>
                        <a:schemeClr val="tx1"/>
                      </a:solidFill>
                      <a:prstDash val="solid"/>
                      <a:round/>
                      <a:headEnd type="none" w="med" len="med"/>
                      <a:tailEnd type="none" w="med" len="med"/>
                    </a:lnL>
                    <a:lnR w="12700">
                      <a:solidFill>
                        <a:schemeClr val="tx1"/>
                      </a:solidFill>
                    </a:lnR>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10295669"/>
                  </a:ext>
                </a:extLst>
              </a:tr>
            </a:tbl>
          </a:graphicData>
        </a:graphic>
      </p:graphicFrame>
    </p:spTree>
    <p:extLst>
      <p:ext uri="{BB962C8B-B14F-4D97-AF65-F5344CB8AC3E}">
        <p14:creationId xmlns:p14="http://schemas.microsoft.com/office/powerpoint/2010/main" val="180486578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65A0BC0C0B1A8428F89FE5A874A0186" ma:contentTypeVersion="12" ma:contentTypeDescription="新しいドキュメントを作成します。" ma:contentTypeScope="" ma:versionID="9e1127133d99a8739742e914a0e15609">
  <xsd:schema xmlns:xsd="http://www.w3.org/2001/XMLSchema" xmlns:xs="http://www.w3.org/2001/XMLSchema" xmlns:p="http://schemas.microsoft.com/office/2006/metadata/properties" xmlns:ns2="ff8cbc93-a059-4ce0-97ed-d7504a1029a6" xmlns:ns3="abc933aa-fb88-4965-9fa3-41153d8df58d" targetNamespace="http://schemas.microsoft.com/office/2006/metadata/properties" ma:root="true" ma:fieldsID="ee3b727123f09c740393eb553453aec6" ns2:_="" ns3:_="">
    <xsd:import namespace="ff8cbc93-a059-4ce0-97ed-d7504a1029a6"/>
    <xsd:import namespace="abc933aa-fb88-4965-9fa3-41153d8df58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8cbc93-a059-4ce0-97ed-d7504a1029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bc933aa-fb88-4965-9fa3-41153d8df58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e455bd5-858e-4115-80d7-676c70b8af3f}" ma:internalName="TaxCatchAll" ma:showField="CatchAllData" ma:web="abc933aa-fb88-4965-9fa3-41153d8df5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8cbc93-a059-4ce0-97ed-d7504a1029a6">
      <Terms xmlns="http://schemas.microsoft.com/office/infopath/2007/PartnerControls"/>
    </lcf76f155ced4ddcb4097134ff3c332f>
    <TaxCatchAll xmlns="abc933aa-fb88-4965-9fa3-41153d8df58d" xsi:nil="true"/>
  </documentManagement>
</p:properties>
</file>

<file path=customXml/itemProps1.xml><?xml version="1.0" encoding="utf-8"?>
<ds:datastoreItem xmlns:ds="http://schemas.openxmlformats.org/officeDocument/2006/customXml" ds:itemID="{8A37DAEF-3BC5-4021-9AC9-049EC2C472C3}">
  <ds:schemaRefs>
    <ds:schemaRef ds:uri="http://schemas.microsoft.com/sharepoint/v3/contenttype/forms"/>
  </ds:schemaRefs>
</ds:datastoreItem>
</file>

<file path=customXml/itemProps2.xml><?xml version="1.0" encoding="utf-8"?>
<ds:datastoreItem xmlns:ds="http://schemas.openxmlformats.org/officeDocument/2006/customXml" ds:itemID="{8B3C74E5-DF71-401C-A194-F0D255FDD6DA}"/>
</file>

<file path=customXml/itemProps3.xml><?xml version="1.0" encoding="utf-8"?>
<ds:datastoreItem xmlns:ds="http://schemas.openxmlformats.org/officeDocument/2006/customXml" ds:itemID="{4A8565CF-E8EA-421B-BF99-9F0849314D26}">
  <ds:schemaRefs>
    <ds:schemaRef ds:uri="8e5a544d-6522-49ca-b7c0-073743a20c94"/>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178</Words>
  <Application>Microsoft Office PowerPoint</Application>
  <PresentationFormat>A4 210 x 297 mm</PresentationFormat>
  <Paragraphs>26</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2025-03-31T08:39:35Z</dcterms:created>
  <dcterms:modified xsi:type="dcterms:W3CDTF">2025-03-31T09:23:07Z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0x010100865A0BC0C0B1A8428F89FE5A874A0186</vt:lpwstr>
  </property>
</Properties>
</file>