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1" r:id="rId3"/>
    <p:sldId id="262" r:id="rId4"/>
    <p:sldId id="259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49" userDrawn="1">
          <p15:clr>
            <a:srgbClr val="A4A3A4"/>
          </p15:clr>
        </p15:guide>
        <p15:guide id="4" pos="548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EDEFD83-6F52-D04C-080C-AE53A070D0D6}" name="谷 浩(TANI Hiroshi)" initials="谷" userId="S::hiroshi.tani.m6j@cao.go.jp::ab9bb37c-bb8a-48e7-beb0-f4367ec2e6d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3067"/>
    <a:srgbClr val="004C88"/>
    <a:srgbClr val="54B431"/>
    <a:srgbClr val="0075BA"/>
    <a:srgbClr val="407936"/>
    <a:srgbClr val="D39206"/>
    <a:srgbClr val="F5A20B"/>
    <a:srgbClr val="DC097B"/>
    <a:srgbClr val="EC6A06"/>
    <a:srgbClr val="970A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959F3F-5229-4030-8DA0-D6545B57B53B}" v="4" dt="2024-01-15T06:40:00.6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1268" y="60"/>
      </p:cViewPr>
      <p:guideLst>
        <p:guide orient="horz" pos="2160"/>
        <p:guide pos="2880"/>
        <p:guide pos="249"/>
        <p:guide pos="54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8/10/relationships/authors" Target="author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1410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1342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6278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2024/1/15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185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2024/1/15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5907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2024/1/15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4080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2024/1/15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5229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2024/1/15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949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2024/1/15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0024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6088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C5AF-075E-4F50-8514-F3A0DBCCBF6A}" type="datetimeFigureOut">
              <a:rPr kumimoji="1" lang="ja-JP" altLang="en-US" smtClean="0"/>
              <a:t>2024/1/15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432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AC5AF-075E-4F50-8514-F3A0DBCCBF6A}" type="datetimeFigureOut">
              <a:rPr kumimoji="1" lang="ja-JP" altLang="en-US" smtClean="0"/>
              <a:t>2024/1/15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99CDF-90D1-4335-AD8D-1CDE30C523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960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279A9E1-87BB-F6F5-392D-15783B5D1422}"/>
              </a:ext>
            </a:extLst>
          </p:cNvPr>
          <p:cNvSpPr txBox="1"/>
          <p:nvPr/>
        </p:nvSpPr>
        <p:spPr>
          <a:xfrm>
            <a:off x="254975" y="206592"/>
            <a:ext cx="8572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地方創生ＳＤＧｓ課題解決モデル都市</a:t>
            </a:r>
            <a:r>
              <a:rPr lang="ja-JP" altLang="en-US" sz="2400" b="1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提案書</a:t>
            </a:r>
            <a:r>
              <a:rPr lang="ja-JP" altLang="en-US" sz="2000" b="1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（提案様式</a:t>
            </a:r>
            <a:r>
              <a:rPr lang="en-US" altLang="ja-JP" sz="2000" b="1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1</a:t>
            </a:r>
            <a:r>
              <a:rPr lang="ja-JP" altLang="en-US" sz="2000" b="1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）</a:t>
            </a:r>
            <a:endParaRPr lang="ja-JP" altLang="ja-JP" sz="2800" b="1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DB2CDE-C714-C76C-2B5A-021E42C829A5}"/>
              </a:ext>
            </a:extLst>
          </p:cNvPr>
          <p:cNvSpPr txBox="1"/>
          <p:nvPr/>
        </p:nvSpPr>
        <p:spPr>
          <a:xfrm>
            <a:off x="219808" y="903480"/>
            <a:ext cx="19782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4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1</a:t>
            </a:r>
            <a:r>
              <a:rPr lang="ja-JP" altLang="en-US" sz="24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</a:t>
            </a:r>
            <a:r>
              <a:rPr lang="ja-JP" altLang="en-US" sz="2400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地域概要</a:t>
            </a:r>
            <a:endParaRPr lang="ja-JP" altLang="ja-JP" sz="24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C4CA6F2-64D8-85CE-A9BA-9692FADBD933}"/>
              </a:ext>
            </a:extLst>
          </p:cNvPr>
          <p:cNvSpPr/>
          <p:nvPr/>
        </p:nvSpPr>
        <p:spPr>
          <a:xfrm>
            <a:off x="395288" y="1450731"/>
            <a:ext cx="8316912" cy="50116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19B2EF61-0194-4200-0395-91594F029140}"/>
              </a:ext>
            </a:extLst>
          </p:cNvPr>
          <p:cNvGrpSpPr/>
          <p:nvPr/>
        </p:nvGrpSpPr>
        <p:grpSpPr>
          <a:xfrm>
            <a:off x="0" y="-11013"/>
            <a:ext cx="9144000" cy="169275"/>
            <a:chOff x="0" y="0"/>
            <a:chExt cx="2657880" cy="149469"/>
          </a:xfrm>
        </p:grpSpPr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7332986F-4928-A439-65F4-17070626FAEB}"/>
                </a:ext>
              </a:extLst>
            </p:cNvPr>
            <p:cNvSpPr/>
            <p:nvPr/>
          </p:nvSpPr>
          <p:spPr>
            <a:xfrm>
              <a:off x="0" y="0"/>
              <a:ext cx="158262" cy="149469"/>
            </a:xfrm>
            <a:prstGeom prst="rect">
              <a:avLst/>
            </a:prstGeom>
            <a:solidFill>
              <a:srgbClr val="E40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9AEE6D0D-C5C6-87BB-38B3-6A46AFBB03FD}"/>
                </a:ext>
              </a:extLst>
            </p:cNvPr>
            <p:cNvSpPr/>
            <p:nvPr/>
          </p:nvSpPr>
          <p:spPr>
            <a:xfrm>
              <a:off x="158262" y="0"/>
              <a:ext cx="158262" cy="149469"/>
            </a:xfrm>
            <a:prstGeom prst="rect">
              <a:avLst/>
            </a:prstGeom>
            <a:solidFill>
              <a:srgbClr val="D6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404FFB62-9F9E-5A55-871E-BDFED95715FD}"/>
                </a:ext>
              </a:extLst>
            </p:cNvPr>
            <p:cNvSpPr/>
            <p:nvPr/>
          </p:nvSpPr>
          <p:spPr>
            <a:xfrm>
              <a:off x="316524" y="0"/>
              <a:ext cx="158262" cy="149469"/>
            </a:xfrm>
            <a:prstGeom prst="rect">
              <a:avLst/>
            </a:prstGeom>
            <a:solidFill>
              <a:srgbClr val="1B97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DF91D3E5-0581-B531-1209-E256C125B1A1}"/>
                </a:ext>
              </a:extLst>
            </p:cNvPr>
            <p:cNvSpPr/>
            <p:nvPr/>
          </p:nvSpPr>
          <p:spPr>
            <a:xfrm>
              <a:off x="474420" y="0"/>
              <a:ext cx="158262" cy="149469"/>
            </a:xfrm>
            <a:prstGeom prst="rect">
              <a:avLst/>
            </a:prstGeom>
            <a:solidFill>
              <a:srgbClr val="C50E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38D7FE28-C471-B65F-347C-974E62D7709F}"/>
                </a:ext>
              </a:extLst>
            </p:cNvPr>
            <p:cNvSpPr/>
            <p:nvPr/>
          </p:nvSpPr>
          <p:spPr>
            <a:xfrm>
              <a:off x="632316" y="0"/>
              <a:ext cx="158262" cy="149469"/>
            </a:xfrm>
            <a:prstGeom prst="rect">
              <a:avLst/>
            </a:prstGeom>
            <a:solidFill>
              <a:srgbClr val="E8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6FAFFBBD-4BBB-881F-40D9-C0D11FF6585D}"/>
                </a:ext>
              </a:extLst>
            </p:cNvPr>
            <p:cNvSpPr/>
            <p:nvPr/>
          </p:nvSpPr>
          <p:spPr>
            <a:xfrm>
              <a:off x="789846" y="0"/>
              <a:ext cx="158262" cy="149469"/>
            </a:xfrm>
            <a:prstGeom prst="rect">
              <a:avLst/>
            </a:prstGeom>
            <a:solidFill>
              <a:srgbClr val="00A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3421F2E2-8031-F269-9225-711DA21DA40B}"/>
                </a:ext>
              </a:extLst>
            </p:cNvPr>
            <p:cNvSpPr/>
            <p:nvPr/>
          </p:nvSpPr>
          <p:spPr>
            <a:xfrm>
              <a:off x="947742" y="0"/>
              <a:ext cx="158262" cy="149469"/>
            </a:xfrm>
            <a:prstGeom prst="rect">
              <a:avLst/>
            </a:prstGeom>
            <a:solidFill>
              <a:srgbClr val="FAB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8BC1F116-EE64-3C5E-7454-6B5380B21B40}"/>
                </a:ext>
              </a:extLst>
            </p:cNvPr>
            <p:cNvSpPr/>
            <p:nvPr/>
          </p:nvSpPr>
          <p:spPr>
            <a:xfrm>
              <a:off x="1105272" y="0"/>
              <a:ext cx="158262" cy="149469"/>
            </a:xfrm>
            <a:prstGeom prst="rect">
              <a:avLst/>
            </a:prstGeom>
            <a:solidFill>
              <a:srgbClr val="970A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0D67CBAF-4E23-8922-B4CD-E90DA10EF6EB}"/>
                </a:ext>
              </a:extLst>
            </p:cNvPr>
            <p:cNvSpPr/>
            <p:nvPr/>
          </p:nvSpPr>
          <p:spPr>
            <a:xfrm>
              <a:off x="1263168" y="0"/>
              <a:ext cx="158262" cy="149469"/>
            </a:xfrm>
            <a:prstGeom prst="rect">
              <a:avLst/>
            </a:prstGeom>
            <a:solidFill>
              <a:srgbClr val="EC6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0969FEC6-F410-8BBE-3397-9D69523CFD35}"/>
                </a:ext>
              </a:extLst>
            </p:cNvPr>
            <p:cNvSpPr/>
            <p:nvPr/>
          </p:nvSpPr>
          <p:spPr>
            <a:xfrm>
              <a:off x="1420698" y="0"/>
              <a:ext cx="158262" cy="149469"/>
            </a:xfrm>
            <a:prstGeom prst="rect">
              <a:avLst/>
            </a:prstGeom>
            <a:solidFill>
              <a:srgbClr val="DC09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58D91086-0A74-0A20-4335-20BD526882D7}"/>
                </a:ext>
              </a:extLst>
            </p:cNvPr>
            <p:cNvSpPr/>
            <p:nvPr/>
          </p:nvSpPr>
          <p:spPr>
            <a:xfrm>
              <a:off x="1577862" y="0"/>
              <a:ext cx="158262" cy="149469"/>
            </a:xfrm>
            <a:prstGeom prst="rect">
              <a:avLst/>
            </a:prstGeom>
            <a:solidFill>
              <a:srgbClr val="F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A70A0876-0EF3-3984-E188-1CC29DBF55E2}"/>
                </a:ext>
              </a:extLst>
            </p:cNvPr>
            <p:cNvSpPr/>
            <p:nvPr/>
          </p:nvSpPr>
          <p:spPr>
            <a:xfrm>
              <a:off x="1735392" y="0"/>
              <a:ext cx="158262" cy="149469"/>
            </a:xfrm>
            <a:prstGeom prst="rect">
              <a:avLst/>
            </a:prstGeom>
            <a:solidFill>
              <a:srgbClr val="D39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94C874D9-B3EA-A478-C381-2F6C8AB95514}"/>
                </a:ext>
              </a:extLst>
            </p:cNvPr>
            <p:cNvSpPr/>
            <p:nvPr/>
          </p:nvSpPr>
          <p:spPr>
            <a:xfrm>
              <a:off x="1891824" y="0"/>
              <a:ext cx="158262" cy="149469"/>
            </a:xfrm>
            <a:prstGeom prst="rect">
              <a:avLst/>
            </a:prstGeom>
            <a:solidFill>
              <a:srgbClr val="4079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C4D89738-3EB5-9EB2-97DF-67E606AABE87}"/>
                </a:ext>
              </a:extLst>
            </p:cNvPr>
            <p:cNvSpPr/>
            <p:nvPr/>
          </p:nvSpPr>
          <p:spPr>
            <a:xfrm>
              <a:off x="2047524" y="0"/>
              <a:ext cx="158262" cy="149469"/>
            </a:xfrm>
            <a:prstGeom prst="rect">
              <a:avLst/>
            </a:prstGeom>
            <a:solidFill>
              <a:srgbClr val="0075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903D6B34-1E44-3C11-546D-F318E2B31416}"/>
                </a:ext>
              </a:extLst>
            </p:cNvPr>
            <p:cNvSpPr/>
            <p:nvPr/>
          </p:nvSpPr>
          <p:spPr>
            <a:xfrm>
              <a:off x="2201394" y="0"/>
              <a:ext cx="158262" cy="149469"/>
            </a:xfrm>
            <a:prstGeom prst="rect">
              <a:avLst/>
            </a:prstGeom>
            <a:solidFill>
              <a:srgbClr val="54B4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2902181E-31EB-047A-F28F-2E0479258733}"/>
                </a:ext>
              </a:extLst>
            </p:cNvPr>
            <p:cNvSpPr/>
            <p:nvPr/>
          </p:nvSpPr>
          <p:spPr>
            <a:xfrm>
              <a:off x="2352702" y="0"/>
              <a:ext cx="158262" cy="149469"/>
            </a:xfrm>
            <a:prstGeom prst="rect">
              <a:avLst/>
            </a:prstGeom>
            <a:solidFill>
              <a:srgbClr val="004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06EE793D-3713-E974-6998-1A1741941B16}"/>
                </a:ext>
              </a:extLst>
            </p:cNvPr>
            <p:cNvSpPr/>
            <p:nvPr/>
          </p:nvSpPr>
          <p:spPr>
            <a:xfrm>
              <a:off x="2499618" y="0"/>
              <a:ext cx="158262" cy="149469"/>
            </a:xfrm>
            <a:prstGeom prst="rect">
              <a:avLst/>
            </a:prstGeom>
            <a:solidFill>
              <a:srgbClr val="0230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B8F884-6CD6-228E-37A1-DA53596E5EFF}"/>
              </a:ext>
            </a:extLst>
          </p:cNvPr>
          <p:cNvSpPr txBox="1"/>
          <p:nvPr/>
        </p:nvSpPr>
        <p:spPr>
          <a:xfrm>
            <a:off x="632697" y="1741031"/>
            <a:ext cx="633962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800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必要に応じてページを増やしてください。</a:t>
            </a:r>
            <a:endParaRPr lang="ja-JP" altLang="ja-JP" sz="18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757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DB2CDE-C714-C76C-2B5A-021E42C829A5}"/>
              </a:ext>
            </a:extLst>
          </p:cNvPr>
          <p:cNvSpPr txBox="1"/>
          <p:nvPr/>
        </p:nvSpPr>
        <p:spPr>
          <a:xfrm>
            <a:off x="281352" y="903480"/>
            <a:ext cx="1350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2</a:t>
            </a:r>
            <a:r>
              <a:rPr lang="ja-JP" altLang="en-US" sz="24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．課題</a:t>
            </a:r>
            <a:endParaRPr lang="ja-JP" altLang="ja-JP" sz="24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14C46BA-A1CE-207D-9883-57E9D20DE6DE}"/>
              </a:ext>
            </a:extLst>
          </p:cNvPr>
          <p:cNvSpPr txBox="1"/>
          <p:nvPr/>
        </p:nvSpPr>
        <p:spPr>
          <a:xfrm>
            <a:off x="632697" y="1604758"/>
            <a:ext cx="779978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※深刻度、喫緊</a:t>
            </a:r>
            <a:r>
              <a:rPr lang="ja-JP" altLang="en-US" sz="1800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度</a:t>
            </a:r>
            <a:r>
              <a:rPr lang="ja-JP" altLang="ja-JP" sz="1800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、共通性</a:t>
            </a:r>
            <a:r>
              <a:rPr lang="ja-JP" altLang="en-US" sz="1800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・モデル性</a:t>
            </a:r>
            <a:r>
              <a:rPr lang="ja-JP" altLang="ja-JP" sz="1800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のある課題を記載してください。</a:t>
            </a:r>
            <a:endParaRPr lang="ja-JP" altLang="ja-JP" sz="18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C4CA6F2-64D8-85CE-A9BA-9692FADBD933}"/>
              </a:ext>
            </a:extLst>
          </p:cNvPr>
          <p:cNvSpPr/>
          <p:nvPr/>
        </p:nvSpPr>
        <p:spPr>
          <a:xfrm>
            <a:off x="395288" y="1450731"/>
            <a:ext cx="8316912" cy="50116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19B2EF61-0194-4200-0395-91594F029140}"/>
              </a:ext>
            </a:extLst>
          </p:cNvPr>
          <p:cNvGrpSpPr/>
          <p:nvPr/>
        </p:nvGrpSpPr>
        <p:grpSpPr>
          <a:xfrm>
            <a:off x="0" y="-11013"/>
            <a:ext cx="9144000" cy="169275"/>
            <a:chOff x="0" y="0"/>
            <a:chExt cx="2657880" cy="149469"/>
          </a:xfrm>
        </p:grpSpPr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7332986F-4928-A439-65F4-17070626FAEB}"/>
                </a:ext>
              </a:extLst>
            </p:cNvPr>
            <p:cNvSpPr/>
            <p:nvPr/>
          </p:nvSpPr>
          <p:spPr>
            <a:xfrm>
              <a:off x="0" y="0"/>
              <a:ext cx="158262" cy="149469"/>
            </a:xfrm>
            <a:prstGeom prst="rect">
              <a:avLst/>
            </a:prstGeom>
            <a:solidFill>
              <a:srgbClr val="E40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9AEE6D0D-C5C6-87BB-38B3-6A46AFBB03FD}"/>
                </a:ext>
              </a:extLst>
            </p:cNvPr>
            <p:cNvSpPr/>
            <p:nvPr/>
          </p:nvSpPr>
          <p:spPr>
            <a:xfrm>
              <a:off x="158262" y="0"/>
              <a:ext cx="158262" cy="149469"/>
            </a:xfrm>
            <a:prstGeom prst="rect">
              <a:avLst/>
            </a:prstGeom>
            <a:solidFill>
              <a:srgbClr val="D6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404FFB62-9F9E-5A55-871E-BDFED95715FD}"/>
                </a:ext>
              </a:extLst>
            </p:cNvPr>
            <p:cNvSpPr/>
            <p:nvPr/>
          </p:nvSpPr>
          <p:spPr>
            <a:xfrm>
              <a:off x="316524" y="0"/>
              <a:ext cx="158262" cy="149469"/>
            </a:xfrm>
            <a:prstGeom prst="rect">
              <a:avLst/>
            </a:prstGeom>
            <a:solidFill>
              <a:srgbClr val="1B97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DF91D3E5-0581-B531-1209-E256C125B1A1}"/>
                </a:ext>
              </a:extLst>
            </p:cNvPr>
            <p:cNvSpPr/>
            <p:nvPr/>
          </p:nvSpPr>
          <p:spPr>
            <a:xfrm>
              <a:off x="474420" y="0"/>
              <a:ext cx="158262" cy="149469"/>
            </a:xfrm>
            <a:prstGeom prst="rect">
              <a:avLst/>
            </a:prstGeom>
            <a:solidFill>
              <a:srgbClr val="C50E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38D7FE28-C471-B65F-347C-974E62D7709F}"/>
                </a:ext>
              </a:extLst>
            </p:cNvPr>
            <p:cNvSpPr/>
            <p:nvPr/>
          </p:nvSpPr>
          <p:spPr>
            <a:xfrm>
              <a:off x="632316" y="0"/>
              <a:ext cx="158262" cy="149469"/>
            </a:xfrm>
            <a:prstGeom prst="rect">
              <a:avLst/>
            </a:prstGeom>
            <a:solidFill>
              <a:srgbClr val="E8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6FAFFBBD-4BBB-881F-40D9-C0D11FF6585D}"/>
                </a:ext>
              </a:extLst>
            </p:cNvPr>
            <p:cNvSpPr/>
            <p:nvPr/>
          </p:nvSpPr>
          <p:spPr>
            <a:xfrm>
              <a:off x="789846" y="0"/>
              <a:ext cx="158262" cy="149469"/>
            </a:xfrm>
            <a:prstGeom prst="rect">
              <a:avLst/>
            </a:prstGeom>
            <a:solidFill>
              <a:srgbClr val="00A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3421F2E2-8031-F269-9225-711DA21DA40B}"/>
                </a:ext>
              </a:extLst>
            </p:cNvPr>
            <p:cNvSpPr/>
            <p:nvPr/>
          </p:nvSpPr>
          <p:spPr>
            <a:xfrm>
              <a:off x="947742" y="0"/>
              <a:ext cx="158262" cy="149469"/>
            </a:xfrm>
            <a:prstGeom prst="rect">
              <a:avLst/>
            </a:prstGeom>
            <a:solidFill>
              <a:srgbClr val="FAB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8BC1F116-EE64-3C5E-7454-6B5380B21B40}"/>
                </a:ext>
              </a:extLst>
            </p:cNvPr>
            <p:cNvSpPr/>
            <p:nvPr/>
          </p:nvSpPr>
          <p:spPr>
            <a:xfrm>
              <a:off x="1105272" y="0"/>
              <a:ext cx="158262" cy="149469"/>
            </a:xfrm>
            <a:prstGeom prst="rect">
              <a:avLst/>
            </a:prstGeom>
            <a:solidFill>
              <a:srgbClr val="970A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0D67CBAF-4E23-8922-B4CD-E90DA10EF6EB}"/>
                </a:ext>
              </a:extLst>
            </p:cNvPr>
            <p:cNvSpPr/>
            <p:nvPr/>
          </p:nvSpPr>
          <p:spPr>
            <a:xfrm>
              <a:off x="1263168" y="0"/>
              <a:ext cx="158262" cy="149469"/>
            </a:xfrm>
            <a:prstGeom prst="rect">
              <a:avLst/>
            </a:prstGeom>
            <a:solidFill>
              <a:srgbClr val="EC6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0969FEC6-F410-8BBE-3397-9D69523CFD35}"/>
                </a:ext>
              </a:extLst>
            </p:cNvPr>
            <p:cNvSpPr/>
            <p:nvPr/>
          </p:nvSpPr>
          <p:spPr>
            <a:xfrm>
              <a:off x="1420698" y="0"/>
              <a:ext cx="158262" cy="149469"/>
            </a:xfrm>
            <a:prstGeom prst="rect">
              <a:avLst/>
            </a:prstGeom>
            <a:solidFill>
              <a:srgbClr val="DC09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58D91086-0A74-0A20-4335-20BD526882D7}"/>
                </a:ext>
              </a:extLst>
            </p:cNvPr>
            <p:cNvSpPr/>
            <p:nvPr/>
          </p:nvSpPr>
          <p:spPr>
            <a:xfrm>
              <a:off x="1577862" y="0"/>
              <a:ext cx="158262" cy="149469"/>
            </a:xfrm>
            <a:prstGeom prst="rect">
              <a:avLst/>
            </a:prstGeom>
            <a:solidFill>
              <a:srgbClr val="F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A70A0876-0EF3-3984-E188-1CC29DBF55E2}"/>
                </a:ext>
              </a:extLst>
            </p:cNvPr>
            <p:cNvSpPr/>
            <p:nvPr/>
          </p:nvSpPr>
          <p:spPr>
            <a:xfrm>
              <a:off x="1735392" y="0"/>
              <a:ext cx="158262" cy="149469"/>
            </a:xfrm>
            <a:prstGeom prst="rect">
              <a:avLst/>
            </a:prstGeom>
            <a:solidFill>
              <a:srgbClr val="D39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94C874D9-B3EA-A478-C381-2F6C8AB95514}"/>
                </a:ext>
              </a:extLst>
            </p:cNvPr>
            <p:cNvSpPr/>
            <p:nvPr/>
          </p:nvSpPr>
          <p:spPr>
            <a:xfrm>
              <a:off x="1891824" y="0"/>
              <a:ext cx="158262" cy="149469"/>
            </a:xfrm>
            <a:prstGeom prst="rect">
              <a:avLst/>
            </a:prstGeom>
            <a:solidFill>
              <a:srgbClr val="4079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C4D89738-3EB5-9EB2-97DF-67E606AABE87}"/>
                </a:ext>
              </a:extLst>
            </p:cNvPr>
            <p:cNvSpPr/>
            <p:nvPr/>
          </p:nvSpPr>
          <p:spPr>
            <a:xfrm>
              <a:off x="2047524" y="0"/>
              <a:ext cx="158262" cy="149469"/>
            </a:xfrm>
            <a:prstGeom prst="rect">
              <a:avLst/>
            </a:prstGeom>
            <a:solidFill>
              <a:srgbClr val="0075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903D6B34-1E44-3C11-546D-F318E2B31416}"/>
                </a:ext>
              </a:extLst>
            </p:cNvPr>
            <p:cNvSpPr/>
            <p:nvPr/>
          </p:nvSpPr>
          <p:spPr>
            <a:xfrm>
              <a:off x="2201394" y="0"/>
              <a:ext cx="158262" cy="149469"/>
            </a:xfrm>
            <a:prstGeom prst="rect">
              <a:avLst/>
            </a:prstGeom>
            <a:solidFill>
              <a:srgbClr val="54B4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2902181E-31EB-047A-F28F-2E0479258733}"/>
                </a:ext>
              </a:extLst>
            </p:cNvPr>
            <p:cNvSpPr/>
            <p:nvPr/>
          </p:nvSpPr>
          <p:spPr>
            <a:xfrm>
              <a:off x="2352702" y="0"/>
              <a:ext cx="158262" cy="149469"/>
            </a:xfrm>
            <a:prstGeom prst="rect">
              <a:avLst/>
            </a:prstGeom>
            <a:solidFill>
              <a:srgbClr val="004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06EE793D-3713-E974-6998-1A1741941B16}"/>
                </a:ext>
              </a:extLst>
            </p:cNvPr>
            <p:cNvSpPr/>
            <p:nvPr/>
          </p:nvSpPr>
          <p:spPr>
            <a:xfrm>
              <a:off x="2499618" y="0"/>
              <a:ext cx="158262" cy="149469"/>
            </a:xfrm>
            <a:prstGeom prst="rect">
              <a:avLst/>
            </a:prstGeom>
            <a:solidFill>
              <a:srgbClr val="0230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B8F884-6CD6-228E-37A1-DA53596E5EFF}"/>
              </a:ext>
            </a:extLst>
          </p:cNvPr>
          <p:cNvSpPr txBox="1"/>
          <p:nvPr/>
        </p:nvSpPr>
        <p:spPr>
          <a:xfrm>
            <a:off x="632697" y="2086064"/>
            <a:ext cx="633962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800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経済・社会・環境の３側面に留意して記載してください。</a:t>
            </a:r>
            <a:endParaRPr lang="ja-JP" altLang="ja-JP" sz="18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2592D53-B53B-FACE-A56C-5B9400A422D9}"/>
              </a:ext>
            </a:extLst>
          </p:cNvPr>
          <p:cNvSpPr txBox="1"/>
          <p:nvPr/>
        </p:nvSpPr>
        <p:spPr>
          <a:xfrm>
            <a:off x="632696" y="2548621"/>
            <a:ext cx="7245211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本事業を活用し</a:t>
            </a:r>
            <a:r>
              <a:rPr lang="ja-JP" altLang="en-US" sz="1800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どのようなことを実施するのか記載してください。</a:t>
            </a:r>
            <a:endParaRPr lang="ja-JP" altLang="ja-JP" sz="18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4345030-F929-0C62-E1DC-0CBD5E9867C8}"/>
              </a:ext>
            </a:extLst>
          </p:cNvPr>
          <p:cNvSpPr txBox="1"/>
          <p:nvPr/>
        </p:nvSpPr>
        <p:spPr>
          <a:xfrm>
            <a:off x="632697" y="3059668"/>
            <a:ext cx="633962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800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必要に応じてページを増やしてください。</a:t>
            </a:r>
            <a:endParaRPr lang="ja-JP" altLang="ja-JP" sz="18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E130F58-BA2A-898C-E922-5A46A1B98862}"/>
              </a:ext>
            </a:extLst>
          </p:cNvPr>
          <p:cNvSpPr/>
          <p:nvPr/>
        </p:nvSpPr>
        <p:spPr>
          <a:xfrm>
            <a:off x="4697001" y="975360"/>
            <a:ext cx="4013432" cy="3897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F59B8AB-8E91-A017-9EE6-6E10A2FCE9E3}"/>
              </a:ext>
            </a:extLst>
          </p:cNvPr>
          <p:cNvSpPr txBox="1"/>
          <p:nvPr/>
        </p:nvSpPr>
        <p:spPr>
          <a:xfrm>
            <a:off x="2913955" y="969425"/>
            <a:ext cx="23215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関連するゴール</a:t>
            </a:r>
            <a:endParaRPr lang="ja-JP" altLang="ja-JP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10F190B6-0A22-4FAB-9439-C8B9CD5D3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782" y="1869620"/>
            <a:ext cx="302250" cy="30693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3B91F6D-DB4F-40B3-A2EC-BF7BE0398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4256" y="1881993"/>
            <a:ext cx="302318" cy="28217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BB83ED3-4675-4C73-91F6-AFD752237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9261" y="1889147"/>
            <a:ext cx="307929" cy="28740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5EBE6473-8300-4268-AB85-32686BF620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6284" y="1893552"/>
            <a:ext cx="301224" cy="28333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83D3CA6E-4CE5-47FE-AF00-81E1C4F8D1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33028" y="1889147"/>
            <a:ext cx="300596" cy="278406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4F4E66B-C986-4F3A-A109-0353340ADE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72951" y="2392284"/>
            <a:ext cx="296348" cy="30334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301D1DF8-D92B-4F75-A319-BE1F7B73F2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9629" y="2417891"/>
            <a:ext cx="301484" cy="28139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35C6031D-1D1D-4641-ACA3-3F8DF22565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36453" y="2918963"/>
            <a:ext cx="301503" cy="28141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17F0645B-29D2-4C7F-8BD3-C6F123AE37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63806" y="2923872"/>
            <a:ext cx="295589" cy="27589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CB1DADA-260C-40E2-B6C9-23F6026000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65120" y="3402731"/>
            <a:ext cx="302780" cy="30278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9323BD0F-1197-41E3-979A-07C385B18BC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35386" y="3412947"/>
            <a:ext cx="300222" cy="28253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550AFFDF-09F9-44F5-98F9-CC6B892EC66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31986" y="2395143"/>
            <a:ext cx="303621" cy="283387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88C14638-9372-4506-98EA-C9277043368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97699" y="2412400"/>
            <a:ext cx="302410" cy="279999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A88DD228-48F8-48BA-8BA6-355A2E405B2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664924" y="2412859"/>
            <a:ext cx="299804" cy="279825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278C9180-2E15-4CD3-9F84-F469DF68D6F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68657" y="2910008"/>
            <a:ext cx="300642" cy="298237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A0DAFFEF-283F-418F-979B-47AFB2A3760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97627" y="2922325"/>
            <a:ext cx="302139" cy="282004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7DEE25E4-A963-476A-87BF-875C573CA0C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41062" y="2914951"/>
            <a:ext cx="306886" cy="284087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5EB7175-D5E8-B2EA-AE16-929573CD7E2C}"/>
              </a:ext>
            </a:extLst>
          </p:cNvPr>
          <p:cNvSpPr txBox="1"/>
          <p:nvPr/>
        </p:nvSpPr>
        <p:spPr>
          <a:xfrm>
            <a:off x="4697000" y="991686"/>
            <a:ext cx="4070326" cy="33855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600" kern="100" dirty="0">
                <a:solidFill>
                  <a:srgbClr val="FF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600" kern="100" dirty="0">
                <a:solidFill>
                  <a:srgbClr val="FF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関連するゴール</a:t>
            </a: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アイコンを配置ください</a:t>
            </a:r>
            <a:endParaRPr lang="ja-JP" altLang="ja-JP" sz="1600" kern="100" dirty="0">
              <a:solidFill>
                <a:srgbClr val="FF0000"/>
              </a:solidFill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2A574AE9-8014-24CC-63D1-B3E5265F9D45}"/>
              </a:ext>
            </a:extLst>
          </p:cNvPr>
          <p:cNvSpPr/>
          <p:nvPr/>
        </p:nvSpPr>
        <p:spPr>
          <a:xfrm>
            <a:off x="9372600" y="1699260"/>
            <a:ext cx="2186940" cy="2217420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842A587-B345-8EB4-D8BF-1C973E29AC4D}"/>
              </a:ext>
            </a:extLst>
          </p:cNvPr>
          <p:cNvSpPr txBox="1"/>
          <p:nvPr/>
        </p:nvSpPr>
        <p:spPr>
          <a:xfrm>
            <a:off x="9248931" y="1341967"/>
            <a:ext cx="1718577" cy="33855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600" kern="100" dirty="0">
                <a:solidFill>
                  <a:srgbClr val="FF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ゴール</a:t>
            </a: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アイコン</a:t>
            </a:r>
            <a:endParaRPr lang="ja-JP" altLang="ja-JP" sz="1600" kern="100" dirty="0">
              <a:solidFill>
                <a:srgbClr val="FF0000"/>
              </a:solidFill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B806EB40-8303-13FF-1DD0-A25B76561E85}"/>
              </a:ext>
            </a:extLst>
          </p:cNvPr>
          <p:cNvSpPr/>
          <p:nvPr/>
        </p:nvSpPr>
        <p:spPr>
          <a:xfrm flipH="1">
            <a:off x="9248931" y="1030697"/>
            <a:ext cx="381000" cy="23356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0E23A8B8-386C-DC14-32DE-5F64F872AF86}"/>
              </a:ext>
            </a:extLst>
          </p:cNvPr>
          <p:cNvSpPr/>
          <p:nvPr/>
        </p:nvSpPr>
        <p:spPr>
          <a:xfrm>
            <a:off x="9540875" y="1089025"/>
            <a:ext cx="89056" cy="3016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6851EBC-B2C9-AB3A-BD4A-BB139574A252}"/>
              </a:ext>
            </a:extLst>
          </p:cNvPr>
          <p:cNvSpPr txBox="1"/>
          <p:nvPr/>
        </p:nvSpPr>
        <p:spPr>
          <a:xfrm>
            <a:off x="254975" y="206592"/>
            <a:ext cx="8572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地方創生ＳＤＧｓ課題解決モデル都市</a:t>
            </a:r>
            <a:r>
              <a:rPr lang="ja-JP" altLang="en-US" sz="2400" b="1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提案書</a:t>
            </a:r>
            <a:r>
              <a:rPr lang="ja-JP" altLang="en-US" sz="2000" b="1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（提案様式</a:t>
            </a:r>
            <a:r>
              <a:rPr lang="en-US" altLang="ja-JP" sz="2000" b="1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1</a:t>
            </a:r>
            <a:r>
              <a:rPr lang="ja-JP" altLang="en-US" sz="2000" b="1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）</a:t>
            </a:r>
            <a:endParaRPr lang="ja-JP" altLang="ja-JP" sz="2800" b="1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407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DB2CDE-C714-C76C-2B5A-021E42C829A5}"/>
              </a:ext>
            </a:extLst>
          </p:cNvPr>
          <p:cNvSpPr txBox="1"/>
          <p:nvPr/>
        </p:nvSpPr>
        <p:spPr>
          <a:xfrm>
            <a:off x="290144" y="903480"/>
            <a:ext cx="19782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3</a:t>
            </a:r>
            <a:r>
              <a:rPr lang="ja-JP" altLang="en-US" sz="24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．事業経費</a:t>
            </a:r>
            <a:endParaRPr lang="ja-JP" altLang="ja-JP" sz="24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19B2EF61-0194-4200-0395-91594F029140}"/>
              </a:ext>
            </a:extLst>
          </p:cNvPr>
          <p:cNvGrpSpPr/>
          <p:nvPr/>
        </p:nvGrpSpPr>
        <p:grpSpPr>
          <a:xfrm>
            <a:off x="0" y="-11013"/>
            <a:ext cx="9144000" cy="169275"/>
            <a:chOff x="0" y="0"/>
            <a:chExt cx="2657880" cy="149469"/>
          </a:xfrm>
        </p:grpSpPr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7332986F-4928-A439-65F4-17070626FAEB}"/>
                </a:ext>
              </a:extLst>
            </p:cNvPr>
            <p:cNvSpPr/>
            <p:nvPr/>
          </p:nvSpPr>
          <p:spPr>
            <a:xfrm>
              <a:off x="0" y="0"/>
              <a:ext cx="158262" cy="149469"/>
            </a:xfrm>
            <a:prstGeom prst="rect">
              <a:avLst/>
            </a:prstGeom>
            <a:solidFill>
              <a:srgbClr val="E40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9AEE6D0D-C5C6-87BB-38B3-6A46AFBB03FD}"/>
                </a:ext>
              </a:extLst>
            </p:cNvPr>
            <p:cNvSpPr/>
            <p:nvPr/>
          </p:nvSpPr>
          <p:spPr>
            <a:xfrm>
              <a:off x="158262" y="0"/>
              <a:ext cx="158262" cy="149469"/>
            </a:xfrm>
            <a:prstGeom prst="rect">
              <a:avLst/>
            </a:prstGeom>
            <a:solidFill>
              <a:srgbClr val="D6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404FFB62-9F9E-5A55-871E-BDFED95715FD}"/>
                </a:ext>
              </a:extLst>
            </p:cNvPr>
            <p:cNvSpPr/>
            <p:nvPr/>
          </p:nvSpPr>
          <p:spPr>
            <a:xfrm>
              <a:off x="316524" y="0"/>
              <a:ext cx="158262" cy="149469"/>
            </a:xfrm>
            <a:prstGeom prst="rect">
              <a:avLst/>
            </a:prstGeom>
            <a:solidFill>
              <a:srgbClr val="1B97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DF91D3E5-0581-B531-1209-E256C125B1A1}"/>
                </a:ext>
              </a:extLst>
            </p:cNvPr>
            <p:cNvSpPr/>
            <p:nvPr/>
          </p:nvSpPr>
          <p:spPr>
            <a:xfrm>
              <a:off x="474420" y="0"/>
              <a:ext cx="158262" cy="149469"/>
            </a:xfrm>
            <a:prstGeom prst="rect">
              <a:avLst/>
            </a:prstGeom>
            <a:solidFill>
              <a:srgbClr val="C50E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38D7FE28-C471-B65F-347C-974E62D7709F}"/>
                </a:ext>
              </a:extLst>
            </p:cNvPr>
            <p:cNvSpPr/>
            <p:nvPr/>
          </p:nvSpPr>
          <p:spPr>
            <a:xfrm>
              <a:off x="632316" y="0"/>
              <a:ext cx="158262" cy="149469"/>
            </a:xfrm>
            <a:prstGeom prst="rect">
              <a:avLst/>
            </a:prstGeom>
            <a:solidFill>
              <a:srgbClr val="E8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6FAFFBBD-4BBB-881F-40D9-C0D11FF6585D}"/>
                </a:ext>
              </a:extLst>
            </p:cNvPr>
            <p:cNvSpPr/>
            <p:nvPr/>
          </p:nvSpPr>
          <p:spPr>
            <a:xfrm>
              <a:off x="789846" y="0"/>
              <a:ext cx="158262" cy="149469"/>
            </a:xfrm>
            <a:prstGeom prst="rect">
              <a:avLst/>
            </a:prstGeom>
            <a:solidFill>
              <a:srgbClr val="00A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3421F2E2-8031-F269-9225-711DA21DA40B}"/>
                </a:ext>
              </a:extLst>
            </p:cNvPr>
            <p:cNvSpPr/>
            <p:nvPr/>
          </p:nvSpPr>
          <p:spPr>
            <a:xfrm>
              <a:off x="947742" y="0"/>
              <a:ext cx="158262" cy="149469"/>
            </a:xfrm>
            <a:prstGeom prst="rect">
              <a:avLst/>
            </a:prstGeom>
            <a:solidFill>
              <a:srgbClr val="FAB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8BC1F116-EE64-3C5E-7454-6B5380B21B40}"/>
                </a:ext>
              </a:extLst>
            </p:cNvPr>
            <p:cNvSpPr/>
            <p:nvPr/>
          </p:nvSpPr>
          <p:spPr>
            <a:xfrm>
              <a:off x="1105272" y="0"/>
              <a:ext cx="158262" cy="149469"/>
            </a:xfrm>
            <a:prstGeom prst="rect">
              <a:avLst/>
            </a:prstGeom>
            <a:solidFill>
              <a:srgbClr val="970A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0D67CBAF-4E23-8922-B4CD-E90DA10EF6EB}"/>
                </a:ext>
              </a:extLst>
            </p:cNvPr>
            <p:cNvSpPr/>
            <p:nvPr/>
          </p:nvSpPr>
          <p:spPr>
            <a:xfrm>
              <a:off x="1263168" y="0"/>
              <a:ext cx="158262" cy="149469"/>
            </a:xfrm>
            <a:prstGeom prst="rect">
              <a:avLst/>
            </a:prstGeom>
            <a:solidFill>
              <a:srgbClr val="EC6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0969FEC6-F410-8BBE-3397-9D69523CFD35}"/>
                </a:ext>
              </a:extLst>
            </p:cNvPr>
            <p:cNvSpPr/>
            <p:nvPr/>
          </p:nvSpPr>
          <p:spPr>
            <a:xfrm>
              <a:off x="1420698" y="0"/>
              <a:ext cx="158262" cy="149469"/>
            </a:xfrm>
            <a:prstGeom prst="rect">
              <a:avLst/>
            </a:prstGeom>
            <a:solidFill>
              <a:srgbClr val="DC09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58D91086-0A74-0A20-4335-20BD526882D7}"/>
                </a:ext>
              </a:extLst>
            </p:cNvPr>
            <p:cNvSpPr/>
            <p:nvPr/>
          </p:nvSpPr>
          <p:spPr>
            <a:xfrm>
              <a:off x="1577862" y="0"/>
              <a:ext cx="158262" cy="149469"/>
            </a:xfrm>
            <a:prstGeom prst="rect">
              <a:avLst/>
            </a:prstGeom>
            <a:solidFill>
              <a:srgbClr val="F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A70A0876-0EF3-3984-E188-1CC29DBF55E2}"/>
                </a:ext>
              </a:extLst>
            </p:cNvPr>
            <p:cNvSpPr/>
            <p:nvPr/>
          </p:nvSpPr>
          <p:spPr>
            <a:xfrm>
              <a:off x="1735392" y="0"/>
              <a:ext cx="158262" cy="149469"/>
            </a:xfrm>
            <a:prstGeom prst="rect">
              <a:avLst/>
            </a:prstGeom>
            <a:solidFill>
              <a:srgbClr val="D39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94C874D9-B3EA-A478-C381-2F6C8AB95514}"/>
                </a:ext>
              </a:extLst>
            </p:cNvPr>
            <p:cNvSpPr/>
            <p:nvPr/>
          </p:nvSpPr>
          <p:spPr>
            <a:xfrm>
              <a:off x="1891824" y="0"/>
              <a:ext cx="158262" cy="149469"/>
            </a:xfrm>
            <a:prstGeom prst="rect">
              <a:avLst/>
            </a:prstGeom>
            <a:solidFill>
              <a:srgbClr val="4079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C4D89738-3EB5-9EB2-97DF-67E606AABE87}"/>
                </a:ext>
              </a:extLst>
            </p:cNvPr>
            <p:cNvSpPr/>
            <p:nvPr/>
          </p:nvSpPr>
          <p:spPr>
            <a:xfrm>
              <a:off x="2047524" y="0"/>
              <a:ext cx="158262" cy="149469"/>
            </a:xfrm>
            <a:prstGeom prst="rect">
              <a:avLst/>
            </a:prstGeom>
            <a:solidFill>
              <a:srgbClr val="0075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903D6B34-1E44-3C11-546D-F318E2B31416}"/>
                </a:ext>
              </a:extLst>
            </p:cNvPr>
            <p:cNvSpPr/>
            <p:nvPr/>
          </p:nvSpPr>
          <p:spPr>
            <a:xfrm>
              <a:off x="2201394" y="0"/>
              <a:ext cx="158262" cy="149469"/>
            </a:xfrm>
            <a:prstGeom prst="rect">
              <a:avLst/>
            </a:prstGeom>
            <a:solidFill>
              <a:srgbClr val="54B4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2902181E-31EB-047A-F28F-2E0479258733}"/>
                </a:ext>
              </a:extLst>
            </p:cNvPr>
            <p:cNvSpPr/>
            <p:nvPr/>
          </p:nvSpPr>
          <p:spPr>
            <a:xfrm>
              <a:off x="2352702" y="0"/>
              <a:ext cx="158262" cy="149469"/>
            </a:xfrm>
            <a:prstGeom prst="rect">
              <a:avLst/>
            </a:prstGeom>
            <a:solidFill>
              <a:srgbClr val="004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06EE793D-3713-E974-6998-1A1741941B16}"/>
                </a:ext>
              </a:extLst>
            </p:cNvPr>
            <p:cNvSpPr/>
            <p:nvPr/>
          </p:nvSpPr>
          <p:spPr>
            <a:xfrm>
              <a:off x="2499618" y="0"/>
              <a:ext cx="158262" cy="149469"/>
            </a:xfrm>
            <a:prstGeom prst="rect">
              <a:avLst/>
            </a:prstGeom>
            <a:solidFill>
              <a:srgbClr val="0230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aphicFrame>
        <p:nvGraphicFramePr>
          <p:cNvPr id="2" name="表 2">
            <a:extLst>
              <a:ext uri="{FF2B5EF4-FFF2-40B4-BE49-F238E27FC236}">
                <a16:creationId xmlns:a16="http://schemas.microsoft.com/office/drawing/2014/main" id="{8CC1CD46-9E6A-820A-7B50-D5F2925DEF07}"/>
              </a:ext>
            </a:extLst>
          </p:cNvPr>
          <p:cNvGraphicFramePr>
            <a:graphicFrameLocks noGrp="1"/>
          </p:cNvGraphicFramePr>
          <p:nvPr/>
        </p:nvGraphicFramePr>
        <p:xfrm>
          <a:off x="387008" y="1440962"/>
          <a:ext cx="8325193" cy="51177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3192">
                  <a:extLst>
                    <a:ext uri="{9D8B030D-6E8A-4147-A177-3AD203B41FA5}">
                      <a16:colId xmlns:a16="http://schemas.microsoft.com/office/drawing/2014/main" val="1077271535"/>
                    </a:ext>
                  </a:extLst>
                </a:gridCol>
                <a:gridCol w="4950070">
                  <a:extLst>
                    <a:ext uri="{9D8B030D-6E8A-4147-A177-3AD203B41FA5}">
                      <a16:colId xmlns:a16="http://schemas.microsoft.com/office/drawing/2014/main" val="915917010"/>
                    </a:ext>
                  </a:extLst>
                </a:gridCol>
                <a:gridCol w="2161931">
                  <a:extLst>
                    <a:ext uri="{9D8B030D-6E8A-4147-A177-3AD203B41FA5}">
                      <a16:colId xmlns:a16="http://schemas.microsoft.com/office/drawing/2014/main" val="3544444349"/>
                    </a:ext>
                  </a:extLst>
                </a:gridCol>
              </a:tblGrid>
              <a:tr h="46691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科目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内訳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金額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999376"/>
                  </a:ext>
                </a:extLst>
              </a:tr>
              <a:tr h="756000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委託費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専門家派遣にかかる人件費</a:t>
                      </a:r>
                      <a:endParaRPr kumimoji="1" lang="en-US" altLang="ja-JP" dirty="0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r>
                        <a:rPr kumimoji="1" lang="ja-JP" altLang="en-US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　</a:t>
                      </a:r>
                      <a:r>
                        <a:rPr kumimoji="1" lang="ja-JP" altLang="en-US" sz="1600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（〇〇〇円</a:t>
                      </a:r>
                      <a:r>
                        <a:rPr kumimoji="1" lang="en-US" altLang="ja-JP" sz="1600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×</a:t>
                      </a:r>
                      <a:r>
                        <a:rPr kumimoji="1" lang="ja-JP" altLang="en-US" sz="1600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〇〇日＝〇〇〇円）</a:t>
                      </a:r>
                      <a:endParaRPr kumimoji="1" lang="en-US" altLang="ja-JP" dirty="0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〇〇〇円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36002"/>
                  </a:ext>
                </a:extLst>
              </a:tr>
              <a:tr h="976134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専門家派遣にかかる旅費</a:t>
                      </a:r>
                      <a:endParaRPr kumimoji="1" lang="en-US" altLang="ja-JP" dirty="0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r>
                        <a:rPr kumimoji="1" lang="ja-JP" altLang="en-US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 </a:t>
                      </a:r>
                      <a:r>
                        <a:rPr kumimoji="1" lang="ja-JP" altLang="en-US" sz="1600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（宿泊費：〇〇〇円</a:t>
                      </a:r>
                      <a:r>
                        <a:rPr kumimoji="1" lang="en-US" altLang="ja-JP" sz="1600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×</a:t>
                      </a:r>
                      <a:r>
                        <a:rPr kumimoji="1" lang="ja-JP" altLang="en-US" sz="1600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〇〇日＝〇〇〇円）</a:t>
                      </a:r>
                      <a:endParaRPr kumimoji="1" lang="en-US" altLang="ja-JP" sz="1600" dirty="0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r>
                        <a:rPr kumimoji="1" lang="ja-JP" altLang="en-US" sz="1600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 （交通費：〇〇〇円）　</a:t>
                      </a:r>
                      <a:endParaRPr kumimoji="1" lang="en-US" altLang="ja-JP" sz="1600" dirty="0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〇〇〇円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655214"/>
                  </a:ext>
                </a:extLst>
              </a:tr>
              <a:tr h="2356339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その他経費　　　　　　　</a:t>
                      </a:r>
                      <a:endParaRPr kumimoji="1" lang="en-US" altLang="ja-JP" dirty="0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r>
                        <a:rPr kumimoji="1" lang="ja-JP" altLang="en-US" sz="1600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　　〇〇〇費：〇〇〇円</a:t>
                      </a:r>
                      <a:endParaRPr kumimoji="1" lang="en-US" altLang="ja-JP" sz="1600" dirty="0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r>
                        <a:rPr kumimoji="1" lang="ja-JP" altLang="en-US" sz="1600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    〇〇〇費：〇〇〇円</a:t>
                      </a:r>
                      <a:endParaRPr kumimoji="1" lang="en-US" altLang="ja-JP" sz="1600" dirty="0">
                        <a:latin typeface="BIZ UD明朝 Medium" panose="02020500000000000000" pitchFamily="17" charset="-128"/>
                        <a:ea typeface="BIZ UD明朝 Medium" panose="02020500000000000000" pitchFamily="17" charset="-128"/>
                      </a:endParaRPr>
                    </a:p>
                    <a:p>
                      <a:r>
                        <a:rPr kumimoji="1" lang="ja-JP" altLang="en-US" sz="1600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    〇〇〇費：〇〇〇円</a:t>
                      </a:r>
                      <a:endParaRPr kumimoji="1" lang="ja-JP" alt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〇〇〇円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06305"/>
                  </a:ext>
                </a:extLst>
              </a:tr>
              <a:tr h="562382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合計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dirty="0">
                          <a:latin typeface="BIZ UD明朝 Medium" panose="02020500000000000000" pitchFamily="17" charset="-128"/>
                          <a:ea typeface="BIZ UD明朝 Medium" panose="02020500000000000000" pitchFamily="17" charset="-128"/>
                        </a:rPr>
                        <a:t>〇〇〇円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003750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8F1F40A-E144-1723-F90C-F3B4B3A43EDC}"/>
              </a:ext>
            </a:extLst>
          </p:cNvPr>
          <p:cNvSpPr txBox="1"/>
          <p:nvPr/>
        </p:nvSpPr>
        <p:spPr>
          <a:xfrm>
            <a:off x="254975" y="206592"/>
            <a:ext cx="8572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地方創生ＳＤＧｓ課題解決モデル都市</a:t>
            </a:r>
            <a:r>
              <a:rPr lang="ja-JP" altLang="en-US" sz="2400" b="1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提案書</a:t>
            </a:r>
            <a:r>
              <a:rPr lang="ja-JP" altLang="en-US" sz="2000" b="1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（提案様式</a:t>
            </a:r>
            <a:r>
              <a:rPr lang="en-US" altLang="ja-JP" sz="2000" b="1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1</a:t>
            </a:r>
            <a:r>
              <a:rPr lang="ja-JP" altLang="en-US" sz="2000" b="1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）</a:t>
            </a:r>
            <a:endParaRPr lang="ja-JP" altLang="ja-JP" sz="2800" b="1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673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DB2CDE-C714-C76C-2B5A-021E42C829A5}"/>
              </a:ext>
            </a:extLst>
          </p:cNvPr>
          <p:cNvSpPr txBox="1"/>
          <p:nvPr/>
        </p:nvSpPr>
        <p:spPr>
          <a:xfrm>
            <a:off x="298936" y="903480"/>
            <a:ext cx="49764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4-1</a:t>
            </a:r>
            <a:r>
              <a:rPr lang="ja-JP" altLang="en-US" sz="24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．指定</a:t>
            </a:r>
            <a:r>
              <a:rPr lang="ja-JP" altLang="en-US" sz="2400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する専門家の情報</a:t>
            </a:r>
            <a:endParaRPr lang="ja-JP" altLang="ja-JP" sz="24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C4CA6F2-64D8-85CE-A9BA-9692FADBD933}"/>
              </a:ext>
            </a:extLst>
          </p:cNvPr>
          <p:cNvSpPr/>
          <p:nvPr/>
        </p:nvSpPr>
        <p:spPr>
          <a:xfrm>
            <a:off x="395289" y="1450733"/>
            <a:ext cx="4299804" cy="5451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19B2EF61-0194-4200-0395-91594F029140}"/>
              </a:ext>
            </a:extLst>
          </p:cNvPr>
          <p:cNvGrpSpPr/>
          <p:nvPr/>
        </p:nvGrpSpPr>
        <p:grpSpPr>
          <a:xfrm>
            <a:off x="0" y="-11013"/>
            <a:ext cx="9144000" cy="169275"/>
            <a:chOff x="0" y="0"/>
            <a:chExt cx="2657880" cy="149469"/>
          </a:xfrm>
        </p:grpSpPr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7332986F-4928-A439-65F4-17070626FAEB}"/>
                </a:ext>
              </a:extLst>
            </p:cNvPr>
            <p:cNvSpPr/>
            <p:nvPr/>
          </p:nvSpPr>
          <p:spPr>
            <a:xfrm>
              <a:off x="0" y="0"/>
              <a:ext cx="158262" cy="149469"/>
            </a:xfrm>
            <a:prstGeom prst="rect">
              <a:avLst/>
            </a:prstGeom>
            <a:solidFill>
              <a:srgbClr val="E40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9AEE6D0D-C5C6-87BB-38B3-6A46AFBB03FD}"/>
                </a:ext>
              </a:extLst>
            </p:cNvPr>
            <p:cNvSpPr/>
            <p:nvPr/>
          </p:nvSpPr>
          <p:spPr>
            <a:xfrm>
              <a:off x="158262" y="0"/>
              <a:ext cx="158262" cy="149469"/>
            </a:xfrm>
            <a:prstGeom prst="rect">
              <a:avLst/>
            </a:prstGeom>
            <a:solidFill>
              <a:srgbClr val="D6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404FFB62-9F9E-5A55-871E-BDFED95715FD}"/>
                </a:ext>
              </a:extLst>
            </p:cNvPr>
            <p:cNvSpPr/>
            <p:nvPr/>
          </p:nvSpPr>
          <p:spPr>
            <a:xfrm>
              <a:off x="316524" y="0"/>
              <a:ext cx="158262" cy="149469"/>
            </a:xfrm>
            <a:prstGeom prst="rect">
              <a:avLst/>
            </a:prstGeom>
            <a:solidFill>
              <a:srgbClr val="1B97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DF91D3E5-0581-B531-1209-E256C125B1A1}"/>
                </a:ext>
              </a:extLst>
            </p:cNvPr>
            <p:cNvSpPr/>
            <p:nvPr/>
          </p:nvSpPr>
          <p:spPr>
            <a:xfrm>
              <a:off x="474420" y="0"/>
              <a:ext cx="158262" cy="149469"/>
            </a:xfrm>
            <a:prstGeom prst="rect">
              <a:avLst/>
            </a:prstGeom>
            <a:solidFill>
              <a:srgbClr val="C50E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38D7FE28-C471-B65F-347C-974E62D7709F}"/>
                </a:ext>
              </a:extLst>
            </p:cNvPr>
            <p:cNvSpPr/>
            <p:nvPr/>
          </p:nvSpPr>
          <p:spPr>
            <a:xfrm>
              <a:off x="632316" y="0"/>
              <a:ext cx="158262" cy="149469"/>
            </a:xfrm>
            <a:prstGeom prst="rect">
              <a:avLst/>
            </a:prstGeom>
            <a:solidFill>
              <a:srgbClr val="E8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6FAFFBBD-4BBB-881F-40D9-C0D11FF6585D}"/>
                </a:ext>
              </a:extLst>
            </p:cNvPr>
            <p:cNvSpPr/>
            <p:nvPr/>
          </p:nvSpPr>
          <p:spPr>
            <a:xfrm>
              <a:off x="789846" y="0"/>
              <a:ext cx="158262" cy="149469"/>
            </a:xfrm>
            <a:prstGeom prst="rect">
              <a:avLst/>
            </a:prstGeom>
            <a:solidFill>
              <a:srgbClr val="00A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3421F2E2-8031-F269-9225-711DA21DA40B}"/>
                </a:ext>
              </a:extLst>
            </p:cNvPr>
            <p:cNvSpPr/>
            <p:nvPr/>
          </p:nvSpPr>
          <p:spPr>
            <a:xfrm>
              <a:off x="947742" y="0"/>
              <a:ext cx="158262" cy="149469"/>
            </a:xfrm>
            <a:prstGeom prst="rect">
              <a:avLst/>
            </a:prstGeom>
            <a:solidFill>
              <a:srgbClr val="FAB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8BC1F116-EE64-3C5E-7454-6B5380B21B40}"/>
                </a:ext>
              </a:extLst>
            </p:cNvPr>
            <p:cNvSpPr/>
            <p:nvPr/>
          </p:nvSpPr>
          <p:spPr>
            <a:xfrm>
              <a:off x="1105272" y="0"/>
              <a:ext cx="158262" cy="149469"/>
            </a:xfrm>
            <a:prstGeom prst="rect">
              <a:avLst/>
            </a:prstGeom>
            <a:solidFill>
              <a:srgbClr val="970A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0D67CBAF-4E23-8922-B4CD-E90DA10EF6EB}"/>
                </a:ext>
              </a:extLst>
            </p:cNvPr>
            <p:cNvSpPr/>
            <p:nvPr/>
          </p:nvSpPr>
          <p:spPr>
            <a:xfrm>
              <a:off x="1263168" y="0"/>
              <a:ext cx="158262" cy="149469"/>
            </a:xfrm>
            <a:prstGeom prst="rect">
              <a:avLst/>
            </a:prstGeom>
            <a:solidFill>
              <a:srgbClr val="EC6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0969FEC6-F410-8BBE-3397-9D69523CFD35}"/>
                </a:ext>
              </a:extLst>
            </p:cNvPr>
            <p:cNvSpPr/>
            <p:nvPr/>
          </p:nvSpPr>
          <p:spPr>
            <a:xfrm>
              <a:off x="1420698" y="0"/>
              <a:ext cx="158262" cy="149469"/>
            </a:xfrm>
            <a:prstGeom prst="rect">
              <a:avLst/>
            </a:prstGeom>
            <a:solidFill>
              <a:srgbClr val="DC09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58D91086-0A74-0A20-4335-20BD526882D7}"/>
                </a:ext>
              </a:extLst>
            </p:cNvPr>
            <p:cNvSpPr/>
            <p:nvPr/>
          </p:nvSpPr>
          <p:spPr>
            <a:xfrm>
              <a:off x="1577862" y="0"/>
              <a:ext cx="158262" cy="149469"/>
            </a:xfrm>
            <a:prstGeom prst="rect">
              <a:avLst/>
            </a:prstGeom>
            <a:solidFill>
              <a:srgbClr val="F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A70A0876-0EF3-3984-E188-1CC29DBF55E2}"/>
                </a:ext>
              </a:extLst>
            </p:cNvPr>
            <p:cNvSpPr/>
            <p:nvPr/>
          </p:nvSpPr>
          <p:spPr>
            <a:xfrm>
              <a:off x="1735392" y="0"/>
              <a:ext cx="158262" cy="149469"/>
            </a:xfrm>
            <a:prstGeom prst="rect">
              <a:avLst/>
            </a:prstGeom>
            <a:solidFill>
              <a:srgbClr val="D39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94C874D9-B3EA-A478-C381-2F6C8AB95514}"/>
                </a:ext>
              </a:extLst>
            </p:cNvPr>
            <p:cNvSpPr/>
            <p:nvPr/>
          </p:nvSpPr>
          <p:spPr>
            <a:xfrm>
              <a:off x="1891824" y="0"/>
              <a:ext cx="158262" cy="149469"/>
            </a:xfrm>
            <a:prstGeom prst="rect">
              <a:avLst/>
            </a:prstGeom>
            <a:solidFill>
              <a:srgbClr val="4079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C4D89738-3EB5-9EB2-97DF-67E606AABE87}"/>
                </a:ext>
              </a:extLst>
            </p:cNvPr>
            <p:cNvSpPr/>
            <p:nvPr/>
          </p:nvSpPr>
          <p:spPr>
            <a:xfrm>
              <a:off x="2047524" y="0"/>
              <a:ext cx="158262" cy="149469"/>
            </a:xfrm>
            <a:prstGeom prst="rect">
              <a:avLst/>
            </a:prstGeom>
            <a:solidFill>
              <a:srgbClr val="0075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903D6B34-1E44-3C11-546D-F318E2B31416}"/>
                </a:ext>
              </a:extLst>
            </p:cNvPr>
            <p:cNvSpPr/>
            <p:nvPr/>
          </p:nvSpPr>
          <p:spPr>
            <a:xfrm>
              <a:off x="2201394" y="0"/>
              <a:ext cx="158262" cy="149469"/>
            </a:xfrm>
            <a:prstGeom prst="rect">
              <a:avLst/>
            </a:prstGeom>
            <a:solidFill>
              <a:srgbClr val="54B4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2902181E-31EB-047A-F28F-2E0479258733}"/>
                </a:ext>
              </a:extLst>
            </p:cNvPr>
            <p:cNvSpPr/>
            <p:nvPr/>
          </p:nvSpPr>
          <p:spPr>
            <a:xfrm>
              <a:off x="2352702" y="0"/>
              <a:ext cx="158262" cy="149469"/>
            </a:xfrm>
            <a:prstGeom prst="rect">
              <a:avLst/>
            </a:prstGeom>
            <a:solidFill>
              <a:srgbClr val="004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06EE793D-3713-E974-6998-1A1741941B16}"/>
                </a:ext>
              </a:extLst>
            </p:cNvPr>
            <p:cNvSpPr/>
            <p:nvPr/>
          </p:nvSpPr>
          <p:spPr>
            <a:xfrm>
              <a:off x="2499618" y="0"/>
              <a:ext cx="158262" cy="149469"/>
            </a:xfrm>
            <a:prstGeom prst="rect">
              <a:avLst/>
            </a:prstGeom>
            <a:solidFill>
              <a:srgbClr val="0230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D8260A4-38C9-C005-7C97-BD25E82C43F6}"/>
              </a:ext>
            </a:extLst>
          </p:cNvPr>
          <p:cNvSpPr txBox="1"/>
          <p:nvPr/>
        </p:nvSpPr>
        <p:spPr>
          <a:xfrm>
            <a:off x="543629" y="1538628"/>
            <a:ext cx="3914071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専門家の氏名を記載してください</a:t>
            </a:r>
            <a:r>
              <a:rPr lang="ja-JP" altLang="en-US" sz="1800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。</a:t>
            </a:r>
            <a:endParaRPr lang="ja-JP" altLang="ja-JP" sz="18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EF3FF1-5D9E-B4D5-ECB3-B876C1D87C2C}"/>
              </a:ext>
            </a:extLst>
          </p:cNvPr>
          <p:cNvSpPr txBox="1"/>
          <p:nvPr/>
        </p:nvSpPr>
        <p:spPr>
          <a:xfrm>
            <a:off x="298936" y="2336627"/>
            <a:ext cx="84132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4-3</a:t>
            </a:r>
            <a:r>
              <a:rPr lang="ja-JP" altLang="en-US" sz="24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</a:t>
            </a:r>
            <a:r>
              <a:rPr lang="ja-JP" altLang="en-US" sz="2400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当該専門家の経歴及び実績　</a:t>
            </a:r>
            <a:r>
              <a:rPr lang="en-US" altLang="ja-JP" sz="1600" kern="1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600" kern="1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自ら専門家を指定する場合のみ記載</a:t>
            </a:r>
            <a:endParaRPr lang="ja-JP" altLang="ja-JP" sz="2400" kern="100" dirty="0">
              <a:solidFill>
                <a:srgbClr val="FF0000"/>
              </a:solidFill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9235CE4-837A-4FA1-D313-E7E296C6AE0D}"/>
              </a:ext>
            </a:extLst>
          </p:cNvPr>
          <p:cNvSpPr/>
          <p:nvPr/>
        </p:nvSpPr>
        <p:spPr>
          <a:xfrm>
            <a:off x="395288" y="2883878"/>
            <a:ext cx="8316912" cy="35081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8E52FC3-2EF5-9278-D290-6FE7D3952949}"/>
              </a:ext>
            </a:extLst>
          </p:cNvPr>
          <p:cNvSpPr txBox="1"/>
          <p:nvPr/>
        </p:nvSpPr>
        <p:spPr>
          <a:xfrm>
            <a:off x="5016774" y="945120"/>
            <a:ext cx="38107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4-2</a:t>
            </a:r>
            <a:r>
              <a:rPr lang="ja-JP" altLang="en-US" sz="24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．専門家</a:t>
            </a:r>
            <a:r>
              <a:rPr lang="ja-JP" altLang="en-US" sz="2400" kern="100" dirty="0"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への</a:t>
            </a:r>
            <a:r>
              <a:rPr lang="ja-JP" altLang="en-US" sz="2400" kern="100" dirty="0"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承諾有無</a:t>
            </a:r>
            <a:endParaRPr lang="ja-JP" altLang="ja-JP" sz="24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5582324-5FF0-744C-B6B2-3F9A11A145F5}"/>
              </a:ext>
            </a:extLst>
          </p:cNvPr>
          <p:cNvSpPr/>
          <p:nvPr/>
        </p:nvSpPr>
        <p:spPr>
          <a:xfrm>
            <a:off x="5081589" y="1450733"/>
            <a:ext cx="3630611" cy="5451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1A826CC-5225-9404-FEE7-9E87901F2D70}"/>
              </a:ext>
            </a:extLst>
          </p:cNvPr>
          <p:cNvSpPr txBox="1"/>
          <p:nvPr/>
        </p:nvSpPr>
        <p:spPr>
          <a:xfrm>
            <a:off x="5184625" y="1538628"/>
            <a:ext cx="3914071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800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※</a:t>
            </a:r>
            <a:r>
              <a:rPr lang="ja-JP" altLang="en-US" sz="1800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承諾有もしくは無し</a:t>
            </a:r>
            <a:endParaRPr lang="ja-JP" altLang="ja-JP" sz="1800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38D43D9-5D80-2C19-E118-D62F07E155EE}"/>
              </a:ext>
            </a:extLst>
          </p:cNvPr>
          <p:cNvSpPr txBox="1"/>
          <p:nvPr/>
        </p:nvSpPr>
        <p:spPr>
          <a:xfrm>
            <a:off x="254975" y="206592"/>
            <a:ext cx="8572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kern="100" dirty="0">
                <a:solidFill>
                  <a:srgbClr val="000000"/>
                </a:solidFill>
                <a:effectLst/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地方創生ＳＤＧｓ課題解決モデル都市</a:t>
            </a:r>
            <a:r>
              <a:rPr lang="ja-JP" altLang="en-US" sz="2400" b="1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提案書</a:t>
            </a:r>
            <a:r>
              <a:rPr lang="ja-JP" altLang="en-US" sz="2000" b="1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（提案様式</a:t>
            </a:r>
            <a:r>
              <a:rPr lang="en-US" altLang="ja-JP" sz="2000" b="1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1</a:t>
            </a:r>
            <a:r>
              <a:rPr lang="ja-JP" altLang="en-US" sz="2000" b="1" kern="100" dirty="0">
                <a:solidFill>
                  <a:srgbClr val="00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  <a:cs typeface="Times New Roman" panose="02020603050405020304" pitchFamily="18" charset="0"/>
              </a:rPr>
              <a:t>）</a:t>
            </a:r>
            <a:endParaRPr lang="ja-JP" altLang="ja-JP" sz="2800" b="1" kern="100" dirty="0">
              <a:effectLst/>
              <a:latin typeface="BIZ UD明朝 Medium" panose="02020500000000000000" pitchFamily="17" charset="-128"/>
              <a:ea typeface="BIZ UD明朝 Medium" panose="02020500000000000000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582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552795CD321774AAE5762188FE3F448" ma:contentTypeVersion="10" ma:contentTypeDescription="新しいドキュメントを作成します。" ma:contentTypeScope="" ma:versionID="3fc60308b942f80ee23f9e4bf1b4c3d5">
  <xsd:schema xmlns:xsd="http://www.w3.org/2001/XMLSchema" xmlns:xs="http://www.w3.org/2001/XMLSchema" xmlns:p="http://schemas.microsoft.com/office/2006/metadata/properties" xmlns:ns2="5f40b1ba-7f9f-48f1-90d8-c63dab5d9cee" xmlns:ns3="6b795950-5c72-4c11-932e-df8099ca64e3" targetNamespace="http://schemas.microsoft.com/office/2006/metadata/properties" ma:root="true" ma:fieldsID="64d7e264d946777cf33bcbdc896c9c27" ns2:_="" ns3:_="">
    <xsd:import namespace="5f40b1ba-7f9f-48f1-90d8-c63dab5d9cee"/>
    <xsd:import namespace="6b795950-5c72-4c11-932e-df8099ca64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0b1ba-7f9f-48f1-90d8-c63dab5d9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795950-5c72-4c11-932e-df8099ca64e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26d9e7e-5f37-46cc-aa1f-acae92a3d6f6}" ma:internalName="TaxCatchAll" ma:showField="CatchAllData" ma:web="6b795950-5c72-4c11-932e-df8099ca64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f40b1ba-7f9f-48f1-90d8-c63dab5d9cee">
      <Terms xmlns="http://schemas.microsoft.com/office/infopath/2007/PartnerControls"/>
    </lcf76f155ced4ddcb4097134ff3c332f>
    <TaxCatchAll xmlns="6b795950-5c72-4c11-932e-df8099ca64e3" xsi:nil="true"/>
  </documentManagement>
</p:properties>
</file>

<file path=customXml/itemProps1.xml><?xml version="1.0" encoding="utf-8"?>
<ds:datastoreItem xmlns:ds="http://schemas.openxmlformats.org/officeDocument/2006/customXml" ds:itemID="{B3E61458-C3BD-47F5-BECC-52797CFB2936}"/>
</file>

<file path=customXml/itemProps2.xml><?xml version="1.0" encoding="utf-8"?>
<ds:datastoreItem xmlns:ds="http://schemas.openxmlformats.org/officeDocument/2006/customXml" ds:itemID="{4BF71609-9B4F-45AE-8D29-25612F39AE2C}"/>
</file>

<file path=customXml/itemProps3.xml><?xml version="1.0" encoding="utf-8"?>
<ds:datastoreItem xmlns:ds="http://schemas.openxmlformats.org/officeDocument/2006/customXml" ds:itemID="{DAEE147A-6A55-4497-8DAD-298BC990198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249</Words>
  <Application>Microsoft Office PowerPoint</Application>
  <PresentationFormat>画面に合わせる (4:3)</PresentationFormat>
  <Paragraphs>38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BIZ UD明朝 Medium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revision>1</cp:revision>
  <dcterms:created xsi:type="dcterms:W3CDTF">2024-01-15T06:40:00Z</dcterms:created>
  <dcterms:modified xsi:type="dcterms:W3CDTF">2024-01-15T06:40:11Z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0x010100A552795CD321774AAE5762188FE3F448</vt:lpwstr>
  </property>
</Properties>
</file>