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60" r:id="rId1"/>
    <p:sldMasterId id="2147483672" r:id="rId2"/>
    <p:sldMasterId id="2147483839" r:id="rId3"/>
    <p:sldMasterId id="2147483889" r:id="rId4"/>
    <p:sldMasterId id="2147483928" r:id="rId5"/>
    <p:sldMasterId id="2147484001" r:id="rId6"/>
    <p:sldMasterId id="2147484024" r:id="rId7"/>
  </p:sldMasterIdLst>
  <p:notesMasterIdLst>
    <p:notesMasterId r:id="rId10"/>
  </p:notesMasterIdLst>
  <p:handoutMasterIdLst>
    <p:handoutMasterId r:id="rId11"/>
  </p:handoutMasterIdLst>
  <p:sldIdLst>
    <p:sldId id="1523" r:id="rId8"/>
    <p:sldId id="1524" r:id="rId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  <a:srgbClr val="FFFF00"/>
    <a:srgbClr val="00CC00"/>
    <a:srgbClr val="FFFF99"/>
    <a:srgbClr val="FF7C80"/>
    <a:srgbClr val="66FFFF"/>
    <a:srgbClr val="2E75B6"/>
    <a:srgbClr val="66CCFF"/>
    <a:srgbClr val="FF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3744" autoAdjust="0"/>
  </p:normalViewPr>
  <p:slideViewPr>
    <p:cSldViewPr snapToGrid="0" showGuides="1">
      <p:cViewPr varScale="1">
        <p:scale>
          <a:sx n="111" d="100"/>
          <a:sy n="111" d="100"/>
        </p:scale>
        <p:origin x="1584" y="114"/>
      </p:cViewPr>
      <p:guideLst>
        <p:guide orient="horz" pos="2069"/>
        <p:guide pos="2880"/>
        <p:guide pos="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32826"/>
    </p:cViewPr>
  </p:sorterViewPr>
  <p:notesViewPr>
    <p:cSldViewPr snapToGrid="0" showGuides="1">
      <p:cViewPr varScale="1">
        <p:scale>
          <a:sx n="64" d="100"/>
          <a:sy n="64" d="100"/>
        </p:scale>
        <p:origin x="23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7"/>
            <a:ext cx="2918831" cy="495029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1" cy="495028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0" tIns="45692" rIns="91380" bIns="4569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748218"/>
            <a:ext cx="5389563" cy="3884612"/>
          </a:xfrm>
          <a:prstGeom prst="rect">
            <a:avLst/>
          </a:prstGeom>
        </p:spPr>
        <p:txBody>
          <a:bodyPr vert="horz" lIns="91380" tIns="45692" rIns="91380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1015"/>
            <a:ext cx="2919413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l">
              <a:defRPr sz="11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380" tIns="45692" rIns="91380" bIns="45692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439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28713" y="1222375"/>
            <a:ext cx="4408487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08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4254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4254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7301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2342" y="1825625"/>
            <a:ext cx="387301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9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117" y="1681163"/>
            <a:ext cx="38686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117" y="2505075"/>
            <a:ext cx="386861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4" y="1681163"/>
            <a:ext cx="38876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4" y="2505075"/>
            <a:ext cx="3887665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356357"/>
            <a:ext cx="205740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667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4409" y="365125"/>
            <a:ext cx="1970943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7508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94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30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2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777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9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19B6B-C091-4AD5-8554-295F5E1780E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82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04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3400-C7E8-4490-8968-733A5CA4849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9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5714165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0944" y="255008"/>
            <a:ext cx="2429169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4"/>
            <a:ext cx="9144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1"/>
            <a:ext cx="3300921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037755" y="5863765"/>
            <a:ext cx="7054257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dirty="0"/>
              <a:t>○○○○年○○月○○日</a:t>
            </a:r>
            <a:br>
              <a:rPr lang="ja-JP" altLang="en-US" dirty="0"/>
            </a:br>
            <a:r>
              <a:rPr lang="ja-JP" altLang="en-US" dirty="0"/>
              <a:t>株式会社ＮＴＴ</a:t>
            </a:r>
            <a:r>
              <a:rPr lang="ja-JP" altLang="en-US" dirty="0" smtClean="0"/>
              <a:t>データ経営研究所</a:t>
            </a: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○○○○○○○○○○○○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037755" y="4810096"/>
            <a:ext cx="7054257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 dirty="0"/>
              <a:t>［タイトル（１</a:t>
            </a:r>
            <a:r>
              <a:rPr kumimoji="1" lang="en-US" altLang="ja-JP" dirty="0"/>
              <a:t>〜</a:t>
            </a:r>
            <a:r>
              <a:rPr kumimoji="1" lang="ja-JP" altLang="en-US" dirty="0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5714164" y="6724938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0962" y="254000"/>
            <a:ext cx="2432492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9735" y="908049"/>
            <a:ext cx="6712615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目次の入力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1920158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00" y="6504431"/>
            <a:ext cx="1070505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1748"/>
            <a:ext cx="8841821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 dirty="0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997049" y="6580945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tx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12" name="TextBox 16"/>
          <p:cNvSpPr txBox="1"/>
          <p:nvPr userDrawn="1"/>
        </p:nvSpPr>
        <p:spPr>
          <a:xfrm>
            <a:off x="4262663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428923" y="908720"/>
            <a:ext cx="626711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220" y="908050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685" y="908049"/>
            <a:ext cx="8257846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144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58941" y="2903"/>
            <a:ext cx="8841821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 dirty="0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612216" y="2852936"/>
            <a:ext cx="3920473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  <a:endParaRPr lang="ja-JP" altLang="en-US" sz="1662" spc="185" dirty="0">
              <a:solidFill>
                <a:srgbClr val="FFFFFF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978" y="6503752"/>
            <a:ext cx="1087709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13494" y="6593331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2020 </a:t>
            </a:r>
            <a:r>
              <a:rPr kumimoji="0" lang="en-US" altLang="ja-JP" sz="738" b="0" i="0" dirty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NTT </a:t>
            </a:r>
            <a:r>
              <a:rPr kumimoji="0" lang="en-US" altLang="ja-JP" sz="738" b="0" i="0" dirty="0" smtClean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DATA INSTITUTE OF MANAGEMENT CONSULTING, Inc.</a:t>
            </a:r>
            <a:endParaRPr kumimoji="0" lang="en-US" altLang="ja-JP" sz="738" b="0" i="0" dirty="0">
              <a:solidFill>
                <a:schemeClr val="bg1"/>
              </a:solidFill>
              <a:latin typeface="Meiryo UI" panose="020B0604030504040204" pitchFamily="50" charset="-128"/>
              <a:ea typeface="HGPGothicE" charset="-128"/>
              <a:cs typeface="Meiryo UI" pitchFamily="50" charset="-128"/>
            </a:endParaRPr>
          </a:p>
        </p:txBody>
      </p:sp>
      <p:sp>
        <p:nvSpPr>
          <p:cNvPr id="9" name="TextBox 16"/>
          <p:cNvSpPr txBox="1"/>
          <p:nvPr userDrawn="1"/>
        </p:nvSpPr>
        <p:spPr>
          <a:xfrm>
            <a:off x="4277396" y="6551482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91" y="1709748"/>
            <a:ext cx="78867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91" y="4589473"/>
            <a:ext cx="78867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2" y="987435"/>
            <a:ext cx="4629150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943" y="2902"/>
            <a:ext cx="8833966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mtClean="0"/>
              <a:t>［タイトル］</a:t>
            </a:r>
            <a:endParaRPr kumimoji="1" lang="ja-JP" altLang="en-US" dirty="0" smtClean="0"/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58943" y="722902"/>
            <a:ext cx="8833966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58942" y="764704"/>
            <a:ext cx="8812355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55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2021/1/13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259963" y="6618415"/>
            <a:ext cx="618675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83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4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6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4" y="635636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1696" y="649288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392966" y="24936"/>
            <a:ext cx="445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年度自治体</a:t>
            </a:r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モデル事業提案概要（提案様式３）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783165"/>
              </p:ext>
            </p:extLst>
          </p:nvPr>
        </p:nvGraphicFramePr>
        <p:xfrm>
          <a:off x="58191" y="377642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自治体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SDGs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モデル事業名：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取組内容の概要</a:t>
                      </a:r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392" y="2935053"/>
            <a:ext cx="302250" cy="30693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246" y="2937217"/>
            <a:ext cx="302318" cy="30231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192" y="2935317"/>
            <a:ext cx="307929" cy="3079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397" y="2936294"/>
            <a:ext cx="301224" cy="3035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0729" y="2941251"/>
            <a:ext cx="300596" cy="29828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7561" y="3457717"/>
            <a:ext cx="296348" cy="30334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7330" y="3469783"/>
            <a:ext cx="301484" cy="30148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4443" y="3974240"/>
            <a:ext cx="301503" cy="30150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16919" y="3967145"/>
            <a:ext cx="295589" cy="29558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99730" y="4468164"/>
            <a:ext cx="302780" cy="30278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33376" y="4468144"/>
            <a:ext cx="300222" cy="30270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29976" y="3450279"/>
            <a:ext cx="303621" cy="30362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29630" y="3459099"/>
            <a:ext cx="302410" cy="29999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18037" y="3455853"/>
            <a:ext cx="299804" cy="2998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03267" y="3975441"/>
            <a:ext cx="300642" cy="29823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29558" y="3968881"/>
            <a:ext cx="302139" cy="30213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228763" y="3966649"/>
            <a:ext cx="306886" cy="304371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43756" y="2136371"/>
            <a:ext cx="1858233" cy="68995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該当するアイコンをお使いください（サイズは適宜調整ください）。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9207561" y="512393"/>
            <a:ext cx="1858233" cy="58488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kern="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文字</a:t>
            </a:r>
            <a:r>
              <a:rPr kumimoji="0" lang="ja-JP" altLang="en-US" sz="1100" kern="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</a:t>
            </a:r>
            <a:r>
              <a:rPr kumimoji="0" lang="en-US" altLang="ja-JP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MSP</a:t>
            </a:r>
            <a:r>
              <a:rPr kumimoji="0" lang="ja-JP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ゴシック、</a:t>
            </a:r>
            <a:r>
              <a:rPr kumimoji="0" lang="en-US" altLang="ja-JP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10pt</a:t>
            </a:r>
            <a:r>
              <a:rPr kumimoji="0" lang="ja-JP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以上で記載ください</a:t>
            </a:r>
            <a:r>
              <a:rPr kumimoji="0" lang="ja-JP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7021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円/楕円 62"/>
          <p:cNvSpPr/>
          <p:nvPr/>
        </p:nvSpPr>
        <p:spPr>
          <a:xfrm>
            <a:off x="4555988" y="2335879"/>
            <a:ext cx="4147499" cy="3012782"/>
          </a:xfrm>
          <a:prstGeom prst="ellipse">
            <a:avLst/>
          </a:prstGeom>
          <a:solidFill>
            <a:srgbClr val="FFCC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4" name="円/楕円 83"/>
          <p:cNvSpPr/>
          <p:nvPr/>
        </p:nvSpPr>
        <p:spPr>
          <a:xfrm>
            <a:off x="407853" y="2340269"/>
            <a:ext cx="4147499" cy="3012782"/>
          </a:xfrm>
          <a:prstGeom prst="ellipse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92" dirty="0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5" name="円/楕円 84"/>
          <p:cNvSpPr/>
          <p:nvPr/>
        </p:nvSpPr>
        <p:spPr>
          <a:xfrm>
            <a:off x="2483901" y="3103646"/>
            <a:ext cx="4147499" cy="3012782"/>
          </a:xfrm>
          <a:prstGeom prst="ellipse">
            <a:avLst/>
          </a:prstGeom>
          <a:solidFill>
            <a:srgbClr val="99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1281358" y="3333807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●課題Ａを解決するため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の取組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3461802" y="5689737"/>
            <a:ext cx="22092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183763" y="3024654"/>
            <a:ext cx="2704765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課題Ａ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○○○の停滞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241447" y="5056595"/>
            <a:ext cx="2695772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課題Ｃ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○○○の悪化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3499059" y="3071683"/>
            <a:ext cx="2176839" cy="1334988"/>
          </a:xfrm>
          <a:prstGeom prst="roundRect">
            <a:avLst/>
          </a:prstGeom>
          <a:solidFill>
            <a:srgbClr val="FFCCFF"/>
          </a:solidFill>
          <a:ln w="6350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 defTabSz="844073"/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自治体</a:t>
            </a:r>
            <a:r>
              <a:rPr lang="en-US" altLang="zh-TW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lang="zh-TW" altLang="en-US" sz="1662" b="1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補助</a:t>
            </a:r>
            <a:r>
              <a:rPr lang="zh-TW" altLang="en-US" sz="1662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</a:t>
            </a:r>
            <a:endParaRPr lang="en-US" altLang="zh-TW" sz="1662" b="1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en-US" altLang="ja-JP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統合的取組の事業名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三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側面をつなぐ統合的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取組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ハブ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の整備</a:t>
            </a:r>
            <a:endParaRPr lang="en-US" altLang="ja-JP" sz="1200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○○○共通</a:t>
            </a:r>
            <a:r>
              <a:rPr lang="ja-JP" altLang="en-US" sz="12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基盤</a:t>
            </a:r>
            <a:r>
              <a:rPr lang="ja-JP" altLang="en-US" sz="1200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の創造　等</a:t>
            </a:r>
            <a:endParaRPr lang="en-US" altLang="ja-JP" sz="12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5833823" y="3283473"/>
            <a:ext cx="22044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解決するための取組①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lang="ja-JP" altLang="en-US" sz="11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課題Ｂを</a:t>
            </a:r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解決するための取組②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●・・・</a:t>
            </a:r>
            <a:endParaRPr lang="en-US" altLang="ja-JP" sz="11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6225046" y="3001446"/>
            <a:ext cx="2692183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提案都市の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課題Ｂ</a:t>
            </a:r>
            <a:r>
              <a:rPr lang="en-US" altLang="ja-JP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…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292" b="1" u="sng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292" b="1" u="sng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の確保</a:t>
            </a:r>
            <a:endParaRPr lang="ja-JP" altLang="en-US" sz="1292" b="1" u="sng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9" name="グループ化 48"/>
          <p:cNvGrpSpPr/>
          <p:nvPr/>
        </p:nvGrpSpPr>
        <p:grpSpPr>
          <a:xfrm>
            <a:off x="2743373" y="2649620"/>
            <a:ext cx="3623948" cy="249288"/>
            <a:chOff x="1011843" y="2494965"/>
            <a:chExt cx="5457045" cy="343466"/>
          </a:xfrm>
          <a:solidFill>
            <a:srgbClr val="FF6600"/>
          </a:solidFill>
        </p:grpSpPr>
        <p:sp>
          <p:nvSpPr>
            <p:cNvPr id="51" name="下カーブ矢印 50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52" name="二等辺三角形 51"/>
            <p:cNvSpPr/>
            <p:nvPr/>
          </p:nvSpPr>
          <p:spPr>
            <a:xfrm rot="900000">
              <a:off x="1014093" y="2517938"/>
              <a:ext cx="350279" cy="320493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53" name="グループ化 52"/>
          <p:cNvGrpSpPr/>
          <p:nvPr/>
        </p:nvGrpSpPr>
        <p:grpSpPr>
          <a:xfrm flipH="1">
            <a:off x="2715068" y="2424885"/>
            <a:ext cx="3626286" cy="234035"/>
            <a:chOff x="1008324" y="2494965"/>
            <a:chExt cx="5460564" cy="322449"/>
          </a:xfrm>
          <a:solidFill>
            <a:srgbClr val="0070C0"/>
          </a:solidFill>
        </p:grpSpPr>
        <p:sp>
          <p:nvSpPr>
            <p:cNvPr id="62" name="下カーブ矢印 61"/>
            <p:cNvSpPr/>
            <p:nvPr/>
          </p:nvSpPr>
          <p:spPr>
            <a:xfrm>
              <a:off x="1011843" y="2494965"/>
              <a:ext cx="5457045" cy="277447"/>
            </a:xfrm>
            <a:prstGeom prst="curvedDownArrow">
              <a:avLst>
                <a:gd name="adj1" fmla="val 89780"/>
                <a:gd name="adj2" fmla="val 90142"/>
                <a:gd name="adj3" fmla="val 2500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4" name="二等辺三角形 63"/>
            <p:cNvSpPr/>
            <p:nvPr/>
          </p:nvSpPr>
          <p:spPr>
            <a:xfrm rot="900000">
              <a:off x="1008324" y="2496922"/>
              <a:ext cx="350279" cy="320492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78" name="正方形/長方形 77"/>
          <p:cNvSpPr/>
          <p:nvPr/>
        </p:nvSpPr>
        <p:spPr>
          <a:xfrm>
            <a:off x="3041769" y="2553546"/>
            <a:ext cx="1479675" cy="398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増加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4593499" y="2166140"/>
            <a:ext cx="1482273" cy="398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○○○の解消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9" y="3971041"/>
            <a:ext cx="498462" cy="498462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1" y="3971041"/>
            <a:ext cx="498462" cy="498462"/>
          </a:xfrm>
          <a:prstGeom prst="rect">
            <a:avLst/>
          </a:prstGeom>
        </p:spPr>
      </p:pic>
      <p:sp>
        <p:nvSpPr>
          <p:cNvPr id="56" name="角丸四角形 55"/>
          <p:cNvSpPr/>
          <p:nvPr/>
        </p:nvSpPr>
        <p:spPr>
          <a:xfrm>
            <a:off x="94242" y="3349867"/>
            <a:ext cx="1235871" cy="569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経済成長と雇用、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70C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インフラ、産業化、イノベーション　等</a:t>
            </a:r>
            <a:endParaRPr lang="en-US" altLang="ja-JP" sz="1108" b="1" dirty="0">
              <a:solidFill>
                <a:srgbClr val="0070C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9" name="図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84" y="4068704"/>
            <a:ext cx="498462" cy="498462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24" y="4068704"/>
            <a:ext cx="498462" cy="498462"/>
          </a:xfrm>
          <a:prstGeom prst="rect">
            <a:avLst/>
          </a:prstGeom>
        </p:spPr>
      </p:pic>
      <p:sp>
        <p:nvSpPr>
          <p:cNvPr id="72" name="角丸四角形 71"/>
          <p:cNvSpPr/>
          <p:nvPr/>
        </p:nvSpPr>
        <p:spPr>
          <a:xfrm>
            <a:off x="7936511" y="3625577"/>
            <a:ext cx="1082857" cy="3811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rIns="33231" rtlCol="0" anchor="ctr"/>
          <a:lstStyle/>
          <a:p>
            <a:pPr defTabSz="844073"/>
            <a:r>
              <a:rPr lang="ja-JP" altLang="en-US" sz="1108" b="1" dirty="0">
                <a:solidFill>
                  <a:srgbClr val="FF66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保健、教育　等</a:t>
            </a:r>
            <a:endParaRPr lang="en-US" altLang="ja-JP" sz="1108" b="1" dirty="0">
              <a:solidFill>
                <a:srgbClr val="FF66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1" name="図 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44" y="4551256"/>
            <a:ext cx="432000" cy="432000"/>
          </a:xfrm>
          <a:prstGeom prst="rect">
            <a:avLst/>
          </a:prstGeom>
        </p:spPr>
      </p:pic>
      <p:sp>
        <p:nvSpPr>
          <p:cNvPr id="97" name="角丸四角形 96"/>
          <p:cNvSpPr/>
          <p:nvPr/>
        </p:nvSpPr>
        <p:spPr>
          <a:xfrm>
            <a:off x="3609553" y="4519226"/>
            <a:ext cx="1064770" cy="479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231" rIns="33231" rtlCol="0" anchor="ctr">
            <a:spAutoFit/>
          </a:bodyPr>
          <a:lstStyle/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エネルギ</a:t>
            </a:r>
            <a:r>
              <a:rPr lang="ja-JP" altLang="en-US" sz="1108" b="1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ー、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844073"/>
            <a:r>
              <a:rPr lang="ja-JP" altLang="en-US" sz="1108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気候変動　等</a:t>
            </a:r>
            <a:endParaRPr lang="en-US" altLang="ja-JP" sz="1108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05" name="図 10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5" y="4551256"/>
            <a:ext cx="432000" cy="432000"/>
          </a:xfrm>
          <a:prstGeom prst="rect">
            <a:avLst/>
          </a:prstGeom>
        </p:spPr>
      </p:pic>
      <p:grpSp>
        <p:nvGrpSpPr>
          <p:cNvPr id="74" name="グループ化 73"/>
          <p:cNvGrpSpPr/>
          <p:nvPr/>
        </p:nvGrpSpPr>
        <p:grpSpPr>
          <a:xfrm>
            <a:off x="1797875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5" name="下カーブ矢印 74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76" name="二等辺三角形 75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83" name="グループ化 82"/>
          <p:cNvGrpSpPr/>
          <p:nvPr/>
        </p:nvGrpSpPr>
        <p:grpSpPr>
          <a:xfrm rot="5400000" flipH="1">
            <a:off x="2438399" y="4086993"/>
            <a:ext cx="941316" cy="2167071"/>
            <a:chOff x="1574934" y="2550623"/>
            <a:chExt cx="1019759" cy="2937529"/>
          </a:xfrm>
          <a:solidFill>
            <a:srgbClr val="0070C0"/>
          </a:solidFill>
        </p:grpSpPr>
        <p:sp>
          <p:nvSpPr>
            <p:cNvPr id="86" name="下カーブ矢印 85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87" name="二等辺三角形 86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06" name="グループ化 105"/>
          <p:cNvGrpSpPr/>
          <p:nvPr/>
        </p:nvGrpSpPr>
        <p:grpSpPr>
          <a:xfrm flipH="1">
            <a:off x="6403326" y="3845089"/>
            <a:ext cx="929593" cy="2167071"/>
            <a:chOff x="1587634" y="2550623"/>
            <a:chExt cx="1007059" cy="29375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8" name="下カーブ矢印 107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11" name="二等辺三角形 110"/>
            <p:cNvSpPr/>
            <p:nvPr/>
          </p:nvSpPr>
          <p:spPr>
            <a:xfrm>
              <a:off x="1587634" y="2779641"/>
              <a:ext cx="268124" cy="193806"/>
            </a:xfrm>
            <a:prstGeom prst="triangl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grpSp>
        <p:nvGrpSpPr>
          <p:cNvPr id="119" name="グループ化 118"/>
          <p:cNvGrpSpPr/>
          <p:nvPr/>
        </p:nvGrpSpPr>
        <p:grpSpPr>
          <a:xfrm rot="16200000">
            <a:off x="5687474" y="4086993"/>
            <a:ext cx="941316" cy="2167071"/>
            <a:chOff x="1574934" y="2550623"/>
            <a:chExt cx="1019759" cy="2937529"/>
          </a:xfrm>
          <a:solidFill>
            <a:srgbClr val="FF6600"/>
          </a:solidFill>
        </p:grpSpPr>
        <p:sp>
          <p:nvSpPr>
            <p:cNvPr id="120" name="下カーブ矢印 119"/>
            <p:cNvSpPr/>
            <p:nvPr/>
          </p:nvSpPr>
          <p:spPr>
            <a:xfrm rot="13500000">
              <a:off x="946178" y="3839637"/>
              <a:ext cx="2937529" cy="359501"/>
            </a:xfrm>
            <a:prstGeom prst="curvedDownArrow">
              <a:avLst>
                <a:gd name="adj1" fmla="val 37271"/>
                <a:gd name="adj2" fmla="val 31259"/>
                <a:gd name="adj3" fmla="val 0"/>
              </a:avLst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21" name="二等辺三角形 120"/>
            <p:cNvSpPr/>
            <p:nvPr/>
          </p:nvSpPr>
          <p:spPr>
            <a:xfrm>
              <a:off x="1574934" y="2779641"/>
              <a:ext cx="268124" cy="193806"/>
            </a:xfrm>
            <a:prstGeom prst="triangle">
              <a:avLst/>
            </a:prstGeom>
            <a:grpFill/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4073"/>
              <a:endParaRPr lang="ja-JP" altLang="en-US" sz="1662">
                <a:solidFill>
                  <a:prstClr val="white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306277" y="4360835"/>
            <a:ext cx="1593659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向上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3" name="正方形/長方形 122"/>
          <p:cNvSpPr/>
          <p:nvPr/>
        </p:nvSpPr>
        <p:spPr>
          <a:xfrm>
            <a:off x="6026138" y="4314057"/>
            <a:ext cx="1546374" cy="398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6008452" y="4777700"/>
            <a:ext cx="1564059" cy="3960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解消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1306277" y="4818230"/>
            <a:ext cx="1602780" cy="3895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231" tIns="0" rIns="33231" bIns="0" rtlCol="0" anchor="ctr"/>
          <a:lstStyle/>
          <a:p>
            <a:pPr algn="ctr" defTabSz="844073"/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経済面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の相乗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効果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</a:t>
            </a:r>
            <a:endParaRPr lang="en-US" altLang="ja-JP" sz="1108" dirty="0" smtClean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 defTabSz="844073"/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○○</a:t>
            </a:r>
            <a:r>
              <a:rPr lang="ja-JP" altLang="en-US" sz="1108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</a:t>
            </a:r>
            <a:r>
              <a:rPr lang="ja-JP" altLang="en-US" sz="1108" dirty="0" smtClean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の減少</a:t>
            </a:r>
            <a:endParaRPr lang="en-US" altLang="ja-JP" sz="1108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1" name="角丸四角形 70"/>
          <p:cNvSpPr/>
          <p:nvPr/>
        </p:nvSpPr>
        <p:spPr>
          <a:xfrm>
            <a:off x="2561544" y="5836254"/>
            <a:ext cx="888670" cy="357881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環境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3" name="角丸四角形 72"/>
          <p:cNvSpPr/>
          <p:nvPr/>
        </p:nvSpPr>
        <p:spPr>
          <a:xfrm>
            <a:off x="1204475" y="2557465"/>
            <a:ext cx="888670" cy="357881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経済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2" name="角丸四角形 81"/>
          <p:cNvSpPr/>
          <p:nvPr/>
        </p:nvSpPr>
        <p:spPr>
          <a:xfrm>
            <a:off x="7005261" y="2541214"/>
            <a:ext cx="888670" cy="357881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4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社会</a:t>
            </a:r>
            <a:endParaRPr kumimoji="0" lang="ja-JP" altLang="en-US" sz="1292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186254"/>
              </p:ext>
            </p:extLst>
          </p:nvPr>
        </p:nvGraphicFramePr>
        <p:xfrm>
          <a:off x="54456" y="401005"/>
          <a:ext cx="9023950" cy="103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2952">
                  <a:extLst>
                    <a:ext uri="{9D8B030D-6E8A-4147-A177-3AD203B41FA5}">
                      <a16:colId xmlns:a16="http://schemas.microsoft.com/office/drawing/2014/main" val="1830169681"/>
                    </a:ext>
                  </a:extLst>
                </a:gridCol>
                <a:gridCol w="3100998">
                  <a:extLst>
                    <a:ext uri="{9D8B030D-6E8A-4147-A177-3AD203B41FA5}">
                      <a16:colId xmlns:a16="http://schemas.microsoft.com/office/drawing/2014/main" val="2836149642"/>
                    </a:ext>
                  </a:extLst>
                </a:gridCol>
              </a:tblGrid>
              <a:tr h="334657"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自治体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SDGs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モデル事業名：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提案者名：</a:t>
                      </a:r>
                      <a:endParaRPr kumimoji="1" lang="ja-JP" altLang="en-US" sz="1200" b="0" dirty="0" smtClean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929798"/>
                  </a:ext>
                </a:extLst>
              </a:tr>
              <a:tr h="705303">
                <a:tc grid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取組内容の概要</a:t>
                      </a:r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0750"/>
                  </a:ext>
                </a:extLst>
              </a:tr>
            </a:tbl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2392966" y="24936"/>
            <a:ext cx="4456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年度自治体</a:t>
            </a:r>
            <a:r>
              <a:rPr kumimoji="1" lang="en-US" altLang="ja-JP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SDGs</a:t>
            </a:r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モデル事業提案概要（提案様式３）</a:t>
            </a:r>
            <a:endParaRPr kumimoji="1"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247517" y="528808"/>
            <a:ext cx="253274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smtClean="0"/>
              <a:t>こちらはサンプルです。</a:t>
            </a:r>
            <a:endParaRPr kumimoji="1" lang="en-US" altLang="ja-JP" sz="1600" smtClean="0"/>
          </a:p>
          <a:p>
            <a:r>
              <a:rPr lang="ja-JP" altLang="en-US" sz="1600" smtClean="0"/>
              <a:t>ご</a:t>
            </a:r>
            <a:r>
              <a:rPr lang="ja-JP" altLang="en-US" sz="1600"/>
              <a:t>自由</a:t>
            </a:r>
            <a:r>
              <a:rPr lang="ja-JP" altLang="en-US" sz="1600" smtClean="0"/>
              <a:t>にお使いください。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17252372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7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画面に合わせる (4:3)</PresentationFormat>
  <Paragraphs>49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2</vt:i4>
      </vt:variant>
    </vt:vector>
  </HeadingPairs>
  <TitlesOfParts>
    <vt:vector size="19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游ゴシック Light</vt:lpstr>
      <vt:lpstr>Arial</vt:lpstr>
      <vt:lpstr>Calibri</vt:lpstr>
      <vt:lpstr>Calibri Light</vt:lpstr>
      <vt:lpstr>デザインの設定</vt:lpstr>
      <vt:lpstr>1_デザインの設定</vt:lpstr>
      <vt:lpstr>3_Office テーマ</vt:lpstr>
      <vt:lpstr>3_デザインの設定</vt:lpstr>
      <vt:lpstr>4_デザインの設定</vt:lpstr>
      <vt:lpstr>プレゼンテーションテンプレート2017</vt:lpstr>
      <vt:lpstr>5_デザインの設定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2021-01-13T10:23:54Z</dcterms:modified>
</cp:coreProperties>
</file>