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0" r:id="rId1"/>
    <p:sldMasterId id="2147483672" r:id="rId2"/>
    <p:sldMasterId id="2147483839" r:id="rId3"/>
    <p:sldMasterId id="2147483889" r:id="rId4"/>
    <p:sldMasterId id="2147483928" r:id="rId5"/>
    <p:sldMasterId id="2147484001" r:id="rId6"/>
    <p:sldMasterId id="2147484024" r:id="rId7"/>
  </p:sldMasterIdLst>
  <p:notesMasterIdLst>
    <p:notesMasterId r:id="rId9"/>
  </p:notesMasterIdLst>
  <p:handoutMasterIdLst>
    <p:handoutMasterId r:id="rId10"/>
  </p:handoutMasterIdLst>
  <p:sldIdLst>
    <p:sldId id="1520" r:id="rId8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9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FFCC"/>
    <a:srgbClr val="FFFF00"/>
    <a:srgbClr val="00CC00"/>
    <a:srgbClr val="FFFF99"/>
    <a:srgbClr val="FF7C80"/>
    <a:srgbClr val="66FFFF"/>
    <a:srgbClr val="2E75B6"/>
    <a:srgbClr val="66CCFF"/>
    <a:srgbClr val="FF7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00" autoAdjust="0"/>
    <p:restoredTop sz="83744" autoAdjust="0"/>
  </p:normalViewPr>
  <p:slideViewPr>
    <p:cSldViewPr snapToGrid="0" showGuides="1">
      <p:cViewPr varScale="1">
        <p:scale>
          <a:sx n="123" d="100"/>
          <a:sy n="123" d="100"/>
        </p:scale>
        <p:origin x="1302" y="102"/>
      </p:cViewPr>
      <p:guideLst>
        <p:guide orient="horz" pos="2069"/>
        <p:guide pos="2880"/>
        <p:guide pos="2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 varScale="1">
      <p:scale>
        <a:sx n="1" d="1"/>
        <a:sy n="1" d="1"/>
      </p:scale>
      <p:origin x="0" y="-32826"/>
    </p:cViewPr>
  </p:sorterViewPr>
  <p:notesViewPr>
    <p:cSldViewPr snapToGrid="0" showGuides="1">
      <p:cViewPr varScale="1">
        <p:scale>
          <a:sx n="64" d="100"/>
          <a:sy n="64" d="100"/>
        </p:scale>
        <p:origin x="234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7"/>
            <a:ext cx="2918831" cy="495029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6" y="7"/>
            <a:ext cx="2918831" cy="495029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r">
              <a:defRPr sz="1100"/>
            </a:lvl1pPr>
          </a:lstStyle>
          <a:p>
            <a:fld id="{AA63A719-9CCA-42BC-AA11-8C71DAA2A3B6}" type="datetimeFigureOut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3" y="9371286"/>
            <a:ext cx="2918831" cy="495028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6" y="9371286"/>
            <a:ext cx="2918831" cy="495028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r">
              <a:defRPr sz="1100"/>
            </a:lvl1pPr>
          </a:lstStyle>
          <a:p>
            <a:fld id="{FC1297DB-3B90-4A37-AC02-15DDC2A838D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37524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8" y="0"/>
            <a:ext cx="2919413" cy="495300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r">
              <a:defRPr sz="1100"/>
            </a:lvl1pPr>
          </a:lstStyle>
          <a:p>
            <a:fld id="{C45AE045-EB63-46FA-8CB6-8CA4B59570BF}" type="datetimeFigureOut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80" tIns="45692" rIns="91380" bIns="45692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3" y="4748218"/>
            <a:ext cx="5389563" cy="3884612"/>
          </a:xfrm>
          <a:prstGeom prst="rect">
            <a:avLst/>
          </a:prstGeom>
        </p:spPr>
        <p:txBody>
          <a:bodyPr vert="horz" lIns="91380" tIns="45692" rIns="91380" bIns="4569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8" y="9371015"/>
            <a:ext cx="2919413" cy="495300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5"/>
            <a:ext cx="2919412" cy="495300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r">
              <a:defRPr sz="1100"/>
            </a:lvl1pPr>
          </a:lstStyle>
          <a:p>
            <a:fld id="{5AF96AE0-4D51-41D5-87E0-9FDE0BAFF6F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94129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28713" y="1222375"/>
            <a:ext cx="4408487" cy="33067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8536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73379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31934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24279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31643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31963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1494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6575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93303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98783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09162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8222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95" indent="0" algn="ctr">
              <a:buNone/>
              <a:defRPr sz="2000"/>
            </a:lvl2pPr>
            <a:lvl3pPr marL="914390" indent="0" algn="ctr">
              <a:buNone/>
              <a:defRPr sz="1800"/>
            </a:lvl3pPr>
            <a:lvl4pPr marL="1371585" indent="0" algn="ctr">
              <a:buNone/>
              <a:defRPr sz="1600"/>
            </a:lvl4pPr>
            <a:lvl5pPr marL="1828778" indent="0" algn="ctr">
              <a:buNone/>
              <a:defRPr sz="1600"/>
            </a:lvl5pPr>
            <a:lvl6pPr marL="2285974" indent="0" algn="ctr">
              <a:buNone/>
              <a:defRPr sz="1600"/>
            </a:lvl6pPr>
            <a:lvl7pPr marL="2743168" indent="0" algn="ctr">
              <a:buNone/>
              <a:defRPr sz="1600"/>
            </a:lvl7pPr>
            <a:lvl8pPr marL="3200363" indent="0" algn="ctr">
              <a:buNone/>
              <a:defRPr sz="1600"/>
            </a:lvl8pPr>
            <a:lvl9pPr marL="3657558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8580F-351F-4FF6-8D45-34F839ACAD87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70644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C1A5-034E-476E-B3A5-43820C181AFB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03716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4254" y="170974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4254" y="458947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9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5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9351D-C31F-451B-BC27-C3825C273D48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04098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73011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2342" y="1825625"/>
            <a:ext cx="3873012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6C9C3-8550-4521-A283-78B4343FA5BD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03945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9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117" y="1681163"/>
            <a:ext cx="38686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117" y="2505075"/>
            <a:ext cx="386861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4" y="1681163"/>
            <a:ext cx="38876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4" y="2505075"/>
            <a:ext cx="388766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DDEA-3EF8-4C10-8D33-FC095FEC421C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72241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9342B-CE8E-48DB-BD02-B3AA3E08844B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1992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5AAD-C878-4492-A672-3892F78D12CD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86600" y="6356357"/>
            <a:ext cx="2057400" cy="365125"/>
          </a:xfrm>
        </p:spPr>
        <p:txBody>
          <a:bodyPr/>
          <a:lstStyle>
            <a:lvl1pPr>
              <a:defRPr sz="2000"/>
            </a:lvl1pPr>
          </a:lstStyle>
          <a:p>
            <a:fld id="{93EE9C9D-F6EB-4B71-89EA-D14B3628E6D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148839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B7EDF-FC07-49B4-9DC9-DD06BED4C319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334788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95" indent="0">
              <a:buNone/>
              <a:defRPr sz="2800"/>
            </a:lvl2pPr>
            <a:lvl3pPr marL="914390" indent="0">
              <a:buNone/>
              <a:defRPr sz="2400"/>
            </a:lvl3pPr>
            <a:lvl4pPr marL="1371585" indent="0">
              <a:buNone/>
              <a:defRPr sz="2000"/>
            </a:lvl4pPr>
            <a:lvl5pPr marL="1828778" indent="0">
              <a:buNone/>
              <a:defRPr sz="2000"/>
            </a:lvl5pPr>
            <a:lvl6pPr marL="2285974" indent="0">
              <a:buNone/>
              <a:defRPr sz="2000"/>
            </a:lvl6pPr>
            <a:lvl7pPr marL="2743168" indent="0">
              <a:buNone/>
              <a:defRPr sz="2000"/>
            </a:lvl7pPr>
            <a:lvl8pPr marL="3200363" indent="0">
              <a:buNone/>
              <a:defRPr sz="2000"/>
            </a:lvl8pPr>
            <a:lvl9pPr marL="3657558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DCA18-0678-47CD-9CF9-8523E9293D9C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063888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320A1-0ADF-4A32-BE1F-37BA7F30E3DB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10881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4409" y="365125"/>
            <a:ext cx="1970943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77508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5AA75-93C4-442C-AF4F-1C0DEA353113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31729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2CEE-1BBD-4DC4-9B5A-4AFA9AF8C7F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2022/1/19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1942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491A-75BA-47BD-A49C-D717A84B0D59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2022/1/19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289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5AF0-A090-4FBD-9F9D-9DA8C72DDD8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2022/1/19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2347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B9E4-1E5A-4043-8D91-9250E514B72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2022/1/19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9309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8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A86C-836B-4C29-8CEA-369CD1E12A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2022/1/19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02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2E1E1-E9D4-41A0-AC05-58EBA4D892FC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2022/1/19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7777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A36CE-E602-4651-B4F8-DD0931A6314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2022/1/19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8098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19B6B-C091-4AD5-8554-295F5E1780E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2022/1/19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3824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72B36-CD0A-4BBB-A0DC-8E15FA92AA3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2022/1/19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1046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3400-C7E8-4490-8968-733A5CA4849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2022/1/19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8411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E3F0-2393-41A8-8FB9-6736137706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2022/1/19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6943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232699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58666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145784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616265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00235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912841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865291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840806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34229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569561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335532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450908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876562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102772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931210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651829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716396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802825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279257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10713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075446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27385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A(白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</a:t>
            </a:r>
            <a:r>
              <a:rPr lang="ja-JP" altLang="en-US" dirty="0" smtClean="0"/>
              <a:t>データ経営研究所</a:t>
            </a:r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9" name="TextBox 12"/>
          <p:cNvSpPr txBox="1"/>
          <p:nvPr userDrawn="1"/>
        </p:nvSpPr>
        <p:spPr>
          <a:xfrm>
            <a:off x="5714165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EF1438-A6A8-4043-BCC5-578DDA0700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20944" y="255008"/>
            <a:ext cx="2429169" cy="90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2069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B(Human Blue 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 userDrawn="1"/>
        </p:nvSpPr>
        <p:spPr>
          <a:xfrm>
            <a:off x="1" y="4714044"/>
            <a:ext cx="9144000" cy="21547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 b="0" i="0" dirty="0">
              <a:latin typeface="HGPGothicE" charset="-128"/>
              <a:ea typeface="HGPGothicE" charset="-128"/>
            </a:endParaRP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1201"/>
            <a:ext cx="3300921" cy="6436801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</a:t>
            </a:r>
            <a:r>
              <a:rPr lang="ja-JP" altLang="en-US" dirty="0" smtClean="0"/>
              <a:t>データ経営研究所</a:t>
            </a:r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5714164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047BE2-75E4-8743-8BCD-19E0EC5A22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20962" y="254000"/>
            <a:ext cx="2432492" cy="90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19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A2B2F6D-705F-4251-969F-C7502713D9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79735" y="908049"/>
            <a:ext cx="6712615" cy="5544000"/>
          </a:xfrm>
          <a:prstGeom prst="rect">
            <a:avLst/>
          </a:prstGeom>
        </p:spPr>
        <p:txBody>
          <a:bodyPr/>
          <a:lstStyle>
            <a:lvl1pPr marL="422041" indent="-422041">
              <a:buFont typeface="+mj-lt"/>
              <a:buAutoNum type="arabicPeriod"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目次の入力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1920158" cy="374431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000" y="6504431"/>
            <a:ext cx="1070505" cy="295200"/>
          </a:xfrm>
          <a:prstGeom prst="rect">
            <a:avLst/>
          </a:prstGeom>
        </p:spPr>
      </p:pic>
      <p:sp>
        <p:nvSpPr>
          <p:cNvPr id="15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1748"/>
            <a:ext cx="8841821" cy="730799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Arial" pitchFamily="34" charset="0"/>
              <a:buNone/>
              <a:tabLst/>
            </a:pPr>
            <a:r>
              <a:rPr kumimoji="1" lang="ja-JP" altLang="en-US" dirty="0"/>
              <a:t>［目次］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997049" y="6580945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tx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sp>
        <p:nvSpPr>
          <p:cNvPr id="12" name="TextBox 16"/>
          <p:cNvSpPr txBox="1"/>
          <p:nvPr userDrawn="1"/>
        </p:nvSpPr>
        <p:spPr>
          <a:xfrm>
            <a:off x="4262663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49844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1428923" y="908720"/>
            <a:ext cx="6267116" cy="4412378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>
              <a:defRPr sz="2215" spc="185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kumimoji="1" lang="ja-JP" altLang="en-US" dirty="0"/>
              <a:t>［中扉］</a:t>
            </a:r>
          </a:p>
        </p:txBody>
      </p:sp>
      <p:sp>
        <p:nvSpPr>
          <p:cNvPr id="8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3924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6ACBF3F-D8C8-49E5-AED6-9B2012FC0A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5220" y="908050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11483613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6844846-989F-49DD-8D5C-53B5615203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685" y="908049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5" name="Rectangle 20"/>
          <p:cNvSpPr/>
          <p:nvPr userDrawn="1"/>
        </p:nvSpPr>
        <p:spPr>
          <a:xfrm>
            <a:off x="0" y="0"/>
            <a:ext cx="9144000" cy="73370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561" tIns="38780" rIns="77561" bIns="38780" rtlCol="0" anchor="ctr">
            <a:normAutofit/>
          </a:bodyPr>
          <a:lstStyle/>
          <a:p>
            <a:pPr algn="ctr"/>
            <a:endParaRPr lang="en-US" sz="1662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344720276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コンテンツ プレースホルダー 2"/>
          <p:cNvSpPr>
            <a:spLocks noGrp="1"/>
          </p:cNvSpPr>
          <p:nvPr>
            <p:ph idx="10" hasCustomPrompt="1"/>
          </p:nvPr>
        </p:nvSpPr>
        <p:spPr>
          <a:xfrm>
            <a:off x="2612216" y="2852936"/>
            <a:ext cx="3920473" cy="828102"/>
          </a:xfrm>
          <a:prstGeom prst="rect">
            <a:avLst/>
          </a:prstGeom>
          <a:ln w="38100">
            <a:solidFill>
              <a:schemeClr val="bg1"/>
            </a:solidFill>
            <a:prstDash val="sysDot"/>
          </a:ln>
        </p:spPr>
        <p:txBody>
          <a:bodyPr lIns="90000" anchor="ctr" anchorCtr="1"/>
          <a:lstStyle>
            <a:lvl1pPr marL="0" indent="0" fontAlgn="ctr">
              <a:spcBef>
                <a:spcPts val="0"/>
              </a:spcBef>
              <a:buFontTx/>
              <a:buNone/>
              <a:defRPr sz="1662" b="0" i="0" spc="73" baseline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1pPr>
            <a:lvl2pPr marL="447576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895152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342730" indent="0">
              <a:buFontTx/>
              <a:buNone/>
              <a:defRPr>
                <a:solidFill>
                  <a:schemeClr val="tx2"/>
                </a:solidFill>
              </a:defRPr>
            </a:lvl4pPr>
            <a:lvl5pPr marL="1790306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algn="ctr"/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写真</a:t>
            </a:r>
            <a:r>
              <a:rPr lang="en-US" altLang="ja-JP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/</a:t>
            </a:r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動画を貼付</a:t>
            </a:r>
            <a:endParaRPr lang="ja-JP" altLang="en-US" sz="1662" spc="185" dirty="0">
              <a:solidFill>
                <a:srgbClr val="FFFFFF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8978" y="6503752"/>
            <a:ext cx="1087709" cy="296174"/>
          </a:xfrm>
          <a:prstGeom prst="rect">
            <a:avLst/>
          </a:prstGeom>
        </p:spPr>
      </p:pic>
      <p:sp>
        <p:nvSpPr>
          <p:cNvPr id="7" name="TextBox 12"/>
          <p:cNvSpPr txBox="1"/>
          <p:nvPr userDrawn="1"/>
        </p:nvSpPr>
        <p:spPr>
          <a:xfrm>
            <a:off x="213494" y="6593331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l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sp>
        <p:nvSpPr>
          <p:cNvPr id="9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672962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クロージングロ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197595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103261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7338060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297897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281879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8369987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6763359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530751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720433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36257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3252288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7851684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9041738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774358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920769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318865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95796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3A650-10D7-4851-98E1-FE7F0FA9E265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0050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39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8" indent="-228598" algn="l" defTabSz="91439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2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7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1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5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4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3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5583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67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2022/1/19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79229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6"/>
          <p:cNvSpPr txBox="1"/>
          <p:nvPr userDrawn="1"/>
        </p:nvSpPr>
        <p:spPr>
          <a:xfrm>
            <a:off x="4259963" y="6618415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554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23" r:id="rId9"/>
  </p:sldLayoutIdLst>
  <p:hf hdr="0" ftr="0" dt="0"/>
  <p:txStyles>
    <p:titleStyle>
      <a:lvl1pPr algn="l" defTabSz="447576" rtl="0" eaLnBrk="1" fontAlgn="base" hangingPunct="1">
        <a:spcBef>
          <a:spcPct val="0"/>
        </a:spcBef>
        <a:spcAft>
          <a:spcPct val="0"/>
        </a:spcAft>
        <a:defRPr kumimoji="1" sz="1762" b="0" i="0" kern="1200" spc="148" baseline="0">
          <a:solidFill>
            <a:srgbClr val="404040"/>
          </a:solidFill>
          <a:latin typeface="HGPGothicE" charset="-128"/>
          <a:ea typeface="HGPGothicE" charset="-128"/>
          <a:cs typeface="HGPGothicE" charset="-128"/>
        </a:defRPr>
      </a:lvl1pPr>
      <a:lvl2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44757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895155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342730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179030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166288" indent="-166288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349" kern="1200">
          <a:solidFill>
            <a:schemeClr val="tx1"/>
          </a:solidFill>
          <a:latin typeface="Arial"/>
          <a:ea typeface="+mn-ea"/>
          <a:cs typeface="Arial"/>
        </a:defRPr>
      </a:lvl1pPr>
      <a:lvl2pPr marL="668256" indent="-220679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2pPr>
      <a:lvl3pPr marL="1067657" indent="-17250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3pPr>
      <a:lvl4pPr marL="1512125" indent="-169397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4pPr>
      <a:lvl5pPr marL="1958147" indent="-16784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5pPr>
      <a:lvl6pPr marL="2461670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6pPr>
      <a:lvl7pPr marL="2909248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7pPr>
      <a:lvl8pPr marL="3356824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8pPr>
      <a:lvl9pPr marL="3804402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1pPr>
      <a:lvl2pPr marL="44757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2pPr>
      <a:lvl3pPr marL="89515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3pPr>
      <a:lvl4pPr marL="134273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4pPr>
      <a:lvl5pPr marL="179030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5pPr>
      <a:lvl6pPr marL="2237883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6pPr>
      <a:lvl7pPr marL="2685459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7pPr>
      <a:lvl8pPr marL="313303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8pPr>
      <a:lvl9pPr marL="3580612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83">
          <p15:clr>
            <a:srgbClr val="F26B43"/>
          </p15:clr>
        </p15:guide>
        <p15:guide id="2" pos="312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0940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  <p:sldLayoutId id="2147484037" r:id="rId13"/>
    <p:sldLayoutId id="2147484050" r:id="rId14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6768974"/>
              </p:ext>
            </p:extLst>
          </p:nvPr>
        </p:nvGraphicFramePr>
        <p:xfrm>
          <a:off x="162732" y="1162377"/>
          <a:ext cx="8895554" cy="2309030"/>
        </p:xfrm>
        <a:graphic>
          <a:graphicData uri="http://schemas.openxmlformats.org/drawingml/2006/table">
            <a:tbl>
              <a:tblPr firstRow="1" firstCol="1" bandRow="1"/>
              <a:tblGrid>
                <a:gridCol w="1619573">
                  <a:extLst>
                    <a:ext uri="{9D8B030D-6E8A-4147-A177-3AD203B41FA5}">
                      <a16:colId xmlns:a16="http://schemas.microsoft.com/office/drawing/2014/main" val="3862586271"/>
                    </a:ext>
                  </a:extLst>
                </a:gridCol>
                <a:gridCol w="1666068">
                  <a:extLst>
                    <a:ext uri="{9D8B030D-6E8A-4147-A177-3AD203B41FA5}">
                      <a16:colId xmlns:a16="http://schemas.microsoft.com/office/drawing/2014/main" val="2938600713"/>
                    </a:ext>
                  </a:extLst>
                </a:gridCol>
                <a:gridCol w="5609913">
                  <a:extLst>
                    <a:ext uri="{9D8B030D-6E8A-4147-A177-3AD203B41FA5}">
                      <a16:colId xmlns:a16="http://schemas.microsoft.com/office/drawing/2014/main" val="2913243531"/>
                    </a:ext>
                  </a:extLst>
                </a:gridCol>
              </a:tblGrid>
              <a:tr h="1723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区分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費用の額（概算）（千円）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費用内訳・内容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684426"/>
                  </a:ext>
                </a:extLst>
              </a:tr>
              <a:tr h="2776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諸謝金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255297"/>
                  </a:ext>
                </a:extLst>
              </a:tr>
              <a:tr h="2776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旅費</a:t>
                      </a:r>
                      <a:endParaRPr lang="ja-JP" sz="11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8189025"/>
                  </a:ext>
                </a:extLst>
              </a:tr>
              <a:tr h="2776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会議費</a:t>
                      </a:r>
                      <a:endParaRPr lang="ja-JP" sz="11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4431450"/>
                  </a:ext>
                </a:extLst>
              </a:tr>
              <a:tr h="2776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印刷製本費</a:t>
                      </a:r>
                      <a:endParaRPr lang="ja-JP" sz="11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3827966"/>
                  </a:ext>
                </a:extLst>
              </a:tr>
              <a:tr h="2776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補助員人件費</a:t>
                      </a:r>
                      <a:endParaRPr lang="ja-JP" sz="11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3518228"/>
                  </a:ext>
                </a:extLst>
              </a:tr>
              <a:tr h="2776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委託料</a:t>
                      </a:r>
                      <a:endParaRPr lang="ja-JP" sz="11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8950582"/>
                  </a:ext>
                </a:extLst>
              </a:tr>
              <a:tr h="2776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その他（諸経費）</a:t>
                      </a:r>
                      <a:endParaRPr lang="ja-JP" sz="11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9549274"/>
                  </a:ext>
                </a:extLst>
              </a:tr>
              <a:tr h="1723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合計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0701834"/>
                  </a:ext>
                </a:extLst>
              </a:tr>
            </a:tbl>
          </a:graphicData>
        </a:graphic>
      </p:graphicFrame>
      <p:sp>
        <p:nvSpPr>
          <p:cNvPr id="10" name="テキスト ボックス 9"/>
          <p:cNvSpPr txBox="1"/>
          <p:nvPr/>
        </p:nvSpPr>
        <p:spPr>
          <a:xfrm>
            <a:off x="36414" y="11707"/>
            <a:ext cx="90218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2022</a:t>
            </a:r>
            <a:r>
              <a:rPr lang="ja-JP" altLang="en-US" sz="140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年度三側面をつなぐ統合的取組の初年度の事業費等</a:t>
            </a:r>
            <a:r>
              <a:rPr lang="zh-CN" altLang="en-US" sz="140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</a:t>
            </a:r>
            <a:r>
              <a:rPr lang="zh-CN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提案</a:t>
            </a:r>
            <a:r>
              <a:rPr lang="zh-CN" altLang="en-US" sz="1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様式</a:t>
            </a:r>
            <a:r>
              <a:rPr lang="ja-JP" altLang="en-US" sz="1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</a:t>
            </a:r>
            <a:r>
              <a:rPr lang="zh-CN" altLang="en-US" sz="1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  <a:endParaRPr kumimoji="1" lang="ja-JP" altLang="en-US" sz="1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aphicFrame>
        <p:nvGraphicFramePr>
          <p:cNvPr id="23" name="表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1373103"/>
              </p:ext>
            </p:extLst>
          </p:nvPr>
        </p:nvGraphicFramePr>
        <p:xfrm>
          <a:off x="36414" y="342434"/>
          <a:ext cx="902395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2952">
                  <a:extLst>
                    <a:ext uri="{9D8B030D-6E8A-4147-A177-3AD203B41FA5}">
                      <a16:colId xmlns:a16="http://schemas.microsoft.com/office/drawing/2014/main" val="1830169681"/>
                    </a:ext>
                  </a:extLst>
                </a:gridCol>
                <a:gridCol w="3100998">
                  <a:extLst>
                    <a:ext uri="{9D8B030D-6E8A-4147-A177-3AD203B41FA5}">
                      <a16:colId xmlns:a16="http://schemas.microsoft.com/office/drawing/2014/main" val="2836149642"/>
                    </a:ext>
                  </a:extLst>
                </a:gridCol>
              </a:tblGrid>
              <a:tr h="177705">
                <a:tc>
                  <a:txBody>
                    <a:bodyPr/>
                    <a:lstStyle/>
                    <a:p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提案全体のタイトル：</a:t>
                      </a:r>
                      <a:endParaRPr kumimoji="1" lang="ja-JP" altLang="en-US" sz="1200" b="0" dirty="0" smtClean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提案者名：</a:t>
                      </a:r>
                      <a:endParaRPr kumimoji="1" lang="ja-JP" altLang="en-US" sz="1200" b="0" dirty="0" smtClean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929798"/>
                  </a:ext>
                </a:extLst>
              </a:tr>
              <a:tr h="271716">
                <a:tc gridSpan="2">
                  <a:txBody>
                    <a:bodyPr/>
                    <a:lstStyle/>
                    <a:p>
                      <a:r>
                        <a:rPr kumimoji="1" lang="ja-JP" altLang="en-US" sz="12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事業費等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810750"/>
                  </a:ext>
                </a:extLst>
              </a:tr>
            </a:tbl>
          </a:graphicData>
        </a:graphic>
      </p:graphicFrame>
      <p:sp>
        <p:nvSpPr>
          <p:cNvPr id="52" name="テキスト ボックス 51"/>
          <p:cNvSpPr txBox="1"/>
          <p:nvPr/>
        </p:nvSpPr>
        <p:spPr>
          <a:xfrm>
            <a:off x="36414" y="892957"/>
            <a:ext cx="27174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〇「全体マネジメント・普及啓発等経費」</a:t>
            </a:r>
            <a:endParaRPr kumimoji="1" lang="ja-JP" altLang="en-US" sz="12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6414" y="3527838"/>
            <a:ext cx="14157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〇</a:t>
            </a:r>
            <a:r>
              <a:rPr kumimoji="1" lang="ja-JP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「</a:t>
            </a:r>
            <a:r>
              <a:rPr lang="zh-TW" altLang="en-US" sz="1200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事業</a:t>
            </a:r>
            <a:r>
              <a:rPr lang="zh-TW" altLang="en-US" sz="1200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実施経費」</a:t>
            </a:r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</p:txBody>
      </p:sp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7848874"/>
              </p:ext>
            </p:extLst>
          </p:nvPr>
        </p:nvGraphicFramePr>
        <p:xfrm>
          <a:off x="162732" y="3804837"/>
          <a:ext cx="8903776" cy="2967924"/>
        </p:xfrm>
        <a:graphic>
          <a:graphicData uri="http://schemas.openxmlformats.org/drawingml/2006/table">
            <a:tbl>
              <a:tblPr firstRow="1" firstCol="1" bandRow="1"/>
              <a:tblGrid>
                <a:gridCol w="259185">
                  <a:extLst>
                    <a:ext uri="{9D8B030D-6E8A-4147-A177-3AD203B41FA5}">
                      <a16:colId xmlns:a16="http://schemas.microsoft.com/office/drawing/2014/main" val="1749727311"/>
                    </a:ext>
                  </a:extLst>
                </a:gridCol>
                <a:gridCol w="1368137">
                  <a:extLst>
                    <a:ext uri="{9D8B030D-6E8A-4147-A177-3AD203B41FA5}">
                      <a16:colId xmlns:a16="http://schemas.microsoft.com/office/drawing/2014/main" val="1532747191"/>
                    </a:ext>
                  </a:extLst>
                </a:gridCol>
                <a:gridCol w="1673817">
                  <a:extLst>
                    <a:ext uri="{9D8B030D-6E8A-4147-A177-3AD203B41FA5}">
                      <a16:colId xmlns:a16="http://schemas.microsoft.com/office/drawing/2014/main" val="1290867099"/>
                    </a:ext>
                  </a:extLst>
                </a:gridCol>
                <a:gridCol w="5602637">
                  <a:extLst>
                    <a:ext uri="{9D8B030D-6E8A-4147-A177-3AD203B41FA5}">
                      <a16:colId xmlns:a16="http://schemas.microsoft.com/office/drawing/2014/main" val="1269963617"/>
                    </a:ext>
                  </a:extLst>
                </a:gridCol>
              </a:tblGrid>
              <a:tr h="199932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区分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費用の額（概算）（千円）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費用内訳・内容</a:t>
                      </a: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8341740"/>
                  </a:ext>
                </a:extLst>
              </a:tr>
              <a:tr h="214005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外注費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1818479"/>
                  </a:ext>
                </a:extLst>
              </a:tr>
              <a:tr h="2140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ＭＳ Ｐゴシック" panose="020B060007020508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9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工事請負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1739673"/>
                  </a:ext>
                </a:extLst>
              </a:tr>
              <a:tr h="2140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ＭＳ Ｐゴシック" panose="020B060007020508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9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機械装置導入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1323219"/>
                  </a:ext>
                </a:extLst>
              </a:tr>
              <a:tr h="2140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ＭＳ Ｐゴシック" panose="020B060007020508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9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システム開発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9585429"/>
                  </a:ext>
                </a:extLst>
              </a:tr>
              <a:tr h="2140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ＭＳ Ｐゴシック" panose="020B060007020508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9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その他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6688975"/>
                  </a:ext>
                </a:extLst>
              </a:tr>
              <a:tr h="214005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諸謝金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2151774"/>
                  </a:ext>
                </a:extLst>
              </a:tr>
              <a:tr h="214005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旅費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756987"/>
                  </a:ext>
                </a:extLst>
              </a:tr>
              <a:tr h="214005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会議費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1665321"/>
                  </a:ext>
                </a:extLst>
              </a:tr>
              <a:tr h="214005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印刷製本費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4871310"/>
                  </a:ext>
                </a:extLst>
              </a:tr>
              <a:tr h="214005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補助員人件費</a:t>
                      </a:r>
                      <a:endParaRPr lang="ja-JP" sz="11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250093"/>
                  </a:ext>
                </a:extLst>
              </a:tr>
              <a:tr h="214005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委託料</a:t>
                      </a:r>
                      <a:endParaRPr lang="ja-JP" sz="11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9416833"/>
                  </a:ext>
                </a:extLst>
              </a:tr>
              <a:tr h="214005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その他（諸経費）</a:t>
                      </a:r>
                      <a:endParaRPr lang="ja-JP" sz="11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4277262"/>
                  </a:ext>
                </a:extLst>
              </a:tr>
              <a:tr h="199932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合計</a:t>
                      </a:r>
                      <a:endParaRPr lang="ja-JP" sz="11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b="0" i="0" u="none" strike="noStrike" kern="1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1452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9056344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テーマ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プレゼンテーションテンプレート2017">
  <a:themeElements>
    <a:clrScheme name="NTT DATA COLOR MASTER">
      <a:dk1>
        <a:srgbClr val="404040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ユーザー定義 2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>
              <a:lumMod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プレゼンテーション1" id="{FEA8C614-DD9C-4BC8-9F27-BC403C245B45}" vid="{470CB9AF-770D-44DA-96C4-44DE98D5A5D6}"/>
    </a:ext>
  </a:extLst>
</a:theme>
</file>

<file path=ppt/theme/theme7.xml><?xml version="1.0" encoding="utf-8"?>
<a:theme xmlns:a="http://schemas.openxmlformats.org/drawingml/2006/main" name="5_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15380</TotalTime>
  <Words>110</Words>
  <Application>Microsoft Office PowerPoint</Application>
  <PresentationFormat>画面に合わせる (4:3)</PresentationFormat>
  <Paragraphs>37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13</vt:i4>
      </vt:variant>
      <vt:variant>
        <vt:lpstr>テーマ</vt:lpstr>
      </vt:variant>
      <vt:variant>
        <vt:i4>7</vt:i4>
      </vt:variant>
      <vt:variant>
        <vt:lpstr>スライド タイトル</vt:lpstr>
      </vt:variant>
      <vt:variant>
        <vt:i4>1</vt:i4>
      </vt:variant>
    </vt:vector>
  </HeadingPairs>
  <TitlesOfParts>
    <vt:vector size="21" baseType="lpstr">
      <vt:lpstr>HGPGothicE</vt:lpstr>
      <vt:lpstr>HGP創英角ｺﾞｼｯｸUB</vt:lpstr>
      <vt:lpstr>Meiryo UI</vt:lpstr>
      <vt:lpstr>MS PGothic</vt:lpstr>
      <vt:lpstr>MS PGothic</vt:lpstr>
      <vt:lpstr>ＭＳ 明朝</vt:lpstr>
      <vt:lpstr>游ゴシック</vt:lpstr>
      <vt:lpstr>游ゴシック Light</vt:lpstr>
      <vt:lpstr>Arial</vt:lpstr>
      <vt:lpstr>Calibri</vt:lpstr>
      <vt:lpstr>Calibri Light</vt:lpstr>
      <vt:lpstr>Century</vt:lpstr>
      <vt:lpstr>Times New Roman</vt:lpstr>
      <vt:lpstr>デザインの設定</vt:lpstr>
      <vt:lpstr>1_デザインの設定</vt:lpstr>
      <vt:lpstr>3_Office テーマ</vt:lpstr>
      <vt:lpstr>3_デザインの設定</vt:lpstr>
      <vt:lpstr>4_デザインの設定</vt:lpstr>
      <vt:lpstr>プレゼンテーションテンプレート2017</vt:lpstr>
      <vt:lpstr>5_デザインの設定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cp:revision>229</cp:revision>
  <cp:lastPrinted>2020-10-23T05:26:51Z</cp:lastPrinted>
  <dcterms:modified xsi:type="dcterms:W3CDTF">2022-01-19T04:19:14Z</dcterms:modified>
</cp:coreProperties>
</file>