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4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78" d="100"/>
          <a:sy n="78" d="100"/>
        </p:scale>
        <p:origin x="54" y="96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108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円/楕円 62"/>
          <p:cNvSpPr/>
          <p:nvPr/>
        </p:nvSpPr>
        <p:spPr>
          <a:xfrm>
            <a:off x="4555988" y="2335879"/>
            <a:ext cx="4147499" cy="3012782"/>
          </a:xfrm>
          <a:prstGeom prst="ellipse">
            <a:avLst/>
          </a:prstGeom>
          <a:solidFill>
            <a:srgbClr val="FFCC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" name="円/楕円 83"/>
          <p:cNvSpPr/>
          <p:nvPr/>
        </p:nvSpPr>
        <p:spPr>
          <a:xfrm>
            <a:off x="407853" y="2340269"/>
            <a:ext cx="4147499" cy="3012782"/>
          </a:xfrm>
          <a:prstGeom prst="ellipse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92" dirty="0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" name="円/楕円 84"/>
          <p:cNvSpPr/>
          <p:nvPr/>
        </p:nvSpPr>
        <p:spPr>
          <a:xfrm>
            <a:off x="2483901" y="3103646"/>
            <a:ext cx="4147499" cy="3012782"/>
          </a:xfrm>
          <a:prstGeom prst="ellipse">
            <a:avLst/>
          </a:prstGeom>
          <a:solidFill>
            <a:srgbClr val="99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1281358" y="3333807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●課題Ａを解決するための取組①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●課題Ａを解決するための取組②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3461802" y="5689737"/>
            <a:ext cx="22092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●課題Ｃを解決するための取組①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●課題Ｃを解決するための取組②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183763" y="3024654"/>
            <a:ext cx="2704765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提案都市の課題Ａ</a:t>
            </a:r>
            <a:r>
              <a:rPr lang="en-US" altLang="ja-JP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○○○の停滞</a:t>
            </a: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3241447" y="5056595"/>
            <a:ext cx="2695772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提案都市の課題Ｃ</a:t>
            </a:r>
            <a:r>
              <a:rPr lang="en-US" altLang="ja-JP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○○○の悪化</a:t>
            </a:r>
          </a:p>
        </p:txBody>
      </p:sp>
      <p:sp>
        <p:nvSpPr>
          <p:cNvPr id="107" name="角丸四角形 106"/>
          <p:cNvSpPr/>
          <p:nvPr/>
        </p:nvSpPr>
        <p:spPr>
          <a:xfrm>
            <a:off x="3499059" y="3071683"/>
            <a:ext cx="2176839" cy="1334988"/>
          </a:xfrm>
          <a:prstGeom prst="roundRect">
            <a:avLst/>
          </a:prstGeom>
          <a:solidFill>
            <a:srgbClr val="FFCCFF"/>
          </a:solidFill>
          <a:ln w="635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 defTabSz="844073"/>
            <a:r>
              <a:rPr lang="zh-TW" altLang="en-US" sz="1662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自治体</a:t>
            </a:r>
            <a:r>
              <a:rPr lang="en-US" altLang="zh-TW" sz="1662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TW" altLang="en-US" sz="1662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補助金</a:t>
            </a:r>
            <a:endParaRPr lang="en-US" altLang="zh-TW" sz="1662" b="1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en-US" altLang="ja-JP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統合的取組の事業名</a:t>
            </a:r>
            <a:endParaRPr lang="en-US" altLang="ja-JP" sz="12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三側面をつなぐ統合的取組</a:t>
            </a:r>
            <a:endParaRPr lang="en-US" altLang="ja-JP" sz="12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○○○ハブの整備</a:t>
            </a:r>
            <a:endParaRPr lang="en-US" altLang="ja-JP" sz="12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○○○共通基盤の創造　等</a:t>
            </a:r>
            <a:endParaRPr lang="en-US" altLang="ja-JP" sz="12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5833823" y="3283473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●課題Ｂを解決するための取組①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●課題Ｂを解決するための取組②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6225046" y="3001446"/>
            <a:ext cx="2692183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提案都市の課題Ｂ</a:t>
            </a:r>
            <a:r>
              <a:rPr lang="en-US" altLang="ja-JP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○○○の確保</a:t>
            </a:r>
          </a:p>
        </p:txBody>
      </p:sp>
      <p:grpSp>
        <p:nvGrpSpPr>
          <p:cNvPr id="49" name="グループ化 48"/>
          <p:cNvGrpSpPr/>
          <p:nvPr/>
        </p:nvGrpSpPr>
        <p:grpSpPr>
          <a:xfrm>
            <a:off x="2743373" y="2649620"/>
            <a:ext cx="3623948" cy="249288"/>
            <a:chOff x="1011843" y="2494965"/>
            <a:chExt cx="5457045" cy="343466"/>
          </a:xfrm>
          <a:solidFill>
            <a:srgbClr val="FF6600"/>
          </a:solidFill>
        </p:grpSpPr>
        <p:sp>
          <p:nvSpPr>
            <p:cNvPr id="51" name="下カーブ矢印 50"/>
            <p:cNvSpPr/>
            <p:nvPr/>
          </p:nvSpPr>
          <p:spPr>
            <a:xfrm>
              <a:off x="1011843" y="2494965"/>
              <a:ext cx="5457045" cy="277447"/>
            </a:xfrm>
            <a:prstGeom prst="curvedDownArrow">
              <a:avLst>
                <a:gd name="adj1" fmla="val 89780"/>
                <a:gd name="adj2" fmla="val 90142"/>
                <a:gd name="adj3" fmla="val 25000"/>
              </a:avLst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52" name="二等辺三角形 51"/>
            <p:cNvSpPr/>
            <p:nvPr/>
          </p:nvSpPr>
          <p:spPr>
            <a:xfrm rot="900000">
              <a:off x="1014093" y="2517938"/>
              <a:ext cx="350279" cy="320493"/>
            </a:xfrm>
            <a:prstGeom prst="triangle">
              <a:avLst/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53" name="グループ化 52"/>
          <p:cNvGrpSpPr/>
          <p:nvPr/>
        </p:nvGrpSpPr>
        <p:grpSpPr>
          <a:xfrm flipH="1">
            <a:off x="2715068" y="2424885"/>
            <a:ext cx="3626286" cy="234035"/>
            <a:chOff x="1008324" y="2494965"/>
            <a:chExt cx="5460564" cy="322449"/>
          </a:xfrm>
          <a:solidFill>
            <a:srgbClr val="0070C0"/>
          </a:solidFill>
        </p:grpSpPr>
        <p:sp>
          <p:nvSpPr>
            <p:cNvPr id="62" name="下カーブ矢印 61"/>
            <p:cNvSpPr/>
            <p:nvPr/>
          </p:nvSpPr>
          <p:spPr>
            <a:xfrm>
              <a:off x="1011843" y="2494965"/>
              <a:ext cx="5457045" cy="277447"/>
            </a:xfrm>
            <a:prstGeom prst="curvedDownArrow">
              <a:avLst>
                <a:gd name="adj1" fmla="val 89780"/>
                <a:gd name="adj2" fmla="val 90142"/>
                <a:gd name="adj3" fmla="val 25000"/>
              </a:avLst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4" name="二等辺三角形 63"/>
            <p:cNvSpPr/>
            <p:nvPr/>
          </p:nvSpPr>
          <p:spPr>
            <a:xfrm rot="900000">
              <a:off x="1008324" y="2496922"/>
              <a:ext cx="350279" cy="320492"/>
            </a:xfrm>
            <a:prstGeom prst="triangl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8" name="正方形/長方形 77"/>
          <p:cNvSpPr/>
          <p:nvPr/>
        </p:nvSpPr>
        <p:spPr>
          <a:xfrm>
            <a:off x="3041769" y="2553546"/>
            <a:ext cx="1479675" cy="398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社会面の相乗効果①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○○○の増加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4593499" y="2166140"/>
            <a:ext cx="1482273" cy="398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経済面の相乗効果①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○○○の解消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4" name="図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19" y="3971041"/>
            <a:ext cx="498462" cy="498462"/>
          </a:xfrm>
          <a:prstGeom prst="rect">
            <a:avLst/>
          </a:prstGeom>
        </p:spPr>
      </p:pic>
      <p:pic>
        <p:nvPicPr>
          <p:cNvPr id="55" name="図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71" y="3971041"/>
            <a:ext cx="498462" cy="498462"/>
          </a:xfrm>
          <a:prstGeom prst="rect">
            <a:avLst/>
          </a:prstGeom>
        </p:spPr>
      </p:pic>
      <p:sp>
        <p:nvSpPr>
          <p:cNvPr id="56" name="角丸四角形 55"/>
          <p:cNvSpPr/>
          <p:nvPr/>
        </p:nvSpPr>
        <p:spPr>
          <a:xfrm>
            <a:off x="94242" y="3349867"/>
            <a:ext cx="1235871" cy="569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rIns="33231" rtlCol="0" anchor="ctr"/>
          <a:lstStyle/>
          <a:p>
            <a:pPr defTabSz="844073"/>
            <a:r>
              <a:rPr lang="ja-JP" altLang="en-US" sz="1108" b="1" dirty="0">
                <a:solidFill>
                  <a:srgbClr val="0070C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経済成長と雇用、</a:t>
            </a:r>
            <a:endParaRPr lang="en-US" altLang="ja-JP" sz="1108" b="1" dirty="0">
              <a:solidFill>
                <a:srgbClr val="0070C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8" b="1" dirty="0">
                <a:solidFill>
                  <a:srgbClr val="0070C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インフラ、産業化、イノベーション　等</a:t>
            </a:r>
            <a:endParaRPr lang="en-US" altLang="ja-JP" sz="1108" b="1" dirty="0">
              <a:solidFill>
                <a:srgbClr val="0070C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9" name="図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084" y="4068704"/>
            <a:ext cx="498462" cy="498462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24" y="4068704"/>
            <a:ext cx="498462" cy="498462"/>
          </a:xfrm>
          <a:prstGeom prst="rect">
            <a:avLst/>
          </a:prstGeom>
        </p:spPr>
      </p:pic>
      <p:sp>
        <p:nvSpPr>
          <p:cNvPr id="72" name="角丸四角形 71"/>
          <p:cNvSpPr/>
          <p:nvPr/>
        </p:nvSpPr>
        <p:spPr>
          <a:xfrm>
            <a:off x="7936511" y="3625577"/>
            <a:ext cx="1082857" cy="3811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rIns="33231" rtlCol="0" anchor="ctr"/>
          <a:lstStyle/>
          <a:p>
            <a:pPr defTabSz="844073"/>
            <a:r>
              <a:rPr lang="ja-JP" altLang="en-US" sz="1108" b="1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保健、教育　等</a:t>
            </a:r>
            <a:endParaRPr lang="en-US" altLang="ja-JP" sz="1108" b="1" dirty="0">
              <a:solidFill>
                <a:srgbClr val="FF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1" name="図 9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44" y="4551256"/>
            <a:ext cx="432000" cy="432000"/>
          </a:xfrm>
          <a:prstGeom prst="rect">
            <a:avLst/>
          </a:prstGeom>
        </p:spPr>
      </p:pic>
      <p:sp>
        <p:nvSpPr>
          <p:cNvPr id="97" name="角丸四角形 96"/>
          <p:cNvSpPr/>
          <p:nvPr/>
        </p:nvSpPr>
        <p:spPr>
          <a:xfrm>
            <a:off x="3609553" y="4519226"/>
            <a:ext cx="1064770" cy="47942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231" rIns="33231" rtlCol="0" anchor="ctr">
            <a:spAutoFit/>
          </a:bodyPr>
          <a:lstStyle/>
          <a:p>
            <a:pPr defTabSz="844073"/>
            <a:r>
              <a:rPr lang="ja-JP" altLang="en-US" sz="1108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エネルギー、</a:t>
            </a:r>
            <a:endParaRPr lang="en-US" altLang="ja-JP" sz="1108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8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気候変動　等</a:t>
            </a:r>
            <a:endParaRPr lang="en-US" altLang="ja-JP" sz="1108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5" name="図 10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55" y="4551256"/>
            <a:ext cx="432000" cy="432000"/>
          </a:xfrm>
          <a:prstGeom prst="rect">
            <a:avLst/>
          </a:prstGeom>
        </p:spPr>
      </p:pic>
      <p:grpSp>
        <p:nvGrpSpPr>
          <p:cNvPr id="74" name="グループ化 73"/>
          <p:cNvGrpSpPr/>
          <p:nvPr/>
        </p:nvGrpSpPr>
        <p:grpSpPr>
          <a:xfrm>
            <a:off x="1797875" y="3845089"/>
            <a:ext cx="929593" cy="2167071"/>
            <a:chOff x="1587634" y="2550623"/>
            <a:chExt cx="1007059" cy="29375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5" name="下カーブ矢印 74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6" name="二等辺三角形 75"/>
            <p:cNvSpPr/>
            <p:nvPr/>
          </p:nvSpPr>
          <p:spPr>
            <a:xfrm>
              <a:off x="1587634" y="2779641"/>
              <a:ext cx="268124" cy="193806"/>
            </a:xfrm>
            <a:prstGeom prst="triangl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83" name="グループ化 82"/>
          <p:cNvGrpSpPr/>
          <p:nvPr/>
        </p:nvGrpSpPr>
        <p:grpSpPr>
          <a:xfrm rot="5400000" flipH="1">
            <a:off x="2438399" y="4086993"/>
            <a:ext cx="941316" cy="2167071"/>
            <a:chOff x="1574934" y="2550623"/>
            <a:chExt cx="1019759" cy="2937529"/>
          </a:xfrm>
          <a:solidFill>
            <a:srgbClr val="0070C0"/>
          </a:solidFill>
        </p:grpSpPr>
        <p:sp>
          <p:nvSpPr>
            <p:cNvPr id="86" name="下カーブ矢印 85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" name="二等辺三角形 86"/>
            <p:cNvSpPr/>
            <p:nvPr/>
          </p:nvSpPr>
          <p:spPr>
            <a:xfrm>
              <a:off x="1574934" y="2779641"/>
              <a:ext cx="268124" cy="193806"/>
            </a:xfrm>
            <a:prstGeom prst="triangl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06" name="グループ化 105"/>
          <p:cNvGrpSpPr/>
          <p:nvPr/>
        </p:nvGrpSpPr>
        <p:grpSpPr>
          <a:xfrm flipH="1">
            <a:off x="6403326" y="3845089"/>
            <a:ext cx="929593" cy="2167071"/>
            <a:chOff x="1587634" y="2550623"/>
            <a:chExt cx="1007059" cy="29375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08" name="下カーブ矢印 107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11" name="二等辺三角形 110"/>
            <p:cNvSpPr/>
            <p:nvPr/>
          </p:nvSpPr>
          <p:spPr>
            <a:xfrm>
              <a:off x="1587634" y="2779641"/>
              <a:ext cx="268124" cy="193806"/>
            </a:xfrm>
            <a:prstGeom prst="triangl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19" name="グループ化 118"/>
          <p:cNvGrpSpPr/>
          <p:nvPr/>
        </p:nvGrpSpPr>
        <p:grpSpPr>
          <a:xfrm rot="16200000">
            <a:off x="5687474" y="4086993"/>
            <a:ext cx="941316" cy="2167071"/>
            <a:chOff x="1574934" y="2550623"/>
            <a:chExt cx="1019759" cy="2937529"/>
          </a:xfrm>
          <a:solidFill>
            <a:srgbClr val="FF6600"/>
          </a:solidFill>
        </p:grpSpPr>
        <p:sp>
          <p:nvSpPr>
            <p:cNvPr id="120" name="下カーブ矢印 119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21" name="二等辺三角形 120"/>
            <p:cNvSpPr/>
            <p:nvPr/>
          </p:nvSpPr>
          <p:spPr>
            <a:xfrm>
              <a:off x="1574934" y="2779641"/>
              <a:ext cx="268124" cy="193806"/>
            </a:xfrm>
            <a:prstGeom prst="triangle">
              <a:avLst/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1306277" y="4360835"/>
            <a:ext cx="1593659" cy="398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環境面の相乗効果①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○○○の向上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3" name="正方形/長方形 122"/>
          <p:cNvSpPr/>
          <p:nvPr/>
        </p:nvSpPr>
        <p:spPr>
          <a:xfrm>
            <a:off x="6026138" y="4314057"/>
            <a:ext cx="1546374" cy="398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環境面の相乗効果②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○○○の減少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4" name="正方形/長方形 123"/>
          <p:cNvSpPr/>
          <p:nvPr/>
        </p:nvSpPr>
        <p:spPr>
          <a:xfrm>
            <a:off x="6008452" y="4777700"/>
            <a:ext cx="1564059" cy="3960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社会面の相乗効果②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○○○の解消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5" name="正方形/長方形 124"/>
          <p:cNvSpPr/>
          <p:nvPr/>
        </p:nvSpPr>
        <p:spPr>
          <a:xfrm>
            <a:off x="1306277" y="4818230"/>
            <a:ext cx="1602780" cy="3895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経済面の相乗効果②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○○○の減少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" name="角丸四角形 70"/>
          <p:cNvSpPr/>
          <p:nvPr/>
        </p:nvSpPr>
        <p:spPr>
          <a:xfrm>
            <a:off x="2561544" y="5836254"/>
            <a:ext cx="888670" cy="357881"/>
          </a:xfrm>
          <a:prstGeom prst="roundRect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" name="角丸四角形 72"/>
          <p:cNvSpPr/>
          <p:nvPr/>
        </p:nvSpPr>
        <p:spPr>
          <a:xfrm>
            <a:off x="1204475" y="2557465"/>
            <a:ext cx="888670" cy="357881"/>
          </a:xfrm>
          <a:prstGeom prst="round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" name="角丸四角形 81"/>
          <p:cNvSpPr/>
          <p:nvPr/>
        </p:nvSpPr>
        <p:spPr>
          <a:xfrm>
            <a:off x="7005261" y="2541214"/>
            <a:ext cx="888670" cy="357881"/>
          </a:xfrm>
          <a:prstGeom prst="round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186254"/>
              </p:ext>
            </p:extLst>
          </p:nvPr>
        </p:nvGraphicFramePr>
        <p:xfrm>
          <a:off x="54456" y="401005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自治体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SDGs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モデル事業名：</a:t>
                      </a:r>
                      <a:endParaRPr kumimoji="1" lang="ja-JP" altLang="en-US" sz="1200" b="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取組内容の概要</a:t>
                      </a:r>
                      <a:r>
                        <a:rPr kumimoji="1" lang="ja-JP" altLang="en-US" sz="12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50" name="テキスト ボックス 49"/>
          <p:cNvSpPr txBox="1"/>
          <p:nvPr/>
        </p:nvSpPr>
        <p:spPr>
          <a:xfrm>
            <a:off x="2392966" y="24936"/>
            <a:ext cx="4456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2024</a:t>
            </a:r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年度自治体</a:t>
            </a:r>
            <a:r>
              <a:rPr kumimoji="1"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モデル事業提案概要（提案様式３）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247517" y="528808"/>
            <a:ext cx="2532749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こちらはサンプルです。</a:t>
            </a:r>
            <a:endParaRPr kumimoji="1" lang="en-US" altLang="ja-JP" sz="1600" dirty="0"/>
          </a:p>
          <a:p>
            <a:r>
              <a:rPr lang="ja-JP" altLang="en-US" sz="1600" dirty="0"/>
              <a:t>ご自由にお使いください。</a:t>
            </a:r>
            <a:endParaRPr kumimoji="1" lang="ja-JP" altLang="en-US" sz="1600" dirty="0"/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70978" y="1437954"/>
            <a:ext cx="302250" cy="306935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7832" y="1440118"/>
            <a:ext cx="302318" cy="302318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76778" y="1438218"/>
            <a:ext cx="307929" cy="307929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84983" y="1439195"/>
            <a:ext cx="301224" cy="303560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86315" y="1444152"/>
            <a:ext cx="300596" cy="298284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73147" y="1960618"/>
            <a:ext cx="296348" cy="303349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92916" y="1972684"/>
            <a:ext cx="301484" cy="301484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00029" y="2477141"/>
            <a:ext cx="301503" cy="301503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82505" y="2470046"/>
            <a:ext cx="295589" cy="295589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65316" y="2971065"/>
            <a:ext cx="302780" cy="302780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98962" y="2971045"/>
            <a:ext cx="300222" cy="302703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95562" y="1953180"/>
            <a:ext cx="303621" cy="303621"/>
          </a:xfrm>
          <a:prstGeom prst="rect">
            <a:avLst/>
          </a:prstGeom>
        </p:spPr>
      </p:pic>
      <p:pic>
        <p:nvPicPr>
          <p:cNvPr id="92" name="図 91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95216" y="1962000"/>
            <a:ext cx="302410" cy="299991"/>
          </a:xfrm>
          <a:prstGeom prst="rect">
            <a:avLst/>
          </a:prstGeom>
        </p:spPr>
      </p:pic>
      <p:pic>
        <p:nvPicPr>
          <p:cNvPr id="94" name="図 93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83623" y="1958754"/>
            <a:ext cx="299804" cy="299804"/>
          </a:xfrm>
          <a:prstGeom prst="rect">
            <a:avLst/>
          </a:prstGeom>
        </p:spPr>
      </p:pic>
      <p:pic>
        <p:nvPicPr>
          <p:cNvPr id="96" name="図 95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268853" y="2478342"/>
            <a:ext cx="300642" cy="298237"/>
          </a:xfrm>
          <a:prstGeom prst="rect">
            <a:avLst/>
          </a:prstGeom>
        </p:spPr>
      </p:pic>
      <p:pic>
        <p:nvPicPr>
          <p:cNvPr id="98" name="図 9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95144" y="2471782"/>
            <a:ext cx="302139" cy="302139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294349" y="2469550"/>
            <a:ext cx="306886" cy="304371"/>
          </a:xfrm>
          <a:prstGeom prst="rect">
            <a:avLst/>
          </a:prstGeom>
        </p:spPr>
      </p:pic>
      <p:sp>
        <p:nvSpPr>
          <p:cNvPr id="100" name="正方形/長方形 99"/>
          <p:cNvSpPr/>
          <p:nvPr/>
        </p:nvSpPr>
        <p:spPr>
          <a:xfrm>
            <a:off x="8465824" y="46179"/>
            <a:ext cx="598038" cy="26529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ja-JP" altLang="en-US" sz="1050" kern="10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別紙５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2372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0" ma:contentTypeDescription="新しいドキュメントを作成します。" ma:contentTypeScope="" ma:versionID="3fc60308b942f80ee23f9e4bf1b4c3d5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64d7e264d946777cf33bcbdc896c9c27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40b1ba-7f9f-48f1-90d8-c63dab5d9cee">
      <Terms xmlns="http://schemas.microsoft.com/office/infopath/2007/PartnerControls"/>
    </lcf76f155ced4ddcb4097134ff3c332f>
    <TaxCatchAll xmlns="6b795950-5c72-4c11-932e-df8099ca64e3" xsi:nil="true"/>
  </documentManagement>
</p:properties>
</file>

<file path=customXml/itemProps1.xml><?xml version="1.0" encoding="utf-8"?>
<ds:datastoreItem xmlns:ds="http://schemas.openxmlformats.org/officeDocument/2006/customXml" ds:itemID="{85A44DE2-5353-483B-8B2F-BAC056AD3072}"/>
</file>

<file path=customXml/itemProps2.xml><?xml version="1.0" encoding="utf-8"?>
<ds:datastoreItem xmlns:ds="http://schemas.openxmlformats.org/officeDocument/2006/customXml" ds:itemID="{8724302F-B3C1-4AC8-B129-36E81BD111DA}"/>
</file>

<file path=customXml/itemProps3.xml><?xml version="1.0" encoding="utf-8"?>
<ds:datastoreItem xmlns:ds="http://schemas.openxmlformats.org/officeDocument/2006/customXml" ds:itemID="{9301B736-91F4-48F3-AC40-C457CAB749BC}"/>
</file>

<file path=docProps/app.xml><?xml version="1.0" encoding="utf-8"?>
<Properties xmlns="http://schemas.openxmlformats.org/officeDocument/2006/extended-properties" xmlns:vt="http://schemas.openxmlformats.org/officeDocument/2006/docPropsVTypes">
  <TotalTime>15715</TotalTime>
  <Words>236</Words>
  <Application>Microsoft Office PowerPoint</Application>
  <PresentationFormat>画面に合わせる (4:3)</PresentationFormat>
  <Paragraphs>44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7" baseType="lpstr">
      <vt:lpstr>HGPGothicE</vt:lpstr>
      <vt:lpstr>HGP創英角ｺﾞｼｯｸUB</vt:lpstr>
      <vt:lpstr>Meiryo UI</vt:lpstr>
      <vt:lpstr>ＭＳ Ｐゴシック</vt:lpstr>
      <vt:lpstr>ＭＳ Ｐゴシック</vt:lpstr>
      <vt:lpstr>Arial</vt:lpstr>
      <vt:lpstr>Calibri</vt:lpstr>
      <vt:lpstr>Calibri Light</vt:lpstr>
      <vt:lpstr>Century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239</cp:revision>
  <cp:lastPrinted>2020-12-17T07:08:16Z</cp:lastPrinted>
  <dcterms:modified xsi:type="dcterms:W3CDTF">2023-12-26T06:25:58Z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  <property fmtid="{D5CDD505-2E9C-101B-9397-08002B2CF9AE}" pid="3" name="MediaServiceImageTags">
    <vt:lpwstr/>
  </property>
</Properties>
</file>