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1"/>
  </p:sldMasterIdLst>
  <p:sldIdLst>
    <p:sldId id="333" r:id="rId2"/>
    <p:sldId id="360" r:id="rId3"/>
    <p:sldId id="392" r:id="rId4"/>
    <p:sldId id="390" r:id="rId5"/>
    <p:sldId id="394" r:id="rId6"/>
    <p:sldId id="387" r:id="rId7"/>
    <p:sldId id="388" r:id="rId8"/>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BF7"/>
    <a:srgbClr val="2F5597"/>
    <a:srgbClr val="FFFFFF"/>
    <a:srgbClr val="E7E6E6"/>
    <a:srgbClr val="8FC0E3"/>
    <a:srgbClr val="79AE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96" autoAdjust="0"/>
    <p:restoredTop sz="94660"/>
  </p:normalViewPr>
  <p:slideViewPr>
    <p:cSldViewPr snapToGrid="0">
      <p:cViewPr varScale="1">
        <p:scale>
          <a:sx n="123" d="100"/>
          <a:sy n="123" d="100"/>
        </p:scale>
        <p:origin x="1478"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C3BBC4E-B40A-4577-B49E-A2B31A15E7DA}" type="datetimeFigureOut">
              <a:rPr kumimoji="1" lang="ja-JP" altLang="en-US" smtClean="0"/>
              <a:t>2023/12/25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843693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C3BBC4E-B40A-4577-B49E-A2B31A15E7DA}" type="datetimeFigureOut">
              <a:rPr kumimoji="1" lang="ja-JP" altLang="en-US" smtClean="0"/>
              <a:t>2023/12/25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135630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C3BBC4E-B40A-4577-B49E-A2B31A15E7DA}" type="datetimeFigureOut">
              <a:rPr kumimoji="1" lang="ja-JP" altLang="en-US" smtClean="0"/>
              <a:t>2023/12/25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4227277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C3BBC4E-B40A-4577-B49E-A2B31A15E7DA}" type="datetimeFigureOut">
              <a:rPr kumimoji="1" lang="ja-JP" altLang="en-US" smtClean="0"/>
              <a:t>2023/12/25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4210676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C3BBC4E-B40A-4577-B49E-A2B31A15E7DA}" type="datetimeFigureOut">
              <a:rPr kumimoji="1" lang="ja-JP" altLang="en-US" smtClean="0"/>
              <a:t>2023/12/25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1996226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C3BBC4E-B40A-4577-B49E-A2B31A15E7DA}" type="datetimeFigureOut">
              <a:rPr kumimoji="1" lang="ja-JP" altLang="en-US" smtClean="0"/>
              <a:t>2023/12/25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2946776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3BBC4E-B40A-4577-B49E-A2B31A15E7DA}" type="datetimeFigureOut">
              <a:rPr kumimoji="1" lang="ja-JP" altLang="en-US" smtClean="0"/>
              <a:t>2023/12/25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363132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C3BBC4E-B40A-4577-B49E-A2B31A15E7DA}" type="datetimeFigureOut">
              <a:rPr kumimoji="1" lang="ja-JP" altLang="en-US" smtClean="0"/>
              <a:t>2023/12/25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1521094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C3BBC4E-B40A-4577-B49E-A2B31A15E7DA}" type="datetimeFigureOut">
              <a:rPr kumimoji="1" lang="ja-JP" altLang="en-US" smtClean="0"/>
              <a:t>2023/12/25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3695145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C3BBC4E-B40A-4577-B49E-A2B31A15E7DA}" type="datetimeFigureOut">
              <a:rPr kumimoji="1" lang="ja-JP" altLang="en-US" smtClean="0"/>
              <a:t>2023/12/25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1207582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C3BBC4E-B40A-4577-B49E-A2B31A15E7DA}" type="datetimeFigureOut">
              <a:rPr kumimoji="1" lang="ja-JP" altLang="en-US" smtClean="0"/>
              <a:t>2023/12/25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365035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3BBC4E-B40A-4577-B49E-A2B31A15E7DA}" type="datetimeFigureOut">
              <a:rPr kumimoji="1" lang="ja-JP" altLang="en-US" smtClean="0"/>
              <a:t>2023/12/25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27876-55BA-4D0E-8843-755F16F91E85}" type="slidenum">
              <a:rPr kumimoji="1" lang="ja-JP" altLang="en-US" smtClean="0"/>
              <a:t>‹#›</a:t>
            </a:fld>
            <a:endParaRPr kumimoji="1" lang="ja-JP" altLang="en-US"/>
          </a:p>
        </p:txBody>
      </p:sp>
    </p:spTree>
    <p:extLst>
      <p:ext uri="{BB962C8B-B14F-4D97-AF65-F5344CB8AC3E}">
        <p14:creationId xmlns:p14="http://schemas.microsoft.com/office/powerpoint/2010/main" val="272105456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2280383" y="137466"/>
            <a:ext cx="5394568" cy="338554"/>
          </a:xfrm>
          <a:prstGeom prst="rect">
            <a:avLst/>
          </a:prstGeom>
        </p:spPr>
        <p:txBody>
          <a:bodyPr wrap="square">
            <a:spAutoFit/>
          </a:bodyPr>
          <a:lstStyle/>
          <a:p>
            <a:pPr lvl="0" algn="ctr" defTabSz="914400" eaLnBrk="0" fontAlgn="base" hangingPunct="0">
              <a:spcBef>
                <a:spcPct val="0"/>
              </a:spcBef>
              <a:spcAft>
                <a:spcPct val="0"/>
              </a:spcAft>
            </a:pPr>
            <a:r>
              <a:rPr lang="ja-JP" altLang="en-US" sz="1600" dirty="0">
                <a:latin typeface="Meiryo UI" panose="020B0604030504040204" pitchFamily="50" charset="-128"/>
                <a:ea typeface="Meiryo UI" panose="020B0604030504040204" pitchFamily="50" charset="-128"/>
                <a:cs typeface="Times New Roman" panose="02020603050405020304" pitchFamily="18" charset="0"/>
              </a:rPr>
              <a:t>地域・社会課題の解決に向けた規制・制度改革に係る提案書</a:t>
            </a:r>
            <a:endParaRPr lang="ja-JP" altLang="ja-JP" sz="700" dirty="0">
              <a:latin typeface="Meiryo UI" panose="020B0604030504040204" pitchFamily="50" charset="-128"/>
              <a:ea typeface="Meiryo UI" panose="020B0604030504040204" pitchFamily="50" charset="-128"/>
            </a:endParaRPr>
          </a:p>
        </p:txBody>
      </p:sp>
      <p:graphicFrame>
        <p:nvGraphicFramePr>
          <p:cNvPr id="13" name="表 12"/>
          <p:cNvGraphicFramePr>
            <a:graphicFrameLocks noGrp="1"/>
          </p:cNvGraphicFramePr>
          <p:nvPr>
            <p:extLst>
              <p:ext uri="{D42A27DB-BD31-4B8C-83A1-F6EECF244321}">
                <p14:modId xmlns:p14="http://schemas.microsoft.com/office/powerpoint/2010/main" val="4239405666"/>
              </p:ext>
            </p:extLst>
          </p:nvPr>
        </p:nvGraphicFramePr>
        <p:xfrm>
          <a:off x="313348" y="729003"/>
          <a:ext cx="9328638" cy="2474038"/>
        </p:xfrm>
        <a:graphic>
          <a:graphicData uri="http://schemas.openxmlformats.org/drawingml/2006/table">
            <a:tbl>
              <a:tblPr firstRow="1" firstCol="1" bandRow="1"/>
              <a:tblGrid>
                <a:gridCol w="636221">
                  <a:extLst>
                    <a:ext uri="{9D8B030D-6E8A-4147-A177-3AD203B41FA5}">
                      <a16:colId xmlns:a16="http://schemas.microsoft.com/office/drawing/2014/main" val="2344867577"/>
                    </a:ext>
                  </a:extLst>
                </a:gridCol>
                <a:gridCol w="1081362">
                  <a:extLst>
                    <a:ext uri="{9D8B030D-6E8A-4147-A177-3AD203B41FA5}">
                      <a16:colId xmlns:a16="http://schemas.microsoft.com/office/drawing/2014/main" val="2790046410"/>
                    </a:ext>
                  </a:extLst>
                </a:gridCol>
                <a:gridCol w="3297207">
                  <a:extLst>
                    <a:ext uri="{9D8B030D-6E8A-4147-A177-3AD203B41FA5}">
                      <a16:colId xmlns:a16="http://schemas.microsoft.com/office/drawing/2014/main" val="1485405583"/>
                    </a:ext>
                  </a:extLst>
                </a:gridCol>
                <a:gridCol w="861646">
                  <a:extLst>
                    <a:ext uri="{9D8B030D-6E8A-4147-A177-3AD203B41FA5}">
                      <a16:colId xmlns:a16="http://schemas.microsoft.com/office/drawing/2014/main" val="2314475505"/>
                    </a:ext>
                  </a:extLst>
                </a:gridCol>
                <a:gridCol w="3452202">
                  <a:extLst>
                    <a:ext uri="{9D8B030D-6E8A-4147-A177-3AD203B41FA5}">
                      <a16:colId xmlns:a16="http://schemas.microsoft.com/office/drawing/2014/main" val="2442213032"/>
                    </a:ext>
                  </a:extLst>
                </a:gridCol>
              </a:tblGrid>
              <a:tr h="522467">
                <a:tc rowSpan="6">
                  <a:txBody>
                    <a:bodyPr/>
                    <a:lstStyle/>
                    <a:p>
                      <a:pPr algn="just">
                        <a:lnSpc>
                          <a:spcPts val="1200"/>
                        </a:lnSpc>
                        <a:spcAft>
                          <a:spcPts val="0"/>
                        </a:spcAft>
                      </a:pPr>
                      <a:endPar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200"/>
                        </a:lnSpc>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提案者</a:t>
                      </a:r>
                    </a:p>
                  </a:txBody>
                  <a:tcPr marL="68580" marR="68580"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a:txBody>
                    <a:bodyPr/>
                    <a:lstStyle/>
                    <a:p>
                      <a:pPr algn="just">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地方公共団体名</a:t>
                      </a: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gridSpan="3">
                  <a:txBody>
                    <a:bodyPr/>
                    <a:lstStyle/>
                    <a:p>
                      <a:pPr algn="just">
                        <a:spcAft>
                          <a:spcPts val="0"/>
                        </a:spcAft>
                      </a:pPr>
                      <a:r>
                        <a:rPr lang="ja-JP" altLang="en-US" sz="1050" kern="100" dirty="0">
                          <a:solidFill>
                            <a:srgbClr val="FF0000"/>
                          </a:solidFill>
                          <a:effectLst/>
                          <a:latin typeface="Meiryo UI" panose="020B0604030504040204" pitchFamily="50" charset="-128"/>
                          <a:ea typeface="Meiryo UI" panose="020B0604030504040204" pitchFamily="50" charset="-128"/>
                          <a:cs typeface="Times New Roman" panose="02020603050405020304" pitchFamily="18" charset="0"/>
                        </a:rPr>
                        <a:t>複数の地方公共団体による応募の場合は、全ての地方公共団体名を記載して下さい。</a:t>
                      </a:r>
                      <a:endParaRPr lang="ja-JP" sz="1050" kern="100" dirty="0">
                        <a:solidFill>
                          <a:srgbClr val="FF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914895119"/>
                  </a:ext>
                </a:extLst>
              </a:tr>
              <a:tr h="522467">
                <a:tc vMerge="1">
                  <a:txBody>
                    <a:bodyPr/>
                    <a:lstStyle/>
                    <a:p>
                      <a:endParaRPr kumimoji="1" lang="ja-JP" altLang="en-US"/>
                    </a:p>
                  </a:txBody>
                  <a:tcPr/>
                </a:tc>
                <a:tc>
                  <a:txBody>
                    <a:bodyPr/>
                    <a:lstStyle/>
                    <a:p>
                      <a:pPr algn="just">
                        <a:spcAft>
                          <a:spcPts val="0"/>
                        </a:spcAft>
                      </a:pP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担当部局名</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gridSpan="3">
                  <a:txBody>
                    <a:bodyPr/>
                    <a:lstStyle/>
                    <a:p>
                      <a:pPr algn="just">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273925534"/>
                  </a:ext>
                </a:extLst>
              </a:tr>
              <a:tr h="357276">
                <a:tc vMerge="1">
                  <a:txBody>
                    <a:bodyPr/>
                    <a:lstStyle/>
                    <a:p>
                      <a:endParaRPr kumimoji="1" lang="ja-JP" altLang="en-US"/>
                    </a:p>
                  </a:txBody>
                  <a:tcPr>
                    <a:lnT w="3175" cap="flat" cmpd="sng" algn="ctr">
                      <a:solidFill>
                        <a:schemeClr val="tx1"/>
                      </a:solidFill>
                      <a:prstDash val="solid"/>
                      <a:round/>
                      <a:headEnd type="none" w="med" len="med"/>
                      <a:tailEnd type="none" w="med" len="med"/>
                    </a:lnT>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責任者名（よみがな）／役職</a:t>
                      </a:r>
                      <a:endPar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rowSpan="2">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just">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電話番号</a:t>
                      </a: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a:txBody>
                    <a:bodyPr/>
                    <a:lstStyle/>
                    <a:p>
                      <a:pPr algn="just">
                        <a:spcAft>
                          <a:spcPts val="0"/>
                        </a:spcAft>
                      </a:pPr>
                      <a:endParaRPr lang="en-US"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529129432"/>
                  </a:ext>
                </a:extLst>
              </a:tr>
              <a:tr h="357276">
                <a:tc vMerge="1">
                  <a:txBody>
                    <a:bodyPr/>
                    <a:lstStyle/>
                    <a:p>
                      <a:endParaRPr kumimoji="1" lang="ja-JP" altLang="en-US"/>
                    </a:p>
                  </a:txBody>
                  <a:tcPr/>
                </a:tc>
                <a:tc vMerge="1">
                  <a:txBody>
                    <a:bodyPr/>
                    <a:lstStyle/>
                    <a:p>
                      <a:endParaRPr kumimoji="1" lang="ja-JP" altLang="en-US" dirty="0"/>
                    </a:p>
                  </a:txBody>
                  <a:tcPr/>
                </a:tc>
                <a:tc vMerge="1">
                  <a:txBody>
                    <a:bodyPr/>
                    <a:lstStyle/>
                    <a:p>
                      <a:endParaRPr kumimoji="1" lang="ja-JP" altLang="en-US"/>
                    </a:p>
                  </a:txBody>
                  <a:tcPr/>
                </a:tc>
                <a:tc>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E</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メール</a:t>
                      </a: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20509825"/>
                  </a:ext>
                </a:extLst>
              </a:tr>
              <a:tr h="357276">
                <a:tc vMerge="1">
                  <a:txBody>
                    <a:bodyPr/>
                    <a:lstStyle/>
                    <a:p>
                      <a:endParaRPr kumimoji="1" lang="ja-JP" altLang="en-US"/>
                    </a:p>
                  </a:txBody>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担当者名（よみがな）／役職</a:t>
                      </a:r>
                      <a:endPar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rowSpan="2">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just">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電話番号</a:t>
                      </a: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8682888"/>
                  </a:ext>
                </a:extLst>
              </a:tr>
              <a:tr h="357276">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E</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メール</a:t>
                      </a: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a:txBody>
                    <a:bodyPr/>
                    <a:lstStyle/>
                    <a:p>
                      <a:pPr algn="just">
                        <a:spcAft>
                          <a:spcPts val="0"/>
                        </a:spcAft>
                      </a:pP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774320494"/>
                  </a:ext>
                </a:extLst>
              </a:tr>
            </a:tbl>
          </a:graphicData>
        </a:graphic>
      </p:graphicFrame>
      <p:sp>
        <p:nvSpPr>
          <p:cNvPr id="8"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latin typeface="Meiryo UI" panose="020B0604030504040204" pitchFamily="50" charset="-128"/>
                <a:ea typeface="Meiryo UI" panose="020B0604030504040204" pitchFamily="50" charset="-128"/>
              </a:rPr>
              <a:t>1</a:t>
            </a:fld>
            <a:endParaRPr kumimoji="1" lang="ja-JP" altLang="en-US">
              <a:latin typeface="Meiryo UI" panose="020B0604030504040204" pitchFamily="50" charset="-128"/>
              <a:ea typeface="Meiryo UI" panose="020B0604030504040204" pitchFamily="50" charset="-128"/>
            </a:endParaRPr>
          </a:p>
        </p:txBody>
      </p:sp>
      <p:sp>
        <p:nvSpPr>
          <p:cNvPr id="9" name="Rectangle 7"/>
          <p:cNvSpPr>
            <a:spLocks noChangeArrowheads="1"/>
          </p:cNvSpPr>
          <p:nvPr/>
        </p:nvSpPr>
        <p:spPr bwMode="auto">
          <a:xfrm>
            <a:off x="257419" y="419586"/>
            <a:ext cx="1387075" cy="2769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ja-JP" altLang="en-US" sz="1200" u="sng" dirty="0">
                <a:latin typeface="Meiryo UI" panose="020B0604030504040204" pitchFamily="50" charset="-128"/>
                <a:ea typeface="Meiryo UI" panose="020B0604030504040204" pitchFamily="50" charset="-128"/>
                <a:cs typeface="Times New Roman" panose="02020603050405020304" pitchFamily="18" charset="0"/>
              </a:rPr>
              <a:t>提案者情報</a:t>
            </a:r>
            <a:endParaRPr kumimoji="0" lang="ja-JP" altLang="ja-JP" sz="3200" b="0" i="0" u="sng"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4" name="Rectangle 7">
            <a:extLst>
              <a:ext uri="{FF2B5EF4-FFF2-40B4-BE49-F238E27FC236}">
                <a16:creationId xmlns:a16="http://schemas.microsoft.com/office/drawing/2014/main" id="{C697AC3C-B15C-02FA-42C7-3E194E24A422}"/>
              </a:ext>
            </a:extLst>
          </p:cNvPr>
          <p:cNvSpPr>
            <a:spLocks noChangeArrowheads="1"/>
          </p:cNvSpPr>
          <p:nvPr/>
        </p:nvSpPr>
        <p:spPr bwMode="auto">
          <a:xfrm>
            <a:off x="232752" y="3248471"/>
            <a:ext cx="1387075" cy="2769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200" b="0" i="0" u="sng"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提案</a:t>
            </a:r>
            <a:r>
              <a:rPr lang="ja-JP" altLang="en-US" sz="1200" u="sng" dirty="0">
                <a:latin typeface="Meiryo UI" panose="020B0604030504040204" pitchFamily="50" charset="-128"/>
                <a:ea typeface="Meiryo UI" panose="020B0604030504040204" pitchFamily="50" charset="-128"/>
                <a:cs typeface="Times New Roman" panose="02020603050405020304" pitchFamily="18" charset="0"/>
              </a:rPr>
              <a:t>内容</a:t>
            </a:r>
            <a:endParaRPr kumimoji="0" lang="ja-JP" altLang="ja-JP" sz="3200" b="0" i="0" u="sng"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graphicFrame>
        <p:nvGraphicFramePr>
          <p:cNvPr id="5" name="表 5">
            <a:extLst>
              <a:ext uri="{FF2B5EF4-FFF2-40B4-BE49-F238E27FC236}">
                <a16:creationId xmlns:a16="http://schemas.microsoft.com/office/drawing/2014/main" id="{8A9A8EEE-7B1F-E33F-AD4C-146AC20F291E}"/>
              </a:ext>
            </a:extLst>
          </p:cNvPr>
          <p:cNvGraphicFramePr>
            <a:graphicFrameLocks noGrp="1"/>
          </p:cNvGraphicFramePr>
          <p:nvPr>
            <p:extLst>
              <p:ext uri="{D42A27DB-BD31-4B8C-83A1-F6EECF244321}">
                <p14:modId xmlns:p14="http://schemas.microsoft.com/office/powerpoint/2010/main" val="3261396834"/>
              </p:ext>
            </p:extLst>
          </p:nvPr>
        </p:nvGraphicFramePr>
        <p:xfrm>
          <a:off x="313348" y="4411712"/>
          <a:ext cx="9353304" cy="1234752"/>
        </p:xfrm>
        <a:graphic>
          <a:graphicData uri="http://schemas.openxmlformats.org/drawingml/2006/table">
            <a:tbl>
              <a:tblPr firstRow="1" bandRow="1">
                <a:tableStyleId>{5C22544A-7EE6-4342-B048-85BDC9FD1C3A}</a:tableStyleId>
              </a:tblPr>
              <a:tblGrid>
                <a:gridCol w="895226">
                  <a:extLst>
                    <a:ext uri="{9D8B030D-6E8A-4147-A177-3AD203B41FA5}">
                      <a16:colId xmlns:a16="http://schemas.microsoft.com/office/drawing/2014/main" val="508813052"/>
                    </a:ext>
                  </a:extLst>
                </a:gridCol>
                <a:gridCol w="8458078">
                  <a:extLst>
                    <a:ext uri="{9D8B030D-6E8A-4147-A177-3AD203B41FA5}">
                      <a16:colId xmlns:a16="http://schemas.microsoft.com/office/drawing/2014/main" val="777707593"/>
                    </a:ext>
                  </a:extLst>
                </a:gridCol>
              </a:tblGrid>
              <a:tr h="308688">
                <a:tc>
                  <a:txBody>
                    <a:bodyPr/>
                    <a:lstStyle/>
                    <a:p>
                      <a:r>
                        <a:rPr kumimoji="1" lang="ja-JP" altLang="en-US" sz="1050" b="0" dirty="0">
                          <a:solidFill>
                            <a:schemeClr val="tx1"/>
                          </a:solidFill>
                          <a:latin typeface="Meiryo UI" panose="020B0604030504040204" pitchFamily="50" charset="-128"/>
                          <a:ea typeface="Meiryo UI" panose="020B0604030504040204" pitchFamily="50" charset="-128"/>
                        </a:rPr>
                        <a:t>提案</a:t>
                      </a:r>
                      <a:r>
                        <a:rPr kumimoji="1" lang="en-US" altLang="ja-JP" sz="1050" b="0" dirty="0">
                          <a:solidFill>
                            <a:schemeClr val="tx1"/>
                          </a:solidFill>
                          <a:latin typeface="Meiryo UI" panose="020B0604030504040204" pitchFamily="50" charset="-128"/>
                          <a:ea typeface="Meiryo UI" panose="020B0604030504040204" pitchFamily="50" charset="-128"/>
                        </a:rPr>
                        <a:t>No.</a:t>
                      </a:r>
                      <a:endParaRPr kumimoji="1" lang="ja-JP" altLang="en-US" sz="105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a:txBody>
                    <a:bodyPr/>
                    <a:lstStyle/>
                    <a:p>
                      <a:r>
                        <a:rPr kumimoji="1" lang="ja-JP" altLang="en-US" sz="1050" b="0" dirty="0">
                          <a:solidFill>
                            <a:schemeClr val="tx1"/>
                          </a:solidFill>
                          <a:latin typeface="Meiryo UI" panose="020B0604030504040204" pitchFamily="50" charset="-128"/>
                          <a:ea typeface="Meiryo UI" panose="020B0604030504040204" pitchFamily="50" charset="-128"/>
                        </a:rPr>
                        <a:t>規制・制度改革提案名</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38736357"/>
                  </a:ext>
                </a:extLst>
              </a:tr>
              <a:tr h="308688">
                <a:tc>
                  <a:txBody>
                    <a:bodyPr/>
                    <a:lstStyle/>
                    <a:p>
                      <a:r>
                        <a:rPr kumimoji="1" lang="ja-JP" altLang="en-US" sz="1050" dirty="0">
                          <a:latin typeface="Meiryo UI" panose="020B0604030504040204" pitchFamily="50" charset="-128"/>
                          <a:ea typeface="Meiryo UI" panose="020B0604030504040204" pitchFamily="50" charset="-128"/>
                        </a:rPr>
                        <a:t>１</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dirty="0">
                          <a:solidFill>
                            <a:srgbClr val="FF0000"/>
                          </a:solidFill>
                          <a:latin typeface="Meiryo UI" panose="020B0604030504040204" pitchFamily="50" charset="-128"/>
                          <a:ea typeface="Meiryo UI" panose="020B0604030504040204" pitchFamily="50" charset="-128"/>
                        </a:rPr>
                        <a:t>規制・制度改革提案の名称を記載してください。</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19010281"/>
                  </a:ext>
                </a:extLst>
              </a:tr>
              <a:tr h="308688">
                <a:tc>
                  <a:txBody>
                    <a:bodyPr/>
                    <a:lstStyle/>
                    <a:p>
                      <a:r>
                        <a:rPr kumimoji="1" lang="ja-JP" altLang="en-US" sz="1050" dirty="0">
                          <a:latin typeface="Meiryo UI" panose="020B0604030504040204" pitchFamily="50" charset="-128"/>
                          <a:ea typeface="Meiryo UI" panose="020B0604030504040204" pitchFamily="50" charset="-128"/>
                        </a:rPr>
                        <a:t>２</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50" dirty="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28846476"/>
                  </a:ext>
                </a:extLst>
              </a:tr>
              <a:tr h="308688">
                <a:tc>
                  <a:txBody>
                    <a:bodyPr/>
                    <a:lstStyle/>
                    <a:p>
                      <a:r>
                        <a:rPr kumimoji="1" lang="ja-JP" altLang="en-US" sz="1050" dirty="0">
                          <a:latin typeface="Meiryo UI" panose="020B0604030504040204" pitchFamily="50" charset="-128"/>
                          <a:ea typeface="Meiryo UI" panose="020B0604030504040204" pitchFamily="50" charset="-128"/>
                        </a:rPr>
                        <a:t>３</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altLang="en-US" sz="1050" dirty="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6563458"/>
                  </a:ext>
                </a:extLst>
              </a:tr>
            </a:tbl>
          </a:graphicData>
        </a:graphic>
      </p:graphicFrame>
      <p:sp>
        <p:nvSpPr>
          <p:cNvPr id="3" name="テキスト ボックス 2">
            <a:extLst>
              <a:ext uri="{FF2B5EF4-FFF2-40B4-BE49-F238E27FC236}">
                <a16:creationId xmlns:a16="http://schemas.microsoft.com/office/drawing/2014/main" id="{3864F619-5FF9-B441-F759-652495C2AD29}"/>
              </a:ext>
            </a:extLst>
          </p:cNvPr>
          <p:cNvSpPr txBox="1"/>
          <p:nvPr/>
        </p:nvSpPr>
        <p:spPr>
          <a:xfrm>
            <a:off x="313348" y="5745643"/>
            <a:ext cx="9328638" cy="722377"/>
          </a:xfrm>
          <a:prstGeom prst="rect">
            <a:avLst/>
          </a:prstGeom>
          <a:noFill/>
        </p:spPr>
        <p:txBody>
          <a:bodyPr wrap="square">
            <a:spAutoFit/>
          </a:bodyPr>
          <a:lstStyle/>
          <a:p>
            <a:pPr defTabSz="914400">
              <a:lnSpc>
                <a:spcPts val="1700"/>
              </a:lnSpc>
              <a:defRPr/>
            </a:pPr>
            <a:r>
              <a:rPr kumimoji="1" lang="en-US" altLang="ja-JP" sz="1200" dirty="0">
                <a:solidFill>
                  <a:srgbClr val="FF0000"/>
                </a:solidFill>
                <a:latin typeface="Meiryo UI" panose="020B0604030504040204" pitchFamily="50" charset="-128"/>
                <a:ea typeface="Meiryo UI" panose="020B0604030504040204" pitchFamily="50" charset="-128"/>
              </a:rPr>
              <a:t>※</a:t>
            </a:r>
            <a:r>
              <a:rPr kumimoji="1" lang="ja-JP" altLang="en-US" sz="1200" dirty="0">
                <a:solidFill>
                  <a:srgbClr val="FF0000"/>
                </a:solidFill>
                <a:latin typeface="Meiryo UI" panose="020B0604030504040204" pitchFamily="50" charset="-128"/>
                <a:ea typeface="Meiryo UI" panose="020B0604030504040204" pitchFamily="50" charset="-128"/>
              </a:rPr>
              <a:t>各スライドには記入にあたる注意点を赤字で記載しております。赤字を削除し、黒字で提案書を作成ください。</a:t>
            </a:r>
            <a:endPar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defTabSz="914400">
              <a:lnSpc>
                <a:spcPts val="1700"/>
              </a:lnSpc>
              <a:defRPr/>
            </a:pPr>
            <a:r>
              <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a:t>
            </a: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規制・制度改革提案の数に制限は</a:t>
            </a:r>
            <a:r>
              <a:rPr kumimoji="1" lang="ja-JP" altLang="en-US" sz="1200" dirty="0">
                <a:solidFill>
                  <a:srgbClr val="FF0000"/>
                </a:solidFill>
                <a:latin typeface="Meiryo UI" panose="020B0604030504040204" pitchFamily="50" charset="-128"/>
                <a:ea typeface="Meiryo UI" panose="020B0604030504040204" pitchFamily="50" charset="-128"/>
              </a:rPr>
              <a:t>ございません。</a:t>
            </a: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必要に応じて</a:t>
            </a:r>
            <a:r>
              <a:rPr kumimoji="1" lang="ja-JP" altLang="en-US" sz="1200" dirty="0">
                <a:solidFill>
                  <a:srgbClr val="FF0000"/>
                </a:solidFill>
                <a:latin typeface="Meiryo UI" panose="020B0604030504040204" pitchFamily="50" charset="-128"/>
                <a:ea typeface="Meiryo UI" panose="020B0604030504040204" pitchFamily="50" charset="-128"/>
              </a:rPr>
              <a:t>行や資料</a:t>
            </a: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の追加・削除を行ってください。</a:t>
            </a:r>
            <a:endPar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indent="-457200" defTabSz="914400">
              <a:lnSpc>
                <a:spcPts val="1700"/>
              </a:lnSpc>
              <a:defRPr/>
            </a:pPr>
            <a:r>
              <a:rPr kumimoji="1" lang="en-US" altLang="ja-JP" sz="1200" dirty="0">
                <a:solidFill>
                  <a:srgbClr val="FF0000"/>
                </a:solidFill>
                <a:latin typeface="Meiryo UI" panose="020B0604030504040204" pitchFamily="50" charset="-128"/>
                <a:ea typeface="Meiryo UI" panose="020B0604030504040204" pitchFamily="50" charset="-128"/>
              </a:rPr>
              <a:t>※</a:t>
            </a:r>
            <a:r>
              <a:rPr kumimoji="1" lang="ja-JP" altLang="en-US" sz="1200" dirty="0">
                <a:solidFill>
                  <a:srgbClr val="FF0000"/>
                </a:solidFill>
                <a:latin typeface="Meiryo UI" panose="020B0604030504040204" pitchFamily="50" charset="-128"/>
                <a:ea typeface="Meiryo UI" panose="020B0604030504040204" pitchFamily="50" charset="-128"/>
              </a:rPr>
              <a:t>地域課題を複数記載することは可能ですが、その場合、「</a:t>
            </a:r>
            <a:r>
              <a:rPr kumimoji="1" lang="en-US" altLang="ja-JP" sz="1200" dirty="0">
                <a:solidFill>
                  <a:srgbClr val="FF0000"/>
                </a:solidFill>
                <a:latin typeface="Meiryo UI" panose="020B0604030504040204" pitchFamily="50" charset="-128"/>
                <a:ea typeface="Meiryo UI" panose="020B0604030504040204" pitchFamily="50" charset="-128"/>
              </a:rPr>
              <a:t>Ⅱ</a:t>
            </a:r>
            <a:r>
              <a:rPr kumimoji="1" lang="ja-JP" altLang="en-US" sz="1200" dirty="0">
                <a:solidFill>
                  <a:srgbClr val="FF0000"/>
                </a:solidFill>
                <a:latin typeface="Meiryo UI" panose="020B0604030504040204" pitchFamily="50" charset="-128"/>
                <a:ea typeface="Meiryo UI" panose="020B0604030504040204" pitchFamily="50" charset="-128"/>
              </a:rPr>
              <a:t>．規制・制度改革提案」のスライドは、地域課題ごとにそれぞれ作成してください。</a:t>
            </a:r>
            <a:endParaRPr kumimoji="1" lang="en-US" altLang="ja-JP" sz="1200" dirty="0">
              <a:solidFill>
                <a:srgbClr val="FF0000"/>
              </a:solidFill>
              <a:latin typeface="Meiryo UI" panose="020B0604030504040204" pitchFamily="50" charset="-128"/>
              <a:ea typeface="Meiryo UI" panose="020B0604030504040204" pitchFamily="50" charset="-128"/>
            </a:endParaRPr>
          </a:p>
        </p:txBody>
      </p:sp>
      <p:graphicFrame>
        <p:nvGraphicFramePr>
          <p:cNvPr id="10" name="表 5">
            <a:extLst>
              <a:ext uri="{FF2B5EF4-FFF2-40B4-BE49-F238E27FC236}">
                <a16:creationId xmlns:a16="http://schemas.microsoft.com/office/drawing/2014/main" id="{3CC82B6B-6919-BE9B-98B3-E2EA93AAE57B}"/>
              </a:ext>
            </a:extLst>
          </p:cNvPr>
          <p:cNvGraphicFramePr>
            <a:graphicFrameLocks noGrp="1"/>
          </p:cNvGraphicFramePr>
          <p:nvPr>
            <p:extLst>
              <p:ext uri="{D42A27DB-BD31-4B8C-83A1-F6EECF244321}">
                <p14:modId xmlns:p14="http://schemas.microsoft.com/office/powerpoint/2010/main" val="1566911952"/>
              </p:ext>
            </p:extLst>
          </p:nvPr>
        </p:nvGraphicFramePr>
        <p:xfrm>
          <a:off x="301014" y="3538334"/>
          <a:ext cx="9353305" cy="502920"/>
        </p:xfrm>
        <a:graphic>
          <a:graphicData uri="http://schemas.openxmlformats.org/drawingml/2006/table">
            <a:tbl>
              <a:tblPr firstRow="1" bandRow="1">
                <a:tableStyleId>{5C22544A-7EE6-4342-B048-85BDC9FD1C3A}</a:tableStyleId>
              </a:tblPr>
              <a:tblGrid>
                <a:gridCol w="9353305">
                  <a:extLst>
                    <a:ext uri="{9D8B030D-6E8A-4147-A177-3AD203B41FA5}">
                      <a16:colId xmlns:a16="http://schemas.microsoft.com/office/drawing/2014/main" val="2081894983"/>
                    </a:ext>
                  </a:extLst>
                </a:gridCol>
              </a:tblGrid>
              <a:tr h="190397">
                <a:tc>
                  <a:txBody>
                    <a:bodyPr/>
                    <a:lstStyle/>
                    <a:p>
                      <a:r>
                        <a:rPr kumimoji="1" lang="ja-JP" altLang="en-US" sz="1050" b="0" dirty="0">
                          <a:solidFill>
                            <a:schemeClr val="tx1"/>
                          </a:solidFill>
                          <a:latin typeface="Meiryo UI" panose="020B0604030504040204" pitchFamily="50" charset="-128"/>
                          <a:ea typeface="Meiryo UI" panose="020B0604030504040204" pitchFamily="50" charset="-128"/>
                        </a:rPr>
                        <a:t>地域・社会課題の概要</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38736357"/>
                  </a:ext>
                </a:extLst>
              </a:tr>
              <a:tr h="0">
                <a:tc>
                  <a:txBody>
                    <a:bodyPr/>
                    <a:lstStyle/>
                    <a:p>
                      <a:r>
                        <a:rPr kumimoji="1" lang="ja-JP" altLang="en-US" sz="1050" dirty="0">
                          <a:solidFill>
                            <a:srgbClr val="FF0000"/>
                          </a:solidFill>
                          <a:latin typeface="Meiryo UI" panose="020B0604030504040204" pitchFamily="50" charset="-128"/>
                          <a:ea typeface="Meiryo UI" panose="020B0604030504040204" pitchFamily="50" charset="-128"/>
                        </a:rPr>
                        <a:t>地域・社会課題の概要について記載してください。</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19010281"/>
                  </a:ext>
                </a:extLst>
              </a:tr>
            </a:tbl>
          </a:graphicData>
        </a:graphic>
      </p:graphicFrame>
    </p:spTree>
    <p:extLst>
      <p:ext uri="{BB962C8B-B14F-4D97-AF65-F5344CB8AC3E}">
        <p14:creationId xmlns:p14="http://schemas.microsoft.com/office/powerpoint/2010/main" val="1408004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2"/>
          <p:cNvSpPr txBox="1">
            <a:spLocks/>
          </p:cNvSpPr>
          <p:nvPr/>
        </p:nvSpPr>
        <p:spPr>
          <a:xfrm>
            <a:off x="399072" y="180387"/>
            <a:ext cx="4985728" cy="3077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1800" dirty="0">
                <a:latin typeface="Meiryo UI" panose="020B0604030504040204" pitchFamily="50" charset="-128"/>
                <a:ea typeface="Meiryo UI" panose="020B0604030504040204" pitchFamily="50" charset="-128"/>
              </a:rPr>
              <a:t>Ⅰ</a:t>
            </a:r>
            <a:r>
              <a:rPr lang="ja-JP" altLang="en-US" sz="1800" dirty="0">
                <a:latin typeface="Meiryo UI" panose="020B0604030504040204" pitchFamily="50" charset="-128"/>
                <a:ea typeface="Meiryo UI" panose="020B0604030504040204" pitchFamily="50" charset="-128"/>
              </a:rPr>
              <a:t>．地域が抱える深刻な地域・社会課題</a:t>
            </a:r>
            <a:endParaRPr lang="ja-JP" altLang="en-US" sz="1200" dirty="0">
              <a:latin typeface="Meiryo UI" panose="020B0604030504040204" pitchFamily="50" charset="-128"/>
              <a:ea typeface="Meiryo UI" panose="020B0604030504040204" pitchFamily="50" charset="-128"/>
            </a:endParaRPr>
          </a:p>
        </p:txBody>
      </p:sp>
      <p:sp>
        <p:nvSpPr>
          <p:cNvPr id="10"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latin typeface="Meiryo UI" panose="020B0604030504040204" pitchFamily="50" charset="-128"/>
                <a:ea typeface="Meiryo UI" panose="020B0604030504040204" pitchFamily="50" charset="-128"/>
              </a:rPr>
              <a:t>2</a:t>
            </a:fld>
            <a:endParaRPr kumimoji="1" lang="ja-JP" altLang="en-US">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906C0CF7-697B-77F2-55E2-64E6C452D1B3}"/>
              </a:ext>
            </a:extLst>
          </p:cNvPr>
          <p:cNvSpPr txBox="1"/>
          <p:nvPr/>
        </p:nvSpPr>
        <p:spPr>
          <a:xfrm>
            <a:off x="384034" y="856520"/>
            <a:ext cx="8999703" cy="2893100"/>
          </a:xfrm>
          <a:prstGeom prst="rect">
            <a:avLst/>
          </a:prstGeom>
          <a:noFill/>
        </p:spPr>
        <p:txBody>
          <a:bodyPr wrap="square" rtlCol="0">
            <a:spAutoFit/>
          </a:bodyPr>
          <a:lstStyle/>
          <a:p>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＜記入にあたっての留意事項＞</a:t>
            </a:r>
            <a:endParaRPr kumimoji="1" lang="en-US" altLang="ja-JP"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dirty="0">
                <a:solidFill>
                  <a:srgbClr val="FF0000"/>
                </a:solidFill>
                <a:latin typeface="Meiryo UI" panose="020B0604030504040204" pitchFamily="50" charset="-128"/>
                <a:ea typeface="Meiryo UI" panose="020B0604030504040204" pitchFamily="50" charset="-128"/>
              </a:rPr>
              <a:t>様式は自由です。</a:t>
            </a:r>
            <a:endParaRPr kumimoji="1" lang="en-US" altLang="ja-JP" sz="1400" dirty="0">
              <a:solidFill>
                <a:srgbClr val="FF0000"/>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u="sng" dirty="0">
                <a:solidFill>
                  <a:srgbClr val="FF0000"/>
                </a:solidFill>
                <a:latin typeface="Meiryo UI" panose="020B0604030504040204" pitchFamily="50" charset="-128"/>
                <a:ea typeface="Meiryo UI" panose="020B0604030504040204" pitchFamily="50" charset="-128"/>
              </a:rPr>
              <a:t>必ず１枚</a:t>
            </a:r>
            <a:r>
              <a:rPr kumimoji="1" lang="ja-JP" altLang="en-US" sz="1400" dirty="0">
                <a:solidFill>
                  <a:srgbClr val="FF0000"/>
                </a:solidFill>
                <a:latin typeface="Meiryo UI" panose="020B0604030504040204" pitchFamily="50" charset="-128"/>
                <a:ea typeface="Meiryo UI" panose="020B0604030504040204" pitchFamily="50" charset="-128"/>
              </a:rPr>
              <a:t>に収めるように記載してください。</a:t>
            </a:r>
            <a:endParaRPr kumimoji="1" lang="en-US" altLang="ja-JP" sz="1400" dirty="0">
              <a:solidFill>
                <a:srgbClr val="FF0000"/>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dirty="0">
                <a:solidFill>
                  <a:srgbClr val="FF0000"/>
                </a:solidFill>
                <a:latin typeface="Meiryo UI" panose="020B0604030504040204" pitchFamily="50" charset="-128"/>
                <a:ea typeface="Meiryo UI" panose="020B0604030504040204" pitchFamily="50" charset="-128"/>
              </a:rPr>
              <a:t>図やイラストを用いて記載いただいても構いません。</a:t>
            </a:r>
            <a:endParaRPr kumimoji="1" lang="en-US" altLang="ja-JP" sz="1400" dirty="0">
              <a:solidFill>
                <a:srgbClr val="FF0000"/>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地域が抱える深刻な課題・社会課題（例えば交通・観光、子ども・教育、医療・福祉・障害者等の地域の暮らしを支えるサービス分野における具体的課題）及び規制・制度改革によって目指す社会について、具体的かつわかりやすく記載してください。</a:t>
            </a:r>
            <a:endParaRPr kumimoji="1" lang="en-US" altLang="ja-JP" sz="1400" dirty="0">
              <a:solidFill>
                <a:srgbClr val="FF0000"/>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少子高齢化、人手不足、過疎化といった漠然とした課題にとどまらず、地域独自の事情や特徴を踏まえながら、なるべく定量的に地域が抱える具体的な課題がわかるように記載してください。</a:t>
            </a:r>
            <a:endParaRPr kumimoji="1" lang="en-US" altLang="ja-JP" sz="1400" dirty="0">
              <a:solidFill>
                <a:srgbClr val="FF0000"/>
              </a:solidFill>
              <a:latin typeface="Meiryo UI" panose="020B0604030504040204" pitchFamily="50" charset="-128"/>
              <a:ea typeface="Meiryo UI" panose="020B0604030504040204" pitchFamily="50" charset="-128"/>
            </a:endParaRPr>
          </a:p>
          <a:p>
            <a:pPr marL="288000"/>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例：中山間地域である○○市では、バスの本数が〇本しかなく、買い物難民が〇名発生している。例：少子高齢化が進む○○市では、全○校ある学校に対し、教職員が〇名しかおらず、教職員の不足が深刻化している。）</a:t>
            </a:r>
            <a:endParaRPr kumimoji="1" lang="en-US" altLang="ja-JP"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dirty="0">
                <a:solidFill>
                  <a:srgbClr val="FF0000"/>
                </a:solidFill>
                <a:latin typeface="Meiryo UI" panose="020B0604030504040204" pitchFamily="50" charset="-128"/>
                <a:ea typeface="Meiryo UI" panose="020B0604030504040204" pitchFamily="50" charset="-128"/>
              </a:rPr>
              <a:t>地域の課題を複数記載することは可能ですが、上述のとおり、地域</a:t>
            </a:r>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独自の事情や特徴を踏まえた</a:t>
            </a:r>
            <a:r>
              <a:rPr kumimoji="1" lang="ja-JP" altLang="en-US" sz="1400" dirty="0">
                <a:solidFill>
                  <a:srgbClr val="FF0000"/>
                </a:solidFill>
                <a:latin typeface="Meiryo UI" panose="020B0604030504040204" pitchFamily="50" charset="-128"/>
                <a:ea typeface="Meiryo UI" panose="020B0604030504040204" pitchFamily="50" charset="-128"/>
              </a:rPr>
              <a:t>具体的な課題がわかるように記載してください。</a:t>
            </a:r>
          </a:p>
        </p:txBody>
      </p:sp>
      <p:grpSp>
        <p:nvGrpSpPr>
          <p:cNvPr id="11" name="Group 8">
            <a:extLst>
              <a:ext uri="{FF2B5EF4-FFF2-40B4-BE49-F238E27FC236}">
                <a16:creationId xmlns:a16="http://schemas.microsoft.com/office/drawing/2014/main" id="{A41F85EA-8340-0EA5-1799-857E772203E8}"/>
              </a:ext>
            </a:extLst>
          </p:cNvPr>
          <p:cNvGrpSpPr>
            <a:grpSpLocks/>
          </p:cNvGrpSpPr>
          <p:nvPr/>
        </p:nvGrpSpPr>
        <p:grpSpPr bwMode="auto">
          <a:xfrm>
            <a:off x="183000" y="576066"/>
            <a:ext cx="9540000" cy="54000"/>
            <a:chOff x="0" y="746"/>
            <a:chExt cx="6240" cy="49"/>
          </a:xfrm>
        </p:grpSpPr>
        <p:sp>
          <p:nvSpPr>
            <p:cNvPr id="12" name="Rectangle 9">
              <a:extLst>
                <a:ext uri="{FF2B5EF4-FFF2-40B4-BE49-F238E27FC236}">
                  <a16:creationId xmlns:a16="http://schemas.microsoft.com/office/drawing/2014/main" id="{12B629EA-A1CD-2155-CFF7-448B98432631}"/>
                </a:ext>
              </a:extLst>
            </p:cNvPr>
            <p:cNvSpPr>
              <a:spLocks noChangeArrowheads="1"/>
            </p:cNvSpPr>
            <p:nvPr/>
          </p:nvSpPr>
          <p:spPr bwMode="auto">
            <a:xfrm flipH="1">
              <a:off x="1596" y="746"/>
              <a:ext cx="4644" cy="49"/>
            </a:xfrm>
            <a:prstGeom prst="rect">
              <a:avLst/>
            </a:prstGeom>
            <a:gradFill rotWithShape="1">
              <a:gsLst>
                <a:gs pos="0">
                  <a:srgbClr val="CCECFF"/>
                </a:gs>
                <a:gs pos="100000">
                  <a:srgbClr val="0099FF"/>
                </a:gs>
              </a:gsLst>
              <a:lin ang="0" scaled="1"/>
            </a:gradFill>
            <a:ln w="9525" algn="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miter lim="800000"/>
              <a:headEnd/>
              <a:tailEnd/>
            </a:ln>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3" name="Rectangle 10">
              <a:extLst>
                <a:ext uri="{FF2B5EF4-FFF2-40B4-BE49-F238E27FC236}">
                  <a16:creationId xmlns:a16="http://schemas.microsoft.com/office/drawing/2014/main" id="{416E7705-C271-B3AC-6FBC-3222409365CE}"/>
                </a:ext>
              </a:extLst>
            </p:cNvPr>
            <p:cNvSpPr>
              <a:spLocks noChangeArrowheads="1"/>
            </p:cNvSpPr>
            <p:nvPr/>
          </p:nvSpPr>
          <p:spPr bwMode="auto">
            <a:xfrm flipH="1">
              <a:off x="0" y="746"/>
              <a:ext cx="1596" cy="49"/>
            </a:xfrm>
            <a:prstGeom prst="rect">
              <a:avLst/>
            </a:prstGeom>
            <a:gradFill rotWithShape="1">
              <a:gsLst>
                <a:gs pos="0">
                  <a:srgbClr val="0066CC"/>
                </a:gs>
                <a:gs pos="100000">
                  <a:srgbClr val="00060D"/>
                </a:gs>
              </a:gsLst>
              <a:lin ang="0" scaled="1"/>
            </a:gradFill>
            <a:ln w="9525" algn="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miter lim="800000"/>
              <a:headEnd/>
              <a:tailEnd/>
            </a:ln>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grpSp>
      <p:sp>
        <p:nvSpPr>
          <p:cNvPr id="3" name="テキスト ボックス 2">
            <a:extLst>
              <a:ext uri="{FF2B5EF4-FFF2-40B4-BE49-F238E27FC236}">
                <a16:creationId xmlns:a16="http://schemas.microsoft.com/office/drawing/2014/main" id="{752B2DDB-2D3C-60F0-B8A1-ADD266F9C005}"/>
              </a:ext>
            </a:extLst>
          </p:cNvPr>
          <p:cNvSpPr txBox="1"/>
          <p:nvPr/>
        </p:nvSpPr>
        <p:spPr>
          <a:xfrm>
            <a:off x="8101780" y="116627"/>
            <a:ext cx="1601555" cy="369332"/>
          </a:xfrm>
          <a:prstGeom prst="rect">
            <a:avLst/>
          </a:prstGeom>
          <a:solidFill>
            <a:schemeClr val="bg1"/>
          </a:solidFill>
          <a:ln>
            <a:solidFill>
              <a:schemeClr val="tx1"/>
            </a:solidFill>
          </a:ln>
        </p:spPr>
        <p:txBody>
          <a:bodyPr wrap="square" rtlCol="0">
            <a:spAutoFit/>
          </a:bodyPr>
          <a:lstStyle/>
          <a:p>
            <a:pPr algn="ctr"/>
            <a:r>
              <a:rPr kumimoji="1" lang="ja-JP" altLang="en-US" dirty="0">
                <a:solidFill>
                  <a:srgbClr val="FF0000"/>
                </a:solidFill>
              </a:rPr>
              <a:t>提案自治体名</a:t>
            </a:r>
          </a:p>
        </p:txBody>
      </p:sp>
    </p:spTree>
    <p:extLst>
      <p:ext uri="{BB962C8B-B14F-4D97-AF65-F5344CB8AC3E}">
        <p14:creationId xmlns:p14="http://schemas.microsoft.com/office/powerpoint/2010/main" val="1071839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latin typeface="Meiryo UI" panose="020B0604030504040204" pitchFamily="50" charset="-128"/>
                <a:ea typeface="Meiryo UI" panose="020B0604030504040204" pitchFamily="50" charset="-128"/>
              </a:rPr>
              <a:t>3</a:t>
            </a:fld>
            <a:endParaRPr kumimoji="1" lang="ja-JP" altLang="en-US">
              <a:latin typeface="Meiryo UI" panose="020B0604030504040204" pitchFamily="50" charset="-128"/>
              <a:ea typeface="Meiryo UI" panose="020B0604030504040204" pitchFamily="50" charset="-128"/>
            </a:endParaRPr>
          </a:p>
        </p:txBody>
      </p:sp>
      <p:grpSp>
        <p:nvGrpSpPr>
          <p:cNvPr id="2" name="Group 8">
            <a:extLst>
              <a:ext uri="{FF2B5EF4-FFF2-40B4-BE49-F238E27FC236}">
                <a16:creationId xmlns:a16="http://schemas.microsoft.com/office/drawing/2014/main" id="{803D994F-F853-7A80-F0C1-BD65B9755E7F}"/>
              </a:ext>
            </a:extLst>
          </p:cNvPr>
          <p:cNvGrpSpPr>
            <a:grpSpLocks/>
          </p:cNvGrpSpPr>
          <p:nvPr/>
        </p:nvGrpSpPr>
        <p:grpSpPr bwMode="auto">
          <a:xfrm>
            <a:off x="111693" y="547524"/>
            <a:ext cx="9540000" cy="54000"/>
            <a:chOff x="0" y="746"/>
            <a:chExt cx="6240" cy="49"/>
          </a:xfrm>
        </p:grpSpPr>
        <p:sp>
          <p:nvSpPr>
            <p:cNvPr id="5" name="Rectangle 9">
              <a:extLst>
                <a:ext uri="{FF2B5EF4-FFF2-40B4-BE49-F238E27FC236}">
                  <a16:creationId xmlns:a16="http://schemas.microsoft.com/office/drawing/2014/main" id="{B065BFB7-3B2D-3E1E-45C9-4DF870C0B6AD}"/>
                </a:ext>
              </a:extLst>
            </p:cNvPr>
            <p:cNvSpPr>
              <a:spLocks noChangeArrowheads="1"/>
            </p:cNvSpPr>
            <p:nvPr/>
          </p:nvSpPr>
          <p:spPr bwMode="auto">
            <a:xfrm flipH="1">
              <a:off x="1596" y="746"/>
              <a:ext cx="4644" cy="49"/>
            </a:xfrm>
            <a:prstGeom prst="rect">
              <a:avLst/>
            </a:prstGeom>
            <a:gradFill rotWithShape="1">
              <a:gsLst>
                <a:gs pos="0">
                  <a:srgbClr val="CCECFF"/>
                </a:gs>
                <a:gs pos="100000">
                  <a:srgbClr val="0099FF"/>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6" name="Rectangle 10">
              <a:extLst>
                <a:ext uri="{FF2B5EF4-FFF2-40B4-BE49-F238E27FC236}">
                  <a16:creationId xmlns:a16="http://schemas.microsoft.com/office/drawing/2014/main" id="{4C9BE4C0-398E-1891-156B-B2B9C49EA09F}"/>
                </a:ext>
              </a:extLst>
            </p:cNvPr>
            <p:cNvSpPr>
              <a:spLocks noChangeArrowheads="1"/>
            </p:cNvSpPr>
            <p:nvPr/>
          </p:nvSpPr>
          <p:spPr bwMode="auto">
            <a:xfrm flipH="1">
              <a:off x="0" y="746"/>
              <a:ext cx="1596" cy="49"/>
            </a:xfrm>
            <a:prstGeom prst="rect">
              <a:avLst/>
            </a:prstGeom>
            <a:gradFill rotWithShape="1">
              <a:gsLst>
                <a:gs pos="0">
                  <a:srgbClr val="0066CC"/>
                </a:gs>
                <a:gs pos="100000">
                  <a:srgbClr val="00060D"/>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grpSp>
      <p:sp>
        <p:nvSpPr>
          <p:cNvPr id="11" name="タイトル 2">
            <a:extLst>
              <a:ext uri="{FF2B5EF4-FFF2-40B4-BE49-F238E27FC236}">
                <a16:creationId xmlns:a16="http://schemas.microsoft.com/office/drawing/2014/main" id="{F0C91FD9-8F41-FF7C-FB92-D6D623535995}"/>
              </a:ext>
            </a:extLst>
          </p:cNvPr>
          <p:cNvSpPr txBox="1">
            <a:spLocks/>
          </p:cNvSpPr>
          <p:nvPr/>
        </p:nvSpPr>
        <p:spPr>
          <a:xfrm>
            <a:off x="399072" y="180387"/>
            <a:ext cx="4306443" cy="3077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1800" dirty="0">
                <a:latin typeface="Meiryo UI" panose="020B0604030504040204" pitchFamily="50" charset="-128"/>
                <a:ea typeface="Meiryo UI" panose="020B0604030504040204" pitchFamily="50" charset="-128"/>
              </a:rPr>
              <a:t>Ⅱ</a:t>
            </a:r>
            <a:r>
              <a:rPr lang="ja-JP" altLang="en-US" sz="1800" dirty="0">
                <a:latin typeface="Meiryo UI" panose="020B0604030504040204" pitchFamily="50" charset="-128"/>
                <a:ea typeface="Meiryo UI" panose="020B0604030504040204" pitchFamily="50" charset="-128"/>
              </a:rPr>
              <a:t>．規制・制度改革提案</a:t>
            </a:r>
          </a:p>
        </p:txBody>
      </p:sp>
      <p:sp>
        <p:nvSpPr>
          <p:cNvPr id="17" name="四角形: 角を丸くする 16">
            <a:extLst>
              <a:ext uri="{FF2B5EF4-FFF2-40B4-BE49-F238E27FC236}">
                <a16:creationId xmlns:a16="http://schemas.microsoft.com/office/drawing/2014/main" id="{5A666C05-299B-84F0-6AE6-190818F8ECF4}"/>
              </a:ext>
            </a:extLst>
          </p:cNvPr>
          <p:cNvSpPr/>
          <p:nvPr/>
        </p:nvSpPr>
        <p:spPr>
          <a:xfrm>
            <a:off x="279712" y="2409895"/>
            <a:ext cx="9273605" cy="2545005"/>
          </a:xfrm>
          <a:prstGeom prst="roundRect">
            <a:avLst>
              <a:gd name="adj" fmla="val 4627"/>
            </a:avLst>
          </a:prstGeom>
          <a:noFill/>
          <a:ln>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400" dirty="0">
              <a:solidFill>
                <a:schemeClr val="tx1"/>
              </a:solidFill>
              <a:latin typeface="Meiryo UI" panose="020B0604030504040204" pitchFamily="50" charset="-128"/>
              <a:ea typeface="Meiryo UI" panose="020B0604030504040204" pitchFamily="50" charset="-128"/>
            </a:endParaRPr>
          </a:p>
        </p:txBody>
      </p:sp>
      <p:sp>
        <p:nvSpPr>
          <p:cNvPr id="19" name="正方形/長方形 18">
            <a:extLst>
              <a:ext uri="{FF2B5EF4-FFF2-40B4-BE49-F238E27FC236}">
                <a16:creationId xmlns:a16="http://schemas.microsoft.com/office/drawing/2014/main" id="{4638A917-0EFF-BE2E-3BDB-8540081AD9F5}"/>
              </a:ext>
            </a:extLst>
          </p:cNvPr>
          <p:cNvSpPr/>
          <p:nvPr/>
        </p:nvSpPr>
        <p:spPr bwMode="gray">
          <a:xfrm>
            <a:off x="5337197" y="5264150"/>
            <a:ext cx="4209618" cy="1517650"/>
          </a:xfrm>
          <a:prstGeom prst="rect">
            <a:avLst/>
          </a:prstGeom>
          <a:noFill/>
          <a:ln w="9525" algn="ctr">
            <a:solidFill>
              <a:srgbClr val="969696"/>
            </a:solidFill>
            <a:prstDash val="sysDash"/>
            <a:miter lim="800000"/>
            <a:headEnd/>
            <a:tailEnd/>
          </a:ln>
          <a:effectLst/>
        </p:spPr>
        <p:txBody>
          <a:bodyPr lIns="72000" tIns="72000" rIns="36000" bIns="72000" rtlCol="0" anchor="ctr"/>
          <a:lstStyle/>
          <a:p>
            <a:pPr marL="108000" indent="-108000">
              <a:buFont typeface="Arial" panose="020B0604020202020204" pitchFamily="34" charset="0"/>
              <a:buChar char="•"/>
            </a:pPr>
            <a:r>
              <a:rPr lang="ja-JP" altLang="en-US" sz="1200" dirty="0">
                <a:solidFill>
                  <a:srgbClr val="FF0000"/>
                </a:solidFill>
                <a:latin typeface="Meiryo UI" panose="020B0604030504040204" pitchFamily="50" charset="-128"/>
                <a:ea typeface="Meiryo UI" panose="020B0604030504040204" pitchFamily="50" charset="-128"/>
              </a:rPr>
              <a:t>規制・制度改革の実現・サービスの実装により実現される地域の姿について記載してください。</a:t>
            </a:r>
            <a:r>
              <a:rPr lang="ja-JP" altLang="en-US" sz="1200" dirty="0">
                <a:latin typeface="Meiryo UI" panose="020B0604030504040204" pitchFamily="50" charset="-128"/>
                <a:ea typeface="Meiryo UI" panose="020B0604030504040204" pitchFamily="50" charset="-128"/>
              </a:rPr>
              <a:t>　</a:t>
            </a:r>
            <a:endParaRPr lang="en-US" altLang="ja-JP" sz="1200" dirty="0">
              <a:latin typeface="Meiryo UI" panose="020B0604030504040204" pitchFamily="50" charset="-128"/>
              <a:ea typeface="Meiryo UI" panose="020B0604030504040204" pitchFamily="50" charset="-128"/>
            </a:endParaRPr>
          </a:p>
          <a:p>
            <a:pPr marL="108000" indent="-108000">
              <a:buFont typeface="Arial" panose="020B0604020202020204" pitchFamily="34" charset="0"/>
              <a:buChar char="•"/>
            </a:pP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「人手不足の改善」といった抽象的な記載にとどまらず、可能な限り</a:t>
            </a:r>
            <a:r>
              <a:rPr lang="ja-JP" altLang="en-US" sz="1200" dirty="0">
                <a:solidFill>
                  <a:srgbClr val="FF0000"/>
                </a:solidFill>
                <a:latin typeface="Meiryo UI" panose="020B0604030504040204" pitchFamily="50" charset="-128"/>
                <a:ea typeface="Meiryo UI" panose="020B0604030504040204" pitchFamily="50" charset="-128"/>
              </a:rPr>
              <a:t>具体的に記入してください。</a:t>
            </a:r>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C89E257E-4343-B57A-5EFC-A43522C620AA}"/>
              </a:ext>
            </a:extLst>
          </p:cNvPr>
          <p:cNvSpPr/>
          <p:nvPr/>
        </p:nvSpPr>
        <p:spPr bwMode="gray">
          <a:xfrm>
            <a:off x="5337196" y="4980792"/>
            <a:ext cx="4209618" cy="260140"/>
          </a:xfrm>
          <a:prstGeom prst="rect">
            <a:avLst/>
          </a:prstGeom>
          <a:solidFill>
            <a:schemeClr val="accent2">
              <a:lumMod val="60000"/>
              <a:lumOff val="40000"/>
            </a:schemeClr>
          </a:solidFill>
          <a:ln w="9525" algn="ctr">
            <a:solidFill>
              <a:srgbClr val="969696"/>
            </a:solidFill>
            <a:miter lim="800000"/>
            <a:headEnd/>
            <a:tailEnd/>
          </a:ln>
          <a:effectLst/>
        </p:spPr>
        <p:txBody>
          <a:bodyPr lIns="72000" tIns="72000" rIns="72000" bIns="72000" rtlCol="0" anchor="ctr"/>
          <a:lstStyle/>
          <a:p>
            <a:pPr algn="ctr" fontAlgn="auto">
              <a:spcBef>
                <a:spcPts val="400"/>
              </a:spcBef>
              <a:spcAft>
                <a:spcPts val="0"/>
              </a:spcAft>
              <a:buClr>
                <a:srgbClr val="000000"/>
              </a:buClr>
            </a:pPr>
            <a:r>
              <a:rPr kumimoji="1" lang="ja-JP" altLang="en-US" sz="1300" b="1" dirty="0">
                <a:solidFill>
                  <a:schemeClr val="bg1"/>
                </a:solidFill>
                <a:latin typeface="Meiryo UI" panose="020B0604030504040204" pitchFamily="50" charset="-128"/>
                <a:ea typeface="Meiryo UI" panose="020B0604030504040204" pitchFamily="50" charset="-128"/>
                <a:sym typeface="Yu Gothic UI" panose="020B0500000000000000" pitchFamily="50" charset="-128"/>
              </a:rPr>
              <a:t>規制改革の実現・サービスの実装により実現される地域の姿</a:t>
            </a:r>
          </a:p>
        </p:txBody>
      </p:sp>
      <p:sp>
        <p:nvSpPr>
          <p:cNvPr id="22" name="正方形/長方形 21">
            <a:extLst>
              <a:ext uri="{FF2B5EF4-FFF2-40B4-BE49-F238E27FC236}">
                <a16:creationId xmlns:a16="http://schemas.microsoft.com/office/drawing/2014/main" id="{B44E60BB-5C65-EB60-1366-948CB75E9E57}"/>
              </a:ext>
            </a:extLst>
          </p:cNvPr>
          <p:cNvSpPr/>
          <p:nvPr/>
        </p:nvSpPr>
        <p:spPr bwMode="gray">
          <a:xfrm>
            <a:off x="277448" y="4979456"/>
            <a:ext cx="4291356" cy="260139"/>
          </a:xfrm>
          <a:prstGeom prst="rect">
            <a:avLst/>
          </a:prstGeom>
          <a:solidFill>
            <a:schemeClr val="accent5">
              <a:lumMod val="75000"/>
            </a:schemeClr>
          </a:solidFill>
          <a:ln w="9525" algn="ctr">
            <a:solidFill>
              <a:srgbClr val="969696"/>
            </a:solidFill>
            <a:miter lim="800000"/>
            <a:headEnd/>
            <a:tailEnd/>
          </a:ln>
          <a:effectLst/>
        </p:spPr>
        <p:txBody>
          <a:bodyPr lIns="72000" tIns="72000" rIns="72000" bIns="72000" rtlCol="0" anchor="ctr"/>
          <a:lstStyle/>
          <a:p>
            <a:pPr algn="ctr" fontAlgn="auto">
              <a:spcBef>
                <a:spcPts val="400"/>
              </a:spcBef>
              <a:spcAft>
                <a:spcPts val="0"/>
              </a:spcAft>
              <a:buClr>
                <a:srgbClr val="000000"/>
              </a:buClr>
            </a:pPr>
            <a:r>
              <a:rPr kumimoji="1" lang="ja-JP" altLang="en-US" sz="1300" b="1" dirty="0">
                <a:solidFill>
                  <a:schemeClr val="bg1"/>
                </a:solidFill>
                <a:latin typeface="Meiryo UI" panose="020B0604030504040204" pitchFamily="50" charset="-128"/>
                <a:ea typeface="Meiryo UI" panose="020B0604030504040204" pitchFamily="50" charset="-128"/>
                <a:sym typeface="Yu Gothic UI" panose="020B0500000000000000" pitchFamily="50" charset="-128"/>
              </a:rPr>
              <a:t>必要な規制・制度改革</a:t>
            </a:r>
          </a:p>
        </p:txBody>
      </p:sp>
      <p:sp>
        <p:nvSpPr>
          <p:cNvPr id="3" name="矢印: 山形 2">
            <a:extLst>
              <a:ext uri="{FF2B5EF4-FFF2-40B4-BE49-F238E27FC236}">
                <a16:creationId xmlns:a16="http://schemas.microsoft.com/office/drawing/2014/main" id="{4DA51874-DBFE-5BAA-F101-7BB80000D30C}"/>
              </a:ext>
            </a:extLst>
          </p:cNvPr>
          <p:cNvSpPr/>
          <p:nvPr/>
        </p:nvSpPr>
        <p:spPr>
          <a:xfrm>
            <a:off x="4764896" y="5370131"/>
            <a:ext cx="404842" cy="993097"/>
          </a:xfrm>
          <a:prstGeom prst="chevron">
            <a:avLst>
              <a:gd name="adj" fmla="val 62310"/>
            </a:avLst>
          </a:prstGeom>
          <a:solidFill>
            <a:schemeClr val="accent1">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 name="正方形/長方形 3">
            <a:extLst>
              <a:ext uri="{FF2B5EF4-FFF2-40B4-BE49-F238E27FC236}">
                <a16:creationId xmlns:a16="http://schemas.microsoft.com/office/drawing/2014/main" id="{C9EC3189-834B-9381-2199-FB133A0FB404}"/>
              </a:ext>
            </a:extLst>
          </p:cNvPr>
          <p:cNvSpPr/>
          <p:nvPr/>
        </p:nvSpPr>
        <p:spPr bwMode="gray">
          <a:xfrm>
            <a:off x="277447" y="5264151"/>
            <a:ext cx="4291357" cy="1517650"/>
          </a:xfrm>
          <a:prstGeom prst="rect">
            <a:avLst/>
          </a:prstGeom>
          <a:noFill/>
          <a:ln w="9525" algn="ctr">
            <a:solidFill>
              <a:srgbClr val="969696"/>
            </a:solidFill>
            <a:prstDash val="sysDash"/>
            <a:miter lim="800000"/>
            <a:headEnd/>
            <a:tailEnd/>
          </a:ln>
          <a:effectLst/>
        </p:spPr>
        <p:txBody>
          <a:bodyPr lIns="72000" tIns="72000" rIns="36000" bIns="72000" rtlCol="0" anchor="ctr"/>
          <a:lstStyle/>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根拠法令等</a:t>
            </a:r>
            <a:r>
              <a:rPr lang="en-US" altLang="ja-JP" sz="1200" dirty="0">
                <a:latin typeface="Meiryo UI" panose="020B0604030504040204" pitchFamily="50" charset="-128"/>
                <a:ea typeface="Meiryo UI" panose="020B0604030504040204" pitchFamily="50" charset="-128"/>
              </a:rPr>
              <a:t>】</a:t>
            </a:r>
            <a:br>
              <a:rPr lang="en-US" altLang="ja-JP" sz="1200" dirty="0">
                <a:latin typeface="Meiryo UI" panose="020B0604030504040204" pitchFamily="50" charset="-128"/>
                <a:ea typeface="Meiryo UI" panose="020B0604030504040204" pitchFamily="50" charset="-128"/>
              </a:rPr>
            </a:br>
            <a:r>
              <a:rPr kumimoji="1" lang="ja-JP" altLang="en-US" sz="1200" i="0" dirty="0">
                <a:solidFill>
                  <a:srgbClr val="FF0000"/>
                </a:solidFill>
                <a:latin typeface="Meiryo UI" panose="020B0604030504040204" pitchFamily="50" charset="-128"/>
                <a:ea typeface="Meiryo UI" panose="020B0604030504040204" pitchFamily="50" charset="-128"/>
              </a:rPr>
              <a:t>○○法第〇条〇項〇号、○○ガイドライン </a:t>
            </a:r>
            <a:r>
              <a:rPr kumimoji="1" lang="en-US" altLang="ja-JP" sz="1200" i="0" dirty="0">
                <a:solidFill>
                  <a:srgbClr val="FF0000"/>
                </a:solidFill>
                <a:latin typeface="Meiryo UI" panose="020B0604030504040204" pitchFamily="50" charset="-128"/>
                <a:ea typeface="Meiryo UI" panose="020B0604030504040204" pitchFamily="50" charset="-128"/>
              </a:rPr>
              <a:t>P</a:t>
            </a:r>
            <a:r>
              <a:rPr kumimoji="1" lang="ja-JP" altLang="en-US" sz="1200" i="0" dirty="0">
                <a:solidFill>
                  <a:srgbClr val="FF0000"/>
                </a:solidFill>
                <a:latin typeface="Meiryo UI" panose="020B0604030504040204" pitchFamily="50" charset="-128"/>
                <a:ea typeface="Meiryo UI" panose="020B0604030504040204" pitchFamily="50" charset="-128"/>
              </a:rPr>
              <a:t>〇等</a:t>
            </a:r>
            <a:endParaRPr kumimoji="1" lang="en-US" altLang="ja-JP" sz="1200" i="0" dirty="0">
              <a:solidFill>
                <a:srgbClr val="FF0000"/>
              </a:solidFill>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規制・制度改革の内容</a:t>
            </a:r>
            <a:r>
              <a:rPr lang="en-US" altLang="ja-JP" sz="1200" dirty="0">
                <a:latin typeface="Meiryo UI" panose="020B0604030504040204" pitchFamily="50" charset="-128"/>
                <a:ea typeface="Meiryo UI" panose="020B0604030504040204" pitchFamily="50" charset="-128"/>
              </a:rPr>
              <a:t>】</a:t>
            </a:r>
            <a:br>
              <a:rPr lang="en-US" altLang="ja-JP" sz="1200" dirty="0">
                <a:latin typeface="Meiryo UI" panose="020B0604030504040204" pitchFamily="50" charset="-128"/>
                <a:ea typeface="Meiryo UI" panose="020B0604030504040204" pitchFamily="50" charset="-128"/>
              </a:rPr>
            </a:br>
            <a:r>
              <a:rPr lang="ja-JP" altLang="en-US" sz="1200" dirty="0">
                <a:solidFill>
                  <a:srgbClr val="FF0000"/>
                </a:solidFill>
                <a:latin typeface="Meiryo UI" panose="020B0604030504040204" pitchFamily="50" charset="-128"/>
                <a:ea typeface="Meiryo UI" panose="020B0604030504040204" pitchFamily="50" charset="-128"/>
              </a:rPr>
              <a:t>規制・制度改革の内容を具体的に（どの規制をどうしたいのかが分かるように）記載してください。</a:t>
            </a:r>
            <a:endParaRPr lang="en-US" altLang="ja-JP" sz="1200" dirty="0">
              <a:latin typeface="Meiryo UI" panose="020B0604030504040204" pitchFamily="50" charset="-128"/>
              <a:ea typeface="Meiryo UI" panose="020B0604030504040204" pitchFamily="50" charset="-128"/>
            </a:endParaRPr>
          </a:p>
        </p:txBody>
      </p:sp>
      <p:sp>
        <p:nvSpPr>
          <p:cNvPr id="18" name="タイトル 2">
            <a:extLst>
              <a:ext uri="{FF2B5EF4-FFF2-40B4-BE49-F238E27FC236}">
                <a16:creationId xmlns:a16="http://schemas.microsoft.com/office/drawing/2014/main" id="{E6714EA5-FCE2-AA1A-5531-8D30F43E028B}"/>
              </a:ext>
            </a:extLst>
          </p:cNvPr>
          <p:cNvSpPr txBox="1">
            <a:spLocks/>
          </p:cNvSpPr>
          <p:nvPr/>
        </p:nvSpPr>
        <p:spPr>
          <a:xfrm>
            <a:off x="2834116" y="3408194"/>
            <a:ext cx="4237768" cy="54512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1400" dirty="0">
                <a:solidFill>
                  <a:srgbClr val="FF0000"/>
                </a:solidFill>
                <a:latin typeface="Meiryo UI" panose="020B0604030504040204" pitchFamily="50" charset="-128"/>
                <a:ea typeface="Meiryo UI" panose="020B0604030504040204" pitchFamily="50" charset="-128"/>
              </a:rPr>
              <a:t>実現したいサービス・事業の概要を記載ください。</a:t>
            </a:r>
            <a:endParaRPr lang="en-US" altLang="ja-JP" sz="1400" dirty="0">
              <a:solidFill>
                <a:srgbClr val="FF0000"/>
              </a:solidFill>
              <a:latin typeface="Meiryo UI" panose="020B0604030504040204" pitchFamily="50" charset="-128"/>
              <a:ea typeface="Meiryo UI" panose="020B0604030504040204" pitchFamily="50" charset="-128"/>
            </a:endParaRPr>
          </a:p>
          <a:p>
            <a:r>
              <a:rPr lang="ja-JP" altLang="en-US" sz="1400" dirty="0">
                <a:solidFill>
                  <a:srgbClr val="FF0000"/>
                </a:solidFill>
                <a:latin typeface="Meiryo UI" panose="020B0604030504040204" pitchFamily="50" charset="-128"/>
                <a:ea typeface="Meiryo UI" panose="020B0604030504040204" pitchFamily="50" charset="-128"/>
              </a:rPr>
              <a:t>（図やイラストを用いて作成いただいても構いません。）</a:t>
            </a:r>
          </a:p>
        </p:txBody>
      </p:sp>
      <p:sp>
        <p:nvSpPr>
          <p:cNvPr id="21" name="テキスト ボックス 20">
            <a:extLst>
              <a:ext uri="{FF2B5EF4-FFF2-40B4-BE49-F238E27FC236}">
                <a16:creationId xmlns:a16="http://schemas.microsoft.com/office/drawing/2014/main" id="{3174A241-9528-6139-CE3C-80D34EAD9827}"/>
              </a:ext>
            </a:extLst>
          </p:cNvPr>
          <p:cNvSpPr txBox="1"/>
          <p:nvPr/>
        </p:nvSpPr>
        <p:spPr>
          <a:xfrm>
            <a:off x="8101780" y="116627"/>
            <a:ext cx="1601555" cy="369332"/>
          </a:xfrm>
          <a:prstGeom prst="rect">
            <a:avLst/>
          </a:prstGeom>
          <a:solidFill>
            <a:schemeClr val="bg1"/>
          </a:solidFill>
          <a:ln>
            <a:solidFill>
              <a:schemeClr val="tx1"/>
            </a:solidFill>
          </a:ln>
        </p:spPr>
        <p:txBody>
          <a:bodyPr wrap="square" rtlCol="0">
            <a:spAutoFit/>
          </a:bodyPr>
          <a:lstStyle/>
          <a:p>
            <a:pPr algn="ctr"/>
            <a:r>
              <a:rPr kumimoji="1" lang="ja-JP" altLang="en-US" dirty="0">
                <a:solidFill>
                  <a:srgbClr val="FF0000"/>
                </a:solidFill>
              </a:rPr>
              <a:t>提案自治体名</a:t>
            </a:r>
          </a:p>
        </p:txBody>
      </p:sp>
      <p:sp>
        <p:nvSpPr>
          <p:cNvPr id="27" name="正方形/長方形 26">
            <a:extLst>
              <a:ext uri="{FF2B5EF4-FFF2-40B4-BE49-F238E27FC236}">
                <a16:creationId xmlns:a16="http://schemas.microsoft.com/office/drawing/2014/main" id="{1F10D50A-2049-D926-5F7D-3861FC6B1099}"/>
              </a:ext>
            </a:extLst>
          </p:cNvPr>
          <p:cNvSpPr/>
          <p:nvPr/>
        </p:nvSpPr>
        <p:spPr>
          <a:xfrm>
            <a:off x="8396653" y="688694"/>
            <a:ext cx="776331" cy="397762"/>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提案</a:t>
            </a:r>
            <a:r>
              <a:rPr kumimoji="1" lang="en-US" altLang="ja-JP" sz="1200" dirty="0">
                <a:solidFill>
                  <a:schemeClr val="tx1"/>
                </a:solidFill>
                <a:latin typeface="Meiryo UI" panose="020B0604030504040204" pitchFamily="50" charset="-128"/>
                <a:ea typeface="Meiryo UI" panose="020B0604030504040204" pitchFamily="50" charset="-128"/>
              </a:rPr>
              <a:t>No.</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28" name="タイトル 2">
            <a:extLst>
              <a:ext uri="{FF2B5EF4-FFF2-40B4-BE49-F238E27FC236}">
                <a16:creationId xmlns:a16="http://schemas.microsoft.com/office/drawing/2014/main" id="{CFFAA162-F2D4-2FCE-DAF7-3842B797DB0B}"/>
              </a:ext>
            </a:extLst>
          </p:cNvPr>
          <p:cNvSpPr txBox="1">
            <a:spLocks/>
          </p:cNvSpPr>
          <p:nvPr/>
        </p:nvSpPr>
        <p:spPr>
          <a:xfrm>
            <a:off x="977572" y="689123"/>
            <a:ext cx="7392705" cy="397762"/>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200" dirty="0">
                <a:solidFill>
                  <a:srgbClr val="FF0000"/>
                </a:solidFill>
                <a:latin typeface="Meiryo UI" panose="020B0604030504040204" pitchFamily="50" charset="-128"/>
                <a:ea typeface="Meiryo UI" panose="020B0604030504040204" pitchFamily="50" charset="-128"/>
              </a:rPr>
              <a:t>規制・制度改革提案の名称を記載してください。</a:t>
            </a:r>
          </a:p>
        </p:txBody>
      </p:sp>
      <p:sp>
        <p:nvSpPr>
          <p:cNvPr id="29" name="正方形/長方形 28">
            <a:extLst>
              <a:ext uri="{FF2B5EF4-FFF2-40B4-BE49-F238E27FC236}">
                <a16:creationId xmlns:a16="http://schemas.microsoft.com/office/drawing/2014/main" id="{D20837A0-2D6F-DB52-026C-58618D2F8039}"/>
              </a:ext>
            </a:extLst>
          </p:cNvPr>
          <p:cNvSpPr/>
          <p:nvPr/>
        </p:nvSpPr>
        <p:spPr>
          <a:xfrm>
            <a:off x="270933" y="1142164"/>
            <a:ext cx="1392767" cy="593570"/>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実現したいサービス・事業の概要</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30" name="タイトル 2">
            <a:extLst>
              <a:ext uri="{FF2B5EF4-FFF2-40B4-BE49-F238E27FC236}">
                <a16:creationId xmlns:a16="http://schemas.microsoft.com/office/drawing/2014/main" id="{320143E4-F32E-897D-178A-807E069C99C8}"/>
              </a:ext>
            </a:extLst>
          </p:cNvPr>
          <p:cNvSpPr txBox="1">
            <a:spLocks/>
          </p:cNvSpPr>
          <p:nvPr/>
        </p:nvSpPr>
        <p:spPr>
          <a:xfrm>
            <a:off x="1697568" y="1139387"/>
            <a:ext cx="7853486" cy="594106"/>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200" dirty="0">
                <a:solidFill>
                  <a:srgbClr val="FF0000"/>
                </a:solidFill>
                <a:latin typeface="Meiryo UI" panose="020B0604030504040204" pitchFamily="50" charset="-128"/>
                <a:ea typeface="Meiryo UI" panose="020B0604030504040204" pitchFamily="50" charset="-128"/>
              </a:rPr>
              <a:t>実現したいサービス・事業の概要について記載してください。</a:t>
            </a:r>
          </a:p>
        </p:txBody>
      </p:sp>
      <p:sp>
        <p:nvSpPr>
          <p:cNvPr id="31" name="正方形/長方形 30">
            <a:extLst>
              <a:ext uri="{FF2B5EF4-FFF2-40B4-BE49-F238E27FC236}">
                <a16:creationId xmlns:a16="http://schemas.microsoft.com/office/drawing/2014/main" id="{330962D1-2B57-1B64-2A40-532897E2E7A1}"/>
              </a:ext>
            </a:extLst>
          </p:cNvPr>
          <p:cNvSpPr/>
          <p:nvPr/>
        </p:nvSpPr>
        <p:spPr>
          <a:xfrm>
            <a:off x="9199360" y="688215"/>
            <a:ext cx="347454" cy="398078"/>
          </a:xfrm>
          <a:prstGeom prst="rect">
            <a:avLst/>
          </a:prstGeom>
          <a:solidFill>
            <a:schemeClr val="bg1"/>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１</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32" name="正方形/長方形 31">
            <a:extLst>
              <a:ext uri="{FF2B5EF4-FFF2-40B4-BE49-F238E27FC236}">
                <a16:creationId xmlns:a16="http://schemas.microsoft.com/office/drawing/2014/main" id="{45E71BC1-58FD-735C-73CE-524CC7BBEA79}"/>
              </a:ext>
            </a:extLst>
          </p:cNvPr>
          <p:cNvSpPr/>
          <p:nvPr/>
        </p:nvSpPr>
        <p:spPr>
          <a:xfrm>
            <a:off x="277447" y="696467"/>
            <a:ext cx="673749" cy="397762"/>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提案名</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33" name="タイトル 2">
            <a:extLst>
              <a:ext uri="{FF2B5EF4-FFF2-40B4-BE49-F238E27FC236}">
                <a16:creationId xmlns:a16="http://schemas.microsoft.com/office/drawing/2014/main" id="{7065D800-B386-BBEA-64F4-F81AA37C0B61}"/>
              </a:ext>
            </a:extLst>
          </p:cNvPr>
          <p:cNvSpPr txBox="1">
            <a:spLocks/>
          </p:cNvSpPr>
          <p:nvPr/>
        </p:nvSpPr>
        <p:spPr>
          <a:xfrm>
            <a:off x="1455809" y="1767181"/>
            <a:ext cx="5021877" cy="595871"/>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200" dirty="0">
                <a:solidFill>
                  <a:srgbClr val="FF0000"/>
                </a:solidFill>
                <a:latin typeface="Meiryo UI" panose="020B0604030504040204" pitchFamily="50" charset="-128"/>
                <a:ea typeface="Meiryo UI" panose="020B0604030504040204" pitchFamily="50" charset="-128"/>
              </a:rPr>
              <a:t>想定される事業者、大学等及び実施体制について記載ください。</a:t>
            </a:r>
            <a:endParaRPr lang="ja-JP" altLang="en-US" sz="1200" dirty="0">
              <a:latin typeface="Meiryo UI" panose="020B0604030504040204" pitchFamily="50" charset="-128"/>
              <a:ea typeface="Meiryo UI" panose="020B0604030504040204" pitchFamily="50" charset="-128"/>
            </a:endParaRPr>
          </a:p>
        </p:txBody>
      </p:sp>
      <p:sp>
        <p:nvSpPr>
          <p:cNvPr id="34" name="正方形/長方形 33">
            <a:extLst>
              <a:ext uri="{FF2B5EF4-FFF2-40B4-BE49-F238E27FC236}">
                <a16:creationId xmlns:a16="http://schemas.microsoft.com/office/drawing/2014/main" id="{2C14852E-23C9-2D3E-9840-1B26240F3913}"/>
              </a:ext>
            </a:extLst>
          </p:cNvPr>
          <p:cNvSpPr/>
          <p:nvPr/>
        </p:nvSpPr>
        <p:spPr>
          <a:xfrm>
            <a:off x="277446" y="1771650"/>
            <a:ext cx="1136809" cy="599403"/>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事業実施体制</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35" name="タイトル 2">
            <a:extLst>
              <a:ext uri="{FF2B5EF4-FFF2-40B4-BE49-F238E27FC236}">
                <a16:creationId xmlns:a16="http://schemas.microsoft.com/office/drawing/2014/main" id="{11E2CC35-C253-57F3-56CF-B7EF650D11C9}"/>
              </a:ext>
            </a:extLst>
          </p:cNvPr>
          <p:cNvSpPr txBox="1">
            <a:spLocks/>
          </p:cNvSpPr>
          <p:nvPr/>
        </p:nvSpPr>
        <p:spPr>
          <a:xfrm>
            <a:off x="7706783" y="1767181"/>
            <a:ext cx="1830918" cy="594106"/>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200" dirty="0">
                <a:solidFill>
                  <a:srgbClr val="FF0000"/>
                </a:solidFill>
                <a:latin typeface="Meiryo UI" panose="020B0604030504040204" pitchFamily="50" charset="-128"/>
                <a:ea typeface="Meiryo UI" panose="020B0604030504040204" pitchFamily="50" charset="-128"/>
              </a:rPr>
              <a:t>○○県○○市○○地域等</a:t>
            </a:r>
          </a:p>
        </p:txBody>
      </p:sp>
      <p:sp>
        <p:nvSpPr>
          <p:cNvPr id="36" name="正方形/長方形 35">
            <a:extLst>
              <a:ext uri="{FF2B5EF4-FFF2-40B4-BE49-F238E27FC236}">
                <a16:creationId xmlns:a16="http://schemas.microsoft.com/office/drawing/2014/main" id="{1E922760-FB60-1A64-6E4C-8D7A71DCAED0}"/>
              </a:ext>
            </a:extLst>
          </p:cNvPr>
          <p:cNvSpPr/>
          <p:nvPr/>
        </p:nvSpPr>
        <p:spPr>
          <a:xfrm>
            <a:off x="6523830" y="1771187"/>
            <a:ext cx="1136809" cy="591866"/>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事業実施場所</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55423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latin typeface="Meiryo UI" panose="020B0604030504040204" pitchFamily="50" charset="-128"/>
                <a:ea typeface="Meiryo UI" panose="020B0604030504040204" pitchFamily="50" charset="-128"/>
              </a:rPr>
              <a:t>4</a:t>
            </a:fld>
            <a:endParaRPr kumimoji="1" lang="ja-JP" altLang="en-US">
              <a:latin typeface="Meiryo UI" panose="020B0604030504040204" pitchFamily="50" charset="-128"/>
              <a:ea typeface="Meiryo UI" panose="020B0604030504040204" pitchFamily="50" charset="-128"/>
            </a:endParaRPr>
          </a:p>
        </p:txBody>
      </p:sp>
      <p:grpSp>
        <p:nvGrpSpPr>
          <p:cNvPr id="2" name="Group 8">
            <a:extLst>
              <a:ext uri="{FF2B5EF4-FFF2-40B4-BE49-F238E27FC236}">
                <a16:creationId xmlns:a16="http://schemas.microsoft.com/office/drawing/2014/main" id="{803D994F-F853-7A80-F0C1-BD65B9755E7F}"/>
              </a:ext>
            </a:extLst>
          </p:cNvPr>
          <p:cNvGrpSpPr>
            <a:grpSpLocks/>
          </p:cNvGrpSpPr>
          <p:nvPr/>
        </p:nvGrpSpPr>
        <p:grpSpPr bwMode="auto">
          <a:xfrm>
            <a:off x="111693" y="547524"/>
            <a:ext cx="9540000" cy="54000"/>
            <a:chOff x="0" y="746"/>
            <a:chExt cx="6240" cy="49"/>
          </a:xfrm>
        </p:grpSpPr>
        <p:sp>
          <p:nvSpPr>
            <p:cNvPr id="5" name="Rectangle 9">
              <a:extLst>
                <a:ext uri="{FF2B5EF4-FFF2-40B4-BE49-F238E27FC236}">
                  <a16:creationId xmlns:a16="http://schemas.microsoft.com/office/drawing/2014/main" id="{B065BFB7-3B2D-3E1E-45C9-4DF870C0B6AD}"/>
                </a:ext>
              </a:extLst>
            </p:cNvPr>
            <p:cNvSpPr>
              <a:spLocks noChangeArrowheads="1"/>
            </p:cNvSpPr>
            <p:nvPr/>
          </p:nvSpPr>
          <p:spPr bwMode="auto">
            <a:xfrm flipH="1">
              <a:off x="1596" y="746"/>
              <a:ext cx="4644" cy="49"/>
            </a:xfrm>
            <a:prstGeom prst="rect">
              <a:avLst/>
            </a:prstGeom>
            <a:gradFill rotWithShape="1">
              <a:gsLst>
                <a:gs pos="0">
                  <a:srgbClr val="CCECFF"/>
                </a:gs>
                <a:gs pos="100000">
                  <a:srgbClr val="0099FF"/>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6" name="Rectangle 10">
              <a:extLst>
                <a:ext uri="{FF2B5EF4-FFF2-40B4-BE49-F238E27FC236}">
                  <a16:creationId xmlns:a16="http://schemas.microsoft.com/office/drawing/2014/main" id="{4C9BE4C0-398E-1891-156B-B2B9C49EA09F}"/>
                </a:ext>
              </a:extLst>
            </p:cNvPr>
            <p:cNvSpPr>
              <a:spLocks noChangeArrowheads="1"/>
            </p:cNvSpPr>
            <p:nvPr/>
          </p:nvSpPr>
          <p:spPr bwMode="auto">
            <a:xfrm flipH="1">
              <a:off x="0" y="746"/>
              <a:ext cx="1596" cy="49"/>
            </a:xfrm>
            <a:prstGeom prst="rect">
              <a:avLst/>
            </a:prstGeom>
            <a:gradFill rotWithShape="1">
              <a:gsLst>
                <a:gs pos="0">
                  <a:srgbClr val="0066CC"/>
                </a:gs>
                <a:gs pos="100000">
                  <a:srgbClr val="00060D"/>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grpSp>
      <p:sp>
        <p:nvSpPr>
          <p:cNvPr id="7" name="四角形: 角を丸くする 6">
            <a:extLst>
              <a:ext uri="{FF2B5EF4-FFF2-40B4-BE49-F238E27FC236}">
                <a16:creationId xmlns:a16="http://schemas.microsoft.com/office/drawing/2014/main" id="{041F369D-A485-7627-32FC-7D8C2FBBA1A5}"/>
              </a:ext>
            </a:extLst>
          </p:cNvPr>
          <p:cNvSpPr/>
          <p:nvPr/>
        </p:nvSpPr>
        <p:spPr>
          <a:xfrm>
            <a:off x="277447" y="2396742"/>
            <a:ext cx="9273605" cy="2558158"/>
          </a:xfrm>
          <a:prstGeom prst="roundRect">
            <a:avLst>
              <a:gd name="adj" fmla="val 4627"/>
            </a:avLst>
          </a:prstGeom>
          <a:noFill/>
          <a:ln>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400" dirty="0">
              <a:solidFill>
                <a:schemeClr val="tx1"/>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15EE8FAD-F40D-AC44-B900-97F7A0B6792E}"/>
              </a:ext>
            </a:extLst>
          </p:cNvPr>
          <p:cNvSpPr txBox="1"/>
          <p:nvPr/>
        </p:nvSpPr>
        <p:spPr>
          <a:xfrm>
            <a:off x="8101780" y="116627"/>
            <a:ext cx="1601555" cy="369332"/>
          </a:xfrm>
          <a:prstGeom prst="rect">
            <a:avLst/>
          </a:prstGeom>
          <a:solidFill>
            <a:schemeClr val="bg1"/>
          </a:solidFill>
          <a:ln>
            <a:solidFill>
              <a:schemeClr val="tx1"/>
            </a:solidFill>
          </a:ln>
        </p:spPr>
        <p:txBody>
          <a:bodyPr wrap="square" rtlCol="0">
            <a:spAutoFit/>
          </a:bodyPr>
          <a:lstStyle/>
          <a:p>
            <a:pPr algn="ctr"/>
            <a:r>
              <a:rPr kumimoji="1" lang="ja-JP" altLang="en-US" dirty="0">
                <a:solidFill>
                  <a:srgbClr val="FF0000"/>
                </a:solidFill>
              </a:rPr>
              <a:t>提案自治体名</a:t>
            </a:r>
          </a:p>
        </p:txBody>
      </p:sp>
      <p:sp>
        <p:nvSpPr>
          <p:cNvPr id="14" name="正方形/長方形 13">
            <a:extLst>
              <a:ext uri="{FF2B5EF4-FFF2-40B4-BE49-F238E27FC236}">
                <a16:creationId xmlns:a16="http://schemas.microsoft.com/office/drawing/2014/main" id="{CC2E7D57-DB38-723E-293F-FBAFF2511A09}"/>
              </a:ext>
            </a:extLst>
          </p:cNvPr>
          <p:cNvSpPr/>
          <p:nvPr/>
        </p:nvSpPr>
        <p:spPr>
          <a:xfrm>
            <a:off x="8396653" y="688694"/>
            <a:ext cx="776331" cy="397762"/>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提案</a:t>
            </a:r>
            <a:r>
              <a:rPr kumimoji="1" lang="en-US" altLang="ja-JP" sz="1200" dirty="0">
                <a:solidFill>
                  <a:schemeClr val="tx1"/>
                </a:solidFill>
                <a:latin typeface="Meiryo UI" panose="020B0604030504040204" pitchFamily="50" charset="-128"/>
                <a:ea typeface="Meiryo UI" panose="020B0604030504040204" pitchFamily="50" charset="-128"/>
              </a:rPr>
              <a:t>No.</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16" name="タイトル 2">
            <a:extLst>
              <a:ext uri="{FF2B5EF4-FFF2-40B4-BE49-F238E27FC236}">
                <a16:creationId xmlns:a16="http://schemas.microsoft.com/office/drawing/2014/main" id="{A4550D16-4735-BEAD-EA75-7746C46CA0A7}"/>
              </a:ext>
            </a:extLst>
          </p:cNvPr>
          <p:cNvSpPr txBox="1">
            <a:spLocks/>
          </p:cNvSpPr>
          <p:nvPr/>
        </p:nvSpPr>
        <p:spPr>
          <a:xfrm>
            <a:off x="977572" y="689123"/>
            <a:ext cx="7392705" cy="397762"/>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endParaRPr lang="ja-JP" altLang="en-US" sz="1200" dirty="0">
              <a:solidFill>
                <a:srgbClr val="FF0000"/>
              </a:solidFill>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F8EED275-897F-47CA-36D1-46B7B7AF715C}"/>
              </a:ext>
            </a:extLst>
          </p:cNvPr>
          <p:cNvSpPr/>
          <p:nvPr/>
        </p:nvSpPr>
        <p:spPr>
          <a:xfrm>
            <a:off x="270933" y="1142164"/>
            <a:ext cx="1392767" cy="593570"/>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実現したいサービス・事業の概要</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23" name="タイトル 2">
            <a:extLst>
              <a:ext uri="{FF2B5EF4-FFF2-40B4-BE49-F238E27FC236}">
                <a16:creationId xmlns:a16="http://schemas.microsoft.com/office/drawing/2014/main" id="{EDB91524-F946-B201-63FD-2D91C43A6EC5}"/>
              </a:ext>
            </a:extLst>
          </p:cNvPr>
          <p:cNvSpPr txBox="1">
            <a:spLocks/>
          </p:cNvSpPr>
          <p:nvPr/>
        </p:nvSpPr>
        <p:spPr>
          <a:xfrm>
            <a:off x="1697568" y="1139387"/>
            <a:ext cx="7853486" cy="594106"/>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endParaRPr lang="ja-JP" altLang="en-US" sz="1200" dirty="0">
              <a:solidFill>
                <a:srgbClr val="FF0000"/>
              </a:solidFill>
              <a:latin typeface="Meiryo UI" panose="020B0604030504040204" pitchFamily="50" charset="-128"/>
              <a:ea typeface="Meiryo UI" panose="020B0604030504040204" pitchFamily="50" charset="-128"/>
            </a:endParaRPr>
          </a:p>
        </p:txBody>
      </p:sp>
      <p:sp>
        <p:nvSpPr>
          <p:cNvPr id="25" name="正方形/長方形 24">
            <a:extLst>
              <a:ext uri="{FF2B5EF4-FFF2-40B4-BE49-F238E27FC236}">
                <a16:creationId xmlns:a16="http://schemas.microsoft.com/office/drawing/2014/main" id="{1F5EBA16-98BF-2E4A-8D05-57E2B404E121}"/>
              </a:ext>
            </a:extLst>
          </p:cNvPr>
          <p:cNvSpPr/>
          <p:nvPr/>
        </p:nvSpPr>
        <p:spPr>
          <a:xfrm>
            <a:off x="9199360" y="688215"/>
            <a:ext cx="347454" cy="398078"/>
          </a:xfrm>
          <a:prstGeom prst="rect">
            <a:avLst/>
          </a:prstGeom>
          <a:solidFill>
            <a:schemeClr val="bg1"/>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２</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D42B81C2-0271-83B0-0209-687D99D45116}"/>
              </a:ext>
            </a:extLst>
          </p:cNvPr>
          <p:cNvSpPr/>
          <p:nvPr/>
        </p:nvSpPr>
        <p:spPr>
          <a:xfrm>
            <a:off x="277447" y="696467"/>
            <a:ext cx="673749" cy="397762"/>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提案名</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30" name="タイトル 2">
            <a:extLst>
              <a:ext uri="{FF2B5EF4-FFF2-40B4-BE49-F238E27FC236}">
                <a16:creationId xmlns:a16="http://schemas.microsoft.com/office/drawing/2014/main" id="{B743C6DD-5AD0-89E8-0509-A39B3CC26F56}"/>
              </a:ext>
            </a:extLst>
          </p:cNvPr>
          <p:cNvSpPr txBox="1">
            <a:spLocks/>
          </p:cNvSpPr>
          <p:nvPr/>
        </p:nvSpPr>
        <p:spPr>
          <a:xfrm>
            <a:off x="1455809" y="1767181"/>
            <a:ext cx="5021877" cy="595871"/>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endParaRPr lang="ja-JP" altLang="en-US" sz="1200" dirty="0">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F2C31D49-98B1-2A6A-088C-DA5CEFE2BFAD}"/>
              </a:ext>
            </a:extLst>
          </p:cNvPr>
          <p:cNvSpPr/>
          <p:nvPr/>
        </p:nvSpPr>
        <p:spPr>
          <a:xfrm>
            <a:off x="277446" y="1771650"/>
            <a:ext cx="1136809" cy="599403"/>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事業実施体制</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32" name="タイトル 2">
            <a:extLst>
              <a:ext uri="{FF2B5EF4-FFF2-40B4-BE49-F238E27FC236}">
                <a16:creationId xmlns:a16="http://schemas.microsoft.com/office/drawing/2014/main" id="{349740AC-315A-2FBC-5372-E05A7926C77B}"/>
              </a:ext>
            </a:extLst>
          </p:cNvPr>
          <p:cNvSpPr txBox="1">
            <a:spLocks/>
          </p:cNvSpPr>
          <p:nvPr/>
        </p:nvSpPr>
        <p:spPr>
          <a:xfrm>
            <a:off x="7706783" y="1767181"/>
            <a:ext cx="1830918" cy="594106"/>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endParaRPr lang="ja-JP" altLang="en-US" sz="1200" dirty="0">
              <a:solidFill>
                <a:srgbClr val="FF0000"/>
              </a:solidFill>
              <a:latin typeface="Meiryo UI" panose="020B0604030504040204" pitchFamily="50" charset="-128"/>
              <a:ea typeface="Meiryo UI" panose="020B0604030504040204" pitchFamily="50" charset="-128"/>
            </a:endParaRPr>
          </a:p>
        </p:txBody>
      </p:sp>
      <p:sp>
        <p:nvSpPr>
          <p:cNvPr id="33" name="正方形/長方形 32">
            <a:extLst>
              <a:ext uri="{FF2B5EF4-FFF2-40B4-BE49-F238E27FC236}">
                <a16:creationId xmlns:a16="http://schemas.microsoft.com/office/drawing/2014/main" id="{41A6E062-5A67-3313-F48B-7C25BE696E06}"/>
              </a:ext>
            </a:extLst>
          </p:cNvPr>
          <p:cNvSpPr/>
          <p:nvPr/>
        </p:nvSpPr>
        <p:spPr>
          <a:xfrm>
            <a:off x="6523830" y="1771187"/>
            <a:ext cx="1136809" cy="591866"/>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事業実施場所</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8" name="タイトル 2">
            <a:extLst>
              <a:ext uri="{FF2B5EF4-FFF2-40B4-BE49-F238E27FC236}">
                <a16:creationId xmlns:a16="http://schemas.microsoft.com/office/drawing/2014/main" id="{CC079F0C-C7D5-BC36-6F5A-1A79AFB2AF90}"/>
              </a:ext>
            </a:extLst>
          </p:cNvPr>
          <p:cNvSpPr txBox="1">
            <a:spLocks/>
          </p:cNvSpPr>
          <p:nvPr/>
        </p:nvSpPr>
        <p:spPr>
          <a:xfrm>
            <a:off x="399072" y="180387"/>
            <a:ext cx="4306443" cy="3077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1800" dirty="0">
                <a:latin typeface="Meiryo UI" panose="020B0604030504040204" pitchFamily="50" charset="-128"/>
                <a:ea typeface="Meiryo UI" panose="020B0604030504040204" pitchFamily="50" charset="-128"/>
              </a:rPr>
              <a:t>Ⅱ</a:t>
            </a:r>
            <a:r>
              <a:rPr lang="ja-JP" altLang="en-US" sz="1800" dirty="0">
                <a:latin typeface="Meiryo UI" panose="020B0604030504040204" pitchFamily="50" charset="-128"/>
                <a:ea typeface="Meiryo UI" panose="020B0604030504040204" pitchFamily="50" charset="-128"/>
              </a:rPr>
              <a:t>．規制・制度改革提案</a:t>
            </a:r>
          </a:p>
        </p:txBody>
      </p:sp>
      <p:sp>
        <p:nvSpPr>
          <p:cNvPr id="22" name="正方形/長方形 21">
            <a:extLst>
              <a:ext uri="{FF2B5EF4-FFF2-40B4-BE49-F238E27FC236}">
                <a16:creationId xmlns:a16="http://schemas.microsoft.com/office/drawing/2014/main" id="{9B27592C-4C49-CD6A-6198-DAB83E90130A}"/>
              </a:ext>
            </a:extLst>
          </p:cNvPr>
          <p:cNvSpPr/>
          <p:nvPr/>
        </p:nvSpPr>
        <p:spPr bwMode="gray">
          <a:xfrm>
            <a:off x="5337197" y="5264150"/>
            <a:ext cx="4209618" cy="1517650"/>
          </a:xfrm>
          <a:prstGeom prst="rect">
            <a:avLst/>
          </a:prstGeom>
          <a:noFill/>
          <a:ln w="9525" algn="ctr">
            <a:solidFill>
              <a:srgbClr val="969696"/>
            </a:solidFill>
            <a:prstDash val="sysDash"/>
            <a:miter lim="800000"/>
            <a:headEnd/>
            <a:tailEnd/>
          </a:ln>
          <a:effectLst/>
        </p:spPr>
        <p:txBody>
          <a:bodyPr lIns="72000" tIns="72000" rIns="36000" bIns="72000" rtlCol="0" anchor="ctr"/>
          <a:lstStyle/>
          <a:p>
            <a:pPr marL="108000" indent="-108000">
              <a:buFont typeface="Arial" panose="020B0604020202020204" pitchFamily="34" charset="0"/>
              <a:buChar char="•"/>
            </a:pPr>
            <a:r>
              <a:rPr lang="en-US" altLang="ja-JP" sz="1200" dirty="0">
                <a:latin typeface="Meiryo UI" panose="020B0604030504040204" pitchFamily="50" charset="-128"/>
                <a:ea typeface="Meiryo UI" panose="020B0604030504040204" pitchFamily="50" charset="-128"/>
              </a:rPr>
              <a:t> </a:t>
            </a:r>
          </a:p>
        </p:txBody>
      </p:sp>
      <p:sp>
        <p:nvSpPr>
          <p:cNvPr id="24" name="正方形/長方形 23">
            <a:extLst>
              <a:ext uri="{FF2B5EF4-FFF2-40B4-BE49-F238E27FC236}">
                <a16:creationId xmlns:a16="http://schemas.microsoft.com/office/drawing/2014/main" id="{A551952F-FDF9-EB12-5FC2-06824A72D8BE}"/>
              </a:ext>
            </a:extLst>
          </p:cNvPr>
          <p:cNvSpPr/>
          <p:nvPr/>
        </p:nvSpPr>
        <p:spPr bwMode="gray">
          <a:xfrm>
            <a:off x="5337196" y="4980792"/>
            <a:ext cx="4209618" cy="260140"/>
          </a:xfrm>
          <a:prstGeom prst="rect">
            <a:avLst/>
          </a:prstGeom>
          <a:solidFill>
            <a:schemeClr val="accent2">
              <a:lumMod val="60000"/>
              <a:lumOff val="40000"/>
            </a:schemeClr>
          </a:solidFill>
          <a:ln w="9525" algn="ctr">
            <a:solidFill>
              <a:srgbClr val="969696"/>
            </a:solidFill>
            <a:miter lim="800000"/>
            <a:headEnd/>
            <a:tailEnd/>
          </a:ln>
          <a:effectLst/>
        </p:spPr>
        <p:txBody>
          <a:bodyPr lIns="72000" tIns="72000" rIns="72000" bIns="72000" rtlCol="0" anchor="ctr"/>
          <a:lstStyle/>
          <a:p>
            <a:pPr algn="ctr" fontAlgn="auto">
              <a:spcBef>
                <a:spcPts val="400"/>
              </a:spcBef>
              <a:spcAft>
                <a:spcPts val="0"/>
              </a:spcAft>
              <a:buClr>
                <a:srgbClr val="000000"/>
              </a:buClr>
            </a:pPr>
            <a:r>
              <a:rPr kumimoji="1" lang="ja-JP" altLang="en-US" sz="1300" b="1" dirty="0">
                <a:solidFill>
                  <a:schemeClr val="bg1"/>
                </a:solidFill>
                <a:latin typeface="Meiryo UI" panose="020B0604030504040204" pitchFamily="50" charset="-128"/>
                <a:ea typeface="Meiryo UI" panose="020B0604030504040204" pitchFamily="50" charset="-128"/>
                <a:sym typeface="Yu Gothic UI" panose="020B0500000000000000" pitchFamily="50" charset="-128"/>
              </a:rPr>
              <a:t>規制改革の実現・サービスの実装により実現される地域の姿</a:t>
            </a:r>
          </a:p>
        </p:txBody>
      </p:sp>
      <p:sp>
        <p:nvSpPr>
          <p:cNvPr id="26" name="正方形/長方形 25">
            <a:extLst>
              <a:ext uri="{FF2B5EF4-FFF2-40B4-BE49-F238E27FC236}">
                <a16:creationId xmlns:a16="http://schemas.microsoft.com/office/drawing/2014/main" id="{2FD5049B-9432-F9F3-805C-DE7BC7488BB8}"/>
              </a:ext>
            </a:extLst>
          </p:cNvPr>
          <p:cNvSpPr/>
          <p:nvPr/>
        </p:nvSpPr>
        <p:spPr bwMode="gray">
          <a:xfrm>
            <a:off x="277448" y="4979456"/>
            <a:ext cx="4291356" cy="260139"/>
          </a:xfrm>
          <a:prstGeom prst="rect">
            <a:avLst/>
          </a:prstGeom>
          <a:solidFill>
            <a:schemeClr val="accent5">
              <a:lumMod val="75000"/>
            </a:schemeClr>
          </a:solidFill>
          <a:ln w="9525" algn="ctr">
            <a:solidFill>
              <a:srgbClr val="969696"/>
            </a:solidFill>
            <a:miter lim="800000"/>
            <a:headEnd/>
            <a:tailEnd/>
          </a:ln>
          <a:effectLst/>
        </p:spPr>
        <p:txBody>
          <a:bodyPr lIns="72000" tIns="72000" rIns="72000" bIns="72000" rtlCol="0" anchor="ctr"/>
          <a:lstStyle/>
          <a:p>
            <a:pPr algn="ctr" fontAlgn="auto">
              <a:spcBef>
                <a:spcPts val="400"/>
              </a:spcBef>
              <a:spcAft>
                <a:spcPts val="0"/>
              </a:spcAft>
              <a:buClr>
                <a:srgbClr val="000000"/>
              </a:buClr>
            </a:pPr>
            <a:r>
              <a:rPr kumimoji="1" lang="ja-JP" altLang="en-US" sz="1300" b="1" dirty="0">
                <a:solidFill>
                  <a:schemeClr val="bg1"/>
                </a:solidFill>
                <a:latin typeface="Meiryo UI" panose="020B0604030504040204" pitchFamily="50" charset="-128"/>
                <a:ea typeface="Meiryo UI" panose="020B0604030504040204" pitchFamily="50" charset="-128"/>
                <a:sym typeface="Yu Gothic UI" panose="020B0500000000000000" pitchFamily="50" charset="-128"/>
              </a:rPr>
              <a:t>必要な規制・制度改革</a:t>
            </a:r>
          </a:p>
        </p:txBody>
      </p:sp>
      <p:sp>
        <p:nvSpPr>
          <p:cNvPr id="27" name="矢印: 山形 26">
            <a:extLst>
              <a:ext uri="{FF2B5EF4-FFF2-40B4-BE49-F238E27FC236}">
                <a16:creationId xmlns:a16="http://schemas.microsoft.com/office/drawing/2014/main" id="{4DE4A9AB-B950-4F7B-7526-6792D60013DD}"/>
              </a:ext>
            </a:extLst>
          </p:cNvPr>
          <p:cNvSpPr/>
          <p:nvPr/>
        </p:nvSpPr>
        <p:spPr>
          <a:xfrm>
            <a:off x="4764896" y="5370131"/>
            <a:ext cx="404842" cy="993097"/>
          </a:xfrm>
          <a:prstGeom prst="chevron">
            <a:avLst>
              <a:gd name="adj" fmla="val 62310"/>
            </a:avLst>
          </a:prstGeom>
          <a:solidFill>
            <a:schemeClr val="accent1">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8" name="正方形/長方形 27">
            <a:extLst>
              <a:ext uri="{FF2B5EF4-FFF2-40B4-BE49-F238E27FC236}">
                <a16:creationId xmlns:a16="http://schemas.microsoft.com/office/drawing/2014/main" id="{8D12DA4E-3296-1628-B46D-E11A6E1AE2B9}"/>
              </a:ext>
            </a:extLst>
          </p:cNvPr>
          <p:cNvSpPr/>
          <p:nvPr/>
        </p:nvSpPr>
        <p:spPr bwMode="gray">
          <a:xfrm>
            <a:off x="277447" y="5264151"/>
            <a:ext cx="4291357" cy="1517650"/>
          </a:xfrm>
          <a:prstGeom prst="rect">
            <a:avLst/>
          </a:prstGeom>
          <a:noFill/>
          <a:ln w="9525" algn="ctr">
            <a:solidFill>
              <a:srgbClr val="969696"/>
            </a:solidFill>
            <a:prstDash val="sysDash"/>
            <a:miter lim="800000"/>
            <a:headEnd/>
            <a:tailEnd/>
          </a:ln>
          <a:effectLst/>
        </p:spPr>
        <p:txBody>
          <a:bodyPr lIns="72000" tIns="72000" rIns="36000" bIns="72000" rtlCol="0" anchor="ctr"/>
          <a:lstStyle/>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根拠法令等</a:t>
            </a:r>
            <a:r>
              <a:rPr lang="en-US" altLang="ja-JP" sz="1200" dirty="0">
                <a:latin typeface="Meiryo UI" panose="020B0604030504040204" pitchFamily="50" charset="-128"/>
                <a:ea typeface="Meiryo UI" panose="020B0604030504040204" pitchFamily="50" charset="-128"/>
              </a:rPr>
              <a:t>】</a:t>
            </a:r>
            <a:br>
              <a:rPr lang="en-US" altLang="ja-JP" sz="1200" dirty="0">
                <a:latin typeface="Meiryo UI" panose="020B0604030504040204" pitchFamily="50" charset="-128"/>
                <a:ea typeface="Meiryo UI" panose="020B0604030504040204" pitchFamily="50" charset="-128"/>
              </a:rPr>
            </a:br>
            <a:endParaRPr kumimoji="1" lang="en-US" altLang="ja-JP" sz="1200" i="0" dirty="0">
              <a:solidFill>
                <a:srgbClr val="FF0000"/>
              </a:solidFill>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規制・制度改革の内容</a:t>
            </a:r>
            <a:r>
              <a:rPr lang="en-US" altLang="ja-JP" sz="1200" dirty="0">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3105324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ー 1"/>
          <p:cNvSpPr>
            <a:spLocks noGrp="1"/>
          </p:cNvSpPr>
          <p:nvPr>
            <p:ph type="sldNum" sz="quarter" idx="12"/>
          </p:nvPr>
        </p:nvSpPr>
        <p:spPr>
          <a:xfrm>
            <a:off x="7605295" y="6525349"/>
            <a:ext cx="2311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550142-B990-490A-A107-ED7302A7FD52}" type="slidenum">
              <a:rPr kumimoji="1" lang="ja-JP" altLang="en-US" sz="12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1" lang="ja-JP" altLang="en-US" sz="12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grpSp>
        <p:nvGrpSpPr>
          <p:cNvPr id="2" name="Group 8">
            <a:extLst>
              <a:ext uri="{FF2B5EF4-FFF2-40B4-BE49-F238E27FC236}">
                <a16:creationId xmlns:a16="http://schemas.microsoft.com/office/drawing/2014/main" id="{803D994F-F853-7A80-F0C1-BD65B9755E7F}"/>
              </a:ext>
            </a:extLst>
          </p:cNvPr>
          <p:cNvGrpSpPr>
            <a:grpSpLocks/>
          </p:cNvGrpSpPr>
          <p:nvPr/>
        </p:nvGrpSpPr>
        <p:grpSpPr bwMode="auto">
          <a:xfrm>
            <a:off x="111693" y="547524"/>
            <a:ext cx="9540000" cy="54000"/>
            <a:chOff x="0" y="746"/>
            <a:chExt cx="6240" cy="49"/>
          </a:xfrm>
        </p:grpSpPr>
        <p:sp>
          <p:nvSpPr>
            <p:cNvPr id="5" name="Rectangle 9">
              <a:extLst>
                <a:ext uri="{FF2B5EF4-FFF2-40B4-BE49-F238E27FC236}">
                  <a16:creationId xmlns:a16="http://schemas.microsoft.com/office/drawing/2014/main" id="{B065BFB7-3B2D-3E1E-45C9-4DF870C0B6AD}"/>
                </a:ext>
              </a:extLst>
            </p:cNvPr>
            <p:cNvSpPr>
              <a:spLocks noChangeArrowheads="1"/>
            </p:cNvSpPr>
            <p:nvPr/>
          </p:nvSpPr>
          <p:spPr bwMode="auto">
            <a:xfrm flipH="1">
              <a:off x="1596" y="746"/>
              <a:ext cx="4644" cy="49"/>
            </a:xfrm>
            <a:prstGeom prst="rect">
              <a:avLst/>
            </a:prstGeom>
            <a:gradFill rotWithShape="1">
              <a:gsLst>
                <a:gs pos="0">
                  <a:srgbClr val="CCECFF"/>
                </a:gs>
                <a:gs pos="100000">
                  <a:srgbClr val="0099FF"/>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6" name="Rectangle 10">
              <a:extLst>
                <a:ext uri="{FF2B5EF4-FFF2-40B4-BE49-F238E27FC236}">
                  <a16:creationId xmlns:a16="http://schemas.microsoft.com/office/drawing/2014/main" id="{4C9BE4C0-398E-1891-156B-B2B9C49EA09F}"/>
                </a:ext>
              </a:extLst>
            </p:cNvPr>
            <p:cNvSpPr>
              <a:spLocks noChangeArrowheads="1"/>
            </p:cNvSpPr>
            <p:nvPr/>
          </p:nvSpPr>
          <p:spPr bwMode="auto">
            <a:xfrm flipH="1">
              <a:off x="0" y="746"/>
              <a:ext cx="1596" cy="49"/>
            </a:xfrm>
            <a:prstGeom prst="rect">
              <a:avLst/>
            </a:prstGeom>
            <a:gradFill rotWithShape="1">
              <a:gsLst>
                <a:gs pos="0">
                  <a:srgbClr val="0066CC"/>
                </a:gs>
                <a:gs pos="100000">
                  <a:srgbClr val="00060D"/>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sp>
        <p:nvSpPr>
          <p:cNvPr id="7" name="四角形: 角を丸くする 6">
            <a:extLst>
              <a:ext uri="{FF2B5EF4-FFF2-40B4-BE49-F238E27FC236}">
                <a16:creationId xmlns:a16="http://schemas.microsoft.com/office/drawing/2014/main" id="{041F369D-A485-7627-32FC-7D8C2FBBA1A5}"/>
              </a:ext>
            </a:extLst>
          </p:cNvPr>
          <p:cNvSpPr/>
          <p:nvPr/>
        </p:nvSpPr>
        <p:spPr>
          <a:xfrm>
            <a:off x="277447" y="2396742"/>
            <a:ext cx="9273605" cy="2558158"/>
          </a:xfrm>
          <a:prstGeom prst="roundRect">
            <a:avLst>
              <a:gd name="adj" fmla="val 4627"/>
            </a:avLst>
          </a:prstGeom>
          <a:noFill/>
          <a:ln>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 name="テキスト ボックス 12">
            <a:extLst>
              <a:ext uri="{FF2B5EF4-FFF2-40B4-BE49-F238E27FC236}">
                <a16:creationId xmlns:a16="http://schemas.microsoft.com/office/drawing/2014/main" id="{15EE8FAD-F40D-AC44-B900-97F7A0B6792E}"/>
              </a:ext>
            </a:extLst>
          </p:cNvPr>
          <p:cNvSpPr txBox="1"/>
          <p:nvPr/>
        </p:nvSpPr>
        <p:spPr>
          <a:xfrm>
            <a:off x="8101780" y="116627"/>
            <a:ext cx="1601555" cy="369332"/>
          </a:xfrm>
          <a:prstGeom prst="rect">
            <a:avLst/>
          </a:prstGeom>
          <a:solidFill>
            <a:schemeClr val="bg1"/>
          </a:solid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FF0000"/>
                </a:solidFill>
                <a:effectLst/>
                <a:uLnTx/>
                <a:uFillTx/>
                <a:latin typeface="Calibri" panose="020F0502020204030204"/>
                <a:ea typeface="游ゴシック" panose="020B0400000000000000" pitchFamily="50" charset="-128"/>
                <a:cs typeface="+mn-cs"/>
              </a:rPr>
              <a:t>提案自治体名</a:t>
            </a:r>
          </a:p>
        </p:txBody>
      </p:sp>
      <p:sp>
        <p:nvSpPr>
          <p:cNvPr id="14" name="正方形/長方形 13">
            <a:extLst>
              <a:ext uri="{FF2B5EF4-FFF2-40B4-BE49-F238E27FC236}">
                <a16:creationId xmlns:a16="http://schemas.microsoft.com/office/drawing/2014/main" id="{CC2E7D57-DB38-723E-293F-FBAFF2511A09}"/>
              </a:ext>
            </a:extLst>
          </p:cNvPr>
          <p:cNvSpPr/>
          <p:nvPr/>
        </p:nvSpPr>
        <p:spPr>
          <a:xfrm>
            <a:off x="8396653" y="688694"/>
            <a:ext cx="776331" cy="397762"/>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提案</a:t>
            </a:r>
            <a:r>
              <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No.</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16" name="タイトル 2">
            <a:extLst>
              <a:ext uri="{FF2B5EF4-FFF2-40B4-BE49-F238E27FC236}">
                <a16:creationId xmlns:a16="http://schemas.microsoft.com/office/drawing/2014/main" id="{A4550D16-4735-BEAD-EA75-7746C46CA0A7}"/>
              </a:ext>
            </a:extLst>
          </p:cNvPr>
          <p:cNvSpPr txBox="1">
            <a:spLocks/>
          </p:cNvSpPr>
          <p:nvPr/>
        </p:nvSpPr>
        <p:spPr>
          <a:xfrm>
            <a:off x="977572" y="689123"/>
            <a:ext cx="7392705" cy="397762"/>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j-cs"/>
            </a:endParaRPr>
          </a:p>
        </p:txBody>
      </p:sp>
      <p:sp>
        <p:nvSpPr>
          <p:cNvPr id="17" name="正方形/長方形 16">
            <a:extLst>
              <a:ext uri="{FF2B5EF4-FFF2-40B4-BE49-F238E27FC236}">
                <a16:creationId xmlns:a16="http://schemas.microsoft.com/office/drawing/2014/main" id="{F8EED275-897F-47CA-36D1-46B7B7AF715C}"/>
              </a:ext>
            </a:extLst>
          </p:cNvPr>
          <p:cNvSpPr/>
          <p:nvPr/>
        </p:nvSpPr>
        <p:spPr>
          <a:xfrm>
            <a:off x="270933" y="1142164"/>
            <a:ext cx="1392767" cy="593570"/>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実現したいサービス・事業の概要</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23" name="タイトル 2">
            <a:extLst>
              <a:ext uri="{FF2B5EF4-FFF2-40B4-BE49-F238E27FC236}">
                <a16:creationId xmlns:a16="http://schemas.microsoft.com/office/drawing/2014/main" id="{EDB91524-F946-B201-63FD-2D91C43A6EC5}"/>
              </a:ext>
            </a:extLst>
          </p:cNvPr>
          <p:cNvSpPr txBox="1">
            <a:spLocks/>
          </p:cNvSpPr>
          <p:nvPr/>
        </p:nvSpPr>
        <p:spPr>
          <a:xfrm>
            <a:off x="1697568" y="1139387"/>
            <a:ext cx="7853486" cy="594106"/>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j-cs"/>
            </a:endParaRPr>
          </a:p>
        </p:txBody>
      </p:sp>
      <p:sp>
        <p:nvSpPr>
          <p:cNvPr id="25" name="正方形/長方形 24">
            <a:extLst>
              <a:ext uri="{FF2B5EF4-FFF2-40B4-BE49-F238E27FC236}">
                <a16:creationId xmlns:a16="http://schemas.microsoft.com/office/drawing/2014/main" id="{1F5EBA16-98BF-2E4A-8D05-57E2B404E121}"/>
              </a:ext>
            </a:extLst>
          </p:cNvPr>
          <p:cNvSpPr/>
          <p:nvPr/>
        </p:nvSpPr>
        <p:spPr>
          <a:xfrm>
            <a:off x="9199360" y="688215"/>
            <a:ext cx="347454" cy="398078"/>
          </a:xfrm>
          <a:prstGeom prst="rect">
            <a:avLst/>
          </a:prstGeom>
          <a:solidFill>
            <a:schemeClr val="bg1"/>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３</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a:extLst>
              <a:ext uri="{FF2B5EF4-FFF2-40B4-BE49-F238E27FC236}">
                <a16:creationId xmlns:a16="http://schemas.microsoft.com/office/drawing/2014/main" id="{D42B81C2-0271-83B0-0209-687D99D45116}"/>
              </a:ext>
            </a:extLst>
          </p:cNvPr>
          <p:cNvSpPr/>
          <p:nvPr/>
        </p:nvSpPr>
        <p:spPr>
          <a:xfrm>
            <a:off x="277447" y="696467"/>
            <a:ext cx="673749" cy="397762"/>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提案名</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30" name="タイトル 2">
            <a:extLst>
              <a:ext uri="{FF2B5EF4-FFF2-40B4-BE49-F238E27FC236}">
                <a16:creationId xmlns:a16="http://schemas.microsoft.com/office/drawing/2014/main" id="{B743C6DD-5AD0-89E8-0509-A39B3CC26F56}"/>
              </a:ext>
            </a:extLst>
          </p:cNvPr>
          <p:cNvSpPr txBox="1">
            <a:spLocks/>
          </p:cNvSpPr>
          <p:nvPr/>
        </p:nvSpPr>
        <p:spPr>
          <a:xfrm>
            <a:off x="1455809" y="1767181"/>
            <a:ext cx="5021877" cy="595871"/>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endParaRPr>
          </a:p>
        </p:txBody>
      </p:sp>
      <p:sp>
        <p:nvSpPr>
          <p:cNvPr id="31" name="正方形/長方形 30">
            <a:extLst>
              <a:ext uri="{FF2B5EF4-FFF2-40B4-BE49-F238E27FC236}">
                <a16:creationId xmlns:a16="http://schemas.microsoft.com/office/drawing/2014/main" id="{F2C31D49-98B1-2A6A-088C-DA5CEFE2BFAD}"/>
              </a:ext>
            </a:extLst>
          </p:cNvPr>
          <p:cNvSpPr/>
          <p:nvPr/>
        </p:nvSpPr>
        <p:spPr>
          <a:xfrm>
            <a:off x="277446" y="1771650"/>
            <a:ext cx="1136809" cy="599403"/>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事業実施体制</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32" name="タイトル 2">
            <a:extLst>
              <a:ext uri="{FF2B5EF4-FFF2-40B4-BE49-F238E27FC236}">
                <a16:creationId xmlns:a16="http://schemas.microsoft.com/office/drawing/2014/main" id="{349740AC-315A-2FBC-5372-E05A7926C77B}"/>
              </a:ext>
            </a:extLst>
          </p:cNvPr>
          <p:cNvSpPr txBox="1">
            <a:spLocks/>
          </p:cNvSpPr>
          <p:nvPr/>
        </p:nvSpPr>
        <p:spPr>
          <a:xfrm>
            <a:off x="7706783" y="1767181"/>
            <a:ext cx="1830918" cy="594106"/>
          </a:xfrm>
          <a:prstGeom prst="rect">
            <a:avLst/>
          </a:prstGeom>
          <a:ln>
            <a:solidFill>
              <a:schemeClr val="tx2"/>
            </a:solidFill>
            <a:prstDash val="sysDash"/>
          </a:ln>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j-cs"/>
            </a:endParaRPr>
          </a:p>
        </p:txBody>
      </p:sp>
      <p:sp>
        <p:nvSpPr>
          <p:cNvPr id="33" name="正方形/長方形 32">
            <a:extLst>
              <a:ext uri="{FF2B5EF4-FFF2-40B4-BE49-F238E27FC236}">
                <a16:creationId xmlns:a16="http://schemas.microsoft.com/office/drawing/2014/main" id="{41A6E062-5A67-3313-F48B-7C25BE696E06}"/>
              </a:ext>
            </a:extLst>
          </p:cNvPr>
          <p:cNvSpPr/>
          <p:nvPr/>
        </p:nvSpPr>
        <p:spPr>
          <a:xfrm>
            <a:off x="6523830" y="1771187"/>
            <a:ext cx="1136809" cy="591866"/>
          </a:xfrm>
          <a:prstGeom prst="rect">
            <a:avLst/>
          </a:prstGeom>
          <a:solidFill>
            <a:schemeClr val="accent1">
              <a:lumMod val="20000"/>
              <a:lumOff val="80000"/>
            </a:schemeClr>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事業実施場所</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8" name="タイトル 2">
            <a:extLst>
              <a:ext uri="{FF2B5EF4-FFF2-40B4-BE49-F238E27FC236}">
                <a16:creationId xmlns:a16="http://schemas.microsoft.com/office/drawing/2014/main" id="{CC079F0C-C7D5-BC36-6F5A-1A79AFB2AF90}"/>
              </a:ext>
            </a:extLst>
          </p:cNvPr>
          <p:cNvSpPr txBox="1">
            <a:spLocks/>
          </p:cNvSpPr>
          <p:nvPr/>
        </p:nvSpPr>
        <p:spPr>
          <a:xfrm>
            <a:off x="399072" y="180387"/>
            <a:ext cx="4306443" cy="3077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rPr>
              <a:t>Ⅱ</a:t>
            </a: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j-cs"/>
              </a:rPr>
              <a:t>．規制・制度改革提案</a:t>
            </a:r>
          </a:p>
        </p:txBody>
      </p:sp>
      <p:sp>
        <p:nvSpPr>
          <p:cNvPr id="4" name="正方形/長方形 3">
            <a:extLst>
              <a:ext uri="{FF2B5EF4-FFF2-40B4-BE49-F238E27FC236}">
                <a16:creationId xmlns:a16="http://schemas.microsoft.com/office/drawing/2014/main" id="{CCDC0CE9-1618-1F6A-ED98-57B9D1D209F8}"/>
              </a:ext>
            </a:extLst>
          </p:cNvPr>
          <p:cNvSpPr/>
          <p:nvPr/>
        </p:nvSpPr>
        <p:spPr bwMode="gray">
          <a:xfrm>
            <a:off x="5337196" y="4980792"/>
            <a:ext cx="4209618" cy="260140"/>
          </a:xfrm>
          <a:prstGeom prst="rect">
            <a:avLst/>
          </a:prstGeom>
          <a:solidFill>
            <a:schemeClr val="accent2">
              <a:lumMod val="60000"/>
              <a:lumOff val="40000"/>
            </a:schemeClr>
          </a:solidFill>
          <a:ln w="9525" algn="ctr">
            <a:solidFill>
              <a:srgbClr val="969696"/>
            </a:solidFill>
            <a:miter lim="800000"/>
            <a:headEnd/>
            <a:tailEnd/>
          </a:ln>
          <a:effectLst/>
        </p:spPr>
        <p:txBody>
          <a:bodyPr lIns="72000" tIns="72000" rIns="72000" bIns="72000" rtlCol="0" anchor="ctr"/>
          <a:lstStyle/>
          <a:p>
            <a:pPr algn="ctr" fontAlgn="auto">
              <a:spcBef>
                <a:spcPts val="400"/>
              </a:spcBef>
              <a:spcAft>
                <a:spcPts val="0"/>
              </a:spcAft>
              <a:buClr>
                <a:srgbClr val="000000"/>
              </a:buClr>
            </a:pPr>
            <a:r>
              <a:rPr kumimoji="1" lang="ja-JP" altLang="en-US" sz="1300" b="1" dirty="0">
                <a:solidFill>
                  <a:schemeClr val="bg1"/>
                </a:solidFill>
                <a:latin typeface="Meiryo UI" panose="020B0604030504040204" pitchFamily="50" charset="-128"/>
                <a:ea typeface="Meiryo UI" panose="020B0604030504040204" pitchFamily="50" charset="-128"/>
                <a:sym typeface="Yu Gothic UI" panose="020B0500000000000000" pitchFamily="50" charset="-128"/>
              </a:rPr>
              <a:t>規制改革の実現・サービスの実装により実現される地域の姿</a:t>
            </a:r>
          </a:p>
        </p:txBody>
      </p:sp>
      <p:sp>
        <p:nvSpPr>
          <p:cNvPr id="9" name="正方形/長方形 8">
            <a:extLst>
              <a:ext uri="{FF2B5EF4-FFF2-40B4-BE49-F238E27FC236}">
                <a16:creationId xmlns:a16="http://schemas.microsoft.com/office/drawing/2014/main" id="{5B2CDECC-F42D-4A63-883A-E940B8C4B7BC}"/>
              </a:ext>
            </a:extLst>
          </p:cNvPr>
          <p:cNvSpPr/>
          <p:nvPr/>
        </p:nvSpPr>
        <p:spPr bwMode="gray">
          <a:xfrm>
            <a:off x="277448" y="4979456"/>
            <a:ext cx="4291356" cy="260139"/>
          </a:xfrm>
          <a:prstGeom prst="rect">
            <a:avLst/>
          </a:prstGeom>
          <a:solidFill>
            <a:schemeClr val="accent5">
              <a:lumMod val="75000"/>
            </a:schemeClr>
          </a:solidFill>
          <a:ln w="9525" algn="ctr">
            <a:solidFill>
              <a:srgbClr val="969696"/>
            </a:solidFill>
            <a:miter lim="800000"/>
            <a:headEnd/>
            <a:tailEnd/>
          </a:ln>
          <a:effectLst/>
        </p:spPr>
        <p:txBody>
          <a:bodyPr lIns="72000" tIns="72000" rIns="72000" bIns="72000" rtlCol="0" anchor="ctr"/>
          <a:lstStyle/>
          <a:p>
            <a:pPr algn="ctr" fontAlgn="auto">
              <a:spcBef>
                <a:spcPts val="400"/>
              </a:spcBef>
              <a:spcAft>
                <a:spcPts val="0"/>
              </a:spcAft>
              <a:buClr>
                <a:srgbClr val="000000"/>
              </a:buClr>
            </a:pPr>
            <a:r>
              <a:rPr kumimoji="1" lang="ja-JP" altLang="en-US" sz="1300" b="1" dirty="0">
                <a:solidFill>
                  <a:schemeClr val="bg1"/>
                </a:solidFill>
                <a:latin typeface="Meiryo UI" panose="020B0604030504040204" pitchFamily="50" charset="-128"/>
                <a:ea typeface="Meiryo UI" panose="020B0604030504040204" pitchFamily="50" charset="-128"/>
                <a:sym typeface="Yu Gothic UI" panose="020B0500000000000000" pitchFamily="50" charset="-128"/>
              </a:rPr>
              <a:t>必要な規制・制度改革</a:t>
            </a:r>
          </a:p>
        </p:txBody>
      </p:sp>
      <p:sp>
        <p:nvSpPr>
          <p:cNvPr id="11" name="矢印: 山形 10">
            <a:extLst>
              <a:ext uri="{FF2B5EF4-FFF2-40B4-BE49-F238E27FC236}">
                <a16:creationId xmlns:a16="http://schemas.microsoft.com/office/drawing/2014/main" id="{92585E0F-5DAB-4896-8E36-0F9BE4E3C2F3}"/>
              </a:ext>
            </a:extLst>
          </p:cNvPr>
          <p:cNvSpPr/>
          <p:nvPr/>
        </p:nvSpPr>
        <p:spPr>
          <a:xfrm>
            <a:off x="4764896" y="5370131"/>
            <a:ext cx="404842" cy="993097"/>
          </a:xfrm>
          <a:prstGeom prst="chevron">
            <a:avLst>
              <a:gd name="adj" fmla="val 62310"/>
            </a:avLst>
          </a:prstGeom>
          <a:solidFill>
            <a:schemeClr val="accent1">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2" name="正方形/長方形 21">
            <a:extLst>
              <a:ext uri="{FF2B5EF4-FFF2-40B4-BE49-F238E27FC236}">
                <a16:creationId xmlns:a16="http://schemas.microsoft.com/office/drawing/2014/main" id="{F561AF6E-9245-4046-D605-5F41C116E0C1}"/>
              </a:ext>
            </a:extLst>
          </p:cNvPr>
          <p:cNvSpPr/>
          <p:nvPr/>
        </p:nvSpPr>
        <p:spPr bwMode="gray">
          <a:xfrm>
            <a:off x="5337197" y="5264150"/>
            <a:ext cx="4209618" cy="1517650"/>
          </a:xfrm>
          <a:prstGeom prst="rect">
            <a:avLst/>
          </a:prstGeom>
          <a:noFill/>
          <a:ln w="9525" algn="ctr">
            <a:solidFill>
              <a:srgbClr val="969696"/>
            </a:solidFill>
            <a:prstDash val="sysDash"/>
            <a:miter lim="800000"/>
            <a:headEnd/>
            <a:tailEnd/>
          </a:ln>
          <a:effectLst/>
        </p:spPr>
        <p:txBody>
          <a:bodyPr lIns="72000" tIns="72000" rIns="36000" bIns="72000" rtlCol="0" anchor="ctr"/>
          <a:lstStyle/>
          <a:p>
            <a:pPr marL="108000" indent="-108000">
              <a:buFont typeface="Arial" panose="020B0604020202020204" pitchFamily="34" charset="0"/>
              <a:buChar char="•"/>
            </a:pPr>
            <a:r>
              <a:rPr lang="en-US" altLang="ja-JP" sz="1200" dirty="0">
                <a:latin typeface="Meiryo UI" panose="020B0604030504040204" pitchFamily="50" charset="-128"/>
                <a:ea typeface="Meiryo UI" panose="020B0604030504040204" pitchFamily="50" charset="-128"/>
              </a:rPr>
              <a:t> </a:t>
            </a:r>
          </a:p>
        </p:txBody>
      </p:sp>
      <p:sp>
        <p:nvSpPr>
          <p:cNvPr id="24" name="正方形/長方形 23">
            <a:extLst>
              <a:ext uri="{FF2B5EF4-FFF2-40B4-BE49-F238E27FC236}">
                <a16:creationId xmlns:a16="http://schemas.microsoft.com/office/drawing/2014/main" id="{A45E53DF-D36E-F4E3-42AE-B409AAE0EEF7}"/>
              </a:ext>
            </a:extLst>
          </p:cNvPr>
          <p:cNvSpPr/>
          <p:nvPr/>
        </p:nvSpPr>
        <p:spPr bwMode="gray">
          <a:xfrm>
            <a:off x="277447" y="5264151"/>
            <a:ext cx="4291357" cy="1517650"/>
          </a:xfrm>
          <a:prstGeom prst="rect">
            <a:avLst/>
          </a:prstGeom>
          <a:noFill/>
          <a:ln w="9525" algn="ctr">
            <a:solidFill>
              <a:srgbClr val="969696"/>
            </a:solidFill>
            <a:prstDash val="sysDash"/>
            <a:miter lim="800000"/>
            <a:headEnd/>
            <a:tailEnd/>
          </a:ln>
          <a:effectLst/>
        </p:spPr>
        <p:txBody>
          <a:bodyPr lIns="72000" tIns="72000" rIns="36000" bIns="72000" rtlCol="0" anchor="ctr"/>
          <a:lstStyle/>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根拠法令等</a:t>
            </a:r>
            <a:r>
              <a:rPr lang="en-US" altLang="ja-JP" sz="1200" dirty="0">
                <a:latin typeface="Meiryo UI" panose="020B0604030504040204" pitchFamily="50" charset="-128"/>
                <a:ea typeface="Meiryo UI" panose="020B0604030504040204" pitchFamily="50" charset="-128"/>
              </a:rPr>
              <a:t>】</a:t>
            </a:r>
            <a:br>
              <a:rPr lang="en-US" altLang="ja-JP" sz="1200" dirty="0">
                <a:latin typeface="Meiryo UI" panose="020B0604030504040204" pitchFamily="50" charset="-128"/>
                <a:ea typeface="Meiryo UI" panose="020B0604030504040204" pitchFamily="50" charset="-128"/>
              </a:rPr>
            </a:br>
            <a:endParaRPr kumimoji="1" lang="en-US" altLang="ja-JP" sz="1200" i="0" dirty="0">
              <a:solidFill>
                <a:srgbClr val="FF0000"/>
              </a:solidFill>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規制・制度改革の内容</a:t>
            </a:r>
            <a:r>
              <a:rPr lang="en-US" altLang="ja-JP" sz="1200" dirty="0">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2923879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2"/>
          <p:cNvSpPr txBox="1">
            <a:spLocks/>
          </p:cNvSpPr>
          <p:nvPr/>
        </p:nvSpPr>
        <p:spPr>
          <a:xfrm>
            <a:off x="399072" y="180387"/>
            <a:ext cx="4306443" cy="3077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1800" dirty="0">
                <a:latin typeface="Meiryo UI" panose="020B0604030504040204" pitchFamily="50" charset="-128"/>
                <a:ea typeface="Meiryo UI" panose="020B0604030504040204" pitchFamily="50" charset="-128"/>
              </a:rPr>
              <a:t>Ⅲ</a:t>
            </a:r>
            <a:r>
              <a:rPr lang="ja-JP" altLang="en-US" sz="1800" dirty="0">
                <a:latin typeface="Meiryo UI" panose="020B0604030504040204" pitchFamily="50" charset="-128"/>
                <a:ea typeface="Meiryo UI" panose="020B0604030504040204" pitchFamily="50" charset="-128"/>
              </a:rPr>
              <a:t>．推進体制</a:t>
            </a:r>
            <a:endParaRPr lang="ja-JP" altLang="en-US" sz="1200" dirty="0">
              <a:latin typeface="Meiryo UI" panose="020B0604030504040204" pitchFamily="50" charset="-128"/>
              <a:ea typeface="Meiryo UI" panose="020B0604030504040204" pitchFamily="50" charset="-128"/>
            </a:endParaRPr>
          </a:p>
        </p:txBody>
      </p:sp>
      <p:sp>
        <p:nvSpPr>
          <p:cNvPr id="10"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latin typeface="Meiryo UI" panose="020B0604030504040204" pitchFamily="50" charset="-128"/>
                <a:ea typeface="Meiryo UI" panose="020B0604030504040204" pitchFamily="50" charset="-128"/>
              </a:rPr>
              <a:t>6</a:t>
            </a:fld>
            <a:endParaRPr kumimoji="1" lang="ja-JP" altLang="en-US">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906C0CF7-697B-77F2-55E2-64E6C452D1B3}"/>
              </a:ext>
            </a:extLst>
          </p:cNvPr>
          <p:cNvSpPr txBox="1"/>
          <p:nvPr/>
        </p:nvSpPr>
        <p:spPr>
          <a:xfrm>
            <a:off x="333234" y="810279"/>
            <a:ext cx="8999703" cy="1815882"/>
          </a:xfrm>
          <a:prstGeom prst="rect">
            <a:avLst/>
          </a:prstGeom>
          <a:noFill/>
        </p:spPr>
        <p:txBody>
          <a:bodyPr wrap="square" rtlCol="0">
            <a:spAutoFit/>
          </a:bodyPr>
          <a:lstStyle/>
          <a:p>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＜記入にあたっての留意事項＞</a:t>
            </a:r>
            <a:endParaRPr kumimoji="1" lang="en-US" altLang="ja-JP"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dirty="0">
                <a:solidFill>
                  <a:srgbClr val="FF0000"/>
                </a:solidFill>
                <a:latin typeface="Meiryo UI" panose="020B0604030504040204" pitchFamily="50" charset="-128"/>
                <a:ea typeface="Meiryo UI" panose="020B0604030504040204" pitchFamily="50" charset="-128"/>
              </a:rPr>
              <a:t>様式は自由です。</a:t>
            </a:r>
            <a:endParaRPr kumimoji="1" lang="en-US" altLang="ja-JP" sz="1400" dirty="0">
              <a:solidFill>
                <a:srgbClr val="FF0000"/>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dirty="0">
                <a:solidFill>
                  <a:srgbClr val="FF0000"/>
                </a:solidFill>
                <a:latin typeface="Meiryo UI" panose="020B0604030504040204" pitchFamily="50" charset="-128"/>
                <a:ea typeface="Meiryo UI" panose="020B0604030504040204" pitchFamily="50" charset="-128"/>
              </a:rPr>
              <a:t>地域・社会課題の解決を推進する組織体制（地方公共団体、関係団体、組織等の関係）をツリー図等でわかりやすく記載ください。</a:t>
            </a:r>
            <a:endParaRPr lang="en-US" altLang="ja-JP" sz="1400" dirty="0">
              <a:solidFill>
                <a:srgbClr val="FF0000"/>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dirty="0">
                <a:solidFill>
                  <a:srgbClr val="FF0000"/>
                </a:solidFill>
                <a:latin typeface="Meiryo UI" panose="020B0604030504040204" pitchFamily="50" charset="-128"/>
                <a:ea typeface="Meiryo UI" panose="020B0604030504040204" pitchFamily="50" charset="-128"/>
              </a:rPr>
              <a:t>それぞれの関係者がどのような役割を果たし、どのように連携するのかが分かるように記載してください。</a:t>
            </a:r>
            <a:endParaRPr lang="en-US" altLang="ja-JP" sz="1400" dirty="0">
              <a:solidFill>
                <a:srgbClr val="FF0000"/>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0" lang="ja-JP" altLang="en-US" sz="1400" b="0"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地域・社会課題解決に向け規制・制度改革を実現していくためには、関係者の強いコミットメントのもと取組を推進することが重要であり、アーキテクト（構想全体を企画する人材）を中核に、地方公共団体・民間事業者（サービスを提供する具体的な事業者等）・大学等の幅広い地域関係者が連携した推進体制を構築することが望まれます。</a:t>
            </a:r>
            <a:endParaRPr kumimoji="0" lang="ja-JP" altLang="ja-JP" sz="1400" b="0"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endParaRPr>
          </a:p>
        </p:txBody>
      </p:sp>
      <p:grpSp>
        <p:nvGrpSpPr>
          <p:cNvPr id="11" name="Group 8">
            <a:extLst>
              <a:ext uri="{FF2B5EF4-FFF2-40B4-BE49-F238E27FC236}">
                <a16:creationId xmlns:a16="http://schemas.microsoft.com/office/drawing/2014/main" id="{A41F85EA-8340-0EA5-1799-857E772203E8}"/>
              </a:ext>
            </a:extLst>
          </p:cNvPr>
          <p:cNvGrpSpPr>
            <a:grpSpLocks/>
          </p:cNvGrpSpPr>
          <p:nvPr/>
        </p:nvGrpSpPr>
        <p:grpSpPr bwMode="auto">
          <a:xfrm>
            <a:off x="183000" y="576066"/>
            <a:ext cx="9540000" cy="54000"/>
            <a:chOff x="0" y="746"/>
            <a:chExt cx="6240" cy="49"/>
          </a:xfrm>
        </p:grpSpPr>
        <p:sp>
          <p:nvSpPr>
            <p:cNvPr id="12" name="Rectangle 9">
              <a:extLst>
                <a:ext uri="{FF2B5EF4-FFF2-40B4-BE49-F238E27FC236}">
                  <a16:creationId xmlns:a16="http://schemas.microsoft.com/office/drawing/2014/main" id="{12B629EA-A1CD-2155-CFF7-448B98432631}"/>
                </a:ext>
              </a:extLst>
            </p:cNvPr>
            <p:cNvSpPr>
              <a:spLocks noChangeArrowheads="1"/>
            </p:cNvSpPr>
            <p:nvPr/>
          </p:nvSpPr>
          <p:spPr bwMode="auto">
            <a:xfrm flipH="1">
              <a:off x="1596" y="746"/>
              <a:ext cx="4644" cy="49"/>
            </a:xfrm>
            <a:prstGeom prst="rect">
              <a:avLst/>
            </a:prstGeom>
            <a:gradFill rotWithShape="1">
              <a:gsLst>
                <a:gs pos="0">
                  <a:srgbClr val="CCECFF"/>
                </a:gs>
                <a:gs pos="100000">
                  <a:srgbClr val="0099FF"/>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3" name="Rectangle 10">
              <a:extLst>
                <a:ext uri="{FF2B5EF4-FFF2-40B4-BE49-F238E27FC236}">
                  <a16:creationId xmlns:a16="http://schemas.microsoft.com/office/drawing/2014/main" id="{416E7705-C271-B3AC-6FBC-3222409365CE}"/>
                </a:ext>
              </a:extLst>
            </p:cNvPr>
            <p:cNvSpPr>
              <a:spLocks noChangeArrowheads="1"/>
            </p:cNvSpPr>
            <p:nvPr/>
          </p:nvSpPr>
          <p:spPr bwMode="auto">
            <a:xfrm flipH="1">
              <a:off x="0" y="746"/>
              <a:ext cx="1596" cy="49"/>
            </a:xfrm>
            <a:prstGeom prst="rect">
              <a:avLst/>
            </a:prstGeom>
            <a:gradFill rotWithShape="1">
              <a:gsLst>
                <a:gs pos="0">
                  <a:srgbClr val="0066CC"/>
                </a:gs>
                <a:gs pos="100000">
                  <a:srgbClr val="00060D"/>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grpSp>
      <p:sp>
        <p:nvSpPr>
          <p:cNvPr id="3" name="テキスト ボックス 2">
            <a:extLst>
              <a:ext uri="{FF2B5EF4-FFF2-40B4-BE49-F238E27FC236}">
                <a16:creationId xmlns:a16="http://schemas.microsoft.com/office/drawing/2014/main" id="{FCFA7740-15AA-90B3-74C5-D8299B5765C6}"/>
              </a:ext>
            </a:extLst>
          </p:cNvPr>
          <p:cNvSpPr txBox="1"/>
          <p:nvPr/>
        </p:nvSpPr>
        <p:spPr>
          <a:xfrm>
            <a:off x="8101780" y="116627"/>
            <a:ext cx="1601555" cy="369332"/>
          </a:xfrm>
          <a:prstGeom prst="rect">
            <a:avLst/>
          </a:prstGeom>
          <a:solidFill>
            <a:schemeClr val="bg1"/>
          </a:solidFill>
          <a:ln>
            <a:solidFill>
              <a:schemeClr val="tx1"/>
            </a:solidFill>
          </a:ln>
        </p:spPr>
        <p:txBody>
          <a:bodyPr wrap="square" rtlCol="0">
            <a:spAutoFit/>
          </a:bodyPr>
          <a:lstStyle/>
          <a:p>
            <a:pPr algn="ctr"/>
            <a:r>
              <a:rPr kumimoji="1" lang="ja-JP" altLang="en-US" dirty="0">
                <a:solidFill>
                  <a:srgbClr val="FF0000"/>
                </a:solidFill>
              </a:rPr>
              <a:t>提案自治体名</a:t>
            </a:r>
          </a:p>
        </p:txBody>
      </p:sp>
    </p:spTree>
    <p:extLst>
      <p:ext uri="{BB962C8B-B14F-4D97-AF65-F5344CB8AC3E}">
        <p14:creationId xmlns:p14="http://schemas.microsoft.com/office/powerpoint/2010/main" val="2634725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2"/>
          <p:cNvSpPr txBox="1">
            <a:spLocks/>
          </p:cNvSpPr>
          <p:nvPr/>
        </p:nvSpPr>
        <p:spPr>
          <a:xfrm>
            <a:off x="399072" y="180387"/>
            <a:ext cx="4306443" cy="3077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1800" dirty="0">
                <a:latin typeface="Meiryo UI" panose="020B0604030504040204" pitchFamily="50" charset="-128"/>
                <a:ea typeface="Meiryo UI" panose="020B0604030504040204" pitchFamily="50" charset="-128"/>
              </a:rPr>
              <a:t>Ⅳ</a:t>
            </a:r>
            <a:r>
              <a:rPr lang="ja-JP" altLang="en-US" sz="1800" dirty="0">
                <a:latin typeface="Meiryo UI" panose="020B0604030504040204" pitchFamily="50" charset="-128"/>
                <a:ea typeface="Meiryo UI" panose="020B0604030504040204" pitchFamily="50" charset="-128"/>
              </a:rPr>
              <a:t>．参考情報</a:t>
            </a:r>
            <a:endParaRPr lang="ja-JP" altLang="en-US" sz="1200" dirty="0">
              <a:latin typeface="Meiryo UI" panose="020B0604030504040204" pitchFamily="50" charset="-128"/>
              <a:ea typeface="Meiryo UI" panose="020B0604030504040204" pitchFamily="50" charset="-128"/>
            </a:endParaRPr>
          </a:p>
        </p:txBody>
      </p:sp>
      <p:sp>
        <p:nvSpPr>
          <p:cNvPr id="10" name="スライド番号プレースホルダー 1"/>
          <p:cNvSpPr>
            <a:spLocks noGrp="1"/>
          </p:cNvSpPr>
          <p:nvPr>
            <p:ph type="sldNum" sz="quarter" idx="12"/>
          </p:nvPr>
        </p:nvSpPr>
        <p:spPr>
          <a:xfrm>
            <a:off x="7605295" y="6525349"/>
            <a:ext cx="2311400" cy="365125"/>
          </a:xfrm>
        </p:spPr>
        <p:txBody>
          <a:bodyPr/>
          <a:lstStyle/>
          <a:p>
            <a:fld id="{D9550142-B990-490A-A107-ED7302A7FD52}" type="slidenum">
              <a:rPr kumimoji="1" lang="ja-JP" altLang="en-US" smtClean="0">
                <a:latin typeface="Meiryo UI" panose="020B0604030504040204" pitchFamily="50" charset="-128"/>
                <a:ea typeface="Meiryo UI" panose="020B0604030504040204" pitchFamily="50" charset="-128"/>
              </a:rPr>
              <a:t>7</a:t>
            </a:fld>
            <a:endParaRPr kumimoji="1" lang="ja-JP" altLang="en-US">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906C0CF7-697B-77F2-55E2-64E6C452D1B3}"/>
              </a:ext>
            </a:extLst>
          </p:cNvPr>
          <p:cNvSpPr txBox="1"/>
          <p:nvPr/>
        </p:nvSpPr>
        <p:spPr>
          <a:xfrm>
            <a:off x="333234" y="810279"/>
            <a:ext cx="8999703" cy="738664"/>
          </a:xfrm>
          <a:prstGeom prst="rect">
            <a:avLst/>
          </a:prstGeom>
          <a:noFill/>
        </p:spPr>
        <p:txBody>
          <a:bodyPr wrap="square" rtlCol="0">
            <a:spAutoFit/>
          </a:bodyPr>
          <a:lstStyle/>
          <a:p>
            <a:pPr marL="285750" lvl="0" indent="-285750" defTabSz="914400" eaLnBrk="0" fontAlgn="base" hangingPunct="0">
              <a:spcBef>
                <a:spcPct val="0"/>
              </a:spcBef>
              <a:spcAft>
                <a:spcPct val="0"/>
              </a:spcAft>
              <a:buFont typeface="Arial" panose="020B0604020202020204" pitchFamily="34" charset="0"/>
              <a:buChar char="•"/>
            </a:pPr>
            <a:r>
              <a:rPr lang="ja-JP" altLang="en-US" sz="1400" dirty="0">
                <a:solidFill>
                  <a:srgbClr val="FF0000"/>
                </a:solidFill>
                <a:latin typeface="Meiryo UI" panose="020B0604030504040204" pitchFamily="50" charset="-128"/>
                <a:ea typeface="Meiryo UI" panose="020B0604030504040204" pitchFamily="50" charset="-128"/>
              </a:rPr>
              <a:t>本提案に関連する参考情報があれば、適宜資料を追加ください。</a:t>
            </a:r>
            <a:endParaRPr lang="en-US" altLang="ja-JP" sz="1400" dirty="0">
              <a:solidFill>
                <a:srgbClr val="FF0000"/>
              </a:solidFill>
              <a:latin typeface="Meiryo UI" panose="020B0604030504040204" pitchFamily="50" charset="-128"/>
              <a:ea typeface="Meiryo UI" panose="020B0604030504040204" pitchFamily="50" charset="-128"/>
            </a:endParaRPr>
          </a:p>
          <a:p>
            <a:pPr marL="285750" lvl="0" indent="-285750" defTabSz="914400" eaLnBrk="0" fontAlgn="base" hangingPunct="0">
              <a:spcBef>
                <a:spcPct val="0"/>
              </a:spcBef>
              <a:spcAft>
                <a:spcPct val="0"/>
              </a:spcAft>
              <a:buFont typeface="Arial" panose="020B0604020202020204" pitchFamily="34" charset="0"/>
              <a:buChar char="•"/>
            </a:pPr>
            <a:r>
              <a:rPr kumimoji="0" lang="ja-JP" altLang="en-US" sz="1400" b="0"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規制・制度改革提案の必要性や、合理性・妥当性等の根拠を具体的に示すことができる資料があれば、積極的にご提出ください。</a:t>
            </a:r>
            <a:endParaRPr kumimoji="0" lang="ja-JP" altLang="ja-JP" sz="1400" b="0"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endParaRPr>
          </a:p>
        </p:txBody>
      </p:sp>
      <p:grpSp>
        <p:nvGrpSpPr>
          <p:cNvPr id="11" name="Group 8">
            <a:extLst>
              <a:ext uri="{FF2B5EF4-FFF2-40B4-BE49-F238E27FC236}">
                <a16:creationId xmlns:a16="http://schemas.microsoft.com/office/drawing/2014/main" id="{A41F85EA-8340-0EA5-1799-857E772203E8}"/>
              </a:ext>
            </a:extLst>
          </p:cNvPr>
          <p:cNvGrpSpPr>
            <a:grpSpLocks/>
          </p:cNvGrpSpPr>
          <p:nvPr/>
        </p:nvGrpSpPr>
        <p:grpSpPr bwMode="auto">
          <a:xfrm>
            <a:off x="183000" y="568221"/>
            <a:ext cx="9540000" cy="54000"/>
            <a:chOff x="0" y="746"/>
            <a:chExt cx="6240" cy="49"/>
          </a:xfrm>
        </p:grpSpPr>
        <p:sp>
          <p:nvSpPr>
            <p:cNvPr id="12" name="Rectangle 9">
              <a:extLst>
                <a:ext uri="{FF2B5EF4-FFF2-40B4-BE49-F238E27FC236}">
                  <a16:creationId xmlns:a16="http://schemas.microsoft.com/office/drawing/2014/main" id="{12B629EA-A1CD-2155-CFF7-448B98432631}"/>
                </a:ext>
              </a:extLst>
            </p:cNvPr>
            <p:cNvSpPr>
              <a:spLocks noChangeArrowheads="1"/>
            </p:cNvSpPr>
            <p:nvPr/>
          </p:nvSpPr>
          <p:spPr bwMode="auto">
            <a:xfrm flipH="1">
              <a:off x="1596" y="746"/>
              <a:ext cx="4644" cy="49"/>
            </a:xfrm>
            <a:prstGeom prst="rect">
              <a:avLst/>
            </a:prstGeom>
            <a:gradFill rotWithShape="1">
              <a:gsLst>
                <a:gs pos="0">
                  <a:srgbClr val="CCECFF"/>
                </a:gs>
                <a:gs pos="100000">
                  <a:srgbClr val="0099FF"/>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3" name="Rectangle 10">
              <a:extLst>
                <a:ext uri="{FF2B5EF4-FFF2-40B4-BE49-F238E27FC236}">
                  <a16:creationId xmlns:a16="http://schemas.microsoft.com/office/drawing/2014/main" id="{416E7705-C271-B3AC-6FBC-3222409365CE}"/>
                </a:ext>
              </a:extLst>
            </p:cNvPr>
            <p:cNvSpPr>
              <a:spLocks noChangeArrowheads="1"/>
            </p:cNvSpPr>
            <p:nvPr/>
          </p:nvSpPr>
          <p:spPr bwMode="auto">
            <a:xfrm flipH="1">
              <a:off x="0" y="746"/>
              <a:ext cx="1596" cy="49"/>
            </a:xfrm>
            <a:prstGeom prst="rect">
              <a:avLst/>
            </a:prstGeom>
            <a:gradFill rotWithShape="1">
              <a:gsLst>
                <a:gs pos="0">
                  <a:srgbClr val="0066CC"/>
                </a:gs>
                <a:gs pos="100000">
                  <a:srgbClr val="00060D"/>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grpSp>
      <p:sp>
        <p:nvSpPr>
          <p:cNvPr id="2" name="テキスト ボックス 1">
            <a:extLst>
              <a:ext uri="{FF2B5EF4-FFF2-40B4-BE49-F238E27FC236}">
                <a16:creationId xmlns:a16="http://schemas.microsoft.com/office/drawing/2014/main" id="{A476BB17-2328-65F2-5B4D-7EB0C0B98969}"/>
              </a:ext>
            </a:extLst>
          </p:cNvPr>
          <p:cNvSpPr txBox="1"/>
          <p:nvPr/>
        </p:nvSpPr>
        <p:spPr>
          <a:xfrm>
            <a:off x="8101780" y="116627"/>
            <a:ext cx="1601555" cy="369332"/>
          </a:xfrm>
          <a:prstGeom prst="rect">
            <a:avLst/>
          </a:prstGeom>
          <a:solidFill>
            <a:schemeClr val="bg1"/>
          </a:solidFill>
          <a:ln>
            <a:solidFill>
              <a:schemeClr val="tx1"/>
            </a:solidFill>
          </a:ln>
        </p:spPr>
        <p:txBody>
          <a:bodyPr wrap="square" rtlCol="0">
            <a:spAutoFit/>
          </a:bodyPr>
          <a:lstStyle/>
          <a:p>
            <a:pPr algn="ctr"/>
            <a:r>
              <a:rPr kumimoji="1" lang="ja-JP" altLang="en-US" dirty="0">
                <a:solidFill>
                  <a:srgbClr val="FF0000"/>
                </a:solidFill>
              </a:rPr>
              <a:t>提案自治体名</a:t>
            </a:r>
          </a:p>
        </p:txBody>
      </p:sp>
    </p:spTree>
    <p:extLst>
      <p:ext uri="{BB962C8B-B14F-4D97-AF65-F5344CB8AC3E}">
        <p14:creationId xmlns:p14="http://schemas.microsoft.com/office/powerpoint/2010/main" val="21066573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1008</Words>
  <PresentationFormat>A4 210 x 297 mm</PresentationFormat>
  <Paragraphs>104</Paragraphs>
  <Slides>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7</vt:i4>
      </vt:variant>
    </vt:vector>
  </HeadingPairs>
  <TitlesOfParts>
    <vt:vector size="12" baseType="lpstr">
      <vt:lpstr>Meiryo UI</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dcterms:created xsi:type="dcterms:W3CDTF">2023-12-25T07:49:57Z</dcterms:created>
  <dcterms:modified xsi:type="dcterms:W3CDTF">2023-12-25T07:50:15Z</dcterms:modified>
</cp:coreProperties>
</file>