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333" r:id="rId2"/>
    <p:sldId id="334" r:id="rId3"/>
    <p:sldId id="335" r:id="rId4"/>
    <p:sldId id="337" r:id="rId5"/>
    <p:sldId id="338" r:id="rId6"/>
    <p:sldId id="267" r:id="rId7"/>
    <p:sldId id="354" r:id="rId8"/>
    <p:sldId id="355" r:id="rId9"/>
    <p:sldId id="263" r:id="rId10"/>
    <p:sldId id="356" r:id="rId11"/>
    <p:sldId id="281" r:id="rId12"/>
    <p:sldId id="329" r:id="rId13"/>
    <p:sldId id="330" r:id="rId14"/>
    <p:sldId id="332" r:id="rId15"/>
    <p:sldId id="346" r:id="rId16"/>
    <p:sldId id="347" r:id="rId17"/>
    <p:sldId id="348" r:id="rId18"/>
    <p:sldId id="295" r:id="rId19"/>
    <p:sldId id="340" r:id="rId20"/>
    <p:sldId id="341" r:id="rId21"/>
    <p:sldId id="342" r:id="rId22"/>
    <p:sldId id="343" r:id="rId23"/>
    <p:sldId id="344" r:id="rId24"/>
    <p:sldId id="358" r:id="rId25"/>
    <p:sldId id="345" r:id="rId26"/>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5" autoAdjust="0"/>
    <p:restoredTop sz="94660"/>
  </p:normalViewPr>
  <p:slideViewPr>
    <p:cSldViewPr snapToGrid="0">
      <p:cViewPr varScale="1">
        <p:scale>
          <a:sx n="84" d="100"/>
          <a:sy n="84" d="100"/>
        </p:scale>
        <p:origin x="108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843693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135630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4227277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4210676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1996226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2946776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363132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1521094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3695145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1207582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C3BBC4E-B40A-4577-B49E-A2B31A15E7DA}" type="datetimeFigureOut">
              <a:rPr kumimoji="1" lang="ja-JP" altLang="en-US" smtClean="0"/>
              <a:t>2020/12/24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365035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3BBC4E-B40A-4577-B49E-A2B31A15E7DA}" type="datetimeFigureOut">
              <a:rPr kumimoji="1" lang="ja-JP" altLang="en-US" smtClean="0"/>
              <a:t>2020/12/24</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272105456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2280383" y="67848"/>
            <a:ext cx="5394568" cy="307777"/>
          </a:xfrm>
          <a:prstGeom prst="rect">
            <a:avLst/>
          </a:prstGeom>
        </p:spPr>
        <p:txBody>
          <a:bodyPr wrap="square">
            <a:spAutoFit/>
          </a:bodyPr>
          <a:lstStyle/>
          <a:p>
            <a:pPr lvl="0" algn="ctr" defTabSz="914400" eaLnBrk="0" fontAlgn="base" hangingPunct="0">
              <a:spcBef>
                <a:spcPct val="0"/>
              </a:spcBef>
              <a:spcAft>
                <a:spcPct val="0"/>
              </a:spcAft>
            </a:pPr>
            <a:r>
              <a:rPr lang="ja-JP" altLang="en-US" sz="1400" dirty="0" smtClean="0">
                <a:latin typeface="Meiryo UI" panose="020B0604030504040204" pitchFamily="50" charset="-128"/>
                <a:ea typeface="Meiryo UI" panose="020B0604030504040204" pitchFamily="50" charset="-128"/>
                <a:cs typeface="Times New Roman" panose="02020603050405020304" pitchFamily="18" charset="0"/>
              </a:rPr>
              <a:t>スーパーシティ型国家戦略特別区域の</a:t>
            </a:r>
            <a:r>
              <a:rPr lang="ja-JP" altLang="ja-JP" sz="1400" dirty="0" smtClean="0">
                <a:latin typeface="Meiryo UI" panose="020B0604030504040204" pitchFamily="50" charset="-128"/>
                <a:ea typeface="Meiryo UI" panose="020B0604030504040204" pitchFamily="50" charset="-128"/>
                <a:cs typeface="Times New Roman" panose="02020603050405020304" pitchFamily="18" charset="0"/>
              </a:rPr>
              <a:t>指定に</a:t>
            </a:r>
            <a:r>
              <a:rPr lang="ja-JP" altLang="en-US" sz="1400" dirty="0">
                <a:latin typeface="Meiryo UI" panose="020B0604030504040204" pitchFamily="50" charset="-128"/>
                <a:ea typeface="Meiryo UI" panose="020B0604030504040204" pitchFamily="50" charset="-128"/>
                <a:cs typeface="Times New Roman" panose="02020603050405020304" pitchFamily="18" charset="0"/>
              </a:rPr>
              <a:t>関</a:t>
            </a:r>
            <a:r>
              <a:rPr lang="ja-JP" altLang="en-US" sz="1400" dirty="0" smtClean="0">
                <a:latin typeface="Meiryo UI" panose="020B0604030504040204" pitchFamily="50" charset="-128"/>
                <a:ea typeface="Meiryo UI" panose="020B0604030504040204" pitchFamily="50" charset="-128"/>
                <a:cs typeface="Times New Roman" panose="02020603050405020304" pitchFamily="18" charset="0"/>
              </a:rPr>
              <a:t>する</a:t>
            </a:r>
            <a:r>
              <a:rPr lang="ja-JP" altLang="ja-JP" sz="1400" dirty="0" smtClean="0">
                <a:latin typeface="Meiryo UI" panose="020B0604030504040204" pitchFamily="50" charset="-128"/>
                <a:ea typeface="Meiryo UI" panose="020B0604030504040204" pitchFamily="50" charset="-128"/>
                <a:cs typeface="Times New Roman" panose="02020603050405020304" pitchFamily="18" charset="0"/>
              </a:rPr>
              <a:t>提案書</a:t>
            </a:r>
            <a:endParaRPr lang="ja-JP" altLang="ja-JP" sz="600" dirty="0">
              <a:latin typeface="Meiryo UI" panose="020B0604030504040204" pitchFamily="50" charset="-128"/>
              <a:ea typeface="Meiryo UI" panose="020B0604030504040204" pitchFamily="50" charset="-128"/>
            </a:endParaRPr>
          </a:p>
        </p:txBody>
      </p:sp>
      <p:graphicFrame>
        <p:nvGraphicFramePr>
          <p:cNvPr id="13" name="表 12"/>
          <p:cNvGraphicFramePr>
            <a:graphicFrameLocks noGrp="1"/>
          </p:cNvGraphicFramePr>
          <p:nvPr>
            <p:extLst>
              <p:ext uri="{D42A27DB-BD31-4B8C-83A1-F6EECF244321}">
                <p14:modId xmlns:p14="http://schemas.microsoft.com/office/powerpoint/2010/main" val="2707885037"/>
              </p:ext>
            </p:extLst>
          </p:nvPr>
        </p:nvGraphicFramePr>
        <p:xfrm>
          <a:off x="313348" y="671320"/>
          <a:ext cx="9328638" cy="1384289"/>
        </p:xfrm>
        <a:graphic>
          <a:graphicData uri="http://schemas.openxmlformats.org/drawingml/2006/table">
            <a:tbl>
              <a:tblPr firstRow="1" firstCol="1" bandRow="1"/>
              <a:tblGrid>
                <a:gridCol w="636221">
                  <a:extLst>
                    <a:ext uri="{9D8B030D-6E8A-4147-A177-3AD203B41FA5}">
                      <a16:colId xmlns:a16="http://schemas.microsoft.com/office/drawing/2014/main" val="2344867577"/>
                    </a:ext>
                  </a:extLst>
                </a:gridCol>
                <a:gridCol w="1002323">
                  <a:extLst>
                    <a:ext uri="{9D8B030D-6E8A-4147-A177-3AD203B41FA5}">
                      <a16:colId xmlns:a16="http://schemas.microsoft.com/office/drawing/2014/main" val="2790046410"/>
                    </a:ext>
                  </a:extLst>
                </a:gridCol>
                <a:gridCol w="3376246">
                  <a:extLst>
                    <a:ext uri="{9D8B030D-6E8A-4147-A177-3AD203B41FA5}">
                      <a16:colId xmlns:a16="http://schemas.microsoft.com/office/drawing/2014/main" val="1485405583"/>
                    </a:ext>
                  </a:extLst>
                </a:gridCol>
                <a:gridCol w="861646">
                  <a:extLst>
                    <a:ext uri="{9D8B030D-6E8A-4147-A177-3AD203B41FA5}">
                      <a16:colId xmlns:a16="http://schemas.microsoft.com/office/drawing/2014/main" val="2314475505"/>
                    </a:ext>
                  </a:extLst>
                </a:gridCol>
                <a:gridCol w="3452202">
                  <a:extLst>
                    <a:ext uri="{9D8B030D-6E8A-4147-A177-3AD203B41FA5}">
                      <a16:colId xmlns:a16="http://schemas.microsoft.com/office/drawing/2014/main" val="2442213032"/>
                    </a:ext>
                  </a:extLst>
                </a:gridCol>
              </a:tblGrid>
              <a:tr h="370597">
                <a:tc rowSpan="5">
                  <a:txBody>
                    <a:bodyPr/>
                    <a:lstStyle/>
                    <a:p>
                      <a:pPr algn="just">
                        <a:lnSpc>
                          <a:spcPts val="1200"/>
                        </a:lnSpc>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提案者</a:t>
                      </a: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algn="just">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地方</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公共</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団体名</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gridSpan="3">
                  <a:txBody>
                    <a:bodyPr/>
                    <a:lstStyle/>
                    <a:p>
                      <a:pPr algn="just">
                        <a:spcAft>
                          <a:spcPts val="0"/>
                        </a:spcAft>
                      </a:pPr>
                      <a:r>
                        <a:rPr lang="ja-JP" altLang="en-US" sz="1050" kern="100" dirty="0" smtClean="0">
                          <a:effectLst/>
                          <a:latin typeface="Meiryo UI" panose="020B0604030504040204" pitchFamily="50" charset="-128"/>
                          <a:ea typeface="Meiryo UI" panose="020B0604030504040204" pitchFamily="50" charset="-128"/>
                          <a:cs typeface="Times New Roman" panose="02020603050405020304" pitchFamily="18" charset="0"/>
                        </a:rPr>
                        <a:t>複数の地方公共団体による応募の場合は、全ての地方公共団体名を記載して下さい。</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914895119"/>
                  </a:ext>
                </a:extLst>
              </a:tr>
              <a:tr h="253423">
                <a:tc vMerge="1">
                  <a:txBody>
                    <a:bodyPr/>
                    <a:lstStyle/>
                    <a:p>
                      <a:endParaRPr kumimoji="1" lang="ja-JP" altLang="en-US"/>
                    </a:p>
                  </a:txBody>
                  <a:tcPr/>
                </a:tc>
                <a:tc rowSpan="2">
                  <a:txBody>
                    <a:bodyPr/>
                    <a:lstStyle/>
                    <a:p>
                      <a:pPr algn="just">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窓口</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担当者①</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所属・役職・氏名</a:t>
                      </a:r>
                      <a:r>
                        <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rowSpan="2">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電話番号</a:t>
                      </a: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algn="just">
                        <a:spcAft>
                          <a:spcPts val="0"/>
                        </a:spcAft>
                      </a:pPr>
                      <a:endParaRPr 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9129432"/>
                  </a:ext>
                </a:extLst>
              </a:tr>
              <a:tr h="253423">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E</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メール</a:t>
                      </a: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0509825"/>
                  </a:ext>
                </a:extLst>
              </a:tr>
              <a:tr h="253423">
                <a:tc vMerge="1">
                  <a:txBody>
                    <a:bodyPr/>
                    <a:lstStyle/>
                    <a:p>
                      <a:endParaRPr kumimoji="1" lang="ja-JP" altLang="en-US"/>
                    </a:p>
                  </a:txBody>
                  <a:tcPr/>
                </a:tc>
                <a:tc rowSpan="2">
                  <a:txBody>
                    <a:bodyPr/>
                    <a:lstStyle/>
                    <a:p>
                      <a:pPr algn="just">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窓口</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担当者②</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所属・役職・氏名</a:t>
                      </a:r>
                      <a:r>
                        <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ja-JP"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rowSpan="2">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電話番号</a:t>
                      </a: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682888"/>
                  </a:ext>
                </a:extLst>
              </a:tr>
              <a:tr h="253423">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E</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メール</a:t>
                      </a: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4320494"/>
                  </a:ext>
                </a:extLst>
              </a:tr>
            </a:tbl>
          </a:graphicData>
        </a:graphic>
      </p:graphicFrame>
      <p:graphicFrame>
        <p:nvGraphicFramePr>
          <p:cNvPr id="14" name="表 13"/>
          <p:cNvGraphicFramePr>
            <a:graphicFrameLocks noGrp="1"/>
          </p:cNvGraphicFramePr>
          <p:nvPr>
            <p:extLst>
              <p:ext uri="{D42A27DB-BD31-4B8C-83A1-F6EECF244321}">
                <p14:modId xmlns:p14="http://schemas.microsoft.com/office/powerpoint/2010/main" val="3392953229"/>
              </p:ext>
            </p:extLst>
          </p:nvPr>
        </p:nvGraphicFramePr>
        <p:xfrm>
          <a:off x="313348" y="2356084"/>
          <a:ext cx="9328638" cy="4326070"/>
        </p:xfrm>
        <a:graphic>
          <a:graphicData uri="http://schemas.openxmlformats.org/drawingml/2006/table">
            <a:tbl>
              <a:tblPr firstRow="1" firstCol="1" bandRow="1"/>
              <a:tblGrid>
                <a:gridCol w="1629752">
                  <a:extLst>
                    <a:ext uri="{9D8B030D-6E8A-4147-A177-3AD203B41FA5}">
                      <a16:colId xmlns:a16="http://schemas.microsoft.com/office/drawing/2014/main" val="2428030708"/>
                    </a:ext>
                  </a:extLst>
                </a:gridCol>
                <a:gridCol w="7698886">
                  <a:extLst>
                    <a:ext uri="{9D8B030D-6E8A-4147-A177-3AD203B41FA5}">
                      <a16:colId xmlns:a16="http://schemas.microsoft.com/office/drawing/2014/main" val="621758713"/>
                    </a:ext>
                  </a:extLst>
                </a:gridCol>
              </a:tblGrid>
              <a:tr h="358495">
                <a:tc>
                  <a:txBody>
                    <a:bodyPr/>
                    <a:lstStyle/>
                    <a:p>
                      <a:pPr algn="just">
                        <a:lnSpc>
                          <a:spcPts val="1200"/>
                        </a:lnSpc>
                        <a:spcAft>
                          <a:spcPts val="0"/>
                        </a:spcAft>
                      </a:pP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スーパーシティ</a:t>
                      </a: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構想</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の名称</a:t>
                      </a: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9029" marR="49029"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algn="just">
                        <a:lnSpc>
                          <a:spcPts val="1200"/>
                        </a:lnSpc>
                        <a:spcAft>
                          <a:spcPts val="0"/>
                        </a:spcAft>
                      </a:pP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9029" marR="49029"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1059922"/>
                  </a:ext>
                </a:extLst>
              </a:tr>
              <a:tr h="358495">
                <a:tc>
                  <a:txBody>
                    <a:bodyPr/>
                    <a:lstStyle/>
                    <a:p>
                      <a:pPr algn="just">
                        <a:lnSpc>
                          <a:spcPts val="1200"/>
                        </a:lnSpc>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対象</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区域</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（別途、位置図等を添付）</a:t>
                      </a:r>
                      <a:endParaRPr lang="en-US" altLang="ja-JP" sz="1000" kern="100" dirty="0" smtClean="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49029" marR="49029"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algn="just">
                        <a:lnSpc>
                          <a:spcPts val="1200"/>
                        </a:lnSpc>
                        <a:spcAft>
                          <a:spcPts val="0"/>
                        </a:spcAft>
                      </a:pPr>
                      <a:endPar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49029" marR="49029"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5556160"/>
                  </a:ext>
                </a:extLst>
              </a:tr>
              <a:tr h="1138441">
                <a:tc>
                  <a:txBody>
                    <a:bodyPr/>
                    <a:lstStyle/>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地域の課題、課題解決のための目標等</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9029" marR="49029"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algn="just">
                        <a:lnSpc>
                          <a:spcPts val="1200"/>
                        </a:lnSpc>
                        <a:spcAft>
                          <a:spcPts val="0"/>
                        </a:spcAft>
                      </a:pPr>
                      <a:endParaRPr lang="ja-JP" altLang="en-US" sz="1000" kern="100" dirty="0" smtClean="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49029" marR="49029"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8998886"/>
                  </a:ext>
                </a:extLst>
              </a:tr>
              <a:tr h="2470639">
                <a:tc>
                  <a:txBody>
                    <a:bodyPr/>
                    <a:lstStyle/>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スーパーシティ構想の概要</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（次ページにイメージ図を添付）</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9029" marR="49029"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algn="just">
                        <a:lnSpc>
                          <a:spcPts val="1200"/>
                        </a:lnSpc>
                        <a:spcAft>
                          <a:spcPts val="0"/>
                        </a:spcAft>
                      </a:pP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49029" marR="49029"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918712"/>
                  </a:ext>
                </a:extLst>
              </a:tr>
            </a:tbl>
          </a:graphicData>
        </a:graphic>
      </p:graphicFrame>
      <p:sp>
        <p:nvSpPr>
          <p:cNvPr id="8"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1</a:t>
            </a:fld>
            <a:endParaRPr kumimoji="1" lang="ja-JP" altLang="en-US"/>
          </a:p>
        </p:txBody>
      </p:sp>
      <p:sp>
        <p:nvSpPr>
          <p:cNvPr id="9" name="Rectangle 7"/>
          <p:cNvSpPr>
            <a:spLocks noChangeArrowheads="1"/>
          </p:cNvSpPr>
          <p:nvPr/>
        </p:nvSpPr>
        <p:spPr bwMode="auto">
          <a:xfrm>
            <a:off x="309840" y="361903"/>
            <a:ext cx="903500" cy="2769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ja-JP" altLang="en-US" sz="1200" u="sng" dirty="0" smtClean="0">
                <a:latin typeface="Meiryo UI" panose="020B0604030504040204" pitchFamily="50" charset="-128"/>
                <a:ea typeface="Meiryo UI" panose="020B0604030504040204" pitchFamily="50" charset="-128"/>
                <a:cs typeface="Times New Roman" panose="02020603050405020304" pitchFamily="18" charset="0"/>
              </a:rPr>
              <a:t>基本情報</a:t>
            </a:r>
            <a:endParaRPr kumimoji="0" lang="ja-JP" altLang="ja-JP" sz="32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endParaRPr>
          </a:p>
        </p:txBody>
      </p:sp>
      <p:sp>
        <p:nvSpPr>
          <p:cNvPr id="11" name="Rectangle 7"/>
          <p:cNvSpPr>
            <a:spLocks noChangeArrowheads="1"/>
          </p:cNvSpPr>
          <p:nvPr/>
        </p:nvSpPr>
        <p:spPr bwMode="auto">
          <a:xfrm>
            <a:off x="8500532" y="138610"/>
            <a:ext cx="1117293" cy="30777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Ⅰ</a:t>
            </a:r>
            <a:r>
              <a:rPr kumimoji="0" lang="ja-JP" altLang="en-US"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　</a:t>
            </a:r>
            <a:r>
              <a:rPr kumimoji="0" lang="ja-JP" altLang="ja-JP"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概要</a:t>
            </a:r>
            <a:endParaRPr kumimoji="0" lang="ja-JP" altLang="ja-JP" sz="36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endParaRPr>
          </a:p>
        </p:txBody>
      </p:sp>
      <p:sp>
        <p:nvSpPr>
          <p:cNvPr id="12" name="Rectangle 7"/>
          <p:cNvSpPr>
            <a:spLocks noChangeArrowheads="1"/>
          </p:cNvSpPr>
          <p:nvPr/>
        </p:nvSpPr>
        <p:spPr bwMode="auto">
          <a:xfrm>
            <a:off x="297689" y="2072284"/>
            <a:ext cx="1015721" cy="2769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Ⅰ</a:t>
            </a:r>
            <a:r>
              <a:rPr kumimoji="0" lang="ja-JP" altLang="en-US" sz="12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　</a:t>
            </a:r>
            <a:r>
              <a:rPr kumimoji="0" lang="ja-JP" altLang="ja-JP" sz="12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概要</a:t>
            </a:r>
            <a:endParaRPr kumimoji="0" lang="ja-JP" altLang="ja-JP" sz="32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080046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2"/>
          <p:cNvSpPr txBox="1">
            <a:spLocks/>
          </p:cNvSpPr>
          <p:nvPr/>
        </p:nvSpPr>
        <p:spPr>
          <a:xfrm>
            <a:off x="451824" y="149167"/>
            <a:ext cx="390036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600" dirty="0" smtClean="0">
                <a:latin typeface="Meiryo UI" panose="020B0604030504040204" pitchFamily="50" charset="-128"/>
                <a:ea typeface="Meiryo UI" panose="020B0604030504040204" pitchFamily="50" charset="-128"/>
              </a:rPr>
              <a:t>○○市　「〇〇構想」の概要</a:t>
            </a:r>
            <a:endParaRPr lang="ja-JP" altLang="en-US" sz="1100" dirty="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1579027" y="2961133"/>
            <a:ext cx="6520962" cy="707886"/>
          </a:xfrm>
          <a:prstGeom prst="rect">
            <a:avLst/>
          </a:prstGeom>
          <a:noFill/>
        </p:spPr>
        <p:txBody>
          <a:bodyPr wrap="square" rtlCol="0">
            <a:spAutoFit/>
          </a:bodyPr>
          <a:lstStyle/>
          <a:p>
            <a:pPr algn="ctr"/>
            <a:r>
              <a:rPr kumimoji="1" lang="ja-JP" altLang="en-US"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rPr>
              <a:t>イメージ図</a:t>
            </a:r>
            <a:endParaRPr kumimoji="1" lang="en-US" altLang="ja-JP"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endParaRPr>
          </a:p>
        </p:txBody>
      </p:sp>
      <p:cxnSp>
        <p:nvCxnSpPr>
          <p:cNvPr id="7" name="直線コネクタ 6"/>
          <p:cNvCxnSpPr/>
          <p:nvPr/>
        </p:nvCxnSpPr>
        <p:spPr>
          <a:xfrm>
            <a:off x="399072" y="626651"/>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2</a:t>
            </a:fld>
            <a:endParaRPr kumimoji="1" lang="ja-JP" altLang="en-US"/>
          </a:p>
        </p:txBody>
      </p:sp>
      <p:sp>
        <p:nvSpPr>
          <p:cNvPr id="8" name="Rectangle 7"/>
          <p:cNvSpPr>
            <a:spLocks noChangeArrowheads="1"/>
          </p:cNvSpPr>
          <p:nvPr/>
        </p:nvSpPr>
        <p:spPr bwMode="auto">
          <a:xfrm>
            <a:off x="8500532" y="138610"/>
            <a:ext cx="1117293" cy="30777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Ⅰ</a:t>
            </a:r>
            <a:r>
              <a:rPr kumimoji="0" lang="ja-JP" altLang="en-US"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　</a:t>
            </a:r>
            <a:r>
              <a:rPr kumimoji="0" lang="ja-JP" altLang="ja-JP"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概要</a:t>
            </a:r>
            <a:endParaRPr kumimoji="0" lang="ja-JP" altLang="ja-JP" sz="36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791170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2"/>
          <p:cNvSpPr txBox="1">
            <a:spLocks/>
          </p:cNvSpPr>
          <p:nvPr/>
        </p:nvSpPr>
        <p:spPr>
          <a:xfrm>
            <a:off x="451824" y="122792"/>
            <a:ext cx="390036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600" dirty="0" smtClean="0">
                <a:latin typeface="Meiryo UI" panose="020B0604030504040204" pitchFamily="50" charset="-128"/>
                <a:ea typeface="Meiryo UI" panose="020B0604030504040204" pitchFamily="50" charset="-128"/>
              </a:rPr>
              <a:t>位置図等</a:t>
            </a:r>
            <a:endParaRPr lang="ja-JP" altLang="en-US" sz="1100" dirty="0">
              <a:latin typeface="Meiryo UI" panose="020B0604030504040204" pitchFamily="50" charset="-128"/>
              <a:ea typeface="Meiryo UI" panose="020B0604030504040204" pitchFamily="50" charset="-128"/>
            </a:endParaRPr>
          </a:p>
        </p:txBody>
      </p:sp>
      <p:cxnSp>
        <p:nvCxnSpPr>
          <p:cNvPr id="8" name="直線コネクタ 7"/>
          <p:cNvCxnSpPr/>
          <p:nvPr/>
        </p:nvCxnSpPr>
        <p:spPr>
          <a:xfrm>
            <a:off x="399072" y="591484"/>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3</a:t>
            </a:fld>
            <a:endParaRPr kumimoji="1" lang="ja-JP" altLang="en-US"/>
          </a:p>
        </p:txBody>
      </p:sp>
      <p:sp>
        <p:nvSpPr>
          <p:cNvPr id="9" name="Rectangle 7"/>
          <p:cNvSpPr>
            <a:spLocks noChangeArrowheads="1"/>
          </p:cNvSpPr>
          <p:nvPr/>
        </p:nvSpPr>
        <p:spPr bwMode="auto">
          <a:xfrm>
            <a:off x="8500532" y="138610"/>
            <a:ext cx="1117293" cy="30777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Ⅰ</a:t>
            </a:r>
            <a:r>
              <a:rPr kumimoji="0" lang="ja-JP" altLang="en-US"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　</a:t>
            </a:r>
            <a:r>
              <a:rPr kumimoji="0" lang="ja-JP" altLang="ja-JP"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概要</a:t>
            </a:r>
            <a:endParaRPr kumimoji="0" lang="ja-JP" altLang="ja-JP" sz="36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1579027" y="2961133"/>
            <a:ext cx="6520962" cy="707886"/>
          </a:xfrm>
          <a:prstGeom prst="rect">
            <a:avLst/>
          </a:prstGeom>
          <a:noFill/>
        </p:spPr>
        <p:txBody>
          <a:bodyPr wrap="square" rtlCol="0">
            <a:spAutoFit/>
          </a:bodyPr>
          <a:lstStyle/>
          <a:p>
            <a:pPr algn="ctr"/>
            <a:r>
              <a:rPr kumimoji="1" lang="ja-JP" altLang="en-US"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rPr>
              <a:t>地図等を貼付</a:t>
            </a:r>
            <a:endParaRPr kumimoji="1" lang="en-US" altLang="ja-JP"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1876223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5"/>
          <p:cNvGraphicFramePr>
            <a:graphicFrameLocks noGrp="1"/>
          </p:cNvGraphicFramePr>
          <p:nvPr>
            <p:extLst>
              <p:ext uri="{D42A27DB-BD31-4B8C-83A1-F6EECF244321}">
                <p14:modId xmlns:p14="http://schemas.microsoft.com/office/powerpoint/2010/main" val="968627445"/>
              </p:ext>
            </p:extLst>
          </p:nvPr>
        </p:nvGraphicFramePr>
        <p:xfrm>
          <a:off x="240810" y="755609"/>
          <a:ext cx="9307636" cy="5041170"/>
        </p:xfrm>
        <a:graphic>
          <a:graphicData uri="http://schemas.openxmlformats.org/drawingml/2006/table">
            <a:tbl>
              <a:tblPr firstRow="1" bandRow="1">
                <a:tableStyleId>{F5AB1C69-6EDB-4FF4-983F-18BD219EF322}</a:tableStyleId>
              </a:tblPr>
              <a:tblGrid>
                <a:gridCol w="1456105">
                  <a:extLst>
                    <a:ext uri="{9D8B030D-6E8A-4147-A177-3AD203B41FA5}">
                      <a16:colId xmlns:a16="http://schemas.microsoft.com/office/drawing/2014/main" val="2211403018"/>
                    </a:ext>
                  </a:extLst>
                </a:gridCol>
                <a:gridCol w="2391508">
                  <a:extLst>
                    <a:ext uri="{9D8B030D-6E8A-4147-A177-3AD203B41FA5}">
                      <a16:colId xmlns:a16="http://schemas.microsoft.com/office/drawing/2014/main" val="2214094867"/>
                    </a:ext>
                  </a:extLst>
                </a:gridCol>
                <a:gridCol w="2725615">
                  <a:extLst>
                    <a:ext uri="{9D8B030D-6E8A-4147-A177-3AD203B41FA5}">
                      <a16:colId xmlns:a16="http://schemas.microsoft.com/office/drawing/2014/main" val="1102874791"/>
                    </a:ext>
                  </a:extLst>
                </a:gridCol>
                <a:gridCol w="2734408">
                  <a:extLst>
                    <a:ext uri="{9D8B030D-6E8A-4147-A177-3AD203B41FA5}">
                      <a16:colId xmlns:a16="http://schemas.microsoft.com/office/drawing/2014/main" val="3234264508"/>
                    </a:ext>
                  </a:extLst>
                </a:gridCol>
              </a:tblGrid>
              <a:tr h="308260">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ysDash"/>
                      <a:round/>
                      <a:headEnd type="none" w="med" len="med"/>
                      <a:tailEnd type="none" w="med" len="med"/>
                    </a:lnB>
                  </a:tcPr>
                </a:tc>
                <a:tc>
                  <a:txBody>
                    <a:bodyPr/>
                    <a:lstStyle/>
                    <a:p>
                      <a:pPr algn="ctr"/>
                      <a:r>
                        <a:rPr kumimoji="1" lang="en-US" altLang="ja-JP" sz="1200" dirty="0" smtClean="0">
                          <a:latin typeface="Meiryo UI" panose="020B0604030504040204" pitchFamily="50" charset="-128"/>
                          <a:ea typeface="Meiryo UI" panose="020B0604030504040204" pitchFamily="50" charset="-128"/>
                        </a:rPr>
                        <a:t>2021</a:t>
                      </a:r>
                      <a:r>
                        <a:rPr kumimoji="1" lang="ja-JP" altLang="en-US" sz="1200" dirty="0" smtClean="0">
                          <a:latin typeface="Meiryo UI" panose="020B0604030504040204" pitchFamily="50" charset="-128"/>
                          <a:ea typeface="Meiryo UI" panose="020B0604030504040204" pitchFamily="50" charset="-128"/>
                        </a:rPr>
                        <a:t>年度</a:t>
                      </a:r>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ysDash"/>
                      <a:round/>
                      <a:headEnd type="none" w="med" len="med"/>
                      <a:tailEnd type="none" w="med" len="med"/>
                    </a:lnB>
                  </a:tcPr>
                </a:tc>
                <a:tc>
                  <a:txBody>
                    <a:bodyPr/>
                    <a:lstStyle/>
                    <a:p>
                      <a:pPr algn="ctr"/>
                      <a:r>
                        <a:rPr kumimoji="1" lang="en-US" altLang="ja-JP" sz="1200" dirty="0" smtClean="0">
                          <a:latin typeface="Meiryo UI" panose="020B0604030504040204" pitchFamily="50" charset="-128"/>
                          <a:ea typeface="Meiryo UI" panose="020B0604030504040204" pitchFamily="50" charset="-128"/>
                        </a:rPr>
                        <a:t>2022</a:t>
                      </a:r>
                      <a:r>
                        <a:rPr kumimoji="1" lang="ja-JP" altLang="en-US" sz="1200" dirty="0" smtClean="0">
                          <a:latin typeface="Meiryo UI" panose="020B0604030504040204" pitchFamily="50" charset="-128"/>
                          <a:ea typeface="Meiryo UI" panose="020B0604030504040204" pitchFamily="50" charset="-128"/>
                        </a:rPr>
                        <a:t>年度</a:t>
                      </a:r>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ysDash"/>
                      <a:round/>
                      <a:headEnd type="none" w="med" len="med"/>
                      <a:tailEnd type="none" w="med" len="med"/>
                    </a:lnB>
                  </a:tcPr>
                </a:tc>
                <a:tc>
                  <a:txBody>
                    <a:bodyPr/>
                    <a:lstStyle/>
                    <a:p>
                      <a:pPr algn="ctr"/>
                      <a:r>
                        <a:rPr kumimoji="1" lang="en-US" altLang="ja-JP" sz="1200" dirty="0" smtClean="0">
                          <a:latin typeface="Meiryo UI" panose="020B0604030504040204" pitchFamily="50" charset="-128"/>
                          <a:ea typeface="Meiryo UI" panose="020B0604030504040204" pitchFamily="50" charset="-128"/>
                        </a:rPr>
                        <a:t>2023</a:t>
                      </a:r>
                      <a:r>
                        <a:rPr kumimoji="1" lang="ja-JP" altLang="en-US" sz="1200" dirty="0" smtClean="0">
                          <a:latin typeface="Meiryo UI" panose="020B0604030504040204" pitchFamily="50" charset="-128"/>
                          <a:ea typeface="Meiryo UI" panose="020B0604030504040204" pitchFamily="50" charset="-128"/>
                        </a:rPr>
                        <a:t>年度</a:t>
                      </a:r>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ysDash"/>
                      <a:round/>
                      <a:headEnd type="none" w="med" len="med"/>
                      <a:tailEnd type="none" w="med" len="med"/>
                    </a:lnB>
                  </a:tcPr>
                </a:tc>
                <a:extLst>
                  <a:ext uri="{0D108BD9-81ED-4DB2-BD59-A6C34878D82A}">
                    <a16:rowId xmlns:a16="http://schemas.microsoft.com/office/drawing/2014/main" val="4157330605"/>
                  </a:ext>
                </a:extLst>
              </a:tr>
              <a:tr h="6418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3796926885"/>
                  </a:ext>
                </a:extLst>
              </a:tr>
              <a:tr h="5802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Meiryo UI" panose="020B0604030504040204" pitchFamily="50" charset="-128"/>
                          <a:ea typeface="Meiryo UI" panose="020B0604030504040204" pitchFamily="50" charset="-128"/>
                        </a:rPr>
                        <a:t>〇〇〇〇〇〇</a:t>
                      </a:r>
                      <a:endParaRPr kumimoji="1" lang="en-US" altLang="ja-JP" sz="1200" dirty="0" smtClean="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Meiryo UI" panose="020B0604030504040204" pitchFamily="50" charset="-128"/>
                          <a:ea typeface="Meiryo UI" panose="020B0604030504040204" pitchFamily="50" charset="-128"/>
                        </a:rPr>
                        <a:t>（先端的サービス）</a:t>
                      </a:r>
                      <a:endParaRPr kumimoji="1" lang="ja-JP" altLang="en-US" sz="120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extLst>
                  <a:ext uri="{0D108BD9-81ED-4DB2-BD59-A6C34878D82A}">
                    <a16:rowId xmlns:a16="http://schemas.microsoft.com/office/drawing/2014/main" val="2623151711"/>
                  </a:ext>
                </a:extLst>
              </a:tr>
              <a:tr h="712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Meiryo UI" panose="020B0604030504040204" pitchFamily="50" charset="-128"/>
                          <a:ea typeface="Meiryo UI" panose="020B0604030504040204" pitchFamily="50" charset="-128"/>
                        </a:rPr>
                        <a:t>〇〇〇〇〇〇</a:t>
                      </a:r>
                      <a:endParaRPr kumimoji="1" lang="en-US" altLang="ja-JP" sz="1200" dirty="0" smtClean="0">
                        <a:latin typeface="Meiryo UI" panose="020B0604030504040204" pitchFamily="50" charset="-128"/>
                        <a:ea typeface="Meiryo UI" panose="020B0604030504040204" pitchFamily="50" charset="-128"/>
                      </a:endParaRPr>
                    </a:p>
                    <a:p>
                      <a:r>
                        <a:rPr kumimoji="1" lang="ja-JP" altLang="en-US" sz="1200" dirty="0" smtClean="0">
                          <a:latin typeface="Meiryo UI" panose="020B0604030504040204" pitchFamily="50" charset="-128"/>
                          <a:ea typeface="Meiryo UI" panose="020B0604030504040204" pitchFamily="50" charset="-128"/>
                        </a:rPr>
                        <a:t>（先端的サービス）</a:t>
                      </a:r>
                      <a:endParaRPr kumimoji="1" lang="ja-JP" altLang="en-US" sz="120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2174725573"/>
                  </a:ext>
                </a:extLst>
              </a:tr>
              <a:tr h="6418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Meiryo UI" panose="020B0604030504040204" pitchFamily="50" charset="-128"/>
                          <a:ea typeface="Meiryo UI" panose="020B0604030504040204" pitchFamily="50" charset="-128"/>
                        </a:rPr>
                        <a:t>〇〇〇〇〇〇</a:t>
                      </a:r>
                      <a:endParaRPr kumimoji="1" lang="en-US" altLang="ja-JP" sz="1200" dirty="0" smtClean="0">
                        <a:latin typeface="Meiryo UI" panose="020B0604030504040204" pitchFamily="50" charset="-128"/>
                        <a:ea typeface="Meiryo UI" panose="020B0604030504040204" pitchFamily="50" charset="-128"/>
                      </a:endParaRPr>
                    </a:p>
                    <a:p>
                      <a:r>
                        <a:rPr kumimoji="1" lang="ja-JP" altLang="en-US" sz="1200" dirty="0" smtClean="0">
                          <a:latin typeface="Meiryo UI" panose="020B0604030504040204" pitchFamily="50" charset="-128"/>
                          <a:ea typeface="Meiryo UI" panose="020B0604030504040204" pitchFamily="50" charset="-128"/>
                        </a:rPr>
                        <a:t>（先端的サービス）</a:t>
                      </a:r>
                      <a:endParaRPr kumimoji="1" lang="ja-JP" altLang="en-US" sz="120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extLst>
                  <a:ext uri="{0D108BD9-81ED-4DB2-BD59-A6C34878D82A}">
                    <a16:rowId xmlns:a16="http://schemas.microsoft.com/office/drawing/2014/main" val="2370363932"/>
                  </a:ext>
                </a:extLst>
              </a:tr>
              <a:tr h="4409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427503171"/>
                  </a:ext>
                </a:extLst>
              </a:tr>
              <a:tr h="8339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Meiryo UI" panose="020B0604030504040204" pitchFamily="50" charset="-128"/>
                          <a:ea typeface="Meiryo UI" panose="020B0604030504040204" pitchFamily="50" charset="-128"/>
                        </a:rPr>
                        <a:t>住民等の意向確認</a:t>
                      </a:r>
                      <a:endParaRPr kumimoji="1" lang="ja-JP" altLang="en-US" sz="120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2"/>
                    </a:solidFill>
                  </a:tcPr>
                </a:tc>
                <a:extLst>
                  <a:ext uri="{0D108BD9-81ED-4DB2-BD59-A6C34878D82A}">
                    <a16:rowId xmlns:a16="http://schemas.microsoft.com/office/drawing/2014/main" val="3832046201"/>
                  </a:ext>
                </a:extLst>
              </a:tr>
              <a:tr h="881879">
                <a:tc>
                  <a:txBody>
                    <a:bodyPr/>
                    <a:lstStyle/>
                    <a:p>
                      <a:r>
                        <a:rPr lang="ja-JP" altLang="en-US" sz="1200" dirty="0" smtClean="0">
                          <a:latin typeface="Meiryo UI" panose="020B0604030504040204" pitchFamily="50" charset="-128"/>
                          <a:ea typeface="Meiryo UI" panose="020B0604030504040204" pitchFamily="50" charset="-128"/>
                        </a:rPr>
                        <a:t>データ連携基盤</a:t>
                      </a:r>
                      <a:endParaRPr lang="ja-JP" altLang="en-US" sz="120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ysDash"/>
                      <a:round/>
                      <a:headEnd type="none" w="med" len="med"/>
                      <a:tailEnd type="none" w="med" len="med"/>
                    </a:lnL>
                    <a:lnR w="3175" cap="flat" cmpd="sng" algn="ctr">
                      <a:solidFill>
                        <a:schemeClr val="bg1">
                          <a:lumMod val="75000"/>
                        </a:schemeClr>
                      </a:solidFill>
                      <a:prstDash val="sysDash"/>
                      <a:round/>
                      <a:headEnd type="none" w="med" len="med"/>
                      <a:tailEnd type="none" w="med" len="med"/>
                    </a:lnR>
                    <a:lnT w="3175" cap="flat" cmpd="sng" algn="ctr">
                      <a:solidFill>
                        <a:schemeClr val="bg1">
                          <a:lumMod val="75000"/>
                        </a:schemeClr>
                      </a:solidFill>
                      <a:prstDash val="sysDash"/>
                      <a:round/>
                      <a:headEnd type="none" w="med" len="med"/>
                      <a:tailEnd type="none" w="med" len="med"/>
                    </a:lnT>
                    <a:lnB w="3175" cap="flat" cmpd="sng" algn="ctr">
                      <a:solidFill>
                        <a:schemeClr val="bg1">
                          <a:lumMod val="75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493197950"/>
                  </a:ext>
                </a:extLst>
              </a:tr>
            </a:tbl>
          </a:graphicData>
        </a:graphic>
      </p:graphicFrame>
      <p:sp>
        <p:nvSpPr>
          <p:cNvPr id="7" name="タイトル 2"/>
          <p:cNvSpPr txBox="1">
            <a:spLocks/>
          </p:cNvSpPr>
          <p:nvPr/>
        </p:nvSpPr>
        <p:spPr>
          <a:xfrm>
            <a:off x="451824" y="131579"/>
            <a:ext cx="7725022"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600" dirty="0" smtClean="0">
                <a:latin typeface="Meiryo UI" panose="020B0604030504040204" pitchFamily="50" charset="-128"/>
                <a:ea typeface="Meiryo UI" panose="020B0604030504040204" pitchFamily="50" charset="-128"/>
              </a:rPr>
              <a:t>全体スケジュール</a:t>
            </a:r>
            <a:endParaRPr lang="ja-JP" altLang="en-US" sz="600" dirty="0">
              <a:latin typeface="Meiryo UI" panose="020B0604030504040204" pitchFamily="50" charset="-128"/>
              <a:ea typeface="Meiryo UI" panose="020B0604030504040204" pitchFamily="50" charset="-128"/>
            </a:endParaRPr>
          </a:p>
        </p:txBody>
      </p:sp>
      <p:cxnSp>
        <p:nvCxnSpPr>
          <p:cNvPr id="8" name="直線コネクタ 7"/>
          <p:cNvCxnSpPr/>
          <p:nvPr/>
        </p:nvCxnSpPr>
        <p:spPr>
          <a:xfrm>
            <a:off x="399072" y="591479"/>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正方形/長方形 11"/>
          <p:cNvSpPr/>
          <p:nvPr/>
        </p:nvSpPr>
        <p:spPr>
          <a:xfrm>
            <a:off x="3712195" y="199685"/>
            <a:ext cx="4818640" cy="276999"/>
          </a:xfrm>
          <a:prstGeom prst="rect">
            <a:avLst/>
          </a:prstGeom>
        </p:spPr>
        <p:txBody>
          <a:bodyPr wrap="square">
            <a:spAutoFit/>
          </a:bodyPr>
          <a:lstStyle/>
          <a:p>
            <a:pPr lvl="0" algn="r" defTabSz="914400" eaLnBrk="0" fontAlgn="base" hangingPunct="0">
              <a:spcBef>
                <a:spcPct val="0"/>
              </a:spcBef>
              <a:spcAft>
                <a:spcPct val="0"/>
              </a:spcAft>
            </a:pPr>
            <a:r>
              <a:rPr lang="ja-JP" altLang="ja-JP" sz="12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様式</a:t>
            </a:r>
            <a:r>
              <a:rPr lang="ja-JP" altLang="en-US" sz="1200" dirty="0" smtClean="0">
                <a:latin typeface="Meiryo UI" panose="020B0604030504040204" pitchFamily="50" charset="-128"/>
                <a:ea typeface="Meiryo UI" panose="020B0604030504040204" pitchFamily="50" charset="-128"/>
                <a:cs typeface="Times New Roman" panose="02020603050405020304" pitchFamily="18" charset="0"/>
              </a:rPr>
              <a:t>は参考です。項目等について自由に記載して</a:t>
            </a:r>
            <a:r>
              <a:rPr lang="ja-JP" altLang="en-US" sz="1200" kern="100" dirty="0">
                <a:solidFill>
                  <a:srgbClr val="000000"/>
                </a:solidFill>
                <a:latin typeface="Meiryo UI" panose="020B0604030504040204" pitchFamily="50" charset="-128"/>
                <a:ea typeface="Meiryo UI" panose="020B0604030504040204" pitchFamily="50" charset="-128"/>
                <a:cs typeface="Times New Roman" panose="02020603050405020304" pitchFamily="18" charset="0"/>
              </a:rPr>
              <a:t>下さい</a:t>
            </a:r>
            <a:r>
              <a:rPr lang="ja-JP" altLang="en-US" sz="1200" dirty="0" smtClean="0">
                <a:latin typeface="Meiryo UI" panose="020B0604030504040204" pitchFamily="50" charset="-128"/>
                <a:ea typeface="Meiryo UI" panose="020B0604030504040204" pitchFamily="50" charset="-128"/>
                <a:cs typeface="Times New Roman" panose="02020603050405020304" pitchFamily="18" charset="0"/>
              </a:rPr>
              <a:t>。</a:t>
            </a:r>
            <a:endParaRPr lang="ja-JP" altLang="ja-JP" sz="1200" dirty="0">
              <a:latin typeface="Meiryo UI" panose="020B0604030504040204" pitchFamily="50" charset="-128"/>
              <a:ea typeface="Meiryo UI" panose="020B0604030504040204" pitchFamily="50" charset="-128"/>
            </a:endParaRPr>
          </a:p>
        </p:txBody>
      </p:sp>
      <p:sp>
        <p:nvSpPr>
          <p:cNvPr id="103" name="右矢印 102"/>
          <p:cNvSpPr/>
          <p:nvPr/>
        </p:nvSpPr>
        <p:spPr>
          <a:xfrm>
            <a:off x="2059360" y="1955617"/>
            <a:ext cx="1501400" cy="233339"/>
          </a:xfrm>
          <a:prstGeom prst="rightArrow">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04" name="テキスト ボックス 103"/>
          <p:cNvSpPr txBox="1"/>
          <p:nvPr/>
        </p:nvSpPr>
        <p:spPr>
          <a:xfrm>
            <a:off x="1795785" y="1745348"/>
            <a:ext cx="832026" cy="286126"/>
          </a:xfrm>
          <a:prstGeom prst="rect">
            <a:avLst/>
          </a:prstGeom>
          <a:noFill/>
        </p:spPr>
        <p:txBody>
          <a:bodyPr wrap="square" rtlCol="0">
            <a:spAutoFit/>
          </a:bodyPr>
          <a:lstStyle/>
          <a:p>
            <a:r>
              <a:rPr kumimoji="1" lang="ja-JP" altLang="en-US" sz="1200" dirty="0" smtClean="0">
                <a:latin typeface="Meiryo UI" panose="020B0604030504040204" pitchFamily="50" charset="-128"/>
                <a:ea typeface="Meiryo UI" panose="020B0604030504040204" pitchFamily="50" charset="-128"/>
              </a:rPr>
              <a:t>実証</a:t>
            </a:r>
            <a:endParaRPr kumimoji="1" lang="ja-JP" altLang="en-US" sz="1200" dirty="0">
              <a:latin typeface="Meiryo UI" panose="020B0604030504040204" pitchFamily="50" charset="-128"/>
              <a:ea typeface="Meiryo UI" panose="020B0604030504040204" pitchFamily="50" charset="-128"/>
            </a:endParaRPr>
          </a:p>
        </p:txBody>
      </p:sp>
      <p:sp>
        <p:nvSpPr>
          <p:cNvPr id="112" name="テキスト ボックス 111"/>
          <p:cNvSpPr txBox="1"/>
          <p:nvPr/>
        </p:nvSpPr>
        <p:spPr>
          <a:xfrm>
            <a:off x="3483677" y="1747829"/>
            <a:ext cx="980055" cy="276999"/>
          </a:xfrm>
          <a:prstGeom prst="rect">
            <a:avLst/>
          </a:prstGeom>
          <a:noFill/>
        </p:spPr>
        <p:txBody>
          <a:bodyPr wrap="square" rtlCol="0">
            <a:spAutoFit/>
          </a:bodyPr>
          <a:lstStyle/>
          <a:p>
            <a:r>
              <a:rPr kumimoji="1" lang="ja-JP" altLang="en-US" sz="1200" b="1" dirty="0" smtClean="0">
                <a:latin typeface="Meiryo UI" panose="020B0604030504040204" pitchFamily="50" charset="-128"/>
                <a:ea typeface="Meiryo UI" panose="020B0604030504040204" pitchFamily="50" charset="-128"/>
              </a:rPr>
              <a:t>実装</a:t>
            </a:r>
            <a:endParaRPr kumimoji="1" lang="ja-JP" altLang="en-US" sz="1200" b="1" dirty="0">
              <a:latin typeface="Meiryo UI" panose="020B0604030504040204" pitchFamily="50" charset="-128"/>
              <a:ea typeface="Meiryo UI" panose="020B0604030504040204" pitchFamily="50" charset="-128"/>
            </a:endParaRPr>
          </a:p>
        </p:txBody>
      </p:sp>
      <p:sp>
        <p:nvSpPr>
          <p:cNvPr id="113" name="右矢印 112"/>
          <p:cNvSpPr/>
          <p:nvPr/>
        </p:nvSpPr>
        <p:spPr>
          <a:xfrm>
            <a:off x="3615597" y="1961218"/>
            <a:ext cx="5853718" cy="227738"/>
          </a:xfrm>
          <a:prstGeom prst="rightArrow">
            <a:avLst/>
          </a:prstGeom>
          <a:solidFill>
            <a:schemeClr val="accent4">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18" name="右矢印 117"/>
          <p:cNvSpPr/>
          <p:nvPr/>
        </p:nvSpPr>
        <p:spPr>
          <a:xfrm>
            <a:off x="3143744" y="2589253"/>
            <a:ext cx="1704540" cy="211692"/>
          </a:xfrm>
          <a:prstGeom prst="rightArrow">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19" name="テキスト ボックス 118"/>
          <p:cNvSpPr txBox="1"/>
          <p:nvPr/>
        </p:nvSpPr>
        <p:spPr>
          <a:xfrm>
            <a:off x="2880169" y="2378983"/>
            <a:ext cx="832026" cy="286126"/>
          </a:xfrm>
          <a:prstGeom prst="rect">
            <a:avLst/>
          </a:prstGeom>
          <a:noFill/>
        </p:spPr>
        <p:txBody>
          <a:bodyPr wrap="square" rtlCol="0">
            <a:spAutoFit/>
          </a:bodyPr>
          <a:lstStyle/>
          <a:p>
            <a:r>
              <a:rPr kumimoji="1" lang="ja-JP" altLang="en-US" sz="1200" dirty="0" smtClean="0">
                <a:latin typeface="Meiryo UI" panose="020B0604030504040204" pitchFamily="50" charset="-128"/>
                <a:ea typeface="Meiryo UI" panose="020B0604030504040204" pitchFamily="50" charset="-128"/>
              </a:rPr>
              <a:t>実証</a:t>
            </a:r>
            <a:endParaRPr kumimoji="1" lang="ja-JP" altLang="en-US" sz="1200" dirty="0">
              <a:latin typeface="Meiryo UI" panose="020B0604030504040204" pitchFamily="50" charset="-128"/>
              <a:ea typeface="Meiryo UI" panose="020B0604030504040204" pitchFamily="50" charset="-128"/>
            </a:endParaRPr>
          </a:p>
        </p:txBody>
      </p:sp>
      <p:sp>
        <p:nvSpPr>
          <p:cNvPr id="120" name="テキスト ボックス 119"/>
          <p:cNvSpPr txBox="1"/>
          <p:nvPr/>
        </p:nvSpPr>
        <p:spPr>
          <a:xfrm>
            <a:off x="4848284" y="2404216"/>
            <a:ext cx="980055" cy="276999"/>
          </a:xfrm>
          <a:prstGeom prst="rect">
            <a:avLst/>
          </a:prstGeom>
          <a:noFill/>
        </p:spPr>
        <p:txBody>
          <a:bodyPr wrap="square" rtlCol="0">
            <a:spAutoFit/>
          </a:bodyPr>
          <a:lstStyle/>
          <a:p>
            <a:r>
              <a:rPr kumimoji="1" lang="ja-JP" altLang="en-US" sz="1200" b="1" dirty="0" smtClean="0">
                <a:latin typeface="Meiryo UI" panose="020B0604030504040204" pitchFamily="50" charset="-128"/>
                <a:ea typeface="Meiryo UI" panose="020B0604030504040204" pitchFamily="50" charset="-128"/>
              </a:rPr>
              <a:t>実装</a:t>
            </a:r>
            <a:endParaRPr kumimoji="1" lang="ja-JP" altLang="en-US" sz="1200" b="1" dirty="0">
              <a:latin typeface="Meiryo UI" panose="020B0604030504040204" pitchFamily="50" charset="-128"/>
              <a:ea typeface="Meiryo UI" panose="020B0604030504040204" pitchFamily="50" charset="-128"/>
            </a:endParaRPr>
          </a:p>
        </p:txBody>
      </p:sp>
      <p:sp>
        <p:nvSpPr>
          <p:cNvPr id="121" name="右矢印 120"/>
          <p:cNvSpPr/>
          <p:nvPr/>
        </p:nvSpPr>
        <p:spPr>
          <a:xfrm>
            <a:off x="4908719" y="2594955"/>
            <a:ext cx="4616254" cy="205989"/>
          </a:xfrm>
          <a:prstGeom prst="rightArrow">
            <a:avLst/>
          </a:prstGeom>
          <a:solidFill>
            <a:schemeClr val="accent4">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25" name="テキスト ボックス 124"/>
          <p:cNvSpPr txBox="1"/>
          <p:nvPr/>
        </p:nvSpPr>
        <p:spPr>
          <a:xfrm>
            <a:off x="776962" y="3582997"/>
            <a:ext cx="490028" cy="553998"/>
          </a:xfrm>
          <a:prstGeom prst="rect">
            <a:avLst/>
          </a:prstGeom>
          <a:noFill/>
        </p:spPr>
        <p:txBody>
          <a:bodyPr wrap="square" rtlCol="0">
            <a:spAutoFit/>
          </a:bodyPr>
          <a:lstStyle/>
          <a:p>
            <a:r>
              <a:rPr kumimoji="1" lang="ja-JP" altLang="en-US" sz="1000" b="1" dirty="0" smtClean="0">
                <a:latin typeface="Meiryo UI" panose="020B0604030504040204" pitchFamily="50" charset="-128"/>
                <a:ea typeface="Meiryo UI" panose="020B0604030504040204" pitchFamily="50" charset="-128"/>
              </a:rPr>
              <a:t>・</a:t>
            </a:r>
            <a:endParaRPr kumimoji="1" lang="en-US" altLang="ja-JP" sz="1000" b="1" dirty="0" smtClean="0">
              <a:latin typeface="Meiryo UI" panose="020B0604030504040204" pitchFamily="50" charset="-128"/>
              <a:ea typeface="Meiryo UI" panose="020B0604030504040204" pitchFamily="50" charset="-128"/>
            </a:endParaRPr>
          </a:p>
          <a:p>
            <a:r>
              <a:rPr kumimoji="1" lang="ja-JP" altLang="en-US" sz="1000" b="1" dirty="0" smtClean="0">
                <a:latin typeface="Meiryo UI" panose="020B0604030504040204" pitchFamily="50" charset="-128"/>
                <a:ea typeface="Meiryo UI" panose="020B0604030504040204" pitchFamily="50" charset="-128"/>
              </a:rPr>
              <a:t>・</a:t>
            </a:r>
            <a:endParaRPr kumimoji="1" lang="en-US" altLang="ja-JP" sz="1000" b="1" dirty="0" smtClean="0">
              <a:latin typeface="Meiryo UI" panose="020B0604030504040204" pitchFamily="50" charset="-128"/>
              <a:ea typeface="Meiryo UI" panose="020B0604030504040204" pitchFamily="50" charset="-128"/>
            </a:endParaRPr>
          </a:p>
          <a:p>
            <a:r>
              <a:rPr kumimoji="1" lang="ja-JP" altLang="en-US" sz="1000" b="1" dirty="0">
                <a:latin typeface="Meiryo UI" panose="020B0604030504040204" pitchFamily="50" charset="-128"/>
                <a:ea typeface="Meiryo UI" panose="020B0604030504040204" pitchFamily="50" charset="-128"/>
              </a:rPr>
              <a:t>・</a:t>
            </a:r>
          </a:p>
        </p:txBody>
      </p:sp>
      <p:sp>
        <p:nvSpPr>
          <p:cNvPr id="126" name="山形 125"/>
          <p:cNvSpPr/>
          <p:nvPr/>
        </p:nvSpPr>
        <p:spPr>
          <a:xfrm>
            <a:off x="9013369" y="5395955"/>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27" name="山形 126"/>
          <p:cNvSpPr/>
          <p:nvPr/>
        </p:nvSpPr>
        <p:spPr>
          <a:xfrm>
            <a:off x="1736827" y="5403569"/>
            <a:ext cx="1426822" cy="134622"/>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28" name="山形 127"/>
          <p:cNvSpPr/>
          <p:nvPr/>
        </p:nvSpPr>
        <p:spPr>
          <a:xfrm>
            <a:off x="6903221" y="5400020"/>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29" name="山形 128"/>
          <p:cNvSpPr/>
          <p:nvPr/>
        </p:nvSpPr>
        <p:spPr>
          <a:xfrm>
            <a:off x="7331112" y="5395529"/>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31" name="山形 130"/>
          <p:cNvSpPr/>
          <p:nvPr/>
        </p:nvSpPr>
        <p:spPr>
          <a:xfrm>
            <a:off x="7752348" y="5399167"/>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32" name="山形 131"/>
          <p:cNvSpPr/>
          <p:nvPr/>
        </p:nvSpPr>
        <p:spPr>
          <a:xfrm>
            <a:off x="8180240" y="5395529"/>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33" name="山形 132"/>
          <p:cNvSpPr/>
          <p:nvPr/>
        </p:nvSpPr>
        <p:spPr>
          <a:xfrm>
            <a:off x="8608132" y="5395955"/>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34" name="テキスト ボックス 133"/>
          <p:cNvSpPr txBox="1"/>
          <p:nvPr/>
        </p:nvSpPr>
        <p:spPr>
          <a:xfrm>
            <a:off x="1656187" y="5116316"/>
            <a:ext cx="1535883" cy="276999"/>
          </a:xfrm>
          <a:prstGeom prst="rect">
            <a:avLst/>
          </a:prstGeom>
          <a:noFill/>
        </p:spPr>
        <p:txBody>
          <a:bodyPr wrap="square" rtlCol="0">
            <a:spAutoFit/>
          </a:bodyPr>
          <a:lstStyle/>
          <a:p>
            <a:r>
              <a:rPr kumimoji="1" lang="ja-JP" altLang="en-US" sz="1200" dirty="0" smtClean="0">
                <a:latin typeface="Meiryo UI" panose="020B0604030504040204" pitchFamily="50" charset="-128"/>
                <a:ea typeface="Meiryo UI" panose="020B0604030504040204" pitchFamily="50" charset="-128"/>
              </a:rPr>
              <a:t>システム開発</a:t>
            </a:r>
            <a:endParaRPr kumimoji="1" lang="ja-JP" altLang="en-US" sz="1200" dirty="0">
              <a:latin typeface="Meiryo UI" panose="020B0604030504040204" pitchFamily="50" charset="-128"/>
              <a:ea typeface="Meiryo UI" panose="020B0604030504040204" pitchFamily="50" charset="-128"/>
            </a:endParaRPr>
          </a:p>
        </p:txBody>
      </p:sp>
      <p:sp>
        <p:nvSpPr>
          <p:cNvPr id="135" name="山形 134"/>
          <p:cNvSpPr/>
          <p:nvPr/>
        </p:nvSpPr>
        <p:spPr>
          <a:xfrm>
            <a:off x="3974591" y="5395955"/>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37" name="山形 136"/>
          <p:cNvSpPr/>
          <p:nvPr/>
        </p:nvSpPr>
        <p:spPr>
          <a:xfrm>
            <a:off x="4395827" y="5399593"/>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40" name="山形 139"/>
          <p:cNvSpPr/>
          <p:nvPr/>
        </p:nvSpPr>
        <p:spPr>
          <a:xfrm>
            <a:off x="4823719" y="5395955"/>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41" name="山形 140"/>
          <p:cNvSpPr/>
          <p:nvPr/>
        </p:nvSpPr>
        <p:spPr>
          <a:xfrm>
            <a:off x="5242819" y="5396381"/>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42" name="山形 141"/>
          <p:cNvSpPr/>
          <p:nvPr/>
        </p:nvSpPr>
        <p:spPr>
          <a:xfrm>
            <a:off x="5659783" y="5395529"/>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44" name="山形 143"/>
          <p:cNvSpPr/>
          <p:nvPr/>
        </p:nvSpPr>
        <p:spPr>
          <a:xfrm>
            <a:off x="6081019" y="5399167"/>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51" name="山形 150"/>
          <p:cNvSpPr/>
          <p:nvPr/>
        </p:nvSpPr>
        <p:spPr>
          <a:xfrm>
            <a:off x="6491327" y="5395529"/>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53" name="山形 152"/>
          <p:cNvSpPr/>
          <p:nvPr/>
        </p:nvSpPr>
        <p:spPr>
          <a:xfrm>
            <a:off x="3563551" y="5393315"/>
            <a:ext cx="421236" cy="171957"/>
          </a:xfrm>
          <a:prstGeom prst="chevron">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79" name="テキスト ボックス 178"/>
          <p:cNvSpPr txBox="1"/>
          <p:nvPr/>
        </p:nvSpPr>
        <p:spPr>
          <a:xfrm>
            <a:off x="2888464" y="5120438"/>
            <a:ext cx="917022" cy="276999"/>
          </a:xfrm>
          <a:prstGeom prst="rect">
            <a:avLst/>
          </a:prstGeom>
          <a:noFill/>
        </p:spPr>
        <p:txBody>
          <a:bodyPr wrap="square" rtlCol="0">
            <a:spAutoFit/>
          </a:bodyPr>
          <a:lstStyle/>
          <a:p>
            <a:pPr algn="ctr"/>
            <a:r>
              <a:rPr kumimoji="1" lang="ja-JP" altLang="en-US" sz="1200" dirty="0" smtClean="0">
                <a:latin typeface="Meiryo UI" panose="020B0604030504040204" pitchFamily="50" charset="-128"/>
                <a:ea typeface="Meiryo UI" panose="020B0604030504040204" pitchFamily="50" charset="-128"/>
              </a:rPr>
              <a:t>運用</a:t>
            </a:r>
            <a:r>
              <a:rPr kumimoji="1" lang="ja-JP" altLang="en-US" sz="1200" dirty="0">
                <a:latin typeface="Meiryo UI" panose="020B0604030504040204" pitchFamily="50" charset="-128"/>
                <a:ea typeface="Meiryo UI" panose="020B0604030504040204" pitchFamily="50" charset="-128"/>
              </a:rPr>
              <a:t>開始</a:t>
            </a:r>
          </a:p>
        </p:txBody>
      </p:sp>
      <p:sp>
        <p:nvSpPr>
          <p:cNvPr id="180" name="楕円 179"/>
          <p:cNvSpPr/>
          <p:nvPr/>
        </p:nvSpPr>
        <p:spPr>
          <a:xfrm>
            <a:off x="3275568" y="5384639"/>
            <a:ext cx="188055" cy="1934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右矢印 198"/>
          <p:cNvSpPr/>
          <p:nvPr/>
        </p:nvSpPr>
        <p:spPr>
          <a:xfrm>
            <a:off x="3371373" y="3235084"/>
            <a:ext cx="1501400" cy="233339"/>
          </a:xfrm>
          <a:prstGeom prst="rightArrow">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00" name="右矢印 199"/>
          <p:cNvSpPr/>
          <p:nvPr/>
        </p:nvSpPr>
        <p:spPr>
          <a:xfrm>
            <a:off x="4974103" y="3216033"/>
            <a:ext cx="1538035" cy="222910"/>
          </a:xfrm>
          <a:prstGeom prst="rightArrow">
            <a:avLst/>
          </a:prstGeom>
          <a:solidFill>
            <a:schemeClr val="accent4">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01" name="テキスト ボックス 200"/>
          <p:cNvSpPr txBox="1"/>
          <p:nvPr/>
        </p:nvSpPr>
        <p:spPr>
          <a:xfrm>
            <a:off x="3545017" y="3042495"/>
            <a:ext cx="832026" cy="286126"/>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調査</a:t>
            </a:r>
          </a:p>
        </p:txBody>
      </p:sp>
      <p:sp>
        <p:nvSpPr>
          <p:cNvPr id="202" name="テキスト ボックス 201"/>
          <p:cNvSpPr txBox="1"/>
          <p:nvPr/>
        </p:nvSpPr>
        <p:spPr>
          <a:xfrm>
            <a:off x="4903105" y="3048167"/>
            <a:ext cx="832026" cy="286126"/>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実証</a:t>
            </a:r>
          </a:p>
        </p:txBody>
      </p:sp>
      <p:sp>
        <p:nvSpPr>
          <p:cNvPr id="206" name="右矢印 205"/>
          <p:cNvSpPr/>
          <p:nvPr/>
        </p:nvSpPr>
        <p:spPr>
          <a:xfrm>
            <a:off x="6878215" y="3230122"/>
            <a:ext cx="2524596" cy="208821"/>
          </a:xfrm>
          <a:prstGeom prst="rightArrow">
            <a:avLst/>
          </a:prstGeom>
          <a:solidFill>
            <a:schemeClr val="accent4">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10" name="テキスト ボックス 209"/>
          <p:cNvSpPr txBox="1"/>
          <p:nvPr/>
        </p:nvSpPr>
        <p:spPr>
          <a:xfrm>
            <a:off x="6824023" y="3024046"/>
            <a:ext cx="980055" cy="276999"/>
          </a:xfrm>
          <a:prstGeom prst="rect">
            <a:avLst/>
          </a:prstGeom>
          <a:noFill/>
        </p:spPr>
        <p:txBody>
          <a:bodyPr wrap="square" rtlCol="0">
            <a:spAutoFit/>
          </a:bodyPr>
          <a:lstStyle/>
          <a:p>
            <a:r>
              <a:rPr kumimoji="1" lang="ja-JP" altLang="en-US" sz="1200" b="1" dirty="0" smtClean="0">
                <a:latin typeface="Meiryo UI" panose="020B0604030504040204" pitchFamily="50" charset="-128"/>
                <a:ea typeface="Meiryo UI" panose="020B0604030504040204" pitchFamily="50" charset="-128"/>
              </a:rPr>
              <a:t>実装</a:t>
            </a:r>
            <a:endParaRPr kumimoji="1" lang="ja-JP" altLang="en-US" sz="1200" b="1" dirty="0">
              <a:latin typeface="Meiryo UI" panose="020B0604030504040204" pitchFamily="50" charset="-128"/>
              <a:ea typeface="Meiryo UI" panose="020B0604030504040204" pitchFamily="50" charset="-128"/>
            </a:endParaRPr>
          </a:p>
        </p:txBody>
      </p:sp>
      <p:sp>
        <p:nvSpPr>
          <p:cNvPr id="100" name="楕円 99"/>
          <p:cNvSpPr/>
          <p:nvPr/>
        </p:nvSpPr>
        <p:spPr>
          <a:xfrm>
            <a:off x="5482658" y="1220090"/>
            <a:ext cx="188055" cy="1934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テキスト ボックス 101"/>
          <p:cNvSpPr txBox="1"/>
          <p:nvPr/>
        </p:nvSpPr>
        <p:spPr>
          <a:xfrm>
            <a:off x="4846621" y="1413521"/>
            <a:ext cx="2053003" cy="276999"/>
          </a:xfrm>
          <a:prstGeom prst="rect">
            <a:avLst/>
          </a:prstGeom>
          <a:noFill/>
        </p:spPr>
        <p:txBody>
          <a:bodyPr wrap="square" rtlCol="0">
            <a:spAutoFit/>
          </a:bodyPr>
          <a:lstStyle/>
          <a:p>
            <a:r>
              <a:rPr kumimoji="1" lang="en-US" altLang="ja-JP" sz="1200" dirty="0" smtClean="0">
                <a:latin typeface="Meiryo UI" panose="020B0604030504040204" pitchFamily="50" charset="-128"/>
                <a:ea typeface="Meiryo UI" panose="020B0604030504040204" pitchFamily="50" charset="-128"/>
              </a:rPr>
              <a:t>10</a:t>
            </a:r>
            <a:r>
              <a:rPr kumimoji="1" lang="ja-JP" altLang="en-US" sz="1200" dirty="0" smtClean="0">
                <a:latin typeface="Meiryo UI" panose="020B0604030504040204" pitchFamily="50" charset="-128"/>
                <a:ea typeface="Meiryo UI" panose="020B0604030504040204" pitchFamily="50" charset="-128"/>
              </a:rPr>
              <a:t>月：〇〇事業完成</a:t>
            </a:r>
            <a:endParaRPr kumimoji="1" lang="ja-JP" altLang="en-US" sz="1200" dirty="0">
              <a:latin typeface="Meiryo UI" panose="020B0604030504040204" pitchFamily="50" charset="-128"/>
              <a:ea typeface="Meiryo UI" panose="020B0604030504040204" pitchFamily="50" charset="-128"/>
            </a:endParaRPr>
          </a:p>
        </p:txBody>
      </p:sp>
      <p:sp>
        <p:nvSpPr>
          <p:cNvPr id="2" name="右矢印 1"/>
          <p:cNvSpPr/>
          <p:nvPr/>
        </p:nvSpPr>
        <p:spPr>
          <a:xfrm>
            <a:off x="2059360" y="4236714"/>
            <a:ext cx="1652835" cy="510361"/>
          </a:xfrm>
          <a:prstGeom prst="rightArrow">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3" name="テキスト ボックス 192"/>
          <p:cNvSpPr txBox="1"/>
          <p:nvPr/>
        </p:nvSpPr>
        <p:spPr>
          <a:xfrm>
            <a:off x="2084299" y="4363710"/>
            <a:ext cx="1272439" cy="261610"/>
          </a:xfrm>
          <a:prstGeom prst="rect">
            <a:avLst/>
          </a:prstGeom>
          <a:noFill/>
        </p:spPr>
        <p:txBody>
          <a:bodyPr wrap="square" rtlCol="0">
            <a:spAutoFit/>
          </a:bodyPr>
          <a:lstStyle/>
          <a:p>
            <a:r>
              <a:rPr kumimoji="1" lang="ja-JP" altLang="en-US" sz="1100" dirty="0" smtClean="0">
                <a:latin typeface="Meiryo UI" panose="020B0604030504040204" pitchFamily="50" charset="-128"/>
                <a:ea typeface="Meiryo UI" panose="020B0604030504040204" pitchFamily="50" charset="-128"/>
              </a:rPr>
              <a:t>住民説明会実施</a:t>
            </a:r>
            <a:endParaRPr kumimoji="1" lang="ja-JP" altLang="en-US" sz="1100" dirty="0">
              <a:latin typeface="Meiryo UI" panose="020B0604030504040204" pitchFamily="50" charset="-128"/>
              <a:ea typeface="Meiryo UI" panose="020B0604030504040204" pitchFamily="50" charset="-128"/>
            </a:endParaRPr>
          </a:p>
        </p:txBody>
      </p:sp>
      <p:sp>
        <p:nvSpPr>
          <p:cNvPr id="55" name="楕円 54"/>
          <p:cNvSpPr/>
          <p:nvPr/>
        </p:nvSpPr>
        <p:spPr>
          <a:xfrm>
            <a:off x="6990563" y="1223288"/>
            <a:ext cx="188055" cy="1934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p:cNvSpPr txBox="1"/>
          <p:nvPr/>
        </p:nvSpPr>
        <p:spPr>
          <a:xfrm>
            <a:off x="6824988" y="1416719"/>
            <a:ext cx="2248602"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５</a:t>
            </a:r>
            <a:r>
              <a:rPr kumimoji="1" lang="ja-JP" altLang="en-US" sz="1200" dirty="0" smtClean="0">
                <a:latin typeface="Meiryo UI" panose="020B0604030504040204" pitchFamily="50" charset="-128"/>
                <a:ea typeface="Meiryo UI" panose="020B0604030504040204" pitchFamily="50" charset="-128"/>
              </a:rPr>
              <a:t>月：国際イベント開催</a:t>
            </a:r>
            <a:endParaRPr kumimoji="1" lang="ja-JP" altLang="en-US" sz="1200" dirty="0">
              <a:latin typeface="Meiryo UI" panose="020B0604030504040204" pitchFamily="50" charset="-128"/>
              <a:ea typeface="Meiryo UI" panose="020B0604030504040204" pitchFamily="50" charset="-128"/>
            </a:endParaRPr>
          </a:p>
        </p:txBody>
      </p:sp>
      <p:sp>
        <p:nvSpPr>
          <p:cNvPr id="57" name="楕円 56"/>
          <p:cNvSpPr/>
          <p:nvPr/>
        </p:nvSpPr>
        <p:spPr>
          <a:xfrm>
            <a:off x="3143744" y="1217713"/>
            <a:ext cx="188055" cy="1934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テキスト ボックス 57"/>
          <p:cNvSpPr txBox="1"/>
          <p:nvPr/>
        </p:nvSpPr>
        <p:spPr>
          <a:xfrm>
            <a:off x="2549595" y="1410951"/>
            <a:ext cx="2053003"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12</a:t>
            </a:r>
            <a:r>
              <a:rPr kumimoji="1" lang="ja-JP" altLang="en-US" sz="1200" dirty="0" smtClean="0">
                <a:latin typeface="Meiryo UI" panose="020B0604030504040204" pitchFamily="50" charset="-128"/>
                <a:ea typeface="Meiryo UI" panose="020B0604030504040204" pitchFamily="50" charset="-128"/>
              </a:rPr>
              <a:t>月：市庁舎完成</a:t>
            </a:r>
            <a:endParaRPr kumimoji="1" lang="ja-JP" altLang="en-US" sz="1200" dirty="0">
              <a:latin typeface="Meiryo UI" panose="020B0604030504040204" pitchFamily="50" charset="-128"/>
              <a:ea typeface="Meiryo UI" panose="020B0604030504040204" pitchFamily="50" charset="-128"/>
            </a:endParaRPr>
          </a:p>
        </p:txBody>
      </p:sp>
      <p:sp>
        <p:nvSpPr>
          <p:cNvPr id="59" name="テキスト ボックス 58"/>
          <p:cNvSpPr txBox="1"/>
          <p:nvPr/>
        </p:nvSpPr>
        <p:spPr>
          <a:xfrm rot="19677965">
            <a:off x="1558997" y="2601998"/>
            <a:ext cx="6520962"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8000" b="0" i="0" u="none" strike="noStrike" kern="1200" cap="none" spc="0" normalizeH="0" baseline="0" noProof="0" dirty="0" smtClean="0">
                <a:ln>
                  <a:noFill/>
                </a:ln>
                <a:solidFill>
                  <a:srgbClr val="FF7C80"/>
                </a:solidFill>
                <a:effectLst/>
                <a:uLnTx/>
                <a:uFillTx/>
                <a:latin typeface="HGS創英角ｺﾞｼｯｸUB" panose="020B0900000000000000" pitchFamily="50" charset="-128"/>
                <a:ea typeface="HGS創英角ｺﾞｼｯｸUB" panose="020B0900000000000000" pitchFamily="50" charset="-128"/>
                <a:cs typeface="+mn-cs"/>
              </a:rPr>
              <a:t>サンプル</a:t>
            </a:r>
          </a:p>
        </p:txBody>
      </p:sp>
      <p:sp>
        <p:nvSpPr>
          <p:cNvPr id="49" name="Rectangle 7"/>
          <p:cNvSpPr>
            <a:spLocks noChangeArrowheads="1"/>
          </p:cNvSpPr>
          <p:nvPr/>
        </p:nvSpPr>
        <p:spPr bwMode="auto">
          <a:xfrm>
            <a:off x="8500532" y="138610"/>
            <a:ext cx="1117293" cy="30777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Ⅰ</a:t>
            </a:r>
            <a:r>
              <a:rPr kumimoji="0" lang="ja-JP" altLang="en-US"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　</a:t>
            </a:r>
            <a:r>
              <a:rPr kumimoji="0" lang="ja-JP" altLang="ja-JP"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概要</a:t>
            </a:r>
            <a:endParaRPr kumimoji="0" lang="ja-JP" altLang="ja-JP" sz="36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endParaRPr>
          </a:p>
        </p:txBody>
      </p:sp>
      <p:sp>
        <p:nvSpPr>
          <p:cNvPr id="50"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4</a:t>
            </a:fld>
            <a:endParaRPr kumimoji="1" lang="ja-JP" altLang="en-US"/>
          </a:p>
        </p:txBody>
      </p:sp>
    </p:spTree>
    <p:extLst>
      <p:ext uri="{BB962C8B-B14F-4D97-AF65-F5344CB8AC3E}">
        <p14:creationId xmlns:p14="http://schemas.microsoft.com/office/powerpoint/2010/main" val="3259593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2"/>
          <p:cNvSpPr txBox="1">
            <a:spLocks/>
          </p:cNvSpPr>
          <p:nvPr/>
        </p:nvSpPr>
        <p:spPr>
          <a:xfrm>
            <a:off x="451824" y="131579"/>
            <a:ext cx="390036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endParaRPr lang="ja-JP" altLang="en-US" sz="1100" dirty="0">
              <a:latin typeface="Meiryo UI" panose="020B0604030504040204" pitchFamily="50" charset="-128"/>
              <a:ea typeface="Meiryo UI" panose="020B0604030504040204" pitchFamily="50" charset="-128"/>
            </a:endParaRPr>
          </a:p>
        </p:txBody>
      </p:sp>
      <p:cxnSp>
        <p:nvCxnSpPr>
          <p:cNvPr id="8" name="直線コネクタ 7"/>
          <p:cNvCxnSpPr/>
          <p:nvPr/>
        </p:nvCxnSpPr>
        <p:spPr>
          <a:xfrm>
            <a:off x="399072" y="591479"/>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タイトル 2"/>
          <p:cNvSpPr txBox="1">
            <a:spLocks/>
          </p:cNvSpPr>
          <p:nvPr/>
        </p:nvSpPr>
        <p:spPr>
          <a:xfrm>
            <a:off x="451824" y="131579"/>
            <a:ext cx="5676414"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600" dirty="0" smtClean="0">
                <a:latin typeface="Meiryo UI" panose="020B0604030504040204" pitchFamily="50" charset="-128"/>
                <a:ea typeface="Meiryo UI" panose="020B0604030504040204" pitchFamily="50" charset="-128"/>
              </a:rPr>
              <a:t>スーパーシティ構想の推進体制</a:t>
            </a:r>
            <a:endParaRPr lang="ja-JP" altLang="en-US" sz="1600" dirty="0">
              <a:latin typeface="Meiryo UI" panose="020B0604030504040204" pitchFamily="50" charset="-128"/>
              <a:ea typeface="Meiryo UI" panose="020B0604030504040204" pitchFamily="50" charset="-128"/>
            </a:endParaRPr>
          </a:p>
        </p:txBody>
      </p:sp>
      <p:sp>
        <p:nvSpPr>
          <p:cNvPr id="9"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5</a:t>
            </a:fld>
            <a:endParaRPr kumimoji="1" lang="ja-JP" altLang="en-US"/>
          </a:p>
        </p:txBody>
      </p:sp>
      <p:sp>
        <p:nvSpPr>
          <p:cNvPr id="13" name="Rectangle 1"/>
          <p:cNvSpPr>
            <a:spLocks noChangeArrowheads="1"/>
          </p:cNvSpPr>
          <p:nvPr/>
        </p:nvSpPr>
        <p:spPr bwMode="auto">
          <a:xfrm>
            <a:off x="451824" y="704700"/>
            <a:ext cx="894724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ja-JP" altLang="en-US" sz="1100" dirty="0" smtClean="0">
                <a:latin typeface="Meiryo UI" panose="020B0604030504040204" pitchFamily="50" charset="-128"/>
                <a:ea typeface="Meiryo UI" panose="020B0604030504040204" pitchFamily="50" charset="-128"/>
              </a:rPr>
              <a:t>スーパーシティ構想を推進する組織体制（地方公共団体、関係団体、組織、アーキテクト等の関係）について記載するとともに、</a:t>
            </a:r>
            <a:endParaRPr lang="en-US" altLang="ja-JP" sz="1100" dirty="0" smtClean="0">
              <a:latin typeface="Meiryo UI" panose="020B0604030504040204" pitchFamily="50" charset="-128"/>
              <a:ea typeface="Meiryo UI" panose="020B0604030504040204" pitchFamily="50" charset="-128"/>
            </a:endParaRPr>
          </a:p>
          <a:p>
            <a:pPr lvl="0" defTabSz="914400" eaLnBrk="0" fontAlgn="base" hangingPunct="0">
              <a:spcBef>
                <a:spcPct val="0"/>
              </a:spcBef>
              <a:spcAft>
                <a:spcPct val="0"/>
              </a:spcAft>
            </a:pPr>
            <a:r>
              <a:rPr lang="ja-JP" altLang="en-US" sz="1100" dirty="0" smtClean="0">
                <a:latin typeface="Meiryo UI" panose="020B0604030504040204" pitchFamily="50" charset="-128"/>
                <a:ea typeface="Meiryo UI" panose="020B0604030504040204" pitchFamily="50" charset="-128"/>
              </a:rPr>
              <a:t>ツリー図等を貼付して</a:t>
            </a:r>
            <a:r>
              <a:rPr lang="ja-JP" altLang="en-US" sz="1100" kern="100" dirty="0">
                <a:solidFill>
                  <a:srgbClr val="000000"/>
                </a:solidFill>
                <a:latin typeface="Meiryo UI" panose="020B0604030504040204" pitchFamily="50" charset="-128"/>
                <a:ea typeface="Meiryo UI" panose="020B0604030504040204" pitchFamily="50" charset="-128"/>
                <a:cs typeface="Times New Roman" panose="02020603050405020304" pitchFamily="18" charset="0"/>
              </a:rPr>
              <a:t>下さい</a:t>
            </a:r>
            <a:r>
              <a:rPr lang="ja-JP" altLang="en-US" sz="1100" dirty="0" smtClean="0">
                <a:latin typeface="Meiryo UI" panose="020B0604030504040204" pitchFamily="50" charset="-128"/>
                <a:ea typeface="Meiryo UI" panose="020B0604030504040204" pitchFamily="50" charset="-128"/>
              </a:rPr>
              <a:t>。</a:t>
            </a:r>
            <a:endParaRPr kumimoji="0" lang="ja-JP" altLang="ja-JP" sz="1100" b="0" i="0" u="none"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endParaRPr>
          </a:p>
        </p:txBody>
      </p:sp>
      <p:sp>
        <p:nvSpPr>
          <p:cNvPr id="11" name="Rectangle 7"/>
          <p:cNvSpPr>
            <a:spLocks noChangeArrowheads="1"/>
          </p:cNvSpPr>
          <p:nvPr/>
        </p:nvSpPr>
        <p:spPr bwMode="auto">
          <a:xfrm>
            <a:off x="8500532" y="138610"/>
            <a:ext cx="1117293" cy="30777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Ⅰ</a:t>
            </a:r>
            <a:r>
              <a:rPr kumimoji="0" lang="ja-JP" altLang="en-US"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　</a:t>
            </a:r>
            <a:r>
              <a:rPr kumimoji="0" lang="ja-JP" altLang="ja-JP" sz="14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概要</a:t>
            </a:r>
            <a:endParaRPr kumimoji="0" lang="ja-JP" altLang="ja-JP" sz="3600" b="0" i="0" u="sng"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1579027" y="2961133"/>
            <a:ext cx="6520962" cy="707886"/>
          </a:xfrm>
          <a:prstGeom prst="rect">
            <a:avLst/>
          </a:prstGeom>
          <a:noFill/>
        </p:spPr>
        <p:txBody>
          <a:bodyPr wrap="square" rtlCol="0">
            <a:spAutoFit/>
          </a:bodyPr>
          <a:lstStyle/>
          <a:p>
            <a:pPr algn="ctr"/>
            <a:r>
              <a:rPr kumimoji="1" lang="ja-JP" altLang="en-US"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rPr>
              <a:t>様式自由</a:t>
            </a:r>
            <a:endParaRPr kumimoji="1" lang="en-US" altLang="ja-JP"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1170514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2"/>
          <p:cNvSpPr txBox="1">
            <a:spLocks/>
          </p:cNvSpPr>
          <p:nvPr/>
        </p:nvSpPr>
        <p:spPr>
          <a:xfrm>
            <a:off x="451824" y="113995"/>
            <a:ext cx="390036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endParaRPr lang="ja-JP" altLang="en-US" sz="1100" dirty="0">
              <a:latin typeface="Meiryo UI" panose="020B0604030504040204" pitchFamily="50" charset="-128"/>
              <a:ea typeface="Meiryo UI" panose="020B0604030504040204" pitchFamily="50" charset="-128"/>
            </a:endParaRPr>
          </a:p>
        </p:txBody>
      </p:sp>
      <p:cxnSp>
        <p:nvCxnSpPr>
          <p:cNvPr id="8" name="直線コネクタ 7"/>
          <p:cNvCxnSpPr/>
          <p:nvPr/>
        </p:nvCxnSpPr>
        <p:spPr>
          <a:xfrm>
            <a:off x="399072" y="583926"/>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タイトル 2"/>
          <p:cNvSpPr txBox="1">
            <a:spLocks/>
          </p:cNvSpPr>
          <p:nvPr/>
        </p:nvSpPr>
        <p:spPr>
          <a:xfrm>
            <a:off x="5409034" y="0"/>
            <a:ext cx="4455233"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400" u="sng" dirty="0" smtClean="0">
                <a:latin typeface="Meiryo UI" panose="020B0604030504040204" pitchFamily="50" charset="-128"/>
                <a:ea typeface="Meiryo UI" panose="020B0604030504040204" pitchFamily="50" charset="-128"/>
              </a:rPr>
              <a:t>Ⅱ</a:t>
            </a:r>
            <a:r>
              <a:rPr lang="ja-JP" altLang="en-US" sz="1400" u="sng" dirty="0" smtClean="0">
                <a:latin typeface="Meiryo UI" panose="020B0604030504040204" pitchFamily="50" charset="-128"/>
                <a:ea typeface="Meiryo UI" panose="020B0604030504040204" pitchFamily="50" charset="-128"/>
              </a:rPr>
              <a:t>➀「複数分野の先端的サービスの提供」に関する事項</a:t>
            </a:r>
            <a:endParaRPr lang="ja-JP" altLang="en-US" sz="1400" u="sng" dirty="0">
              <a:latin typeface="Meiryo UI" panose="020B0604030504040204" pitchFamily="50" charset="-128"/>
              <a:ea typeface="Meiryo UI" panose="020B0604030504040204" pitchFamily="50" charset="-128"/>
            </a:endParaRPr>
          </a:p>
        </p:txBody>
      </p:sp>
      <p:sp>
        <p:nvSpPr>
          <p:cNvPr id="9"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6</a:t>
            </a:fld>
            <a:endParaRPr kumimoji="1" lang="ja-JP" altLang="en-US"/>
          </a:p>
        </p:txBody>
      </p:sp>
      <p:sp>
        <p:nvSpPr>
          <p:cNvPr id="13" name="Rectangle 1"/>
          <p:cNvSpPr>
            <a:spLocks noChangeArrowheads="1"/>
          </p:cNvSpPr>
          <p:nvPr/>
        </p:nvSpPr>
        <p:spPr bwMode="auto">
          <a:xfrm>
            <a:off x="622585" y="964581"/>
            <a:ext cx="8749730"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ja-JP" altLang="en-US" sz="1050" dirty="0" smtClean="0">
                <a:latin typeface="Meiryo UI" panose="020B0604030504040204" pitchFamily="50" charset="-128"/>
                <a:ea typeface="Meiryo UI" panose="020B0604030504040204" pitchFamily="50" charset="-128"/>
              </a:rPr>
              <a:t>先端的サービスの全体像と内容について</a:t>
            </a:r>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図や写真等を用いて、分かりやすく作成して</a:t>
            </a:r>
            <a:r>
              <a:rPr lang="ja-JP" altLang="en-US" sz="1050" kern="100" dirty="0">
                <a:solidFill>
                  <a:srgbClr val="000000"/>
                </a:solidFill>
                <a:latin typeface="Meiryo UI" panose="020B0604030504040204" pitchFamily="50" charset="-128"/>
                <a:ea typeface="Meiryo UI" panose="020B0604030504040204" pitchFamily="50" charset="-128"/>
                <a:cs typeface="Times New Roman" panose="02020603050405020304" pitchFamily="18" charset="0"/>
              </a:rPr>
              <a:t>下さい</a:t>
            </a:r>
            <a:r>
              <a:rPr lang="ja-JP" altLang="en-US" sz="1050" dirty="0" smtClean="0">
                <a:latin typeface="Meiryo UI" panose="020B0604030504040204" pitchFamily="50" charset="-128"/>
                <a:ea typeface="Meiryo UI" panose="020B0604030504040204" pitchFamily="50" charset="-128"/>
              </a:rPr>
              <a:t>。（複数ページにわたっても結構です）</a:t>
            </a:r>
            <a:endParaRPr lang="en-US" altLang="ja-JP" sz="1050" dirty="0" smtClean="0">
              <a:latin typeface="Meiryo UI" panose="020B0604030504040204" pitchFamily="50" charset="-128"/>
              <a:ea typeface="Meiryo UI" panose="020B0604030504040204" pitchFamily="50" charset="-128"/>
            </a:endParaRPr>
          </a:p>
        </p:txBody>
      </p:sp>
      <p:sp>
        <p:nvSpPr>
          <p:cNvPr id="12" name="タイトル 2"/>
          <p:cNvSpPr txBox="1">
            <a:spLocks/>
          </p:cNvSpPr>
          <p:nvPr/>
        </p:nvSpPr>
        <p:spPr>
          <a:xfrm>
            <a:off x="517362" y="138525"/>
            <a:ext cx="5676414"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600" dirty="0" smtClean="0">
                <a:latin typeface="Meiryo UI" panose="020B0604030504040204" pitchFamily="50" charset="-128"/>
                <a:ea typeface="Meiryo UI" panose="020B0604030504040204" pitchFamily="50" charset="-128"/>
              </a:rPr>
              <a:t>先端的サービスの概要</a:t>
            </a:r>
            <a:endParaRPr lang="ja-JP" altLang="en-US" sz="1600" dirty="0">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1579027" y="2961133"/>
            <a:ext cx="6520962" cy="707886"/>
          </a:xfrm>
          <a:prstGeom prst="rect">
            <a:avLst/>
          </a:prstGeom>
          <a:noFill/>
        </p:spPr>
        <p:txBody>
          <a:bodyPr wrap="square" rtlCol="0">
            <a:spAutoFit/>
          </a:bodyPr>
          <a:lstStyle/>
          <a:p>
            <a:pPr algn="ctr"/>
            <a:r>
              <a:rPr kumimoji="1" lang="ja-JP" altLang="en-US"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rPr>
              <a:t>様式自由</a:t>
            </a:r>
            <a:endParaRPr kumimoji="1" lang="en-US" altLang="ja-JP"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1411983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2"/>
          <p:cNvSpPr txBox="1">
            <a:spLocks/>
          </p:cNvSpPr>
          <p:nvPr/>
        </p:nvSpPr>
        <p:spPr>
          <a:xfrm>
            <a:off x="451824" y="113995"/>
            <a:ext cx="390036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endParaRPr lang="ja-JP" altLang="en-US" sz="1100" dirty="0">
              <a:latin typeface="Meiryo UI" panose="020B0604030504040204" pitchFamily="50" charset="-128"/>
              <a:ea typeface="Meiryo UI" panose="020B0604030504040204" pitchFamily="50" charset="-128"/>
            </a:endParaRPr>
          </a:p>
        </p:txBody>
      </p:sp>
      <p:cxnSp>
        <p:nvCxnSpPr>
          <p:cNvPr id="8" name="直線コネクタ 7"/>
          <p:cNvCxnSpPr/>
          <p:nvPr/>
        </p:nvCxnSpPr>
        <p:spPr>
          <a:xfrm>
            <a:off x="399072" y="583926"/>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タイトル 2"/>
          <p:cNvSpPr txBox="1">
            <a:spLocks/>
          </p:cNvSpPr>
          <p:nvPr/>
        </p:nvSpPr>
        <p:spPr>
          <a:xfrm>
            <a:off x="5409034" y="0"/>
            <a:ext cx="4455233"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400" u="sng" dirty="0" smtClean="0">
                <a:latin typeface="Meiryo UI" panose="020B0604030504040204" pitchFamily="50" charset="-128"/>
                <a:ea typeface="Meiryo UI" panose="020B0604030504040204" pitchFamily="50" charset="-128"/>
              </a:rPr>
              <a:t>Ⅱ</a:t>
            </a:r>
            <a:r>
              <a:rPr lang="ja-JP" altLang="en-US" sz="1400" u="sng" dirty="0" smtClean="0">
                <a:latin typeface="Meiryo UI" panose="020B0604030504040204" pitchFamily="50" charset="-128"/>
                <a:ea typeface="Meiryo UI" panose="020B0604030504040204" pitchFamily="50" charset="-128"/>
              </a:rPr>
              <a:t>➀「複数分野の先端的サービスの提供」に関する事項</a:t>
            </a:r>
            <a:endParaRPr lang="ja-JP" altLang="en-US" sz="1400" u="sng" dirty="0">
              <a:latin typeface="Meiryo UI" panose="020B0604030504040204" pitchFamily="50" charset="-128"/>
              <a:ea typeface="Meiryo UI" panose="020B0604030504040204" pitchFamily="50" charset="-128"/>
            </a:endParaRPr>
          </a:p>
        </p:txBody>
      </p:sp>
      <p:sp>
        <p:nvSpPr>
          <p:cNvPr id="9"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7</a:t>
            </a:fld>
            <a:endParaRPr kumimoji="1" lang="ja-JP" altLang="en-US"/>
          </a:p>
        </p:txBody>
      </p:sp>
      <p:sp>
        <p:nvSpPr>
          <p:cNvPr id="13" name="Rectangle 1"/>
          <p:cNvSpPr>
            <a:spLocks noChangeArrowheads="1"/>
          </p:cNvSpPr>
          <p:nvPr/>
        </p:nvSpPr>
        <p:spPr bwMode="auto">
          <a:xfrm>
            <a:off x="622585" y="964581"/>
            <a:ext cx="8749730"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ja-JP" altLang="en-US" sz="1050" dirty="0" smtClean="0">
                <a:latin typeface="Meiryo UI" panose="020B0604030504040204" pitchFamily="50" charset="-128"/>
                <a:ea typeface="Meiryo UI" panose="020B0604030504040204" pitchFamily="50" charset="-128"/>
              </a:rPr>
              <a:t>先端的サービスの全体像と内容について</a:t>
            </a:r>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図や写真等を用いて、分かりやすく作成して</a:t>
            </a:r>
            <a:r>
              <a:rPr lang="ja-JP" altLang="en-US" sz="1050" kern="100" dirty="0">
                <a:solidFill>
                  <a:srgbClr val="000000"/>
                </a:solidFill>
                <a:latin typeface="Meiryo UI" panose="020B0604030504040204" pitchFamily="50" charset="-128"/>
                <a:ea typeface="Meiryo UI" panose="020B0604030504040204" pitchFamily="50" charset="-128"/>
                <a:cs typeface="Times New Roman" panose="02020603050405020304" pitchFamily="18" charset="0"/>
              </a:rPr>
              <a:t>下さい</a:t>
            </a:r>
            <a:r>
              <a:rPr lang="ja-JP" altLang="en-US" sz="1050" dirty="0" smtClean="0">
                <a:latin typeface="Meiryo UI" panose="020B0604030504040204" pitchFamily="50" charset="-128"/>
                <a:ea typeface="Meiryo UI" panose="020B0604030504040204" pitchFamily="50" charset="-128"/>
              </a:rPr>
              <a:t>。（複数ページにわたっても結構です）</a:t>
            </a:r>
            <a:endParaRPr lang="en-US" altLang="ja-JP" sz="1050" dirty="0" smtClean="0">
              <a:latin typeface="Meiryo UI" panose="020B0604030504040204" pitchFamily="50" charset="-128"/>
              <a:ea typeface="Meiryo UI" panose="020B0604030504040204" pitchFamily="50" charset="-128"/>
            </a:endParaRPr>
          </a:p>
        </p:txBody>
      </p:sp>
      <p:sp>
        <p:nvSpPr>
          <p:cNvPr id="12" name="タイトル 2"/>
          <p:cNvSpPr txBox="1">
            <a:spLocks/>
          </p:cNvSpPr>
          <p:nvPr/>
        </p:nvSpPr>
        <p:spPr>
          <a:xfrm>
            <a:off x="517362" y="138525"/>
            <a:ext cx="5676414"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600" dirty="0" smtClean="0">
                <a:latin typeface="Meiryo UI" panose="020B0604030504040204" pitchFamily="50" charset="-128"/>
                <a:ea typeface="Meiryo UI" panose="020B0604030504040204" pitchFamily="50" charset="-128"/>
              </a:rPr>
              <a:t>先端的サービスの概要</a:t>
            </a:r>
            <a:endParaRPr lang="ja-JP" altLang="en-US" sz="1600" dirty="0">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1579027" y="2961133"/>
            <a:ext cx="6520962" cy="707886"/>
          </a:xfrm>
          <a:prstGeom prst="rect">
            <a:avLst/>
          </a:prstGeom>
          <a:noFill/>
        </p:spPr>
        <p:txBody>
          <a:bodyPr wrap="square" rtlCol="0">
            <a:spAutoFit/>
          </a:bodyPr>
          <a:lstStyle/>
          <a:p>
            <a:pPr algn="ctr"/>
            <a:r>
              <a:rPr kumimoji="1" lang="ja-JP" altLang="en-US"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rPr>
              <a:t>様式自由</a:t>
            </a:r>
            <a:endParaRPr kumimoji="1" lang="en-US" altLang="ja-JP"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1634248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2"/>
          <p:cNvSpPr txBox="1">
            <a:spLocks/>
          </p:cNvSpPr>
          <p:nvPr/>
        </p:nvSpPr>
        <p:spPr>
          <a:xfrm>
            <a:off x="451824" y="113995"/>
            <a:ext cx="390036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endParaRPr lang="ja-JP" altLang="en-US" sz="1100" dirty="0">
              <a:latin typeface="Meiryo UI" panose="020B0604030504040204" pitchFamily="50" charset="-128"/>
              <a:ea typeface="Meiryo UI" panose="020B0604030504040204" pitchFamily="50" charset="-128"/>
            </a:endParaRPr>
          </a:p>
        </p:txBody>
      </p:sp>
      <p:cxnSp>
        <p:nvCxnSpPr>
          <p:cNvPr id="8" name="直線コネクタ 7"/>
          <p:cNvCxnSpPr/>
          <p:nvPr/>
        </p:nvCxnSpPr>
        <p:spPr>
          <a:xfrm>
            <a:off x="399072" y="583926"/>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タイトル 2"/>
          <p:cNvSpPr txBox="1">
            <a:spLocks/>
          </p:cNvSpPr>
          <p:nvPr/>
        </p:nvSpPr>
        <p:spPr>
          <a:xfrm>
            <a:off x="5409034" y="0"/>
            <a:ext cx="4455233"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400" u="sng" dirty="0" smtClean="0">
                <a:latin typeface="Meiryo UI" panose="020B0604030504040204" pitchFamily="50" charset="-128"/>
                <a:ea typeface="Meiryo UI" panose="020B0604030504040204" pitchFamily="50" charset="-128"/>
              </a:rPr>
              <a:t>Ⅱ</a:t>
            </a:r>
            <a:r>
              <a:rPr lang="ja-JP" altLang="en-US" sz="1400" u="sng" dirty="0" smtClean="0">
                <a:latin typeface="Meiryo UI" panose="020B0604030504040204" pitchFamily="50" charset="-128"/>
                <a:ea typeface="Meiryo UI" panose="020B0604030504040204" pitchFamily="50" charset="-128"/>
              </a:rPr>
              <a:t>➀「複数分野の先端的サービスの提供」に関する事項</a:t>
            </a:r>
            <a:endParaRPr lang="ja-JP" altLang="en-US" sz="1400" u="sng" dirty="0">
              <a:latin typeface="Meiryo UI" panose="020B0604030504040204" pitchFamily="50" charset="-128"/>
              <a:ea typeface="Meiryo UI" panose="020B0604030504040204" pitchFamily="50" charset="-128"/>
            </a:endParaRPr>
          </a:p>
        </p:txBody>
      </p:sp>
      <p:sp>
        <p:nvSpPr>
          <p:cNvPr id="9"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8</a:t>
            </a:fld>
            <a:endParaRPr kumimoji="1" lang="ja-JP" altLang="en-US"/>
          </a:p>
        </p:txBody>
      </p:sp>
      <p:sp>
        <p:nvSpPr>
          <p:cNvPr id="13" name="Rectangle 1"/>
          <p:cNvSpPr>
            <a:spLocks noChangeArrowheads="1"/>
          </p:cNvSpPr>
          <p:nvPr/>
        </p:nvSpPr>
        <p:spPr bwMode="auto">
          <a:xfrm>
            <a:off x="622585" y="964581"/>
            <a:ext cx="8749730"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ja-JP" altLang="en-US" sz="1050" dirty="0" smtClean="0">
                <a:latin typeface="Meiryo UI" panose="020B0604030504040204" pitchFamily="50" charset="-128"/>
                <a:ea typeface="Meiryo UI" panose="020B0604030504040204" pitchFamily="50" charset="-128"/>
              </a:rPr>
              <a:t>先端的サービスの全体像と内容について</a:t>
            </a:r>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図や写真等を用いて、分かりやすく作成して</a:t>
            </a:r>
            <a:r>
              <a:rPr lang="ja-JP" altLang="en-US" sz="1050" kern="100" dirty="0">
                <a:solidFill>
                  <a:srgbClr val="000000"/>
                </a:solidFill>
                <a:latin typeface="Meiryo UI" panose="020B0604030504040204" pitchFamily="50" charset="-128"/>
                <a:ea typeface="Meiryo UI" panose="020B0604030504040204" pitchFamily="50" charset="-128"/>
                <a:cs typeface="Times New Roman" panose="02020603050405020304" pitchFamily="18" charset="0"/>
              </a:rPr>
              <a:t>下さい</a:t>
            </a:r>
            <a:r>
              <a:rPr lang="ja-JP" altLang="en-US" sz="1050" dirty="0" smtClean="0">
                <a:latin typeface="Meiryo UI" panose="020B0604030504040204" pitchFamily="50" charset="-128"/>
                <a:ea typeface="Meiryo UI" panose="020B0604030504040204" pitchFamily="50" charset="-128"/>
              </a:rPr>
              <a:t>。（複数ページにわたっても結構です）</a:t>
            </a:r>
            <a:endParaRPr lang="en-US" altLang="ja-JP" sz="1050" dirty="0" smtClean="0">
              <a:latin typeface="Meiryo UI" panose="020B0604030504040204" pitchFamily="50" charset="-128"/>
              <a:ea typeface="Meiryo UI" panose="020B0604030504040204" pitchFamily="50" charset="-128"/>
            </a:endParaRPr>
          </a:p>
        </p:txBody>
      </p:sp>
      <p:sp>
        <p:nvSpPr>
          <p:cNvPr id="12" name="タイトル 2"/>
          <p:cNvSpPr txBox="1">
            <a:spLocks/>
          </p:cNvSpPr>
          <p:nvPr/>
        </p:nvSpPr>
        <p:spPr>
          <a:xfrm>
            <a:off x="517362" y="138525"/>
            <a:ext cx="5676414"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600" dirty="0" smtClean="0">
                <a:latin typeface="Meiryo UI" panose="020B0604030504040204" pitchFamily="50" charset="-128"/>
                <a:ea typeface="Meiryo UI" panose="020B0604030504040204" pitchFamily="50" charset="-128"/>
              </a:rPr>
              <a:t>先端的サービスの概要</a:t>
            </a:r>
            <a:endParaRPr lang="ja-JP" altLang="en-US" sz="1600" dirty="0">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1579027" y="2961133"/>
            <a:ext cx="6520962" cy="707886"/>
          </a:xfrm>
          <a:prstGeom prst="rect">
            <a:avLst/>
          </a:prstGeom>
          <a:noFill/>
        </p:spPr>
        <p:txBody>
          <a:bodyPr wrap="square" rtlCol="0">
            <a:spAutoFit/>
          </a:bodyPr>
          <a:lstStyle/>
          <a:p>
            <a:pPr algn="ctr"/>
            <a:r>
              <a:rPr kumimoji="1" lang="ja-JP" altLang="en-US"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rPr>
              <a:t>様式自由</a:t>
            </a:r>
            <a:endParaRPr kumimoji="1" lang="en-US" altLang="ja-JP" sz="4000" dirty="0" smtClean="0">
              <a:solidFill>
                <a:schemeClr val="bg2">
                  <a:lumMod val="90000"/>
                </a:schemeClr>
              </a:solidFill>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4008034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1023598708"/>
              </p:ext>
            </p:extLst>
          </p:nvPr>
        </p:nvGraphicFramePr>
        <p:xfrm>
          <a:off x="284896" y="389674"/>
          <a:ext cx="9351474" cy="6109301"/>
        </p:xfrm>
        <a:graphic>
          <a:graphicData uri="http://schemas.openxmlformats.org/drawingml/2006/table">
            <a:tbl>
              <a:tblPr firstRow="1" firstCol="1" bandRow="1"/>
              <a:tblGrid>
                <a:gridCol w="9351474">
                  <a:extLst>
                    <a:ext uri="{9D8B030D-6E8A-4147-A177-3AD203B41FA5}">
                      <a16:colId xmlns:a16="http://schemas.microsoft.com/office/drawing/2014/main" val="1116611765"/>
                    </a:ext>
                  </a:extLst>
                </a:gridCol>
              </a:tblGrid>
              <a:tr h="227931">
                <a:tc>
                  <a:txBody>
                    <a:bodyPr/>
                    <a:lstStyle/>
                    <a:p>
                      <a:pPr algn="just">
                        <a:spcAft>
                          <a:spcPts val="0"/>
                        </a:spcAft>
                      </a:pPr>
                      <a:r>
                        <a:rPr lang="ja-JP" altLang="en-US"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（各サービスの説明）</a:t>
                      </a:r>
                      <a:r>
                        <a:rPr lang="ja-JP"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先端的サービス</a:t>
                      </a:r>
                      <a:r>
                        <a:rPr lang="ja-JP" altLang="en-US"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１</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20857621"/>
                  </a:ext>
                </a:extLst>
              </a:tr>
              <a:tr h="444203">
                <a:tc>
                  <a:txBody>
                    <a:bodyPr/>
                    <a:lstStyle/>
                    <a:p>
                      <a:pPr algn="just">
                        <a:lnSpc>
                          <a:spcPts val="1200"/>
                        </a:lnSpc>
                        <a:spcAft>
                          <a:spcPts val="0"/>
                        </a:spcAft>
                      </a:pP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〇先端的サービスの名称</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7728664"/>
                  </a:ext>
                </a:extLst>
              </a:tr>
              <a:tr h="477891">
                <a:tc>
                  <a:txBody>
                    <a:bodyPr/>
                    <a:lstStyle/>
                    <a:p>
                      <a:pPr algn="just">
                        <a:lnSpc>
                          <a:spcPts val="1200"/>
                        </a:lnSpc>
                        <a:spcAft>
                          <a:spcPts val="0"/>
                        </a:spcAft>
                      </a:pPr>
                      <a:r>
                        <a:rPr lang="ja-JP" altLang="en-US"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対象</a:t>
                      </a:r>
                      <a:r>
                        <a:rPr lang="ja-JP" sz="1000" u="sng" kern="1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分野（移動・物流・支払い・行政・医療・介護・服薬・教育・エネルギー・ 環境・防犯・防災</a:t>
                      </a:r>
                      <a:r>
                        <a:rPr 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など</a:t>
                      </a:r>
                      <a:r>
                        <a:rPr lang="ja-JP" altLang="en-US"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　</a:t>
                      </a:r>
                      <a:r>
                        <a:rPr lang="en-US" alt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例示した分野以外でも、当然構いません。</a:t>
                      </a:r>
                      <a:r>
                        <a:rPr 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9557488"/>
                  </a:ext>
                </a:extLst>
              </a:tr>
              <a:tr h="2182083">
                <a:tc>
                  <a:txBody>
                    <a:bodyPr/>
                    <a:lstStyle/>
                    <a:p>
                      <a:pPr algn="just">
                        <a:lnSpc>
                          <a:spcPts val="1200"/>
                        </a:lnSpc>
                        <a:spcAft>
                          <a:spcPts val="0"/>
                        </a:spcAft>
                      </a:pPr>
                      <a:r>
                        <a:rPr lang="ja-JP" sz="1000" u="sng" kern="1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〇先端的サービス</a:t>
                      </a:r>
                      <a:r>
                        <a:rPr 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の内容</a:t>
                      </a:r>
                      <a:endParaRPr lang="en-US"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　先端的サービスの具体的な内容とともに、その先進性・革新性、効果等も記載して下さい。</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039763"/>
                  </a:ext>
                </a:extLst>
              </a:tr>
              <a:tr h="667245">
                <a:tc>
                  <a:txBody>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lang="ja-JP" alt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〇</a:t>
                      </a:r>
                      <a:r>
                        <a:rPr lang="ja-JP" altLang="en-US"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関連する規制・制度改革事項（新たな規制改革の提案、既存の国家戦略特区の特例措置の活用）</a:t>
                      </a:r>
                      <a:endParaRPr lang="ja-JP"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286075"/>
                  </a:ext>
                </a:extLst>
              </a:tr>
              <a:tr h="703316">
                <a:tc>
                  <a:txBody>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lang="ja-JP" alt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〇</a:t>
                      </a:r>
                      <a:r>
                        <a:rPr lang="ja-JP" altLang="en-US"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スケジュール</a:t>
                      </a:r>
                      <a:endParaRPr lang="en-US" alt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　実証実験、サービス実装等のスケジュールについて記載して</a:t>
                      </a:r>
                      <a:r>
                        <a:rPr lang="ja-JP" altLang="en-US"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下さい</a:t>
                      </a:r>
                      <a:r>
                        <a:rPr lang="ja-JP" altLang="en-US" sz="1000" u="none"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u="none"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6706073"/>
                  </a:ext>
                </a:extLst>
              </a:tr>
              <a:tr h="703316">
                <a:tc>
                  <a:txBody>
                    <a:bodyPr/>
                    <a:lstStyle/>
                    <a:p>
                      <a:pPr algn="just">
                        <a:lnSpc>
                          <a:spcPts val="1200"/>
                        </a:lnSpc>
                        <a:spcAft>
                          <a:spcPts val="0"/>
                        </a:spcAft>
                      </a:pP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○先端的サービスを実施する主要な事業者の候補</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958380"/>
                  </a:ext>
                </a:extLst>
              </a:tr>
              <a:tr h="703316">
                <a:tc>
                  <a:txBody>
                    <a:bodyPr/>
                    <a:lstStyle/>
                    <a:p>
                      <a:pPr algn="just">
                        <a:lnSpc>
                          <a:spcPts val="1200"/>
                        </a:lnSpc>
                        <a:spcAft>
                          <a:spcPts val="0"/>
                        </a:spcAft>
                      </a:pPr>
                      <a:r>
                        <a:rPr lang="ja-JP" alt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〇先端的サービスに係る費用及びその負担主体</a:t>
                      </a:r>
                      <a:r>
                        <a:rPr lang="en-US" altLang="ja-JP"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u="sng"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4646152"/>
                  </a:ext>
                </a:extLst>
              </a:tr>
            </a:tbl>
          </a:graphicData>
        </a:graphic>
      </p:graphicFrame>
      <p:sp>
        <p:nvSpPr>
          <p:cNvPr id="4" name="正方形/長方形 3"/>
          <p:cNvSpPr/>
          <p:nvPr/>
        </p:nvSpPr>
        <p:spPr>
          <a:xfrm>
            <a:off x="6626984" y="6477079"/>
            <a:ext cx="2947839" cy="369332"/>
          </a:xfrm>
          <a:prstGeom prst="rect">
            <a:avLst/>
          </a:prstGeom>
        </p:spPr>
        <p:txBody>
          <a:bodyPr wrap="square">
            <a:spAutoFit/>
          </a:bodyPr>
          <a:lstStyle/>
          <a:p>
            <a:pPr lvl="0" defTabSz="914400" eaLnBrk="0" fontAlgn="base" hangingPunct="0">
              <a:spcBef>
                <a:spcPct val="0"/>
              </a:spcBef>
              <a:spcAft>
                <a:spcPct val="0"/>
              </a:spcAft>
            </a:pPr>
            <a:r>
              <a:rPr lang="ja-JP" altLang="ja-JP" sz="9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900" dirty="0" smtClean="0">
                <a:latin typeface="Meiryo UI" panose="020B0604030504040204" pitchFamily="50" charset="-128"/>
                <a:ea typeface="Meiryo UI" panose="020B0604030504040204" pitchFamily="50" charset="-128"/>
                <a:cs typeface="Times New Roman" panose="02020603050405020304" pitchFamily="18" charset="0"/>
              </a:rPr>
              <a:t>先端的サービスの数に応じ、適宜ページ</a:t>
            </a:r>
            <a:r>
              <a:rPr lang="ja-JP" altLang="en-US" sz="900" dirty="0">
                <a:latin typeface="Meiryo UI" panose="020B0604030504040204" pitchFamily="50" charset="-128"/>
                <a:ea typeface="Meiryo UI" panose="020B0604030504040204" pitchFamily="50" charset="-128"/>
                <a:cs typeface="Times New Roman" panose="02020603050405020304" pitchFamily="18" charset="0"/>
              </a:rPr>
              <a:t>を</a:t>
            </a:r>
            <a:r>
              <a:rPr lang="ja-JP" altLang="ja-JP" sz="900" dirty="0">
                <a:latin typeface="Meiryo UI" panose="020B0604030504040204" pitchFamily="50" charset="-128"/>
                <a:ea typeface="Meiryo UI" panose="020B0604030504040204" pitchFamily="50" charset="-128"/>
                <a:cs typeface="Times New Roman" panose="02020603050405020304" pitchFamily="18" charset="0"/>
              </a:rPr>
              <a:t>追加して下さい</a:t>
            </a:r>
            <a:r>
              <a:rPr lang="ja-JP" altLang="ja-JP" sz="9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900" dirty="0" smtClean="0">
                <a:latin typeface="Meiryo UI" panose="020B0604030504040204" pitchFamily="50" charset="-128"/>
                <a:ea typeface="Meiryo UI" panose="020B0604030504040204" pitchFamily="50" charset="-128"/>
                <a:cs typeface="Times New Roman" panose="02020603050405020304" pitchFamily="18" charset="0"/>
              </a:rPr>
              <a:t>また</a:t>
            </a:r>
            <a:r>
              <a:rPr lang="ja-JP" altLang="en-US" sz="9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900" dirty="0" smtClean="0">
                <a:latin typeface="Meiryo UI" panose="020B0604030504040204" pitchFamily="50" charset="-128"/>
                <a:ea typeface="Meiryo UI" panose="020B0604030504040204" pitchFamily="50" charset="-128"/>
                <a:cs typeface="Times New Roman" panose="02020603050405020304" pitchFamily="18" charset="0"/>
              </a:rPr>
              <a:t>必要に応じ、参考資料を添付して下さい。</a:t>
            </a:r>
            <a:endParaRPr lang="ja-JP" altLang="ja-JP" dirty="0">
              <a:latin typeface="Meiryo UI" panose="020B0604030504040204" pitchFamily="50" charset="-128"/>
              <a:ea typeface="Meiryo UI" panose="020B0604030504040204" pitchFamily="50" charset="-128"/>
            </a:endParaRPr>
          </a:p>
        </p:txBody>
      </p:sp>
      <p:sp>
        <p:nvSpPr>
          <p:cNvPr id="6"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9</a:t>
            </a:fld>
            <a:endParaRPr kumimoji="1" lang="ja-JP" altLang="en-US"/>
          </a:p>
        </p:txBody>
      </p:sp>
      <p:sp>
        <p:nvSpPr>
          <p:cNvPr id="8" name="タイトル 2"/>
          <p:cNvSpPr txBox="1">
            <a:spLocks/>
          </p:cNvSpPr>
          <p:nvPr/>
        </p:nvSpPr>
        <p:spPr>
          <a:xfrm>
            <a:off x="5594466" y="-52642"/>
            <a:ext cx="4322230"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400" u="sng" dirty="0" smtClean="0">
                <a:latin typeface="Meiryo UI" panose="020B0604030504040204" pitchFamily="50" charset="-128"/>
                <a:ea typeface="Meiryo UI" panose="020B0604030504040204" pitchFamily="50" charset="-128"/>
              </a:rPr>
              <a:t>Ⅱ</a:t>
            </a:r>
            <a:r>
              <a:rPr lang="ja-JP" altLang="en-US" sz="1400" u="sng" dirty="0" smtClean="0">
                <a:latin typeface="Meiryo UI" panose="020B0604030504040204" pitchFamily="50" charset="-128"/>
                <a:ea typeface="Meiryo UI" panose="020B0604030504040204" pitchFamily="50" charset="-128"/>
              </a:rPr>
              <a:t>➀「複数分野の先端的サービスの提供」に関する事項</a:t>
            </a:r>
            <a:endParaRPr lang="ja-JP" altLang="en-US" sz="1400" u="sng"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6388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3487789902"/>
              </p:ext>
            </p:extLst>
          </p:nvPr>
        </p:nvGraphicFramePr>
        <p:xfrm>
          <a:off x="284896" y="389674"/>
          <a:ext cx="9351474" cy="6109301"/>
        </p:xfrm>
        <a:graphic>
          <a:graphicData uri="http://schemas.openxmlformats.org/drawingml/2006/table">
            <a:tbl>
              <a:tblPr firstRow="1" firstCol="1" bandRow="1"/>
              <a:tblGrid>
                <a:gridCol w="9351474">
                  <a:extLst>
                    <a:ext uri="{9D8B030D-6E8A-4147-A177-3AD203B41FA5}">
                      <a16:colId xmlns:a16="http://schemas.microsoft.com/office/drawing/2014/main" val="1116611765"/>
                    </a:ext>
                  </a:extLst>
                </a:gridCol>
              </a:tblGrid>
              <a:tr h="227931">
                <a:tc>
                  <a:txBody>
                    <a:bodyPr/>
                    <a:lstStyle/>
                    <a:p>
                      <a:pPr algn="just">
                        <a:spcAft>
                          <a:spcPts val="0"/>
                        </a:spcAft>
                      </a:pPr>
                      <a:r>
                        <a:rPr lang="ja-JP" altLang="en-US"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（各サービスの説明）</a:t>
                      </a:r>
                      <a:r>
                        <a:rPr lang="ja-JP"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先端的サービス</a:t>
                      </a:r>
                      <a:r>
                        <a:rPr lang="ja-JP" altLang="en-US"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２</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20857621"/>
                  </a:ext>
                </a:extLst>
              </a:tr>
              <a:tr h="444203">
                <a:tc>
                  <a:txBody>
                    <a:bodyPr/>
                    <a:lstStyle/>
                    <a:p>
                      <a:pPr algn="just">
                        <a:lnSpc>
                          <a:spcPts val="1200"/>
                        </a:lnSpc>
                        <a:spcAft>
                          <a:spcPts val="0"/>
                        </a:spcAft>
                      </a:pP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〇先端的サービスの名称</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7728664"/>
                  </a:ext>
                </a:extLst>
              </a:tr>
              <a:tr h="477891">
                <a:tc>
                  <a:txBody>
                    <a:bodyPr/>
                    <a:lstStyle/>
                    <a:p>
                      <a:pPr algn="just">
                        <a:lnSpc>
                          <a:spcPts val="1200"/>
                        </a:lnSpc>
                        <a:spcAft>
                          <a:spcPts val="0"/>
                        </a:spcAft>
                      </a:pPr>
                      <a:r>
                        <a:rPr lang="ja-JP" altLang="en-US"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対象</a:t>
                      </a:r>
                      <a:r>
                        <a:rPr lang="ja-JP" sz="1000" u="sng" kern="1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分野（移動・物流・支払い・行政・医療・介護・服薬・教育・エネルギー・ 環境・防犯・防災</a:t>
                      </a:r>
                      <a:r>
                        <a:rPr 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など</a:t>
                      </a:r>
                      <a:r>
                        <a:rPr lang="ja-JP" altLang="en-US"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　</a:t>
                      </a:r>
                      <a:r>
                        <a:rPr lang="en-US" alt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例示した分野以外でも、当然構いません。</a:t>
                      </a:r>
                      <a:r>
                        <a:rPr 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9557488"/>
                  </a:ext>
                </a:extLst>
              </a:tr>
              <a:tr h="2182083">
                <a:tc>
                  <a:txBody>
                    <a:bodyPr/>
                    <a:lstStyle/>
                    <a:p>
                      <a:pPr algn="just">
                        <a:lnSpc>
                          <a:spcPts val="1200"/>
                        </a:lnSpc>
                        <a:spcAft>
                          <a:spcPts val="0"/>
                        </a:spcAft>
                      </a:pPr>
                      <a:r>
                        <a:rPr lang="ja-JP" sz="1000" u="sng" kern="1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〇先端的サービス</a:t>
                      </a:r>
                      <a:r>
                        <a:rPr 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の内容</a:t>
                      </a:r>
                      <a:endParaRPr lang="en-US"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　先端的サービスの具体的な内容とともに、その先進性・革新性、効果等も記載して下さい。</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039763"/>
                  </a:ext>
                </a:extLst>
              </a:tr>
              <a:tr h="667245">
                <a:tc>
                  <a:txBody>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lang="ja-JP" alt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〇</a:t>
                      </a:r>
                      <a:r>
                        <a:rPr lang="ja-JP" altLang="en-US"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関連する規制・制度改革事項（新たな規制改革の提案、既存の国家戦略特区の特例措置の活用）</a:t>
                      </a:r>
                      <a:endParaRPr lang="ja-JP"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286075"/>
                  </a:ext>
                </a:extLst>
              </a:tr>
              <a:tr h="703316">
                <a:tc>
                  <a:txBody>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lang="ja-JP" alt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〇</a:t>
                      </a:r>
                      <a:r>
                        <a:rPr lang="ja-JP" altLang="en-US"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スケジュール</a:t>
                      </a:r>
                      <a:endParaRPr lang="en-US" alt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　実証実験、サービス実装等のスケジュールについて記載して</a:t>
                      </a:r>
                      <a:r>
                        <a:rPr lang="ja-JP" altLang="en-US"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下さい</a:t>
                      </a:r>
                      <a:r>
                        <a:rPr lang="ja-JP" altLang="en-US" sz="1000" u="none"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u="none"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6706073"/>
                  </a:ext>
                </a:extLst>
              </a:tr>
              <a:tr h="703316">
                <a:tc>
                  <a:txBody>
                    <a:bodyPr/>
                    <a:lstStyle/>
                    <a:p>
                      <a:pPr algn="just">
                        <a:lnSpc>
                          <a:spcPts val="1200"/>
                        </a:lnSpc>
                        <a:spcAft>
                          <a:spcPts val="0"/>
                        </a:spcAft>
                      </a:pP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○先端的サービスを実施する主要な事業者の候補</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958380"/>
                  </a:ext>
                </a:extLst>
              </a:tr>
              <a:tr h="703316">
                <a:tc>
                  <a:txBody>
                    <a:bodyPr/>
                    <a:lstStyle/>
                    <a:p>
                      <a:pPr algn="just">
                        <a:lnSpc>
                          <a:spcPts val="1200"/>
                        </a:lnSpc>
                        <a:spcAft>
                          <a:spcPts val="0"/>
                        </a:spcAft>
                      </a:pPr>
                      <a:r>
                        <a:rPr lang="ja-JP" altLang="ja-JP" sz="1000" u="sng"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〇先端的サービスに係る費用及びその負担主体</a:t>
                      </a:r>
                      <a:r>
                        <a:rPr lang="en-US" altLang="ja-JP" sz="1000" kern="100" dirty="0" smtClean="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u="sng"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0072" marR="6007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4646152"/>
                  </a:ext>
                </a:extLst>
              </a:tr>
            </a:tbl>
          </a:graphicData>
        </a:graphic>
      </p:graphicFrame>
      <p:sp>
        <p:nvSpPr>
          <p:cNvPr id="4" name="正方形/長方形 3"/>
          <p:cNvSpPr/>
          <p:nvPr/>
        </p:nvSpPr>
        <p:spPr>
          <a:xfrm>
            <a:off x="6626985" y="6477079"/>
            <a:ext cx="3009386" cy="369332"/>
          </a:xfrm>
          <a:prstGeom prst="rect">
            <a:avLst/>
          </a:prstGeom>
        </p:spPr>
        <p:txBody>
          <a:bodyPr wrap="square">
            <a:spAutoFit/>
          </a:bodyPr>
          <a:lstStyle/>
          <a:p>
            <a:pPr lvl="0" defTabSz="914400" eaLnBrk="0" fontAlgn="base" hangingPunct="0">
              <a:spcBef>
                <a:spcPct val="0"/>
              </a:spcBef>
              <a:spcAft>
                <a:spcPct val="0"/>
              </a:spcAft>
            </a:pPr>
            <a:r>
              <a:rPr lang="ja-JP" altLang="ja-JP" sz="9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900" dirty="0" smtClean="0">
                <a:latin typeface="Meiryo UI" panose="020B0604030504040204" pitchFamily="50" charset="-128"/>
                <a:ea typeface="Meiryo UI" panose="020B0604030504040204" pitchFamily="50" charset="-128"/>
                <a:cs typeface="Times New Roman" panose="02020603050405020304" pitchFamily="18" charset="0"/>
              </a:rPr>
              <a:t>先端的サービスの数に応じ、適宜ページ</a:t>
            </a:r>
            <a:r>
              <a:rPr lang="ja-JP" altLang="en-US" sz="900" dirty="0">
                <a:latin typeface="Meiryo UI" panose="020B0604030504040204" pitchFamily="50" charset="-128"/>
                <a:ea typeface="Meiryo UI" panose="020B0604030504040204" pitchFamily="50" charset="-128"/>
                <a:cs typeface="Times New Roman" panose="02020603050405020304" pitchFamily="18" charset="0"/>
              </a:rPr>
              <a:t>を</a:t>
            </a:r>
            <a:r>
              <a:rPr lang="ja-JP" altLang="ja-JP" sz="900" dirty="0">
                <a:latin typeface="Meiryo UI" panose="020B0604030504040204" pitchFamily="50" charset="-128"/>
                <a:ea typeface="Meiryo UI" panose="020B0604030504040204" pitchFamily="50" charset="-128"/>
                <a:cs typeface="Times New Roman" panose="02020603050405020304" pitchFamily="18" charset="0"/>
              </a:rPr>
              <a:t>追加して下さい</a:t>
            </a:r>
            <a:r>
              <a:rPr lang="ja-JP" altLang="ja-JP" sz="9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900" dirty="0" smtClean="0">
                <a:latin typeface="Meiryo UI" panose="020B0604030504040204" pitchFamily="50" charset="-128"/>
                <a:ea typeface="Meiryo UI" panose="020B0604030504040204" pitchFamily="50" charset="-128"/>
                <a:cs typeface="Times New Roman" panose="02020603050405020304" pitchFamily="18" charset="0"/>
              </a:rPr>
              <a:t>また</a:t>
            </a:r>
            <a:r>
              <a:rPr lang="ja-JP" altLang="en-US" sz="9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900" dirty="0" smtClean="0">
                <a:latin typeface="Meiryo UI" panose="020B0604030504040204" pitchFamily="50" charset="-128"/>
                <a:ea typeface="Meiryo UI" panose="020B0604030504040204" pitchFamily="50" charset="-128"/>
                <a:cs typeface="Times New Roman" panose="02020603050405020304" pitchFamily="18" charset="0"/>
              </a:rPr>
              <a:t>必要に応じ、参考資料を添付して下さい。</a:t>
            </a:r>
            <a:endParaRPr lang="ja-JP" altLang="ja-JP" dirty="0">
              <a:latin typeface="Meiryo UI" panose="020B0604030504040204" pitchFamily="50" charset="-128"/>
              <a:ea typeface="Meiryo UI" panose="020B0604030504040204" pitchFamily="50" charset="-128"/>
            </a:endParaRPr>
          </a:p>
        </p:txBody>
      </p:sp>
      <p:sp>
        <p:nvSpPr>
          <p:cNvPr id="6"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10</a:t>
            </a:fld>
            <a:endParaRPr kumimoji="1" lang="ja-JP" altLang="en-US"/>
          </a:p>
        </p:txBody>
      </p:sp>
      <p:sp>
        <p:nvSpPr>
          <p:cNvPr id="8" name="タイトル 2"/>
          <p:cNvSpPr txBox="1">
            <a:spLocks/>
          </p:cNvSpPr>
          <p:nvPr/>
        </p:nvSpPr>
        <p:spPr>
          <a:xfrm>
            <a:off x="5594466" y="-52642"/>
            <a:ext cx="4322230"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400" u="sng" dirty="0" smtClean="0">
                <a:latin typeface="Meiryo UI" panose="020B0604030504040204" pitchFamily="50" charset="-128"/>
                <a:ea typeface="Meiryo UI" panose="020B0604030504040204" pitchFamily="50" charset="-128"/>
              </a:rPr>
              <a:t>Ⅱ</a:t>
            </a:r>
            <a:r>
              <a:rPr lang="ja-JP" altLang="en-US" sz="1400" u="sng" dirty="0" smtClean="0">
                <a:latin typeface="Meiryo UI" panose="020B0604030504040204" pitchFamily="50" charset="-128"/>
                <a:ea typeface="Meiryo UI" panose="020B0604030504040204" pitchFamily="50" charset="-128"/>
              </a:rPr>
              <a:t>➀「複数分野の先端的サービスの提供」に関する事項</a:t>
            </a:r>
            <a:endParaRPr lang="ja-JP" altLang="en-US" sz="1400" u="sng"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52982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2"/>
          <p:cNvSpPr txBox="1">
            <a:spLocks/>
          </p:cNvSpPr>
          <p:nvPr/>
        </p:nvSpPr>
        <p:spPr>
          <a:xfrm>
            <a:off x="451824" y="140371"/>
            <a:ext cx="390036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600" dirty="0" smtClean="0">
                <a:latin typeface="Meiryo UI" panose="020B0604030504040204" pitchFamily="50" charset="-128"/>
                <a:ea typeface="Meiryo UI" panose="020B0604030504040204" pitchFamily="50" charset="-128"/>
              </a:rPr>
              <a:t>先端的サービスの一覧表</a:t>
            </a:r>
            <a:endParaRPr lang="ja-JP" altLang="en-US" sz="1100" dirty="0">
              <a:latin typeface="Meiryo UI" panose="020B0604030504040204" pitchFamily="50" charset="-128"/>
              <a:ea typeface="Meiryo UI" panose="020B0604030504040204" pitchFamily="50" charset="-128"/>
            </a:endParaRPr>
          </a:p>
        </p:txBody>
      </p:sp>
      <p:cxnSp>
        <p:nvCxnSpPr>
          <p:cNvPr id="8" name="直線コネクタ 7"/>
          <p:cNvCxnSpPr/>
          <p:nvPr/>
        </p:nvCxnSpPr>
        <p:spPr>
          <a:xfrm>
            <a:off x="399072" y="600271"/>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 name="表 5"/>
          <p:cNvGraphicFramePr>
            <a:graphicFrameLocks noGrp="1"/>
          </p:cNvGraphicFramePr>
          <p:nvPr>
            <p:extLst>
              <p:ext uri="{D42A27DB-BD31-4B8C-83A1-F6EECF244321}">
                <p14:modId xmlns:p14="http://schemas.microsoft.com/office/powerpoint/2010/main" val="4253606160"/>
              </p:ext>
            </p:extLst>
          </p:nvPr>
        </p:nvGraphicFramePr>
        <p:xfrm>
          <a:off x="223226" y="711003"/>
          <a:ext cx="9472553" cy="5878099"/>
        </p:xfrm>
        <a:graphic>
          <a:graphicData uri="http://schemas.openxmlformats.org/drawingml/2006/table">
            <a:tbl>
              <a:tblPr firstRow="1" bandRow="1">
                <a:tableStyleId>{F5AB1C69-6EDB-4FF4-983F-18BD219EF322}</a:tableStyleId>
              </a:tblPr>
              <a:tblGrid>
                <a:gridCol w="374651">
                  <a:extLst>
                    <a:ext uri="{9D8B030D-6E8A-4147-A177-3AD203B41FA5}">
                      <a16:colId xmlns:a16="http://schemas.microsoft.com/office/drawing/2014/main" val="2211403018"/>
                    </a:ext>
                  </a:extLst>
                </a:gridCol>
                <a:gridCol w="2240573">
                  <a:extLst>
                    <a:ext uri="{9D8B030D-6E8A-4147-A177-3AD203B41FA5}">
                      <a16:colId xmlns:a16="http://schemas.microsoft.com/office/drawing/2014/main" val="2214094867"/>
                    </a:ext>
                  </a:extLst>
                </a:gridCol>
                <a:gridCol w="964728">
                  <a:extLst>
                    <a:ext uri="{9D8B030D-6E8A-4147-A177-3AD203B41FA5}">
                      <a16:colId xmlns:a16="http://schemas.microsoft.com/office/drawing/2014/main" val="1102874791"/>
                    </a:ext>
                  </a:extLst>
                </a:gridCol>
                <a:gridCol w="3468097">
                  <a:extLst>
                    <a:ext uri="{9D8B030D-6E8A-4147-A177-3AD203B41FA5}">
                      <a16:colId xmlns:a16="http://schemas.microsoft.com/office/drawing/2014/main" val="3234264508"/>
                    </a:ext>
                  </a:extLst>
                </a:gridCol>
                <a:gridCol w="2424504">
                  <a:extLst>
                    <a:ext uri="{9D8B030D-6E8A-4147-A177-3AD203B41FA5}">
                      <a16:colId xmlns:a16="http://schemas.microsoft.com/office/drawing/2014/main" val="3979482449"/>
                    </a:ext>
                  </a:extLst>
                </a:gridCol>
              </a:tblGrid>
              <a:tr h="453246">
                <a:tc>
                  <a:txBody>
                    <a:bodyPr/>
                    <a:lstStyle/>
                    <a:p>
                      <a:r>
                        <a:rPr kumimoji="1" lang="en-US" altLang="ja-JP" sz="1000" b="0" dirty="0" smtClean="0">
                          <a:latin typeface="Meiryo UI" panose="020B0604030504040204" pitchFamily="50" charset="-128"/>
                          <a:ea typeface="Meiryo UI" panose="020B0604030504040204" pitchFamily="50" charset="-128"/>
                        </a:rPr>
                        <a:t>No</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先端的サービスの名称</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対象分野</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サービスの内容</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関連する規制・制度改革事項（新たな規制改革の提案、既存の国家戦略特区の特例措置の活用）</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157330605"/>
                  </a:ext>
                </a:extLst>
              </a:tr>
              <a:tr h="667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１</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30289023"/>
                  </a:ext>
                </a:extLst>
              </a:tr>
              <a:tr h="667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２</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96926885"/>
                  </a:ext>
                </a:extLst>
              </a:tr>
              <a:tr h="6575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623151711"/>
                  </a:ext>
                </a:extLst>
              </a:tr>
              <a:tr h="667414">
                <a:tc>
                  <a:txBody>
                    <a:bodyPr/>
                    <a:lstStyle/>
                    <a:p>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74725573"/>
                  </a:ext>
                </a:extLst>
              </a:tr>
              <a:tr h="667414">
                <a:tc>
                  <a:txBody>
                    <a:bodyPr/>
                    <a:lstStyle/>
                    <a:p>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370363932"/>
                  </a:ext>
                </a:extLst>
              </a:tr>
              <a:tr h="667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rPr>
                        <a:t>・・・</a:t>
                      </a:r>
                      <a:endParaRPr kumimoji="1" lang="en-US" altLang="ja-JP" sz="1000" b="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32046201"/>
                  </a:ext>
                </a:extLst>
              </a:tr>
              <a:tr h="667414">
                <a:tc>
                  <a:txBody>
                    <a:bodyPr/>
                    <a:lstStyle/>
                    <a:p>
                      <a:r>
                        <a:rPr lang="ja-JP" altLang="en-US" sz="1000" b="0" dirty="0" smtClean="0">
                          <a:latin typeface="Meiryo UI" panose="020B0604030504040204" pitchFamily="50" charset="-128"/>
                          <a:ea typeface="Meiryo UI" panose="020B0604030504040204" pitchFamily="50" charset="-128"/>
                        </a:rPr>
                        <a:t>・・・</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93197950"/>
                  </a:ext>
                </a:extLst>
              </a:tr>
              <a:tr h="667414">
                <a:tc>
                  <a:txBody>
                    <a:bodyPr/>
                    <a:lstStyle/>
                    <a:p>
                      <a:r>
                        <a:rPr lang="ja-JP" altLang="en-US" sz="1000" b="0" dirty="0" smtClean="0">
                          <a:latin typeface="Meiryo UI" panose="020B0604030504040204" pitchFamily="50" charset="-128"/>
                          <a:ea typeface="Meiryo UI" panose="020B0604030504040204" pitchFamily="50" charset="-128"/>
                        </a:rPr>
                        <a:t>・・・</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88054147"/>
                  </a:ext>
                </a:extLst>
              </a:tr>
            </a:tbl>
          </a:graphicData>
        </a:graphic>
      </p:graphicFrame>
      <p:sp>
        <p:nvSpPr>
          <p:cNvPr id="10"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11</a:t>
            </a:fld>
            <a:endParaRPr kumimoji="1" lang="ja-JP" altLang="en-US"/>
          </a:p>
        </p:txBody>
      </p:sp>
      <p:sp>
        <p:nvSpPr>
          <p:cNvPr id="12" name="正方形/長方形 11"/>
          <p:cNvSpPr/>
          <p:nvPr/>
        </p:nvSpPr>
        <p:spPr>
          <a:xfrm>
            <a:off x="4739053" y="6553983"/>
            <a:ext cx="4956726" cy="253916"/>
          </a:xfrm>
          <a:prstGeom prst="rect">
            <a:avLst/>
          </a:prstGeom>
        </p:spPr>
        <p:txBody>
          <a:bodyPr wrap="square">
            <a:spAutoFit/>
          </a:bodyPr>
          <a:lstStyle/>
          <a:p>
            <a:pPr lvl="0" algn="r" defTabSz="914400" eaLnBrk="0" fontAlgn="base" hangingPunct="0">
              <a:spcBef>
                <a:spcPct val="0"/>
              </a:spcBef>
              <a:spcAft>
                <a:spcPct val="0"/>
              </a:spcAft>
            </a:pPr>
            <a:r>
              <a:rPr lang="ja-JP" altLang="ja-JP" sz="10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1000" dirty="0" smtClean="0">
                <a:latin typeface="Meiryo UI" panose="020B0604030504040204" pitchFamily="50" charset="-128"/>
                <a:ea typeface="Meiryo UI" panose="020B0604030504040204" pitchFamily="50" charset="-128"/>
                <a:cs typeface="Times New Roman" panose="02020603050405020304" pitchFamily="18" charset="0"/>
              </a:rPr>
              <a:t>「５分野以上」は一つの目安です。</a:t>
            </a:r>
            <a:endParaRPr lang="ja-JP" altLang="ja-JP" sz="2000" dirty="0">
              <a:latin typeface="Meiryo UI" panose="020B0604030504040204" pitchFamily="50" charset="-128"/>
              <a:ea typeface="Meiryo UI" panose="020B0604030504040204" pitchFamily="50" charset="-128"/>
            </a:endParaRPr>
          </a:p>
        </p:txBody>
      </p:sp>
      <p:sp>
        <p:nvSpPr>
          <p:cNvPr id="9" name="タイトル 2"/>
          <p:cNvSpPr txBox="1">
            <a:spLocks/>
          </p:cNvSpPr>
          <p:nvPr/>
        </p:nvSpPr>
        <p:spPr>
          <a:xfrm>
            <a:off x="5594466" y="-52642"/>
            <a:ext cx="4322230"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400" u="sng" dirty="0" smtClean="0">
                <a:latin typeface="Meiryo UI" panose="020B0604030504040204" pitchFamily="50" charset="-128"/>
                <a:ea typeface="Meiryo UI" panose="020B0604030504040204" pitchFamily="50" charset="-128"/>
              </a:rPr>
              <a:t>Ⅱ</a:t>
            </a:r>
            <a:r>
              <a:rPr lang="ja-JP" altLang="en-US" sz="1400" u="sng" dirty="0" smtClean="0">
                <a:latin typeface="Meiryo UI" panose="020B0604030504040204" pitchFamily="50" charset="-128"/>
                <a:ea typeface="Meiryo UI" panose="020B0604030504040204" pitchFamily="50" charset="-128"/>
              </a:rPr>
              <a:t>➀「複数分野の先端的サービスの提供」に関する事項</a:t>
            </a:r>
            <a:endParaRPr lang="ja-JP" altLang="en-US" sz="1400" u="sng"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23697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2"/>
          <p:cNvSpPr txBox="1">
            <a:spLocks/>
          </p:cNvSpPr>
          <p:nvPr/>
        </p:nvSpPr>
        <p:spPr>
          <a:xfrm>
            <a:off x="451824" y="131579"/>
            <a:ext cx="390036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cxnSp>
        <p:nvCxnSpPr>
          <p:cNvPr id="6" name="直線コネクタ 5"/>
          <p:cNvCxnSpPr/>
          <p:nvPr/>
        </p:nvCxnSpPr>
        <p:spPr>
          <a:xfrm>
            <a:off x="399072" y="591479"/>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タイトル 2"/>
          <p:cNvSpPr txBox="1">
            <a:spLocks/>
          </p:cNvSpPr>
          <p:nvPr/>
        </p:nvSpPr>
        <p:spPr>
          <a:xfrm>
            <a:off x="451824" y="149163"/>
            <a:ext cx="3786068"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新たな規制・制度改革の提案</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
        <p:nvSpPr>
          <p:cNvPr id="8"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dirty="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graphicFrame>
        <p:nvGraphicFramePr>
          <p:cNvPr id="11" name="表 10"/>
          <p:cNvGraphicFramePr>
            <a:graphicFrameLocks noGrp="1"/>
          </p:cNvGraphicFramePr>
          <p:nvPr>
            <p:extLst>
              <p:ext uri="{D42A27DB-BD31-4B8C-83A1-F6EECF244321}">
                <p14:modId xmlns:p14="http://schemas.microsoft.com/office/powerpoint/2010/main" val="529726216"/>
              </p:ext>
            </p:extLst>
          </p:nvPr>
        </p:nvGraphicFramePr>
        <p:xfrm>
          <a:off x="189791" y="687890"/>
          <a:ext cx="9418562" cy="5684381"/>
        </p:xfrm>
        <a:graphic>
          <a:graphicData uri="http://schemas.openxmlformats.org/drawingml/2006/table">
            <a:tbl>
              <a:tblPr firstRow="1" bandRow="1">
                <a:tableStyleId>{F5AB1C69-6EDB-4FF4-983F-18BD219EF322}</a:tableStyleId>
              </a:tblPr>
              <a:tblGrid>
                <a:gridCol w="323729">
                  <a:extLst>
                    <a:ext uri="{9D8B030D-6E8A-4147-A177-3AD203B41FA5}">
                      <a16:colId xmlns:a16="http://schemas.microsoft.com/office/drawing/2014/main" val="1316306213"/>
                    </a:ext>
                  </a:extLst>
                </a:gridCol>
                <a:gridCol w="1407692">
                  <a:extLst>
                    <a:ext uri="{9D8B030D-6E8A-4147-A177-3AD203B41FA5}">
                      <a16:colId xmlns:a16="http://schemas.microsoft.com/office/drawing/2014/main" val="2417424962"/>
                    </a:ext>
                  </a:extLst>
                </a:gridCol>
                <a:gridCol w="1407692">
                  <a:extLst>
                    <a:ext uri="{9D8B030D-6E8A-4147-A177-3AD203B41FA5}">
                      <a16:colId xmlns:a16="http://schemas.microsoft.com/office/drawing/2014/main" val="4007082420"/>
                    </a:ext>
                  </a:extLst>
                </a:gridCol>
                <a:gridCol w="1407692">
                  <a:extLst>
                    <a:ext uri="{9D8B030D-6E8A-4147-A177-3AD203B41FA5}">
                      <a16:colId xmlns:a16="http://schemas.microsoft.com/office/drawing/2014/main" val="1217734497"/>
                    </a:ext>
                  </a:extLst>
                </a:gridCol>
                <a:gridCol w="1407692">
                  <a:extLst>
                    <a:ext uri="{9D8B030D-6E8A-4147-A177-3AD203B41FA5}">
                      <a16:colId xmlns:a16="http://schemas.microsoft.com/office/drawing/2014/main" val="2169076355"/>
                    </a:ext>
                  </a:extLst>
                </a:gridCol>
                <a:gridCol w="1407692">
                  <a:extLst>
                    <a:ext uri="{9D8B030D-6E8A-4147-A177-3AD203B41FA5}">
                      <a16:colId xmlns:a16="http://schemas.microsoft.com/office/drawing/2014/main" val="2332162211"/>
                    </a:ext>
                  </a:extLst>
                </a:gridCol>
                <a:gridCol w="1407692">
                  <a:extLst>
                    <a:ext uri="{9D8B030D-6E8A-4147-A177-3AD203B41FA5}">
                      <a16:colId xmlns:a16="http://schemas.microsoft.com/office/drawing/2014/main" val="2215086164"/>
                    </a:ext>
                  </a:extLst>
                </a:gridCol>
                <a:gridCol w="648681">
                  <a:extLst>
                    <a:ext uri="{9D8B030D-6E8A-4147-A177-3AD203B41FA5}">
                      <a16:colId xmlns:a16="http://schemas.microsoft.com/office/drawing/2014/main" val="3150403266"/>
                    </a:ext>
                  </a:extLst>
                </a:gridCol>
              </a:tblGrid>
              <a:tr h="1000331">
                <a:tc>
                  <a:txBody>
                    <a:bodyPr/>
                    <a:lstStyle/>
                    <a:p>
                      <a:r>
                        <a:rPr kumimoji="1" lang="en-US" altLang="ja-JP" sz="800" b="0" dirty="0" smtClean="0">
                          <a:latin typeface="Meiryo UI" panose="020B0604030504040204" pitchFamily="50" charset="-128"/>
                          <a:ea typeface="Meiryo UI" panose="020B0604030504040204" pitchFamily="50" charset="-128"/>
                        </a:rPr>
                        <a:t>No</a:t>
                      </a:r>
                      <a:endParaRPr kumimoji="1" lang="ja-JP" altLang="en-US" sz="8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lang="ja-JP" altLang="en-US" sz="1000" b="0" dirty="0" smtClean="0">
                          <a:latin typeface="Meiryo UI" panose="020B0604030504040204" pitchFamily="50" charset="-128"/>
                          <a:ea typeface="Meiryo UI" panose="020B0604030504040204" pitchFamily="50" charset="-128"/>
                        </a:rPr>
                        <a:t>①提案名</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kumimoji="1" lang="ja-JP" altLang="en-US" sz="1000" b="0" dirty="0" smtClean="0">
                          <a:latin typeface="Meiryo UI" panose="020B0604030504040204" pitchFamily="50" charset="-128"/>
                          <a:ea typeface="Meiryo UI" panose="020B0604030504040204" pitchFamily="50" charset="-128"/>
                        </a:rPr>
                        <a:t>②具体的な事業の実施内容</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lang="ja-JP" altLang="en-US" sz="1000" b="0" dirty="0" smtClean="0">
                          <a:latin typeface="Meiryo UI" panose="020B0604030504040204" pitchFamily="50" charset="-128"/>
                          <a:ea typeface="Meiryo UI" panose="020B0604030504040204" pitchFamily="50" charset="-128"/>
                        </a:rPr>
                        <a:t>③「②」の事業を実施した場合に想定される経済的社会的効果</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kumimoji="1" lang="ja-JP" altLang="en-US" sz="1000" b="0" dirty="0" smtClean="0">
                          <a:latin typeface="Meiryo UI" panose="020B0604030504040204" pitchFamily="50" charset="-128"/>
                          <a:ea typeface="Meiryo UI" panose="020B0604030504040204" pitchFamily="50" charset="-128"/>
                        </a:rPr>
                        <a:t>④「②」の事業の実施を不可能又は困難とさせている規制等の内容</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kumimoji="1" lang="ja-JP" altLang="en-US" sz="1000" b="0" dirty="0" smtClean="0">
                          <a:latin typeface="Meiryo UI" panose="020B0604030504040204" pitchFamily="50" charset="-128"/>
                          <a:ea typeface="Meiryo UI" panose="020B0604030504040204" pitchFamily="50" charset="-128"/>
                        </a:rPr>
                        <a:t>⑤「④」の規制等の根拠法令等</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kumimoji="1" lang="ja-JP" altLang="en-US" sz="1000" b="0" dirty="0" smtClean="0">
                          <a:latin typeface="Meiryo UI" panose="020B0604030504040204" pitchFamily="50" charset="-128"/>
                          <a:ea typeface="Meiryo UI" panose="020B0604030504040204" pitchFamily="50" charset="-128"/>
                        </a:rPr>
                        <a:t>⑥「④」及び「⑤」の規制・制度改革のために提案する新たな措置の内容</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kumimoji="1" lang="ja-JP" altLang="en-US" sz="1000" b="0" dirty="0" smtClean="0">
                          <a:latin typeface="Meiryo UI" panose="020B0604030504040204" pitchFamily="50" charset="-128"/>
                          <a:ea typeface="Meiryo UI" panose="020B0604030504040204" pitchFamily="50" charset="-128"/>
                        </a:rPr>
                        <a:t>⑦参考資料がある場合は、その有無</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22180868"/>
                  </a:ext>
                </a:extLst>
              </a:tr>
              <a:tr h="2342025">
                <a:tc>
                  <a:txBody>
                    <a:bodyPr/>
                    <a:lstStyle/>
                    <a:p>
                      <a:pPr algn="ctr"/>
                      <a:r>
                        <a:rPr kumimoji="1" lang="ja-JP" altLang="en-US" sz="800" b="0" dirty="0" smtClean="0">
                          <a:latin typeface="Meiryo UI" panose="020B0604030504040204" pitchFamily="50" charset="-128"/>
                          <a:ea typeface="Meiryo UI" panose="020B0604030504040204" pitchFamily="50" charset="-128"/>
                        </a:rPr>
                        <a:t>１</a:t>
                      </a:r>
                      <a:endParaRPr kumimoji="1" lang="ja-JP" altLang="en-US" sz="8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実施したい事業について記載して下さい。</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可能であれば具体的に記載して下さい。</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事業を実施した場合に想定される効果について、記載して下さい。</a:t>
                      </a:r>
                    </a:p>
                    <a:p>
                      <a:r>
                        <a:rPr kumimoji="1" lang="ja-JP" altLang="en-US" sz="1000" b="0" dirty="0" smtClean="0">
                          <a:latin typeface="Meiryo UI" panose="020B0604030504040204" pitchFamily="50" charset="-128"/>
                          <a:ea typeface="Meiryo UI" panose="020B0604030504040204" pitchFamily="50" charset="-128"/>
                        </a:rPr>
                        <a:t>定量的な効果が書ける場合は具体的に記載して下さい。</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複数の規制等が関係する場合は、当該規制等ごとに記述して下さい。欄が不足する場合は下に追加し記載して下さい。</a:t>
                      </a:r>
                    </a:p>
                    <a:p>
                      <a:r>
                        <a:rPr kumimoji="1" lang="ja-JP" altLang="en-US" sz="1000" b="0" dirty="0" smtClean="0">
                          <a:latin typeface="Meiryo UI" panose="020B0604030504040204" pitchFamily="50" charset="-128"/>
                          <a:ea typeface="Meiryo UI" panose="020B0604030504040204" pitchFamily="50" charset="-128"/>
                        </a:rPr>
                        <a:t>（行政への問合せでできないと回答を受けた事例や不許可通知などがあればお示し下さい。）</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④の根拠となる法律・省令・政令・通知等を記載して下さい。</a:t>
                      </a:r>
                    </a:p>
                    <a:p>
                      <a:r>
                        <a:rPr kumimoji="1" lang="ja-JP" altLang="en-US" sz="1000" b="0" dirty="0" smtClean="0">
                          <a:latin typeface="Meiryo UI" panose="020B0604030504040204" pitchFamily="50" charset="-128"/>
                          <a:ea typeface="Meiryo UI" panose="020B0604030504040204" pitchFamily="50" charset="-128"/>
                        </a:rPr>
                        <a:t>法令については条・項・号まで記載して下さい。</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②の事業をすることで③の効果を得るために、どの規制をどうして欲しいのかについて記載して下さい。</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pPr algn="ct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079499129"/>
                  </a:ext>
                </a:extLst>
              </a:tr>
              <a:tr h="2342025">
                <a:tc>
                  <a:txBody>
                    <a:bodyPr/>
                    <a:lstStyle/>
                    <a:p>
                      <a:pPr algn="ctr"/>
                      <a:r>
                        <a:rPr kumimoji="1" lang="ja-JP" altLang="en-US" sz="800" b="0" dirty="0" smtClean="0">
                          <a:latin typeface="Meiryo UI" panose="020B0604030504040204" pitchFamily="50" charset="-128"/>
                          <a:ea typeface="Meiryo UI" panose="020B0604030504040204" pitchFamily="50" charset="-128"/>
                        </a:rPr>
                        <a:t>２</a:t>
                      </a:r>
                      <a:endParaRPr kumimoji="1" lang="ja-JP" altLang="en-US" sz="8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01181511"/>
                  </a:ext>
                </a:extLst>
              </a:tr>
            </a:tbl>
          </a:graphicData>
        </a:graphic>
      </p:graphicFrame>
      <p:sp>
        <p:nvSpPr>
          <p:cNvPr id="12" name="正方形/長方形 11"/>
          <p:cNvSpPr/>
          <p:nvPr/>
        </p:nvSpPr>
        <p:spPr>
          <a:xfrm>
            <a:off x="6651381" y="6389855"/>
            <a:ext cx="3080065" cy="369332"/>
          </a:xfrm>
          <a:prstGeom prst="rect">
            <a:avLst/>
          </a:prstGeom>
        </p:spPr>
        <p:txBody>
          <a:bodyPr wrap="square">
            <a:spAutoFit/>
          </a:bodyPr>
          <a:lstStyle/>
          <a:p>
            <a:pPr defTabSz="914400" eaLnBrk="0" fontAlgn="base" hangingPunct="0">
              <a:spcBef>
                <a:spcPct val="0"/>
              </a:spcBef>
              <a:spcAft>
                <a:spcPct val="0"/>
              </a:spcAft>
              <a:defRPr/>
            </a:pPr>
            <a:r>
              <a:rPr lang="ja-JP" altLang="ja-JP" sz="9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900" dirty="0" smtClean="0">
                <a:latin typeface="Meiryo UI" panose="020B0604030504040204" pitchFamily="50" charset="-128"/>
                <a:ea typeface="Meiryo UI" panose="020B0604030504040204" pitchFamily="50" charset="-128"/>
                <a:cs typeface="Times New Roman" panose="02020603050405020304" pitchFamily="18" charset="0"/>
              </a:rPr>
              <a:t>規制改革提案の数に応じて、適宜ページ</a:t>
            </a:r>
            <a:r>
              <a:rPr lang="ja-JP" altLang="en-US" sz="900" dirty="0">
                <a:latin typeface="Meiryo UI" panose="020B0604030504040204" pitchFamily="50" charset="-128"/>
                <a:ea typeface="Meiryo UI" panose="020B0604030504040204" pitchFamily="50" charset="-128"/>
                <a:cs typeface="Times New Roman" panose="02020603050405020304" pitchFamily="18" charset="0"/>
              </a:rPr>
              <a:t>を</a:t>
            </a:r>
            <a:r>
              <a:rPr lang="ja-JP" altLang="ja-JP" sz="900" dirty="0">
                <a:latin typeface="Meiryo UI" panose="020B0604030504040204" pitchFamily="50" charset="-128"/>
                <a:ea typeface="Meiryo UI" panose="020B0604030504040204" pitchFamily="50" charset="-128"/>
                <a:cs typeface="Times New Roman" panose="02020603050405020304" pitchFamily="18" charset="0"/>
              </a:rPr>
              <a:t>追加して下さい</a:t>
            </a:r>
            <a:r>
              <a:rPr lang="ja-JP" altLang="ja-JP" sz="9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900" dirty="0" smtClean="0">
                <a:latin typeface="Meiryo UI" panose="020B0604030504040204" pitchFamily="50" charset="-128"/>
                <a:ea typeface="Meiryo UI" panose="020B0604030504040204" pitchFamily="50" charset="-128"/>
                <a:cs typeface="Times New Roman" panose="02020603050405020304" pitchFamily="18" charset="0"/>
              </a:rPr>
              <a:t>また</a:t>
            </a:r>
            <a:r>
              <a:rPr lang="ja-JP" altLang="en-US" sz="9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900" b="0" i="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cs typeface="Times New Roman" panose="02020603050405020304" pitchFamily="18" charset="0"/>
              </a:rPr>
              <a:t>必要に応じ、参考資料を添付して下さい。</a:t>
            </a:r>
            <a:endParaRPr kumimoji="0" lang="ja-JP" altLang="ja-JP" sz="18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13" name="タイトル 2"/>
          <p:cNvSpPr txBox="1">
            <a:spLocks/>
          </p:cNvSpPr>
          <p:nvPr/>
        </p:nvSpPr>
        <p:spPr>
          <a:xfrm>
            <a:off x="4971011" y="-52642"/>
            <a:ext cx="4945685"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rPr>
              <a:t>Ⅱ</a:t>
            </a:r>
            <a:r>
              <a:rPr lang="ja-JP" altLang="en-US" sz="1400" u="sng" dirty="0" smtClean="0">
                <a:solidFill>
                  <a:prstClr val="black"/>
                </a:solidFill>
                <a:latin typeface="Meiryo UI" panose="020B0604030504040204" pitchFamily="50" charset="-128"/>
                <a:ea typeface="Meiryo UI" panose="020B0604030504040204" pitchFamily="50" charset="-128"/>
              </a:rPr>
              <a:t>②「広範かつ大胆な規制・制度改革の提案</a:t>
            </a:r>
            <a:r>
              <a:rPr kumimoji="1"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」に関する事項</a:t>
            </a:r>
            <a:endParaRPr kumimoji="1" lang="ja-JP" altLang="en-US" sz="14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Tree>
    <p:extLst>
      <p:ext uri="{BB962C8B-B14F-4D97-AF65-F5344CB8AC3E}">
        <p14:creationId xmlns:p14="http://schemas.microsoft.com/office/powerpoint/2010/main" val="4156930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2"/>
          <p:cNvSpPr txBox="1">
            <a:spLocks/>
          </p:cNvSpPr>
          <p:nvPr/>
        </p:nvSpPr>
        <p:spPr>
          <a:xfrm>
            <a:off x="451824" y="131579"/>
            <a:ext cx="390036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cxnSp>
        <p:nvCxnSpPr>
          <p:cNvPr id="6" name="直線コネクタ 5"/>
          <p:cNvCxnSpPr/>
          <p:nvPr/>
        </p:nvCxnSpPr>
        <p:spPr>
          <a:xfrm>
            <a:off x="399072" y="591479"/>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タイトル 2"/>
          <p:cNvSpPr txBox="1">
            <a:spLocks/>
          </p:cNvSpPr>
          <p:nvPr/>
        </p:nvSpPr>
        <p:spPr>
          <a:xfrm>
            <a:off x="451824" y="149163"/>
            <a:ext cx="3786068"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新たな規制・制度改革の提案</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
        <p:nvSpPr>
          <p:cNvPr id="8"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dirty="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graphicFrame>
        <p:nvGraphicFramePr>
          <p:cNvPr id="11" name="表 10"/>
          <p:cNvGraphicFramePr>
            <a:graphicFrameLocks noGrp="1"/>
          </p:cNvGraphicFramePr>
          <p:nvPr>
            <p:extLst/>
          </p:nvPr>
        </p:nvGraphicFramePr>
        <p:xfrm>
          <a:off x="189791" y="687890"/>
          <a:ext cx="9418562" cy="5684381"/>
        </p:xfrm>
        <a:graphic>
          <a:graphicData uri="http://schemas.openxmlformats.org/drawingml/2006/table">
            <a:tbl>
              <a:tblPr firstRow="1" bandRow="1">
                <a:tableStyleId>{F5AB1C69-6EDB-4FF4-983F-18BD219EF322}</a:tableStyleId>
              </a:tblPr>
              <a:tblGrid>
                <a:gridCol w="323729">
                  <a:extLst>
                    <a:ext uri="{9D8B030D-6E8A-4147-A177-3AD203B41FA5}">
                      <a16:colId xmlns:a16="http://schemas.microsoft.com/office/drawing/2014/main" val="1316306213"/>
                    </a:ext>
                  </a:extLst>
                </a:gridCol>
                <a:gridCol w="1407692">
                  <a:extLst>
                    <a:ext uri="{9D8B030D-6E8A-4147-A177-3AD203B41FA5}">
                      <a16:colId xmlns:a16="http://schemas.microsoft.com/office/drawing/2014/main" val="2417424962"/>
                    </a:ext>
                  </a:extLst>
                </a:gridCol>
                <a:gridCol w="1407692">
                  <a:extLst>
                    <a:ext uri="{9D8B030D-6E8A-4147-A177-3AD203B41FA5}">
                      <a16:colId xmlns:a16="http://schemas.microsoft.com/office/drawing/2014/main" val="4007082420"/>
                    </a:ext>
                  </a:extLst>
                </a:gridCol>
                <a:gridCol w="1407692">
                  <a:extLst>
                    <a:ext uri="{9D8B030D-6E8A-4147-A177-3AD203B41FA5}">
                      <a16:colId xmlns:a16="http://schemas.microsoft.com/office/drawing/2014/main" val="1217734497"/>
                    </a:ext>
                  </a:extLst>
                </a:gridCol>
                <a:gridCol w="1407692">
                  <a:extLst>
                    <a:ext uri="{9D8B030D-6E8A-4147-A177-3AD203B41FA5}">
                      <a16:colId xmlns:a16="http://schemas.microsoft.com/office/drawing/2014/main" val="2169076355"/>
                    </a:ext>
                  </a:extLst>
                </a:gridCol>
                <a:gridCol w="1407692">
                  <a:extLst>
                    <a:ext uri="{9D8B030D-6E8A-4147-A177-3AD203B41FA5}">
                      <a16:colId xmlns:a16="http://schemas.microsoft.com/office/drawing/2014/main" val="2332162211"/>
                    </a:ext>
                  </a:extLst>
                </a:gridCol>
                <a:gridCol w="1407692">
                  <a:extLst>
                    <a:ext uri="{9D8B030D-6E8A-4147-A177-3AD203B41FA5}">
                      <a16:colId xmlns:a16="http://schemas.microsoft.com/office/drawing/2014/main" val="2215086164"/>
                    </a:ext>
                  </a:extLst>
                </a:gridCol>
                <a:gridCol w="648681">
                  <a:extLst>
                    <a:ext uri="{9D8B030D-6E8A-4147-A177-3AD203B41FA5}">
                      <a16:colId xmlns:a16="http://schemas.microsoft.com/office/drawing/2014/main" val="3150403266"/>
                    </a:ext>
                  </a:extLst>
                </a:gridCol>
              </a:tblGrid>
              <a:tr h="1000331">
                <a:tc>
                  <a:txBody>
                    <a:bodyPr/>
                    <a:lstStyle/>
                    <a:p>
                      <a:r>
                        <a:rPr kumimoji="1" lang="en-US" altLang="ja-JP" sz="800" b="0" dirty="0" smtClean="0">
                          <a:latin typeface="Meiryo UI" panose="020B0604030504040204" pitchFamily="50" charset="-128"/>
                          <a:ea typeface="Meiryo UI" panose="020B0604030504040204" pitchFamily="50" charset="-128"/>
                        </a:rPr>
                        <a:t>No</a:t>
                      </a:r>
                      <a:endParaRPr kumimoji="1" lang="ja-JP" altLang="en-US" sz="8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lang="ja-JP" altLang="en-US" sz="1000" b="0" dirty="0" smtClean="0">
                          <a:latin typeface="Meiryo UI" panose="020B0604030504040204" pitchFamily="50" charset="-128"/>
                          <a:ea typeface="Meiryo UI" panose="020B0604030504040204" pitchFamily="50" charset="-128"/>
                        </a:rPr>
                        <a:t>①提案名</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kumimoji="1" lang="ja-JP" altLang="en-US" sz="1000" b="0" dirty="0" smtClean="0">
                          <a:latin typeface="Meiryo UI" panose="020B0604030504040204" pitchFamily="50" charset="-128"/>
                          <a:ea typeface="Meiryo UI" panose="020B0604030504040204" pitchFamily="50" charset="-128"/>
                        </a:rPr>
                        <a:t>②具体的な事業の実施内容</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lang="ja-JP" altLang="en-US" sz="1000" b="0" dirty="0" smtClean="0">
                          <a:latin typeface="Meiryo UI" panose="020B0604030504040204" pitchFamily="50" charset="-128"/>
                          <a:ea typeface="Meiryo UI" panose="020B0604030504040204" pitchFamily="50" charset="-128"/>
                        </a:rPr>
                        <a:t>③「②」の事業を実施した場合に想定される経済的社会的効果</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kumimoji="1" lang="ja-JP" altLang="en-US" sz="1000" b="0" dirty="0" smtClean="0">
                          <a:latin typeface="Meiryo UI" panose="020B0604030504040204" pitchFamily="50" charset="-128"/>
                          <a:ea typeface="Meiryo UI" panose="020B0604030504040204" pitchFamily="50" charset="-128"/>
                        </a:rPr>
                        <a:t>④「②」の事業の実施を不可能又は困難とさせている規制等の内容</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kumimoji="1" lang="ja-JP" altLang="en-US" sz="1000" b="0" dirty="0" smtClean="0">
                          <a:latin typeface="Meiryo UI" panose="020B0604030504040204" pitchFamily="50" charset="-128"/>
                          <a:ea typeface="Meiryo UI" panose="020B0604030504040204" pitchFamily="50" charset="-128"/>
                        </a:rPr>
                        <a:t>⑤「④」の規制等の根拠法令等</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kumimoji="1" lang="ja-JP" altLang="en-US" sz="1000" b="0" dirty="0" smtClean="0">
                          <a:latin typeface="Meiryo UI" panose="020B0604030504040204" pitchFamily="50" charset="-128"/>
                          <a:ea typeface="Meiryo UI" panose="020B0604030504040204" pitchFamily="50" charset="-128"/>
                        </a:rPr>
                        <a:t>⑥「④」及び「⑤」の規制・制度改革のために提案する新たな措置の内容</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r>
                        <a:rPr kumimoji="1" lang="ja-JP" altLang="en-US" sz="1000" b="0" dirty="0" smtClean="0">
                          <a:latin typeface="Meiryo UI" panose="020B0604030504040204" pitchFamily="50" charset="-128"/>
                          <a:ea typeface="Meiryo UI" panose="020B0604030504040204" pitchFamily="50" charset="-128"/>
                        </a:rPr>
                        <a:t>⑦参考資料がある場合は、その有無</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22180868"/>
                  </a:ext>
                </a:extLst>
              </a:tr>
              <a:tr h="2342025">
                <a:tc>
                  <a:txBody>
                    <a:bodyPr/>
                    <a:lstStyle/>
                    <a:p>
                      <a:pPr algn="ctr"/>
                      <a:r>
                        <a:rPr kumimoji="1" lang="ja-JP" altLang="en-US" sz="800" b="0" dirty="0" smtClean="0">
                          <a:latin typeface="Meiryo UI" panose="020B0604030504040204" pitchFamily="50" charset="-128"/>
                          <a:ea typeface="Meiryo UI" panose="020B0604030504040204" pitchFamily="50" charset="-128"/>
                        </a:rPr>
                        <a:t>３</a:t>
                      </a:r>
                      <a:endParaRPr kumimoji="1" lang="ja-JP" altLang="en-US" sz="8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pPr algn="ctr"/>
                      <a:endParaRPr kumimoji="1" lang="ja-JP" altLang="en-US" sz="8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079499129"/>
                  </a:ext>
                </a:extLst>
              </a:tr>
              <a:tr h="2342025">
                <a:tc>
                  <a:txBody>
                    <a:bodyPr/>
                    <a:lstStyle/>
                    <a:p>
                      <a:pPr algn="ctr"/>
                      <a:r>
                        <a:rPr kumimoji="1" lang="ja-JP" altLang="en-US" sz="800" b="0" dirty="0" smtClean="0">
                          <a:latin typeface="Meiryo UI" panose="020B0604030504040204" pitchFamily="50" charset="-128"/>
                          <a:ea typeface="Meiryo UI" panose="020B0604030504040204" pitchFamily="50" charset="-128"/>
                        </a:rPr>
                        <a:t>４</a:t>
                      </a:r>
                      <a:endParaRPr kumimoji="1" lang="ja-JP" altLang="en-US" sz="8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8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01181511"/>
                  </a:ext>
                </a:extLst>
              </a:tr>
            </a:tbl>
          </a:graphicData>
        </a:graphic>
      </p:graphicFrame>
      <p:sp>
        <p:nvSpPr>
          <p:cNvPr id="13" name="正方形/長方形 12"/>
          <p:cNvSpPr/>
          <p:nvPr/>
        </p:nvSpPr>
        <p:spPr>
          <a:xfrm>
            <a:off x="6651381" y="6389855"/>
            <a:ext cx="3080065" cy="369332"/>
          </a:xfrm>
          <a:prstGeom prst="rect">
            <a:avLst/>
          </a:prstGeom>
        </p:spPr>
        <p:txBody>
          <a:bodyPr wrap="square">
            <a:spAutoFit/>
          </a:bodyPr>
          <a:lstStyle/>
          <a:p>
            <a:pPr defTabSz="914400" eaLnBrk="0" fontAlgn="base" hangingPunct="0">
              <a:spcBef>
                <a:spcPct val="0"/>
              </a:spcBef>
              <a:spcAft>
                <a:spcPct val="0"/>
              </a:spcAft>
              <a:defRPr/>
            </a:pPr>
            <a:r>
              <a:rPr lang="ja-JP" altLang="ja-JP" sz="9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900" dirty="0" smtClean="0">
                <a:latin typeface="Meiryo UI" panose="020B0604030504040204" pitchFamily="50" charset="-128"/>
                <a:ea typeface="Meiryo UI" panose="020B0604030504040204" pitchFamily="50" charset="-128"/>
                <a:cs typeface="Times New Roman" panose="02020603050405020304" pitchFamily="18" charset="0"/>
              </a:rPr>
              <a:t>規制改革提案の数に応じて、適宜ページ</a:t>
            </a:r>
            <a:r>
              <a:rPr lang="ja-JP" altLang="en-US" sz="900" dirty="0">
                <a:latin typeface="Meiryo UI" panose="020B0604030504040204" pitchFamily="50" charset="-128"/>
                <a:ea typeface="Meiryo UI" panose="020B0604030504040204" pitchFamily="50" charset="-128"/>
                <a:cs typeface="Times New Roman" panose="02020603050405020304" pitchFamily="18" charset="0"/>
              </a:rPr>
              <a:t>を</a:t>
            </a:r>
            <a:r>
              <a:rPr lang="ja-JP" altLang="ja-JP" sz="900" dirty="0">
                <a:latin typeface="Meiryo UI" panose="020B0604030504040204" pitchFamily="50" charset="-128"/>
                <a:ea typeface="Meiryo UI" panose="020B0604030504040204" pitchFamily="50" charset="-128"/>
                <a:cs typeface="Times New Roman" panose="02020603050405020304" pitchFamily="18" charset="0"/>
              </a:rPr>
              <a:t>追加して下さい</a:t>
            </a:r>
            <a:r>
              <a:rPr lang="ja-JP" altLang="ja-JP" sz="9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900" dirty="0" smtClean="0">
                <a:latin typeface="Meiryo UI" panose="020B0604030504040204" pitchFamily="50" charset="-128"/>
                <a:ea typeface="Meiryo UI" panose="020B0604030504040204" pitchFamily="50" charset="-128"/>
                <a:cs typeface="Times New Roman" panose="02020603050405020304" pitchFamily="18" charset="0"/>
              </a:rPr>
              <a:t>また</a:t>
            </a:r>
            <a:r>
              <a:rPr lang="ja-JP" altLang="en-US" sz="9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900" b="0" i="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cs typeface="Times New Roman" panose="02020603050405020304" pitchFamily="18" charset="0"/>
              </a:rPr>
              <a:t>必要に応じ、参考資料を添付して下さい。</a:t>
            </a:r>
            <a:endParaRPr kumimoji="0" lang="ja-JP" altLang="ja-JP" sz="18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9" name="タイトル 2"/>
          <p:cNvSpPr txBox="1">
            <a:spLocks/>
          </p:cNvSpPr>
          <p:nvPr/>
        </p:nvSpPr>
        <p:spPr>
          <a:xfrm>
            <a:off x="4971011" y="-52642"/>
            <a:ext cx="4945685"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rPr>
              <a:t>Ⅱ</a:t>
            </a:r>
            <a:r>
              <a:rPr lang="ja-JP" altLang="en-US" sz="1400" u="sng" dirty="0" smtClean="0">
                <a:solidFill>
                  <a:prstClr val="black"/>
                </a:solidFill>
                <a:latin typeface="Meiryo UI" panose="020B0604030504040204" pitchFamily="50" charset="-128"/>
                <a:ea typeface="Meiryo UI" panose="020B0604030504040204" pitchFamily="50" charset="-128"/>
              </a:rPr>
              <a:t>②「広範かつ大胆な規制・制度改革の提案</a:t>
            </a:r>
            <a:r>
              <a:rPr kumimoji="1"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」に関する事項</a:t>
            </a:r>
            <a:endParaRPr kumimoji="1" lang="ja-JP" altLang="en-US" sz="14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Tree>
    <p:extLst>
      <p:ext uri="{BB962C8B-B14F-4D97-AF65-F5344CB8AC3E}">
        <p14:creationId xmlns:p14="http://schemas.microsoft.com/office/powerpoint/2010/main" val="3190292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線コネクタ 7"/>
          <p:cNvCxnSpPr/>
          <p:nvPr/>
        </p:nvCxnSpPr>
        <p:spPr>
          <a:xfrm>
            <a:off x="399072" y="600271"/>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 name="表 5"/>
          <p:cNvGraphicFramePr>
            <a:graphicFrameLocks noGrp="1"/>
          </p:cNvGraphicFramePr>
          <p:nvPr>
            <p:extLst>
              <p:ext uri="{D42A27DB-BD31-4B8C-83A1-F6EECF244321}">
                <p14:modId xmlns:p14="http://schemas.microsoft.com/office/powerpoint/2010/main" val="4172239696"/>
              </p:ext>
            </p:extLst>
          </p:nvPr>
        </p:nvGraphicFramePr>
        <p:xfrm>
          <a:off x="240810" y="707338"/>
          <a:ext cx="9386766" cy="5717185"/>
        </p:xfrm>
        <a:graphic>
          <a:graphicData uri="http://schemas.openxmlformats.org/drawingml/2006/table">
            <a:tbl>
              <a:tblPr firstRow="1" bandRow="1">
                <a:tableStyleId>{F5AB1C69-6EDB-4FF4-983F-18BD219EF322}</a:tableStyleId>
              </a:tblPr>
              <a:tblGrid>
                <a:gridCol w="357066">
                  <a:extLst>
                    <a:ext uri="{9D8B030D-6E8A-4147-A177-3AD203B41FA5}">
                      <a16:colId xmlns:a16="http://schemas.microsoft.com/office/drawing/2014/main" val="2211403018"/>
                    </a:ext>
                  </a:extLst>
                </a:gridCol>
                <a:gridCol w="2831123">
                  <a:extLst>
                    <a:ext uri="{9D8B030D-6E8A-4147-A177-3AD203B41FA5}">
                      <a16:colId xmlns:a16="http://schemas.microsoft.com/office/drawing/2014/main" val="2214094867"/>
                    </a:ext>
                  </a:extLst>
                </a:gridCol>
                <a:gridCol w="6198577">
                  <a:extLst>
                    <a:ext uri="{9D8B030D-6E8A-4147-A177-3AD203B41FA5}">
                      <a16:colId xmlns:a16="http://schemas.microsoft.com/office/drawing/2014/main" val="1102874791"/>
                    </a:ext>
                  </a:extLst>
                </a:gridCol>
              </a:tblGrid>
              <a:tr h="506000">
                <a:tc>
                  <a:txBody>
                    <a:bodyPr/>
                    <a:lstStyle/>
                    <a:p>
                      <a:r>
                        <a:rPr kumimoji="1" lang="en-US" altLang="ja-JP" sz="1000" b="0" dirty="0" smtClean="0">
                          <a:latin typeface="Meiryo UI" panose="020B0604030504040204" pitchFamily="50" charset="-128"/>
                          <a:ea typeface="Meiryo UI" panose="020B0604030504040204" pitchFamily="50" charset="-128"/>
                        </a:rPr>
                        <a:t>No</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既存の国家戦略特区の特例措置の活用</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特例措置を活用した事業の概要</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157330605"/>
                  </a:ext>
                </a:extLst>
              </a:tr>
              <a:tr h="17456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１</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30289023"/>
                  </a:ext>
                </a:extLst>
              </a:tr>
              <a:tr h="17456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２</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96926885"/>
                  </a:ext>
                </a:extLst>
              </a:tr>
              <a:tr h="17198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３</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623151711"/>
                  </a:ext>
                </a:extLst>
              </a:tr>
            </a:tbl>
          </a:graphicData>
        </a:graphic>
      </p:graphicFrame>
      <p:sp>
        <p:nvSpPr>
          <p:cNvPr id="10" name="タイトル 2"/>
          <p:cNvSpPr txBox="1">
            <a:spLocks/>
          </p:cNvSpPr>
          <p:nvPr/>
        </p:nvSpPr>
        <p:spPr>
          <a:xfrm>
            <a:off x="451823" y="149163"/>
            <a:ext cx="4394497"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既存の国家戦略特区の特例措置の活用予定</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
        <p:nvSpPr>
          <p:cNvPr id="7"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dirty="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grpSp>
        <p:nvGrpSpPr>
          <p:cNvPr id="3" name="グループ化 2"/>
          <p:cNvGrpSpPr/>
          <p:nvPr/>
        </p:nvGrpSpPr>
        <p:grpSpPr>
          <a:xfrm>
            <a:off x="353351" y="6508212"/>
            <a:ext cx="45721" cy="268804"/>
            <a:chOff x="353351" y="6587340"/>
            <a:chExt cx="45721" cy="268804"/>
          </a:xfrm>
        </p:grpSpPr>
        <p:sp>
          <p:nvSpPr>
            <p:cNvPr id="2" name="楕円 1"/>
            <p:cNvSpPr/>
            <p:nvPr/>
          </p:nvSpPr>
          <p:spPr>
            <a:xfrm>
              <a:off x="353353" y="6587340"/>
              <a:ext cx="45719" cy="4603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2" name="楕円 11"/>
            <p:cNvSpPr/>
            <p:nvPr/>
          </p:nvSpPr>
          <p:spPr>
            <a:xfrm>
              <a:off x="353352" y="6698725"/>
              <a:ext cx="45719" cy="4603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 name="楕円 12"/>
            <p:cNvSpPr/>
            <p:nvPr/>
          </p:nvSpPr>
          <p:spPr>
            <a:xfrm>
              <a:off x="353351" y="6810110"/>
              <a:ext cx="45719" cy="4603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4" name="正方形/長方形 3"/>
          <p:cNvSpPr/>
          <p:nvPr/>
        </p:nvSpPr>
        <p:spPr>
          <a:xfrm>
            <a:off x="7130563" y="6431136"/>
            <a:ext cx="2593730" cy="400110"/>
          </a:xfrm>
          <a:prstGeom prst="rect">
            <a:avLst/>
          </a:prstGeom>
        </p:spPr>
        <p:txBody>
          <a:bodyPr wrap="square">
            <a:spAutoFit/>
          </a:bodyPr>
          <a:lstStyle/>
          <a:p>
            <a:pPr defTabSz="914400" eaLnBrk="0" fontAlgn="base" hangingPunct="0">
              <a:spcBef>
                <a:spcPct val="0"/>
              </a:spcBef>
              <a:spcAft>
                <a:spcPct val="0"/>
              </a:spcAft>
              <a:defRPr/>
            </a:pPr>
            <a:r>
              <a:rPr lang="ja-JP" altLang="ja-JP" sz="10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1000" dirty="0" smtClean="0">
                <a:latin typeface="Meiryo UI" panose="020B0604030504040204" pitchFamily="50" charset="-128"/>
                <a:ea typeface="Meiryo UI" panose="020B0604030504040204" pitchFamily="50" charset="-128"/>
                <a:cs typeface="Times New Roman" panose="02020603050405020304" pitchFamily="18" charset="0"/>
              </a:rPr>
              <a:t>適宜</a:t>
            </a:r>
            <a:r>
              <a:rPr lang="ja-JP" altLang="en-US" sz="1000" dirty="0">
                <a:latin typeface="Meiryo UI" panose="020B0604030504040204" pitchFamily="50" charset="-128"/>
                <a:ea typeface="Meiryo UI" panose="020B0604030504040204" pitchFamily="50" charset="-128"/>
                <a:cs typeface="Times New Roman" panose="02020603050405020304" pitchFamily="18" charset="0"/>
              </a:rPr>
              <a:t>ページを</a:t>
            </a:r>
            <a:r>
              <a:rPr lang="ja-JP" altLang="ja-JP" sz="1000" dirty="0">
                <a:latin typeface="Meiryo UI" panose="020B0604030504040204" pitchFamily="50" charset="-128"/>
                <a:ea typeface="Meiryo UI" panose="020B0604030504040204" pitchFamily="50" charset="-128"/>
                <a:cs typeface="Times New Roman" panose="02020603050405020304" pitchFamily="18" charset="0"/>
              </a:rPr>
              <a:t>追加して下さい</a:t>
            </a:r>
            <a:r>
              <a:rPr lang="ja-JP" altLang="ja-JP" sz="1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1000" dirty="0" smtClean="0">
              <a:latin typeface="Meiryo UI" panose="020B0604030504040204" pitchFamily="50" charset="-128"/>
              <a:ea typeface="Meiryo UI" panose="020B0604030504040204" pitchFamily="50" charset="-128"/>
              <a:cs typeface="Times New Roman" panose="02020603050405020304" pitchFamily="18" charset="0"/>
            </a:endParaRPr>
          </a:p>
          <a:p>
            <a:pPr defTabSz="914400" eaLnBrk="0" fontAlgn="base" hangingPunct="0">
              <a:spcBef>
                <a:spcPct val="0"/>
              </a:spcBef>
              <a:spcAft>
                <a:spcPct val="0"/>
              </a:spcAft>
              <a:defRPr/>
            </a:pPr>
            <a:r>
              <a:rPr lang="ja-JP" altLang="en-US" sz="1000" dirty="0">
                <a:latin typeface="Meiryo UI" panose="020B0604030504040204" pitchFamily="50" charset="-128"/>
                <a:ea typeface="Meiryo UI" panose="020B0604030504040204" pitchFamily="50" charset="-128"/>
                <a:cs typeface="Times New Roman" panose="02020603050405020304" pitchFamily="18" charset="0"/>
              </a:rPr>
              <a:t>また、必要に応じ、参考資料を添付して下さい</a:t>
            </a:r>
            <a:r>
              <a:rPr lang="ja-JP" altLang="en-US" sz="1000" dirty="0" smtClean="0">
                <a:latin typeface="Meiryo UI" panose="020B0604030504040204" pitchFamily="50" charset="-128"/>
                <a:ea typeface="Meiryo UI" panose="020B0604030504040204" pitchFamily="50" charset="-128"/>
                <a:cs typeface="Times New Roman" panose="02020603050405020304" pitchFamily="18" charset="0"/>
              </a:rPr>
              <a:t>。</a:t>
            </a:r>
            <a:endParaRPr lang="ja-JP" altLang="ja-JP" sz="2000" dirty="0">
              <a:latin typeface="Meiryo UI" panose="020B0604030504040204" pitchFamily="50" charset="-128"/>
              <a:ea typeface="Meiryo UI" panose="020B0604030504040204" pitchFamily="50" charset="-128"/>
            </a:endParaRPr>
          </a:p>
        </p:txBody>
      </p:sp>
      <p:sp>
        <p:nvSpPr>
          <p:cNvPr id="15" name="タイトル 2"/>
          <p:cNvSpPr txBox="1">
            <a:spLocks/>
          </p:cNvSpPr>
          <p:nvPr/>
        </p:nvSpPr>
        <p:spPr>
          <a:xfrm>
            <a:off x="4971011" y="-52642"/>
            <a:ext cx="4945685"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rPr>
              <a:t>Ⅱ</a:t>
            </a:r>
            <a:r>
              <a:rPr lang="ja-JP" altLang="en-US" sz="1400" u="sng" dirty="0" smtClean="0">
                <a:solidFill>
                  <a:prstClr val="black"/>
                </a:solidFill>
                <a:latin typeface="Meiryo UI" panose="020B0604030504040204" pitchFamily="50" charset="-128"/>
                <a:ea typeface="Meiryo UI" panose="020B0604030504040204" pitchFamily="50" charset="-128"/>
              </a:rPr>
              <a:t>②「広範かつ大胆な規制・制度改革の提案</a:t>
            </a:r>
            <a:r>
              <a:rPr kumimoji="1"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」に関する事項</a:t>
            </a:r>
            <a:endParaRPr kumimoji="1" lang="ja-JP" altLang="en-US" sz="14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
        <p:nvSpPr>
          <p:cNvPr id="14" name="正方形/長方形 13"/>
          <p:cNvSpPr/>
          <p:nvPr/>
        </p:nvSpPr>
        <p:spPr>
          <a:xfrm>
            <a:off x="763812" y="1326847"/>
            <a:ext cx="2577266" cy="707886"/>
          </a:xfrm>
          <a:prstGeom prst="rect">
            <a:avLst/>
          </a:prstGeom>
        </p:spPr>
        <p:txBody>
          <a:bodyPr wrap="square">
            <a:spAutoFit/>
          </a:bodyPr>
          <a:lstStyle/>
          <a:p>
            <a:r>
              <a:rPr lang="ja-JP" altLang="en-US" sz="1000" dirty="0" smtClean="0">
                <a:latin typeface="Meiryo UI" panose="020B0604030504040204" pitchFamily="50" charset="-128"/>
                <a:ea typeface="Meiryo UI" panose="020B0604030504040204" pitchFamily="50" charset="-128"/>
                <a:cs typeface="Times New Roman" panose="02020603050405020304" pitchFamily="18" charset="0"/>
              </a:rPr>
              <a:t>既存の国家戦略特区の特例措置は、公募要領２．参考情報（２）ホームページ記載の「</a:t>
            </a:r>
            <a:r>
              <a:rPr lang="ja-JP" altLang="ja-JP" sz="1000" dirty="0" smtClean="0">
                <a:latin typeface="Meiryo UI" panose="020B0604030504040204" pitchFamily="50" charset="-128"/>
                <a:ea typeface="Meiryo UI" panose="020B0604030504040204" pitchFamily="50" charset="-128"/>
                <a:cs typeface="Times New Roman" panose="02020603050405020304" pitchFamily="18" charset="0"/>
              </a:rPr>
              <a:t>戦略</a:t>
            </a:r>
            <a:r>
              <a:rPr lang="ja-JP" altLang="ja-JP" sz="1000" dirty="0">
                <a:latin typeface="Meiryo UI" panose="020B0604030504040204" pitchFamily="50" charset="-128"/>
                <a:ea typeface="Meiryo UI" panose="020B0604030504040204" pitchFamily="50" charset="-128"/>
                <a:cs typeface="Times New Roman" panose="02020603050405020304" pitchFamily="18" charset="0"/>
              </a:rPr>
              <a:t>特区の活用事例（既存の国家戦略特区の特例措置</a:t>
            </a:r>
            <a:r>
              <a:rPr lang="ja-JP" altLang="ja-JP" sz="10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1000" dirty="0" smtClean="0">
                <a:latin typeface="Meiryo UI" panose="020B0604030504040204" pitchFamily="50" charset="-128"/>
                <a:ea typeface="Meiryo UI" panose="020B0604030504040204" pitchFamily="50" charset="-128"/>
                <a:cs typeface="Times New Roman" panose="02020603050405020304" pitchFamily="18" charset="0"/>
              </a:rPr>
              <a:t>」を参考にして下さい。</a:t>
            </a:r>
            <a:endParaRPr lang="ja-JP" altLang="en-US"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091228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1690704699"/>
              </p:ext>
            </p:extLst>
          </p:nvPr>
        </p:nvGraphicFramePr>
        <p:xfrm>
          <a:off x="325315" y="720966"/>
          <a:ext cx="9293469" cy="5835437"/>
        </p:xfrm>
        <a:graphic>
          <a:graphicData uri="http://schemas.openxmlformats.org/drawingml/2006/table">
            <a:tbl>
              <a:tblPr firstRow="1" firstCol="1" bandRow="1"/>
              <a:tblGrid>
                <a:gridCol w="9293469">
                  <a:extLst>
                    <a:ext uri="{9D8B030D-6E8A-4147-A177-3AD203B41FA5}">
                      <a16:colId xmlns:a16="http://schemas.microsoft.com/office/drawing/2014/main" val="3134067096"/>
                    </a:ext>
                  </a:extLst>
                </a:gridCol>
              </a:tblGrid>
              <a:tr h="1656474">
                <a:tc>
                  <a:txBody>
                    <a:bodyPr/>
                    <a:lstStyle/>
                    <a:p>
                      <a:pPr algn="just">
                        <a:lnSpc>
                          <a:spcPts val="1200"/>
                        </a:lnSpc>
                        <a:spcAft>
                          <a:spcPts val="0"/>
                        </a:spcAft>
                      </a:pPr>
                      <a:r>
                        <a:rPr lang="ja-JP" sz="1000" u="sng" kern="100" dirty="0">
                          <a:effectLst/>
                          <a:latin typeface="Meiryo UI" panose="020B0604030504040204" pitchFamily="50" charset="-128"/>
                          <a:ea typeface="Meiryo UI" panose="020B0604030504040204" pitchFamily="50" charset="-128"/>
                          <a:cs typeface="Times New Roman" panose="02020603050405020304" pitchFamily="18" charset="0"/>
                        </a:rPr>
                        <a:t>〇アーキテクト</a:t>
                      </a:r>
                      <a:r>
                        <a:rPr 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の</a:t>
                      </a: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氏名、経歴、実績等</a:t>
                      </a: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51142" marR="5114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8891860"/>
                  </a:ext>
                </a:extLst>
              </a:tr>
              <a:tr h="673331">
                <a:tc>
                  <a:txBody>
                    <a:bodyPr/>
                    <a:lstStyle/>
                    <a:p>
                      <a:pPr algn="just">
                        <a:lnSpc>
                          <a:spcPts val="1200"/>
                        </a:lnSpc>
                        <a:spcAft>
                          <a:spcPts val="0"/>
                        </a:spcAft>
                      </a:pPr>
                      <a:r>
                        <a:rPr lang="ja-JP"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〇アーキテクトの</a:t>
                      </a: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地方公共団体における役職（顧問等）と発令（予定）日</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51142" marR="5114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0974485"/>
                  </a:ext>
                </a:extLst>
              </a:tr>
              <a:tr h="1886096">
                <a:tc>
                  <a:txBody>
                    <a:bodyPr/>
                    <a:lstStyle/>
                    <a:p>
                      <a:pPr algn="just">
                        <a:lnSpc>
                          <a:spcPts val="1200"/>
                        </a:lnSpc>
                        <a:spcAft>
                          <a:spcPts val="0"/>
                        </a:spcAft>
                      </a:pPr>
                      <a:r>
                        <a:rPr lang="ja-JP" sz="1000" u="sng" kern="100" dirty="0">
                          <a:effectLst/>
                          <a:latin typeface="Meiryo UI" panose="020B0604030504040204" pitchFamily="50" charset="-128"/>
                          <a:ea typeface="Meiryo UI" panose="020B0604030504040204" pitchFamily="50" charset="-128"/>
                          <a:cs typeface="Times New Roman" panose="02020603050405020304" pitchFamily="18" charset="0"/>
                        </a:rPr>
                        <a:t>〇アーキテクトの選定</a:t>
                      </a:r>
                      <a:r>
                        <a:rPr 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理由</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51142" marR="5114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5929140"/>
                  </a:ext>
                </a:extLst>
              </a:tr>
              <a:tr h="1619536">
                <a:tc>
                  <a:txBody>
                    <a:bodyPr/>
                    <a:lstStyle/>
                    <a:p>
                      <a:pPr algn="just">
                        <a:lnSpc>
                          <a:spcPts val="1200"/>
                        </a:lnSpc>
                        <a:spcAft>
                          <a:spcPts val="0"/>
                        </a:spcAft>
                      </a:pPr>
                      <a:r>
                        <a:rPr 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〇アーキテクト</a:t>
                      </a: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が担う具体的</a:t>
                      </a:r>
                      <a:r>
                        <a:rPr 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役割</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a:t>
                      </a: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アーキテクトが複数存在する場合は、リードアーキテクトと各アーキテクトの役割分担も記載して下さい。</a:t>
                      </a:r>
                      <a:endParaRPr lang="ja-JP" sz="1000" u="none"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51142" marR="51142"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1977584"/>
                  </a:ext>
                </a:extLst>
              </a:tr>
            </a:tbl>
          </a:graphicData>
        </a:graphic>
      </p:graphicFrame>
      <p:sp>
        <p:nvSpPr>
          <p:cNvPr id="6"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15</a:t>
            </a:fld>
            <a:endParaRPr kumimoji="1" lang="ja-JP" altLang="en-US"/>
          </a:p>
        </p:txBody>
      </p:sp>
      <p:sp>
        <p:nvSpPr>
          <p:cNvPr id="8" name="タイトル 2"/>
          <p:cNvSpPr txBox="1">
            <a:spLocks/>
          </p:cNvSpPr>
          <p:nvPr/>
        </p:nvSpPr>
        <p:spPr>
          <a:xfrm>
            <a:off x="451823" y="157955"/>
            <a:ext cx="7558701"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ja-JP" altLang="en-US" sz="1600" dirty="0" smtClean="0">
                <a:solidFill>
                  <a:prstClr val="black"/>
                </a:solidFill>
                <a:latin typeface="Meiryo UI" panose="020B0604030504040204" pitchFamily="50" charset="-128"/>
                <a:ea typeface="Meiryo UI" panose="020B0604030504040204" pitchFamily="50" charset="-128"/>
              </a:rPr>
              <a:t>アーキテクト</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cxnSp>
        <p:nvCxnSpPr>
          <p:cNvPr id="9" name="直線コネクタ 8"/>
          <p:cNvCxnSpPr/>
          <p:nvPr/>
        </p:nvCxnSpPr>
        <p:spPr>
          <a:xfrm>
            <a:off x="416656" y="591479"/>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タイトル 2"/>
          <p:cNvSpPr txBox="1">
            <a:spLocks/>
          </p:cNvSpPr>
          <p:nvPr/>
        </p:nvSpPr>
        <p:spPr>
          <a:xfrm>
            <a:off x="6740451" y="63138"/>
            <a:ext cx="3024554"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rPr>
              <a:t>Ⅱ</a:t>
            </a:r>
            <a:r>
              <a:rPr lang="ja-JP" altLang="en-US" sz="1400" u="sng" dirty="0" smtClean="0">
                <a:solidFill>
                  <a:prstClr val="black"/>
                </a:solidFill>
                <a:latin typeface="Meiryo UI" panose="020B0604030504040204" pitchFamily="50" charset="-128"/>
                <a:ea typeface="Meiryo UI" panose="020B0604030504040204" pitchFamily="50" charset="-128"/>
              </a:rPr>
              <a:t>③「アーキテクト</a:t>
            </a:r>
            <a:r>
              <a:rPr kumimoji="1"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」に関する事項</a:t>
            </a:r>
            <a:endParaRPr kumimoji="1" lang="ja-JP" altLang="en-US" sz="14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
        <p:nvSpPr>
          <p:cNvPr id="11" name="正方形/長方形 10"/>
          <p:cNvSpPr/>
          <p:nvPr/>
        </p:nvSpPr>
        <p:spPr>
          <a:xfrm>
            <a:off x="7288823" y="6554224"/>
            <a:ext cx="2435469" cy="246221"/>
          </a:xfrm>
          <a:prstGeom prst="rect">
            <a:avLst/>
          </a:prstGeom>
        </p:spPr>
        <p:txBody>
          <a:bodyPr wrap="square">
            <a:spAutoFit/>
          </a:bodyPr>
          <a:lstStyle/>
          <a:p>
            <a:pPr defTabSz="914400" eaLnBrk="0" fontAlgn="base" hangingPunct="0">
              <a:spcBef>
                <a:spcPct val="0"/>
              </a:spcBef>
              <a:spcAft>
                <a:spcPct val="0"/>
              </a:spcAft>
              <a:defRPr/>
            </a:pPr>
            <a:r>
              <a:rPr lang="ja-JP" altLang="ja-JP" sz="10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1000" dirty="0" smtClean="0">
                <a:latin typeface="Meiryo UI" panose="020B0604030504040204" pitchFamily="50" charset="-128"/>
                <a:ea typeface="Meiryo UI" panose="020B0604030504040204" pitchFamily="50" charset="-128"/>
                <a:cs typeface="Times New Roman" panose="02020603050405020304" pitchFamily="18" charset="0"/>
              </a:rPr>
              <a:t>必要に応じ、参考資料を添付して下さい。</a:t>
            </a:r>
            <a:endParaRPr lang="en-US" altLang="ja-JP" sz="1000" dirty="0">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700114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2"/>
          <p:cNvSpPr txBox="1">
            <a:spLocks/>
          </p:cNvSpPr>
          <p:nvPr/>
        </p:nvSpPr>
        <p:spPr>
          <a:xfrm>
            <a:off x="451823" y="140371"/>
            <a:ext cx="7558701"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公募により選定した主要な事業者の候補</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cxnSp>
        <p:nvCxnSpPr>
          <p:cNvPr id="8" name="直線コネクタ 7"/>
          <p:cNvCxnSpPr/>
          <p:nvPr/>
        </p:nvCxnSpPr>
        <p:spPr>
          <a:xfrm>
            <a:off x="399072" y="591479"/>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 name="表 5"/>
          <p:cNvGraphicFramePr>
            <a:graphicFrameLocks noGrp="1"/>
          </p:cNvGraphicFramePr>
          <p:nvPr>
            <p:extLst/>
          </p:nvPr>
        </p:nvGraphicFramePr>
        <p:xfrm>
          <a:off x="347782" y="716130"/>
          <a:ext cx="9148004" cy="5819493"/>
        </p:xfrm>
        <a:graphic>
          <a:graphicData uri="http://schemas.openxmlformats.org/drawingml/2006/table">
            <a:tbl>
              <a:tblPr firstRow="1" bandRow="1">
                <a:tableStyleId>{F5AB1C69-6EDB-4FF4-983F-18BD219EF322}</a:tableStyleId>
              </a:tblPr>
              <a:tblGrid>
                <a:gridCol w="381978">
                  <a:extLst>
                    <a:ext uri="{9D8B030D-6E8A-4147-A177-3AD203B41FA5}">
                      <a16:colId xmlns:a16="http://schemas.microsoft.com/office/drawing/2014/main" val="2211403018"/>
                    </a:ext>
                  </a:extLst>
                </a:gridCol>
                <a:gridCol w="4202723">
                  <a:extLst>
                    <a:ext uri="{9D8B030D-6E8A-4147-A177-3AD203B41FA5}">
                      <a16:colId xmlns:a16="http://schemas.microsoft.com/office/drawing/2014/main" val="2214094867"/>
                    </a:ext>
                  </a:extLst>
                </a:gridCol>
                <a:gridCol w="4563303">
                  <a:extLst>
                    <a:ext uri="{9D8B030D-6E8A-4147-A177-3AD203B41FA5}">
                      <a16:colId xmlns:a16="http://schemas.microsoft.com/office/drawing/2014/main" val="3979482449"/>
                    </a:ext>
                  </a:extLst>
                </a:gridCol>
              </a:tblGrid>
              <a:tr h="385968">
                <a:tc>
                  <a:txBody>
                    <a:bodyPr/>
                    <a:lstStyle/>
                    <a:p>
                      <a:pPr algn="ctr"/>
                      <a:r>
                        <a:rPr kumimoji="1" lang="en-US" altLang="ja-JP" sz="1000" b="0" dirty="0" smtClean="0">
                          <a:latin typeface="Meiryo UI" panose="020B0604030504040204" pitchFamily="50" charset="-128"/>
                          <a:ea typeface="Meiryo UI" panose="020B0604030504040204" pitchFamily="50" charset="-128"/>
                        </a:rPr>
                        <a:t>No</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実施する事業</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事業を実施する</a:t>
                      </a:r>
                      <a:endParaRPr kumimoji="1" lang="en-US" altLang="ja-JP" sz="1000" b="0" dirty="0" smtClean="0">
                        <a:latin typeface="Meiryo UI" panose="020B0604030504040204" pitchFamily="50" charset="-128"/>
                        <a:ea typeface="Meiryo UI" panose="020B0604030504040204" pitchFamily="50" charset="-128"/>
                      </a:endParaRPr>
                    </a:p>
                    <a:p>
                      <a:pPr algn="ctr"/>
                      <a:r>
                        <a:rPr kumimoji="1" lang="ja-JP" altLang="en-US" sz="1000" b="0" dirty="0" smtClean="0">
                          <a:latin typeface="Meiryo UI" panose="020B0604030504040204" pitchFamily="50" charset="-128"/>
                          <a:ea typeface="Meiryo UI" panose="020B0604030504040204" pitchFamily="50" charset="-128"/>
                        </a:rPr>
                        <a:t>主要な事業者の候補</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157330605"/>
                  </a:ext>
                </a:extLst>
              </a:tr>
              <a:tr h="679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１</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データ連携基盤整備事業</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30289023"/>
                  </a:ext>
                </a:extLst>
              </a:tr>
              <a:tr h="679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２</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〇〇〇〇〇〇</a:t>
                      </a:r>
                      <a:endParaRPr kumimoji="1" lang="en-US" altLang="ja-JP" sz="1000" dirty="0" smtClean="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（先端的サービス①</a:t>
                      </a:r>
                      <a:r>
                        <a:rPr kumimoji="1" lang="en-US" altLang="ja-JP"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96926885"/>
                  </a:ext>
                </a:extLst>
              </a:tr>
              <a:tr h="6691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３</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〇〇〇〇〇〇</a:t>
                      </a:r>
                      <a:endParaRPr kumimoji="1" lang="en-US" altLang="ja-JP" sz="1000" dirty="0" smtClean="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（先端的サービス②</a:t>
                      </a:r>
                      <a:r>
                        <a:rPr kumimoji="1" lang="en-US" altLang="ja-JP" sz="1000" b="0" dirty="0" smtClean="0">
                          <a:latin typeface="Meiryo UI" panose="020B0604030504040204" pitchFamily="50" charset="-128"/>
                          <a:ea typeface="Meiryo UI" panose="020B0604030504040204" pitchFamily="50" charset="-128"/>
                        </a:rPr>
                        <a:t>)</a:t>
                      </a:r>
                      <a:endParaRPr kumimoji="1" lang="ja-JP" altLang="en-US" sz="1000" b="0" dirty="0" smtClean="0">
                        <a:latin typeface="Meiryo UI" panose="020B0604030504040204" pitchFamily="50" charset="-128"/>
                        <a:ea typeface="Meiryo UI" panose="020B0604030504040204" pitchFamily="50" charset="-128"/>
                      </a:endParaRP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623151711"/>
                  </a:ext>
                </a:extLst>
              </a:tr>
              <a:tr h="679160">
                <a:tc>
                  <a:txBody>
                    <a:bodyPr/>
                    <a:lstStyle/>
                    <a:p>
                      <a:pPr algn="ctr"/>
                      <a:r>
                        <a:rPr kumimoji="1" lang="ja-JP" altLang="en-US" sz="1000" b="0" dirty="0" smtClean="0">
                          <a:latin typeface="Meiryo UI" panose="020B0604030504040204" pitchFamily="50" charset="-128"/>
                          <a:ea typeface="Meiryo UI" panose="020B0604030504040204" pitchFamily="50" charset="-128"/>
                        </a:rPr>
                        <a:t>４</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74725573"/>
                  </a:ext>
                </a:extLst>
              </a:tr>
              <a:tr h="679160">
                <a:tc>
                  <a:txBody>
                    <a:bodyPr/>
                    <a:lstStyle/>
                    <a:p>
                      <a:pPr algn="ctr"/>
                      <a:r>
                        <a:rPr kumimoji="1" lang="ja-JP" altLang="en-US" sz="1000" b="0" dirty="0" smtClean="0">
                          <a:latin typeface="Meiryo UI" panose="020B0604030504040204" pitchFamily="50" charset="-128"/>
                          <a:ea typeface="Meiryo UI" panose="020B0604030504040204" pitchFamily="50" charset="-128"/>
                        </a:rPr>
                        <a:t>５</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370363932"/>
                  </a:ext>
                </a:extLst>
              </a:tr>
              <a:tr h="679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00" b="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endParaRPr>
                    </a:p>
                    <a:p>
                      <a:pPr algn="ctr"/>
                      <a:r>
                        <a:rPr lang="ja-JP" altLang="en-US" sz="1000" b="0" dirty="0" smtClean="0">
                          <a:latin typeface="Meiryo UI" panose="020B0604030504040204" pitchFamily="50" charset="-128"/>
                          <a:ea typeface="Meiryo UI" panose="020B0604030504040204" pitchFamily="50" charset="-128"/>
                        </a:rPr>
                        <a:t>６</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a:t>
                      </a:r>
                      <a:endParaRPr kumimoji="1" lang="en-US" altLang="ja-JP" sz="1000" dirty="0" smtClean="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32046201"/>
                  </a:ext>
                </a:extLst>
              </a:tr>
              <a:tr h="679160">
                <a:tc>
                  <a:txBody>
                    <a:bodyPr/>
                    <a:lstStyle/>
                    <a:p>
                      <a:pPr algn="ctr"/>
                      <a:r>
                        <a:rPr lang="ja-JP" altLang="en-US" sz="1000" b="0" dirty="0" smtClean="0">
                          <a:latin typeface="Meiryo UI" panose="020B0604030504040204" pitchFamily="50" charset="-128"/>
                          <a:ea typeface="Meiryo UI" panose="020B0604030504040204" pitchFamily="50" charset="-128"/>
                        </a:rPr>
                        <a:t>７</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93197950"/>
                  </a:ext>
                </a:extLst>
              </a:tr>
              <a:tr h="679160">
                <a:tc>
                  <a:txBody>
                    <a:bodyPr/>
                    <a:lstStyle/>
                    <a:p>
                      <a:pPr algn="ctr"/>
                      <a:r>
                        <a:rPr lang="ja-JP" altLang="en-US" sz="1000" b="0" dirty="0" smtClean="0">
                          <a:latin typeface="Meiryo UI" panose="020B0604030504040204" pitchFamily="50" charset="-128"/>
                          <a:ea typeface="Meiryo UI" panose="020B0604030504040204" pitchFamily="50" charset="-128"/>
                        </a:rPr>
                        <a:t>８</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88054147"/>
                  </a:ext>
                </a:extLst>
              </a:tr>
            </a:tbl>
          </a:graphicData>
        </a:graphic>
      </p:graphicFrame>
      <p:sp>
        <p:nvSpPr>
          <p:cNvPr id="9"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10" name="正方形/長方形 9"/>
          <p:cNvSpPr/>
          <p:nvPr/>
        </p:nvSpPr>
        <p:spPr>
          <a:xfrm>
            <a:off x="4809392" y="6549213"/>
            <a:ext cx="5213840" cy="25391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000" b="0" i="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cs typeface="Times New Roman" panose="02020603050405020304" pitchFamily="18" charset="0"/>
              </a:rPr>
              <a:t>事業者の会社概要等、事業の実現のための必要な能力を示す参考資料を添付して下さい。</a:t>
            </a:r>
            <a:endParaRPr kumimoji="0" lang="ja-JP" altLang="ja-JP"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11" name="タイトル 2"/>
          <p:cNvSpPr txBox="1">
            <a:spLocks/>
          </p:cNvSpPr>
          <p:nvPr/>
        </p:nvSpPr>
        <p:spPr>
          <a:xfrm>
            <a:off x="5902037" y="56534"/>
            <a:ext cx="3856717"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rPr>
              <a:t>Ⅱ</a:t>
            </a:r>
            <a:r>
              <a:rPr lang="ja-JP" altLang="en-US" sz="1400" u="sng" dirty="0" smtClean="0">
                <a:solidFill>
                  <a:prstClr val="black"/>
                </a:solidFill>
                <a:latin typeface="Meiryo UI" panose="020B0604030504040204" pitchFamily="50" charset="-128"/>
                <a:ea typeface="Meiryo UI" panose="020B0604030504040204" pitchFamily="50" charset="-128"/>
              </a:rPr>
              <a:t>④「主要な事業者候補の選定</a:t>
            </a:r>
            <a:r>
              <a:rPr kumimoji="1"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」に関する事項</a:t>
            </a:r>
            <a:endParaRPr kumimoji="1" lang="ja-JP" altLang="en-US" sz="14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Tree>
    <p:extLst>
      <p:ext uri="{BB962C8B-B14F-4D97-AF65-F5344CB8AC3E}">
        <p14:creationId xmlns:p14="http://schemas.microsoft.com/office/powerpoint/2010/main" val="1333618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820788154"/>
              </p:ext>
            </p:extLst>
          </p:nvPr>
        </p:nvGraphicFramePr>
        <p:xfrm>
          <a:off x="557333" y="361783"/>
          <a:ext cx="5978380" cy="286509"/>
        </p:xfrm>
        <a:graphic>
          <a:graphicData uri="http://schemas.openxmlformats.org/drawingml/2006/table">
            <a:tbl>
              <a:tblPr firstRow="1" firstCol="1" bandRow="1"/>
              <a:tblGrid>
                <a:gridCol w="5978380">
                  <a:extLst>
                    <a:ext uri="{9D8B030D-6E8A-4147-A177-3AD203B41FA5}">
                      <a16:colId xmlns:a16="http://schemas.microsoft.com/office/drawing/2014/main" val="3191168035"/>
                    </a:ext>
                  </a:extLst>
                </a:gridCol>
              </a:tblGrid>
              <a:tr h="286509">
                <a:tc>
                  <a:txBody>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6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実施した公募手続きの内容</a:t>
                      </a:r>
                      <a:endParaRPr lang="en-US" altLang="ja-JP" sz="16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1260254"/>
                  </a:ext>
                </a:extLst>
              </a:tr>
            </a:tbl>
          </a:graphicData>
        </a:graphic>
      </p:graphicFrame>
      <p:graphicFrame>
        <p:nvGraphicFramePr>
          <p:cNvPr id="6" name="表 5"/>
          <p:cNvGraphicFramePr>
            <a:graphicFrameLocks noGrp="1"/>
          </p:cNvGraphicFramePr>
          <p:nvPr>
            <p:extLst>
              <p:ext uri="{D42A27DB-BD31-4B8C-83A1-F6EECF244321}">
                <p14:modId xmlns:p14="http://schemas.microsoft.com/office/powerpoint/2010/main" val="548330959"/>
              </p:ext>
            </p:extLst>
          </p:nvPr>
        </p:nvGraphicFramePr>
        <p:xfrm>
          <a:off x="293561" y="705105"/>
          <a:ext cx="9334013" cy="5790180"/>
        </p:xfrm>
        <a:graphic>
          <a:graphicData uri="http://schemas.openxmlformats.org/drawingml/2006/table">
            <a:tbl>
              <a:tblPr firstRow="1" bandRow="1">
                <a:tableStyleId>{F5AB1C69-6EDB-4FF4-983F-18BD219EF322}</a:tableStyleId>
              </a:tblPr>
              <a:tblGrid>
                <a:gridCol w="1119050">
                  <a:extLst>
                    <a:ext uri="{9D8B030D-6E8A-4147-A177-3AD203B41FA5}">
                      <a16:colId xmlns:a16="http://schemas.microsoft.com/office/drawing/2014/main" val="2211403018"/>
                    </a:ext>
                  </a:extLst>
                </a:gridCol>
                <a:gridCol w="1488849">
                  <a:extLst>
                    <a:ext uri="{9D8B030D-6E8A-4147-A177-3AD203B41FA5}">
                      <a16:colId xmlns:a16="http://schemas.microsoft.com/office/drawing/2014/main" val="2214094867"/>
                    </a:ext>
                  </a:extLst>
                </a:gridCol>
                <a:gridCol w="6726114">
                  <a:extLst>
                    <a:ext uri="{9D8B030D-6E8A-4147-A177-3AD203B41FA5}">
                      <a16:colId xmlns:a16="http://schemas.microsoft.com/office/drawing/2014/main" val="3234264508"/>
                    </a:ext>
                  </a:extLst>
                </a:gridCol>
              </a:tblGrid>
              <a:tr h="2683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年月日</a:t>
                      </a: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手続き</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具体的内容</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157330605"/>
                  </a:ext>
                </a:extLst>
              </a:tr>
              <a:tr h="786805">
                <a:tc>
                  <a:txBody>
                    <a:bodyPr/>
                    <a:lstStyle/>
                    <a:p>
                      <a:r>
                        <a:rPr kumimoji="1" lang="ja-JP" altLang="en-US" sz="1000" b="0" dirty="0" smtClean="0">
                          <a:latin typeface="Meiryo UI" panose="020B0604030504040204" pitchFamily="50" charset="-128"/>
                          <a:ea typeface="Meiryo UI" panose="020B0604030504040204" pitchFamily="50" charset="-128"/>
                        </a:rPr>
                        <a:t>●年●月●日</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公募開始</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例）自治体</a:t>
                      </a:r>
                      <a:r>
                        <a:rPr kumimoji="1" lang="en-US" altLang="ja-JP" sz="1000" b="0" dirty="0" smtClean="0">
                          <a:latin typeface="Meiryo UI" panose="020B0604030504040204" pitchFamily="50" charset="-128"/>
                          <a:ea typeface="Meiryo UI" panose="020B0604030504040204" pitchFamily="50" charset="-128"/>
                        </a:rPr>
                        <a:t>HP</a:t>
                      </a:r>
                      <a:r>
                        <a:rPr kumimoji="1" lang="ja-JP" altLang="en-US" sz="1000" b="0" dirty="0" smtClean="0">
                          <a:latin typeface="Meiryo UI" panose="020B0604030504040204" pitchFamily="50" charset="-128"/>
                          <a:ea typeface="Meiryo UI" panose="020B0604030504040204" pitchFamily="50" charset="-128"/>
                        </a:rPr>
                        <a:t>掲載及びプレス発表</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30289023"/>
                  </a:ext>
                </a:extLst>
              </a:tr>
              <a:tr h="7932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dirty="0" smtClean="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dirty="0" smtClean="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96926885"/>
                  </a:ext>
                </a:extLst>
              </a:tr>
              <a:tr h="793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dirty="0" smtClean="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dirty="0" smtClean="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623151711"/>
                  </a:ext>
                </a:extLst>
              </a:tr>
              <a:tr h="8180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dirty="0" smtClean="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dirty="0" smtClean="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74725573"/>
                  </a:ext>
                </a:extLst>
              </a:tr>
              <a:tr h="7685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dirty="0" smtClean="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dirty="0" smtClean="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370363932"/>
                  </a:ext>
                </a:extLst>
              </a:tr>
              <a:tr h="7734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●年●月●日</a:t>
                      </a: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00" b="0" dirty="0" smtClean="0">
                          <a:latin typeface="Meiryo UI" panose="020B0604030504040204" pitchFamily="50" charset="-128"/>
                          <a:ea typeface="Meiryo UI" panose="020B0604030504040204" pitchFamily="50" charset="-128"/>
                        </a:rPr>
                        <a:t>選定結果の通知・公表</a:t>
                      </a: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例）自治体</a:t>
                      </a:r>
                      <a:r>
                        <a:rPr kumimoji="1" lang="en-US" altLang="ja-JP" sz="1000" b="0" dirty="0" smtClean="0">
                          <a:latin typeface="Meiryo UI" panose="020B0604030504040204" pitchFamily="50" charset="-128"/>
                          <a:ea typeface="Meiryo UI" panose="020B0604030504040204" pitchFamily="50" charset="-128"/>
                        </a:rPr>
                        <a:t>HP</a:t>
                      </a:r>
                      <a:r>
                        <a:rPr kumimoji="1" lang="ja-JP" altLang="en-US" sz="1000" b="0" dirty="0" smtClean="0">
                          <a:latin typeface="Meiryo UI" panose="020B0604030504040204" pitchFamily="50" charset="-128"/>
                          <a:ea typeface="Meiryo UI" panose="020B0604030504040204" pitchFamily="50" charset="-128"/>
                        </a:rPr>
                        <a:t>掲載及びプレス発表</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32046201"/>
                  </a:ext>
                </a:extLst>
              </a:tr>
              <a:tr h="7883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dirty="0" smtClean="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00" b="0" dirty="0" smtClean="0">
                          <a:latin typeface="Meiryo UI" panose="020B0604030504040204" pitchFamily="50" charset="-128"/>
                          <a:ea typeface="Meiryo UI" panose="020B0604030504040204" pitchFamily="50" charset="-128"/>
                        </a:rPr>
                        <a:t>・・・</a:t>
                      </a: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93197950"/>
                  </a:ext>
                </a:extLst>
              </a:tr>
            </a:tbl>
          </a:graphicData>
        </a:graphic>
      </p:graphicFrame>
      <p:cxnSp>
        <p:nvCxnSpPr>
          <p:cNvPr id="7" name="直線コネクタ 6"/>
          <p:cNvCxnSpPr/>
          <p:nvPr/>
        </p:nvCxnSpPr>
        <p:spPr>
          <a:xfrm>
            <a:off x="399072" y="591479"/>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9" name="正方形/長方形 8"/>
          <p:cNvSpPr/>
          <p:nvPr/>
        </p:nvSpPr>
        <p:spPr>
          <a:xfrm>
            <a:off x="5952390" y="6505569"/>
            <a:ext cx="3631224"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000" b="0" i="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cs typeface="Times New Roman" panose="02020603050405020304" pitchFamily="18" charset="0"/>
              </a:rPr>
              <a:t>必要に応じ、公募に関する資料等の参考資料を添付して下さい。</a:t>
            </a:r>
            <a:endParaRPr kumimoji="0" lang="ja-JP" altLang="ja-JP"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12" name="タイトル 2"/>
          <p:cNvSpPr txBox="1">
            <a:spLocks/>
          </p:cNvSpPr>
          <p:nvPr/>
        </p:nvSpPr>
        <p:spPr>
          <a:xfrm>
            <a:off x="5902037" y="56534"/>
            <a:ext cx="3856717"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rPr>
              <a:t>Ⅱ</a:t>
            </a:r>
            <a:r>
              <a:rPr lang="ja-JP" altLang="en-US" sz="1400" u="sng" dirty="0" smtClean="0">
                <a:solidFill>
                  <a:prstClr val="black"/>
                </a:solidFill>
                <a:latin typeface="Meiryo UI" panose="020B0604030504040204" pitchFamily="50" charset="-128"/>
                <a:ea typeface="Meiryo UI" panose="020B0604030504040204" pitchFamily="50" charset="-128"/>
              </a:rPr>
              <a:t>④「主要な事業者候補の選定</a:t>
            </a:r>
            <a:r>
              <a:rPr kumimoji="1"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」に関する事項</a:t>
            </a:r>
            <a:endParaRPr kumimoji="1" lang="ja-JP" altLang="en-US" sz="14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Tree>
    <p:extLst>
      <p:ext uri="{BB962C8B-B14F-4D97-AF65-F5344CB8AC3E}">
        <p14:creationId xmlns:p14="http://schemas.microsoft.com/office/powerpoint/2010/main" val="1965263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2262729065"/>
              </p:ext>
            </p:extLst>
          </p:nvPr>
        </p:nvGraphicFramePr>
        <p:xfrm>
          <a:off x="360486" y="786516"/>
          <a:ext cx="9231922" cy="5738833"/>
        </p:xfrm>
        <a:graphic>
          <a:graphicData uri="http://schemas.openxmlformats.org/drawingml/2006/table">
            <a:tbl>
              <a:tblPr firstRow="1" firstCol="1" bandRow="1"/>
              <a:tblGrid>
                <a:gridCol w="9231922">
                  <a:extLst>
                    <a:ext uri="{9D8B030D-6E8A-4147-A177-3AD203B41FA5}">
                      <a16:colId xmlns:a16="http://schemas.microsoft.com/office/drawing/2014/main" val="2196302359"/>
                    </a:ext>
                  </a:extLst>
                </a:gridCol>
              </a:tblGrid>
              <a:tr h="4090474">
                <a:tc>
                  <a:txBody>
                    <a:bodyPr/>
                    <a:lstStyle/>
                    <a:p>
                      <a:pPr algn="just">
                        <a:lnSpc>
                          <a:spcPts val="1200"/>
                        </a:lnSpc>
                        <a:spcAft>
                          <a:spcPts val="0"/>
                        </a:spcAft>
                      </a:pPr>
                      <a:r>
                        <a:rPr 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〇</a:t>
                      </a: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住民説明会の開催、パブリックコメント等、住民その他の利害関係者の意向把握のために講じた措置の内容及び実施状況</a:t>
                      </a:r>
                    </a:p>
                    <a:p>
                      <a:pPr algn="just">
                        <a:lnSpc>
                          <a:spcPts val="1200"/>
                        </a:lnSpc>
                        <a:spcAft>
                          <a:spcPts val="0"/>
                        </a:spcAft>
                      </a:pP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以下の（例）も参考に、記載して下さい。</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（例）</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●年●月●日　第１回住民説明会</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＜概要、参加者等＞</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●年●月●日　第２回住民説明会</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＜概要、参加者等＞</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●年●月●日　第３回住民説明会</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＜概要、参加者等＞　</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●年●月●日　ウェブセミナー</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●年●月●日～●年●月●日　パブリックコメント</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55353" marR="55353"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8076825"/>
                  </a:ext>
                </a:extLst>
              </a:tr>
              <a:tr h="1648359">
                <a:tc>
                  <a:txBody>
                    <a:bodyPr/>
                    <a:lstStyle/>
                    <a:p>
                      <a:pPr algn="just">
                        <a:lnSpc>
                          <a:spcPts val="1200"/>
                        </a:lnSpc>
                        <a:spcAft>
                          <a:spcPts val="0"/>
                        </a:spcAft>
                      </a:pPr>
                      <a:r>
                        <a:rPr lang="ja-JP" sz="1000" u="sng"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住民</a:t>
                      </a: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等</a:t>
                      </a:r>
                      <a:r>
                        <a:rPr 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の</a:t>
                      </a:r>
                      <a:r>
                        <a:rPr lang="ja-JP" sz="1000" u="sng" kern="100" dirty="0">
                          <a:effectLst/>
                          <a:latin typeface="Meiryo UI" panose="020B0604030504040204" pitchFamily="50" charset="-128"/>
                          <a:ea typeface="Meiryo UI" panose="020B0604030504040204" pitchFamily="50" charset="-128"/>
                          <a:cs typeface="Times New Roman" panose="02020603050405020304" pitchFamily="18" charset="0"/>
                        </a:rPr>
                        <a:t>意向把握、確認について今後の</a:t>
                      </a:r>
                      <a:r>
                        <a:rPr 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予定</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住民等の意向把握、確認のための措置について、今後予定しているものがあれば記載して下さい。</a:t>
                      </a:r>
                      <a:endParaRPr lang="ja-JP" sz="1000" u="none"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55353" marR="55353"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0687355"/>
                  </a:ext>
                </a:extLst>
              </a:tr>
            </a:tbl>
          </a:graphicData>
        </a:graphic>
      </p:graphicFrame>
      <p:sp>
        <p:nvSpPr>
          <p:cNvPr id="5"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t>18</a:t>
            </a:fld>
            <a:endParaRPr kumimoji="1" lang="ja-JP" altLang="en-US"/>
          </a:p>
        </p:txBody>
      </p:sp>
      <p:sp>
        <p:nvSpPr>
          <p:cNvPr id="7" name="大かっこ 6"/>
          <p:cNvSpPr/>
          <p:nvPr/>
        </p:nvSpPr>
        <p:spPr>
          <a:xfrm>
            <a:off x="460364" y="1313412"/>
            <a:ext cx="5117476" cy="2595014"/>
          </a:xfrm>
          <a:prstGeom prst="bracketPair">
            <a:avLst>
              <a:gd name="adj" fmla="val 11910"/>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 name="テキスト ボックス 1"/>
          <p:cNvSpPr txBox="1"/>
          <p:nvPr/>
        </p:nvSpPr>
        <p:spPr>
          <a:xfrm>
            <a:off x="605229" y="3908426"/>
            <a:ext cx="4440117" cy="253916"/>
          </a:xfrm>
          <a:prstGeom prst="rect">
            <a:avLst/>
          </a:prstGeom>
          <a:noFill/>
        </p:spPr>
        <p:txBody>
          <a:bodyPr wrap="square" rtlCol="0">
            <a:spAutoFit/>
          </a:bodyPr>
          <a:lstStyle/>
          <a:p>
            <a:r>
              <a:rPr kumimoji="1" lang="en-US" altLang="ja-JP" sz="1050" dirty="0" smtClean="0">
                <a:latin typeface="Meiryo UI" panose="020B0604030504040204" pitchFamily="50" charset="-128"/>
                <a:ea typeface="Meiryo UI" panose="020B0604030504040204" pitchFamily="50" charset="-128"/>
              </a:rPr>
              <a:t>※</a:t>
            </a:r>
            <a:r>
              <a:rPr kumimoji="1" lang="ja-JP" altLang="en-US" sz="1050" dirty="0" smtClean="0">
                <a:latin typeface="Meiryo UI" panose="020B0604030504040204" pitchFamily="50" charset="-128"/>
                <a:ea typeface="Meiryo UI" panose="020B0604030504040204" pitchFamily="50" charset="-128"/>
              </a:rPr>
              <a:t>必要に応じ、講じた措置の内容や実施状況がわかる資料を添付して下さい。</a:t>
            </a:r>
            <a:endParaRPr kumimoji="1" lang="ja-JP" altLang="en-US" sz="1050" dirty="0">
              <a:latin typeface="Meiryo UI" panose="020B0604030504040204" pitchFamily="50" charset="-128"/>
              <a:ea typeface="Meiryo UI" panose="020B0604030504040204" pitchFamily="50" charset="-128"/>
            </a:endParaRPr>
          </a:p>
        </p:txBody>
      </p:sp>
      <p:cxnSp>
        <p:nvCxnSpPr>
          <p:cNvPr id="9" name="直線コネクタ 8"/>
          <p:cNvCxnSpPr/>
          <p:nvPr/>
        </p:nvCxnSpPr>
        <p:spPr>
          <a:xfrm>
            <a:off x="399072" y="591479"/>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タイトル 2"/>
          <p:cNvSpPr txBox="1">
            <a:spLocks/>
          </p:cNvSpPr>
          <p:nvPr/>
        </p:nvSpPr>
        <p:spPr>
          <a:xfrm>
            <a:off x="6242859" y="51900"/>
            <a:ext cx="3506688"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rPr>
              <a:t>Ⅱ</a:t>
            </a:r>
            <a:r>
              <a:rPr lang="ja-JP" altLang="en-US" sz="1400" u="sng" dirty="0" smtClean="0">
                <a:solidFill>
                  <a:prstClr val="black"/>
                </a:solidFill>
                <a:latin typeface="Meiryo UI" panose="020B0604030504040204" pitchFamily="50" charset="-128"/>
                <a:ea typeface="Meiryo UI" panose="020B0604030504040204" pitchFamily="50" charset="-128"/>
              </a:rPr>
              <a:t>⑤「住民等の意向の把握</a:t>
            </a:r>
            <a:r>
              <a:rPr kumimoji="1"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」に関する事項</a:t>
            </a:r>
            <a:endParaRPr kumimoji="1" lang="ja-JP" altLang="en-US" sz="14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Tree>
    <p:extLst>
      <p:ext uri="{BB962C8B-B14F-4D97-AF65-F5344CB8AC3E}">
        <p14:creationId xmlns:p14="http://schemas.microsoft.com/office/powerpoint/2010/main" val="927511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4269489968"/>
              </p:ext>
            </p:extLst>
          </p:nvPr>
        </p:nvGraphicFramePr>
        <p:xfrm>
          <a:off x="298941" y="518742"/>
          <a:ext cx="9328638" cy="6085736"/>
        </p:xfrm>
        <a:graphic>
          <a:graphicData uri="http://schemas.openxmlformats.org/drawingml/2006/table">
            <a:tbl>
              <a:tblPr firstRow="1" firstCol="1" bandRow="1"/>
              <a:tblGrid>
                <a:gridCol w="9328638">
                  <a:extLst>
                    <a:ext uri="{9D8B030D-6E8A-4147-A177-3AD203B41FA5}">
                      <a16:colId xmlns:a16="http://schemas.microsoft.com/office/drawing/2014/main" val="2133187506"/>
                    </a:ext>
                  </a:extLst>
                </a:gridCol>
              </a:tblGrid>
              <a:tr h="2987664">
                <a:tc>
                  <a:txBody>
                    <a:bodyPr/>
                    <a:lstStyle/>
                    <a:p>
                      <a:pPr algn="just">
                        <a:lnSpc>
                          <a:spcPts val="1200"/>
                        </a:lnSpc>
                        <a:spcAft>
                          <a:spcPts val="0"/>
                        </a:spcAft>
                      </a:pP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○データ連携基盤整備事業の概要及びシステム構成図等</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dirty="0" smtClean="0">
                        <a:solidFill>
                          <a:prstClr val="black"/>
                        </a:solidFill>
                        <a:latin typeface="Meiryo UI" panose="020B0604030504040204" pitchFamily="50" charset="-128"/>
                        <a:ea typeface="Meiryo UI" panose="020B0604030504040204" pitchFamily="50" charset="-128"/>
                      </a:endParaRPr>
                    </a:p>
                    <a:p>
                      <a:pPr algn="just">
                        <a:lnSpc>
                          <a:spcPts val="1200"/>
                        </a:lnSpc>
                        <a:spcAft>
                          <a:spcPts val="0"/>
                        </a:spcAft>
                      </a:pPr>
                      <a:r>
                        <a:rPr lang="ja-JP" altLang="en-US" sz="1000" dirty="0" smtClean="0">
                          <a:solidFill>
                            <a:prstClr val="black"/>
                          </a:solidFill>
                          <a:latin typeface="Meiryo UI" panose="020B0604030504040204" pitchFamily="50" charset="-128"/>
                          <a:ea typeface="Meiryo UI" panose="020B0604030504040204" pitchFamily="50" charset="-128"/>
                        </a:rPr>
                        <a:t>　法第２条第２項第３号に規定する「</a:t>
                      </a: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データ連携基盤整備事業」の概要を記載してください。</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kumimoji="1" lang="ja-JP" altLang="en-US" sz="10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別添の様式を参考に、</a:t>
                      </a: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データ連携基盤のシステム構成図、整備改修スケジュール等を添付して下さい。</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49593" marR="49593"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6654707"/>
                  </a:ext>
                </a:extLst>
              </a:tr>
              <a:tr h="3098072">
                <a:tc>
                  <a:txBody>
                    <a:bodyPr/>
                    <a:lstStyle/>
                    <a:p>
                      <a:pPr algn="just">
                        <a:lnSpc>
                          <a:spcPts val="1200"/>
                        </a:lnSpc>
                        <a:spcAft>
                          <a:spcPts val="0"/>
                        </a:spcAft>
                      </a:pP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○ＡＰＩの公開等システム間の相互の連携及び互換性の確保に関する事項</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zh-CN"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　</a:t>
                      </a:r>
                      <a:r>
                        <a:rPr lang="zh-CN"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施行令</a:t>
                      </a: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第１条、</a:t>
                      </a:r>
                      <a:r>
                        <a:rPr lang="zh-CN"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施行</a:t>
                      </a: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規則第１条の２第２項に基づき実施する措置の内容（予定を含む）を記載して下さい。</a:t>
                      </a:r>
                    </a:p>
                  </a:txBody>
                  <a:tcPr marL="49593" marR="49593"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6392238"/>
                  </a:ext>
                </a:extLst>
              </a:tr>
            </a:tbl>
          </a:graphicData>
        </a:graphic>
      </p:graphicFrame>
      <p:sp>
        <p:nvSpPr>
          <p:cNvPr id="5" name="Rectangle 1"/>
          <p:cNvSpPr>
            <a:spLocks noChangeArrowheads="1"/>
          </p:cNvSpPr>
          <p:nvPr/>
        </p:nvSpPr>
        <p:spPr bwMode="auto">
          <a:xfrm>
            <a:off x="6739690" y="161089"/>
            <a:ext cx="325220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Ⅱ</a:t>
            </a:r>
            <a:r>
              <a:rPr lang="ja-JP" altLang="en-US" sz="1400" u="sng"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⑥</a:t>
            </a:r>
            <a:r>
              <a:rPr kumimoji="0"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「データ連携基盤」に関する事項</a:t>
            </a:r>
            <a:endParaRPr kumimoji="0" lang="ja-JP" altLang="ja-JP" sz="105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6"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006137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8007143" y="2745335"/>
            <a:ext cx="1576456" cy="685703"/>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その他の</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データ連携基盤</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 name="正方形/長方形 4"/>
          <p:cNvSpPr/>
          <p:nvPr/>
        </p:nvSpPr>
        <p:spPr>
          <a:xfrm>
            <a:off x="339197" y="2365967"/>
            <a:ext cx="521435" cy="2364813"/>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6" name="テキスト ボックス 5"/>
          <p:cNvSpPr txBox="1"/>
          <p:nvPr/>
        </p:nvSpPr>
        <p:spPr>
          <a:xfrm>
            <a:off x="432037" y="2872230"/>
            <a:ext cx="363736" cy="1226443"/>
          </a:xfrm>
          <a:prstGeom prst="rect">
            <a:avLst/>
          </a:prstGeom>
          <a:noFill/>
        </p:spPr>
        <p:txBody>
          <a:bodyPr vert="eaVert"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データ連携基盤</a:t>
            </a:r>
            <a:endPar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6"/>
          <p:cNvSpPr/>
          <p:nvPr/>
        </p:nvSpPr>
        <p:spPr>
          <a:xfrm>
            <a:off x="325209" y="773920"/>
            <a:ext cx="521435" cy="1513543"/>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p:cNvSpPr txBox="1"/>
          <p:nvPr/>
        </p:nvSpPr>
        <p:spPr>
          <a:xfrm>
            <a:off x="333194" y="769815"/>
            <a:ext cx="559594" cy="1430464"/>
          </a:xfrm>
          <a:prstGeom prst="rect">
            <a:avLst/>
          </a:prstGeom>
          <a:no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先端的</a:t>
            </a:r>
            <a:endParaRPr kumimoji="1" lang="en-US" altLang="ja-JP"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サービス</a:t>
            </a:r>
            <a:endPar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8"/>
          <p:cNvSpPr/>
          <p:nvPr/>
        </p:nvSpPr>
        <p:spPr>
          <a:xfrm>
            <a:off x="340942" y="4817962"/>
            <a:ext cx="521435" cy="1427466"/>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p:cNvSpPr txBox="1"/>
          <p:nvPr/>
        </p:nvSpPr>
        <p:spPr>
          <a:xfrm>
            <a:off x="338568" y="5060658"/>
            <a:ext cx="559594" cy="900014"/>
          </a:xfrm>
          <a:prstGeom prst="rect">
            <a:avLst/>
          </a:prstGeom>
          <a:noFill/>
        </p:spPr>
        <p:txBody>
          <a:bodyPr vert="eaVert"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データ提供</a:t>
            </a:r>
            <a:endParaRPr kumimoji="1" lang="en-US" altLang="ja-JP"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インフラ</a:t>
            </a:r>
            <a:endPar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1247166" y="2736664"/>
            <a:ext cx="5894480" cy="1784166"/>
          </a:xfrm>
          <a:prstGeom prst="rect">
            <a:avLst/>
          </a:prstGeom>
          <a:solidFill>
            <a:srgbClr val="4472C4">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 name="テキスト ボックス 11"/>
          <p:cNvSpPr txBox="1"/>
          <p:nvPr/>
        </p:nvSpPr>
        <p:spPr>
          <a:xfrm>
            <a:off x="1090246" y="6360780"/>
            <a:ext cx="96992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水位センサ</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40</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か所）</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 name="テキスト ボックス 12"/>
          <p:cNvSpPr txBox="1"/>
          <p:nvPr/>
        </p:nvSpPr>
        <p:spPr>
          <a:xfrm>
            <a:off x="2159675" y="6360781"/>
            <a:ext cx="103626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水位カメラ</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10</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か所）</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4" name="円柱 13"/>
          <p:cNvSpPr/>
          <p:nvPr/>
        </p:nvSpPr>
        <p:spPr>
          <a:xfrm>
            <a:off x="1680434" y="5042678"/>
            <a:ext cx="869058" cy="620641"/>
          </a:xfrm>
          <a:prstGeom prst="can">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自治体河川</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監視システム</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 name="楕円 15"/>
          <p:cNvSpPr/>
          <p:nvPr/>
        </p:nvSpPr>
        <p:spPr>
          <a:xfrm>
            <a:off x="1245904" y="5875881"/>
            <a:ext cx="759481" cy="369547"/>
          </a:xfrm>
          <a:prstGeom prst="ellipse">
            <a:avLst/>
          </a:prstGeom>
          <a:solidFill>
            <a:sysClr val="window" lastClr="FFFFFF">
              <a:lumMod val="85000"/>
            </a:sysClr>
          </a:solidFill>
          <a:ln w="12700" cap="flat" cmpd="sng" algn="ctr">
            <a:noFill/>
            <a:prstDash val="solid"/>
            <a:miter lim="800000"/>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LPWA</a:t>
            </a:r>
            <a:endParaRPr kumimoji="1" lang="ja-JP" altLang="en-US" sz="1000" b="1" i="0" u="none" strike="noStrike" kern="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7" name="楕円 16"/>
          <p:cNvSpPr/>
          <p:nvPr/>
        </p:nvSpPr>
        <p:spPr>
          <a:xfrm>
            <a:off x="2214464" y="5875881"/>
            <a:ext cx="759481" cy="363705"/>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5G</a:t>
            </a:r>
            <a:endParaRPr kumimoji="1" lang="ja-JP" altLang="en-US" sz="1100" b="1" i="0" u="none" strike="noStrike" kern="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cxnSp>
        <p:nvCxnSpPr>
          <p:cNvPr id="18" name="直線コネクタ 17"/>
          <p:cNvCxnSpPr>
            <a:stCxn id="14" idx="3"/>
            <a:endCxn id="16" idx="0"/>
          </p:cNvCxnSpPr>
          <p:nvPr/>
        </p:nvCxnSpPr>
        <p:spPr>
          <a:xfrm flipH="1">
            <a:off x="1625645" y="5663319"/>
            <a:ext cx="489318" cy="212563"/>
          </a:xfrm>
          <a:prstGeom prst="line">
            <a:avLst/>
          </a:prstGeom>
          <a:noFill/>
          <a:ln w="6350" cap="flat" cmpd="sng" algn="ctr">
            <a:solidFill>
              <a:srgbClr val="5B9BD5"/>
            </a:solidFill>
            <a:prstDash val="solid"/>
            <a:miter lim="800000"/>
          </a:ln>
          <a:effectLst/>
        </p:spPr>
      </p:cxnSp>
      <p:cxnSp>
        <p:nvCxnSpPr>
          <p:cNvPr id="19" name="直線コネクタ 18"/>
          <p:cNvCxnSpPr>
            <a:stCxn id="12" idx="0"/>
            <a:endCxn id="16" idx="4"/>
          </p:cNvCxnSpPr>
          <p:nvPr/>
        </p:nvCxnSpPr>
        <p:spPr>
          <a:xfrm flipV="1">
            <a:off x="1575210" y="6245428"/>
            <a:ext cx="50435" cy="115352"/>
          </a:xfrm>
          <a:prstGeom prst="line">
            <a:avLst/>
          </a:prstGeom>
          <a:noFill/>
          <a:ln w="6350" cap="flat" cmpd="sng" algn="ctr">
            <a:solidFill>
              <a:srgbClr val="5B9BD5"/>
            </a:solidFill>
            <a:prstDash val="solid"/>
            <a:miter lim="800000"/>
          </a:ln>
          <a:effectLst/>
        </p:spPr>
      </p:cxnSp>
      <p:cxnSp>
        <p:nvCxnSpPr>
          <p:cNvPr id="20" name="直線コネクタ 19"/>
          <p:cNvCxnSpPr>
            <a:stCxn id="14" idx="3"/>
            <a:endCxn id="17" idx="0"/>
          </p:cNvCxnSpPr>
          <p:nvPr/>
        </p:nvCxnSpPr>
        <p:spPr>
          <a:xfrm>
            <a:off x="2114964" y="5663319"/>
            <a:ext cx="479241" cy="212563"/>
          </a:xfrm>
          <a:prstGeom prst="line">
            <a:avLst/>
          </a:prstGeom>
          <a:noFill/>
          <a:ln w="6350" cap="flat" cmpd="sng" algn="ctr">
            <a:solidFill>
              <a:srgbClr val="5B9BD5"/>
            </a:solidFill>
            <a:prstDash val="solid"/>
            <a:miter lim="800000"/>
          </a:ln>
          <a:effectLst/>
        </p:spPr>
      </p:cxnSp>
      <p:cxnSp>
        <p:nvCxnSpPr>
          <p:cNvPr id="21" name="直線コネクタ 20"/>
          <p:cNvCxnSpPr>
            <a:stCxn id="13" idx="0"/>
            <a:endCxn id="17" idx="4"/>
          </p:cNvCxnSpPr>
          <p:nvPr/>
        </p:nvCxnSpPr>
        <p:spPr>
          <a:xfrm flipH="1" flipV="1">
            <a:off x="2594205" y="6239586"/>
            <a:ext cx="83601" cy="121195"/>
          </a:xfrm>
          <a:prstGeom prst="line">
            <a:avLst/>
          </a:prstGeom>
          <a:noFill/>
          <a:ln w="6350" cap="flat" cmpd="sng" algn="ctr">
            <a:solidFill>
              <a:srgbClr val="5B9BD5"/>
            </a:solidFill>
            <a:prstDash val="solid"/>
            <a:miter lim="800000"/>
          </a:ln>
          <a:effectLst/>
        </p:spPr>
      </p:cxnSp>
      <p:sp>
        <p:nvSpPr>
          <p:cNvPr id="23" name="正方形/長方形 22"/>
          <p:cNvSpPr/>
          <p:nvPr/>
        </p:nvSpPr>
        <p:spPr>
          <a:xfrm>
            <a:off x="1933548" y="3001330"/>
            <a:ext cx="2228619" cy="369411"/>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データ仲介機能</a:t>
            </a:r>
          </a:p>
        </p:txBody>
      </p:sp>
      <p:sp>
        <p:nvSpPr>
          <p:cNvPr id="24" name="円柱 23"/>
          <p:cNvSpPr/>
          <p:nvPr/>
        </p:nvSpPr>
        <p:spPr>
          <a:xfrm>
            <a:off x="2862282" y="5040205"/>
            <a:ext cx="869058" cy="620641"/>
          </a:xfrm>
          <a:prstGeom prst="can">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人流データ</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提供システム</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26" name="楕円 25"/>
          <p:cNvSpPr/>
          <p:nvPr/>
        </p:nvSpPr>
        <p:spPr>
          <a:xfrm>
            <a:off x="2019743" y="4909828"/>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7" name="テキスト ボックス 26"/>
          <p:cNvSpPr txBox="1"/>
          <p:nvPr/>
        </p:nvSpPr>
        <p:spPr>
          <a:xfrm>
            <a:off x="1585392" y="4817962"/>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28" name="テキスト ボックス 27"/>
          <p:cNvSpPr txBox="1"/>
          <p:nvPr/>
        </p:nvSpPr>
        <p:spPr>
          <a:xfrm>
            <a:off x="873325" y="5427741"/>
            <a:ext cx="891498" cy="307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●●市</a:t>
            </a: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29" name="テキスト ボックス 28"/>
          <p:cNvSpPr txBox="1"/>
          <p:nvPr/>
        </p:nvSpPr>
        <p:spPr>
          <a:xfrm>
            <a:off x="2784810" y="5671369"/>
            <a:ext cx="1020083" cy="307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●●通信事業者</a:t>
            </a: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30" name="楕円 29"/>
          <p:cNvSpPr/>
          <p:nvPr/>
        </p:nvSpPr>
        <p:spPr>
          <a:xfrm>
            <a:off x="1727086" y="2587886"/>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1" name="テキスト ボックス 30"/>
          <p:cNvSpPr txBox="1"/>
          <p:nvPr/>
        </p:nvSpPr>
        <p:spPr>
          <a:xfrm>
            <a:off x="1367091" y="2477355"/>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 name="楕円 31"/>
          <p:cNvSpPr/>
          <p:nvPr/>
        </p:nvSpPr>
        <p:spPr>
          <a:xfrm>
            <a:off x="2881304" y="2586990"/>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3" name="テキスト ボックス 32"/>
          <p:cNvSpPr txBox="1"/>
          <p:nvPr/>
        </p:nvSpPr>
        <p:spPr>
          <a:xfrm>
            <a:off x="2542354" y="2465936"/>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4" name="楕円 33"/>
          <p:cNvSpPr/>
          <p:nvPr/>
        </p:nvSpPr>
        <p:spPr>
          <a:xfrm>
            <a:off x="4038430" y="2591393"/>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5" name="テキスト ボックス 34"/>
          <p:cNvSpPr txBox="1"/>
          <p:nvPr/>
        </p:nvSpPr>
        <p:spPr>
          <a:xfrm>
            <a:off x="3699480" y="2470340"/>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8" name="テキスト ボックス 37"/>
          <p:cNvSpPr txBox="1"/>
          <p:nvPr/>
        </p:nvSpPr>
        <p:spPr>
          <a:xfrm>
            <a:off x="2317962" y="1321902"/>
            <a:ext cx="1285126" cy="307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ヘルスケア事業者●●</a:t>
            </a: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39" name="テキスト ボックス 38"/>
          <p:cNvSpPr txBox="1"/>
          <p:nvPr/>
        </p:nvSpPr>
        <p:spPr>
          <a:xfrm>
            <a:off x="3634995" y="1321902"/>
            <a:ext cx="1052768" cy="307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小売事業者●●</a:t>
            </a: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40" name="テキスト ボックス 39"/>
          <p:cNvSpPr txBox="1"/>
          <p:nvPr/>
        </p:nvSpPr>
        <p:spPr>
          <a:xfrm>
            <a:off x="4768955" y="1321902"/>
            <a:ext cx="1052768" cy="307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宅配</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事業者●●</a:t>
            </a: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41" name="テキスト ボックス 40"/>
          <p:cNvSpPr txBox="1"/>
          <p:nvPr/>
        </p:nvSpPr>
        <p:spPr>
          <a:xfrm>
            <a:off x="5865166" y="1321902"/>
            <a:ext cx="1052768" cy="307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事業者●●</a:t>
            </a: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44" name="テキスト ボックス 43"/>
          <p:cNvSpPr txBox="1"/>
          <p:nvPr/>
        </p:nvSpPr>
        <p:spPr>
          <a:xfrm>
            <a:off x="7623409" y="2815686"/>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5" name="正方形/長方形 44"/>
          <p:cNvSpPr/>
          <p:nvPr/>
        </p:nvSpPr>
        <p:spPr>
          <a:xfrm>
            <a:off x="8007143" y="3826631"/>
            <a:ext cx="1576456" cy="685703"/>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他都市の</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データ連携基盤</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6" name="楕円 45"/>
          <p:cNvSpPr/>
          <p:nvPr/>
        </p:nvSpPr>
        <p:spPr>
          <a:xfrm>
            <a:off x="7049314" y="4066060"/>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47" name="テキスト ボックス 46"/>
          <p:cNvSpPr txBox="1"/>
          <p:nvPr/>
        </p:nvSpPr>
        <p:spPr>
          <a:xfrm>
            <a:off x="7114691" y="3866917"/>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8" name="楕円 47"/>
          <p:cNvSpPr/>
          <p:nvPr/>
        </p:nvSpPr>
        <p:spPr>
          <a:xfrm>
            <a:off x="7904302" y="4064258"/>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49" name="テキスト ボックス 48"/>
          <p:cNvSpPr txBox="1"/>
          <p:nvPr/>
        </p:nvSpPr>
        <p:spPr>
          <a:xfrm>
            <a:off x="7631392" y="3874843"/>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1" name="楕円 50"/>
          <p:cNvSpPr/>
          <p:nvPr/>
        </p:nvSpPr>
        <p:spPr>
          <a:xfrm>
            <a:off x="7049314" y="3003194"/>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52" name="テキスト ボックス 51"/>
          <p:cNvSpPr txBox="1"/>
          <p:nvPr/>
        </p:nvSpPr>
        <p:spPr>
          <a:xfrm>
            <a:off x="7104168" y="2804051"/>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3" name="円柱 52"/>
          <p:cNvSpPr/>
          <p:nvPr/>
        </p:nvSpPr>
        <p:spPr>
          <a:xfrm>
            <a:off x="5169511" y="5037313"/>
            <a:ext cx="869058" cy="620641"/>
          </a:xfrm>
          <a:prstGeom prst="can">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6" name="テキスト ボックス 55"/>
          <p:cNvSpPr txBox="1"/>
          <p:nvPr/>
        </p:nvSpPr>
        <p:spPr>
          <a:xfrm>
            <a:off x="5088201" y="5692876"/>
            <a:ext cx="1020083" cy="307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保有者</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●●団体</a:t>
            </a: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57" name="正方形/長方形 56"/>
          <p:cNvSpPr/>
          <p:nvPr/>
        </p:nvSpPr>
        <p:spPr>
          <a:xfrm>
            <a:off x="4247018" y="2998857"/>
            <a:ext cx="2228619" cy="371571"/>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データ変換機能</a:t>
            </a:r>
          </a:p>
        </p:txBody>
      </p:sp>
      <p:sp>
        <p:nvSpPr>
          <p:cNvPr id="58" name="正方形/長方形 57"/>
          <p:cNvSpPr/>
          <p:nvPr/>
        </p:nvSpPr>
        <p:spPr>
          <a:xfrm>
            <a:off x="1943044" y="3460426"/>
            <a:ext cx="2228619" cy="369411"/>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●●●●機能</a:t>
            </a:r>
          </a:p>
        </p:txBody>
      </p:sp>
      <p:sp>
        <p:nvSpPr>
          <p:cNvPr id="59" name="正方形/長方形 58"/>
          <p:cNvSpPr/>
          <p:nvPr/>
        </p:nvSpPr>
        <p:spPr>
          <a:xfrm>
            <a:off x="4247117" y="3460849"/>
            <a:ext cx="2228519" cy="369411"/>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●●●●機能</a:t>
            </a:r>
          </a:p>
        </p:txBody>
      </p:sp>
      <p:sp>
        <p:nvSpPr>
          <p:cNvPr id="60" name="円柱 59"/>
          <p:cNvSpPr/>
          <p:nvPr/>
        </p:nvSpPr>
        <p:spPr>
          <a:xfrm>
            <a:off x="4033255" y="5042678"/>
            <a:ext cx="869058" cy="620641"/>
          </a:xfrm>
          <a:prstGeom prst="can">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バリアフリー</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関連データ</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62" name="テキスト ボックス 61"/>
          <p:cNvSpPr txBox="1"/>
          <p:nvPr/>
        </p:nvSpPr>
        <p:spPr>
          <a:xfrm>
            <a:off x="3951211" y="5655679"/>
            <a:ext cx="1020083" cy="307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●●団体</a:t>
            </a: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cxnSp>
        <p:nvCxnSpPr>
          <p:cNvPr id="63" name="直線コネクタ 62"/>
          <p:cNvCxnSpPr>
            <a:stCxn id="51" idx="6"/>
            <a:endCxn id="75" idx="2"/>
          </p:cNvCxnSpPr>
          <p:nvPr/>
        </p:nvCxnSpPr>
        <p:spPr>
          <a:xfrm>
            <a:off x="7251060" y="3102557"/>
            <a:ext cx="658686" cy="2259"/>
          </a:xfrm>
          <a:prstGeom prst="line">
            <a:avLst/>
          </a:prstGeom>
          <a:noFill/>
          <a:ln w="6350" cap="flat" cmpd="sng" algn="ctr">
            <a:solidFill>
              <a:srgbClr val="5B9BD5"/>
            </a:solidFill>
            <a:prstDash val="solid"/>
            <a:miter lim="800000"/>
          </a:ln>
          <a:effectLst/>
        </p:spPr>
      </p:cxnSp>
      <p:cxnSp>
        <p:nvCxnSpPr>
          <p:cNvPr id="64" name="直線コネクタ 63"/>
          <p:cNvCxnSpPr>
            <a:stCxn id="46" idx="6"/>
            <a:endCxn id="48" idx="2"/>
          </p:cNvCxnSpPr>
          <p:nvPr/>
        </p:nvCxnSpPr>
        <p:spPr>
          <a:xfrm flipV="1">
            <a:off x="7251060" y="4163621"/>
            <a:ext cx="653242" cy="1802"/>
          </a:xfrm>
          <a:prstGeom prst="line">
            <a:avLst/>
          </a:prstGeom>
          <a:noFill/>
          <a:ln w="6350" cap="flat" cmpd="sng" algn="ctr">
            <a:solidFill>
              <a:srgbClr val="5B9BD5"/>
            </a:solidFill>
            <a:prstDash val="solid"/>
            <a:miter lim="800000"/>
          </a:ln>
          <a:effectLst/>
        </p:spPr>
      </p:cxnSp>
      <p:cxnSp>
        <p:nvCxnSpPr>
          <p:cNvPr id="65" name="直線コネクタ 64"/>
          <p:cNvCxnSpPr>
            <a:stCxn id="53" idx="1"/>
          </p:cNvCxnSpPr>
          <p:nvPr/>
        </p:nvCxnSpPr>
        <p:spPr>
          <a:xfrm flipH="1" flipV="1">
            <a:off x="5604413" y="4537651"/>
            <a:ext cx="8958" cy="499663"/>
          </a:xfrm>
          <a:prstGeom prst="line">
            <a:avLst/>
          </a:prstGeom>
          <a:noFill/>
          <a:ln w="6350" cap="flat" cmpd="sng" algn="ctr">
            <a:solidFill>
              <a:srgbClr val="5B9BD5"/>
            </a:solidFill>
            <a:prstDash val="solid"/>
            <a:miter lim="800000"/>
          </a:ln>
          <a:effectLst/>
        </p:spPr>
      </p:cxnSp>
      <p:cxnSp>
        <p:nvCxnSpPr>
          <p:cNvPr id="66" name="直線コネクタ 65"/>
          <p:cNvCxnSpPr>
            <a:stCxn id="26" idx="0"/>
          </p:cNvCxnSpPr>
          <p:nvPr/>
        </p:nvCxnSpPr>
        <p:spPr>
          <a:xfrm flipV="1">
            <a:off x="2120616" y="4519619"/>
            <a:ext cx="1" cy="390209"/>
          </a:xfrm>
          <a:prstGeom prst="line">
            <a:avLst/>
          </a:prstGeom>
          <a:noFill/>
          <a:ln w="6350" cap="flat" cmpd="sng" algn="ctr">
            <a:solidFill>
              <a:srgbClr val="5B9BD5"/>
            </a:solidFill>
            <a:prstDash val="solid"/>
            <a:miter lim="800000"/>
          </a:ln>
          <a:effectLst/>
        </p:spPr>
      </p:cxnSp>
      <p:cxnSp>
        <p:nvCxnSpPr>
          <p:cNvPr id="67" name="直線コネクタ 66"/>
          <p:cNvCxnSpPr>
            <a:stCxn id="24" idx="1"/>
          </p:cNvCxnSpPr>
          <p:nvPr/>
        </p:nvCxnSpPr>
        <p:spPr>
          <a:xfrm flipH="1" flipV="1">
            <a:off x="3289890" y="4531353"/>
            <a:ext cx="6921" cy="508852"/>
          </a:xfrm>
          <a:prstGeom prst="line">
            <a:avLst/>
          </a:prstGeom>
          <a:noFill/>
          <a:ln w="6350" cap="flat" cmpd="sng" algn="ctr">
            <a:solidFill>
              <a:srgbClr val="5B9BD5"/>
            </a:solidFill>
            <a:prstDash val="solid"/>
            <a:miter lim="800000"/>
          </a:ln>
          <a:effectLst/>
        </p:spPr>
      </p:cxnSp>
      <p:cxnSp>
        <p:nvCxnSpPr>
          <p:cNvPr id="68" name="直線コネクタ 67"/>
          <p:cNvCxnSpPr>
            <a:stCxn id="60" idx="1"/>
          </p:cNvCxnSpPr>
          <p:nvPr/>
        </p:nvCxnSpPr>
        <p:spPr>
          <a:xfrm flipH="1" flipV="1">
            <a:off x="4459089" y="4537651"/>
            <a:ext cx="8695" cy="505027"/>
          </a:xfrm>
          <a:prstGeom prst="line">
            <a:avLst/>
          </a:prstGeom>
          <a:noFill/>
          <a:ln w="6350" cap="flat" cmpd="sng" algn="ctr">
            <a:solidFill>
              <a:srgbClr val="5B9BD5"/>
            </a:solidFill>
            <a:prstDash val="solid"/>
            <a:miter lim="800000"/>
          </a:ln>
          <a:effectLst/>
        </p:spPr>
      </p:cxnSp>
      <p:cxnSp>
        <p:nvCxnSpPr>
          <p:cNvPr id="69" name="直線コネクタ 68"/>
          <p:cNvCxnSpPr>
            <a:stCxn id="30" idx="0"/>
          </p:cNvCxnSpPr>
          <p:nvPr/>
        </p:nvCxnSpPr>
        <p:spPr>
          <a:xfrm flipH="1" flipV="1">
            <a:off x="1821085" y="2178860"/>
            <a:ext cx="6875" cy="409026"/>
          </a:xfrm>
          <a:prstGeom prst="line">
            <a:avLst/>
          </a:prstGeom>
          <a:noFill/>
          <a:ln w="6350" cap="flat" cmpd="sng" algn="ctr">
            <a:solidFill>
              <a:srgbClr val="5B9BD5"/>
            </a:solidFill>
            <a:prstDash val="solid"/>
            <a:miter lim="800000"/>
          </a:ln>
          <a:effectLst/>
        </p:spPr>
      </p:cxnSp>
      <p:cxnSp>
        <p:nvCxnSpPr>
          <p:cNvPr id="70" name="直線コネクタ 69"/>
          <p:cNvCxnSpPr>
            <a:stCxn id="32" idx="0"/>
          </p:cNvCxnSpPr>
          <p:nvPr/>
        </p:nvCxnSpPr>
        <p:spPr>
          <a:xfrm flipH="1" flipV="1">
            <a:off x="2979829" y="2178859"/>
            <a:ext cx="2348" cy="408131"/>
          </a:xfrm>
          <a:prstGeom prst="line">
            <a:avLst/>
          </a:prstGeom>
          <a:noFill/>
          <a:ln w="6350" cap="flat" cmpd="sng" algn="ctr">
            <a:solidFill>
              <a:srgbClr val="5B9BD5"/>
            </a:solidFill>
            <a:prstDash val="solid"/>
            <a:miter lim="800000"/>
          </a:ln>
          <a:effectLst/>
        </p:spPr>
      </p:cxnSp>
      <p:sp>
        <p:nvSpPr>
          <p:cNvPr id="71" name="正方形/長方形 70"/>
          <p:cNvSpPr/>
          <p:nvPr/>
        </p:nvSpPr>
        <p:spPr>
          <a:xfrm>
            <a:off x="1956572" y="3925492"/>
            <a:ext cx="2228619" cy="369411"/>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●●●●機能</a:t>
            </a:r>
          </a:p>
        </p:txBody>
      </p:sp>
      <p:sp>
        <p:nvSpPr>
          <p:cNvPr id="72" name="正方形/長方形 71"/>
          <p:cNvSpPr/>
          <p:nvPr/>
        </p:nvSpPr>
        <p:spPr>
          <a:xfrm>
            <a:off x="4260645" y="3925915"/>
            <a:ext cx="2228519" cy="369411"/>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●●●●機能</a:t>
            </a:r>
          </a:p>
        </p:txBody>
      </p:sp>
      <p:sp>
        <p:nvSpPr>
          <p:cNvPr id="73" name="テキスト ボックス 72"/>
          <p:cNvSpPr txBox="1"/>
          <p:nvPr/>
        </p:nvSpPr>
        <p:spPr>
          <a:xfrm>
            <a:off x="3529278" y="660753"/>
            <a:ext cx="570486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様式は参考です。現時点で想定するシステム概要を可能な限り具体的に記載して下さい。</a:t>
            </a:r>
            <a:endPar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74" name="直線コネクタ 73"/>
          <p:cNvCxnSpPr>
            <a:stCxn id="34" idx="0"/>
          </p:cNvCxnSpPr>
          <p:nvPr/>
        </p:nvCxnSpPr>
        <p:spPr>
          <a:xfrm flipH="1" flipV="1">
            <a:off x="4138573" y="2178858"/>
            <a:ext cx="731" cy="412535"/>
          </a:xfrm>
          <a:prstGeom prst="line">
            <a:avLst/>
          </a:prstGeom>
          <a:noFill/>
          <a:ln w="6350" cap="flat" cmpd="sng" algn="ctr">
            <a:solidFill>
              <a:srgbClr val="5B9BD5"/>
            </a:solidFill>
            <a:prstDash val="solid"/>
            <a:miter lim="800000"/>
          </a:ln>
          <a:effectLst/>
        </p:spPr>
      </p:cxnSp>
      <p:sp>
        <p:nvSpPr>
          <p:cNvPr id="75" name="楕円 74"/>
          <p:cNvSpPr/>
          <p:nvPr/>
        </p:nvSpPr>
        <p:spPr>
          <a:xfrm>
            <a:off x="7909746" y="3005453"/>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76" name="楕円 75"/>
          <p:cNvSpPr/>
          <p:nvPr/>
        </p:nvSpPr>
        <p:spPr>
          <a:xfrm>
            <a:off x="5197771" y="2574091"/>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77" name="テキスト ボックス 76"/>
          <p:cNvSpPr txBox="1"/>
          <p:nvPr/>
        </p:nvSpPr>
        <p:spPr>
          <a:xfrm>
            <a:off x="4858821" y="2453038"/>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78" name="直線コネクタ 77"/>
          <p:cNvCxnSpPr>
            <a:stCxn id="76" idx="0"/>
          </p:cNvCxnSpPr>
          <p:nvPr/>
        </p:nvCxnSpPr>
        <p:spPr>
          <a:xfrm flipH="1" flipV="1">
            <a:off x="5297316" y="2178857"/>
            <a:ext cx="1328" cy="395235"/>
          </a:xfrm>
          <a:prstGeom prst="line">
            <a:avLst/>
          </a:prstGeom>
          <a:noFill/>
          <a:ln w="6350" cap="flat" cmpd="sng" algn="ctr">
            <a:solidFill>
              <a:srgbClr val="5B9BD5"/>
            </a:solidFill>
            <a:prstDash val="solid"/>
            <a:miter lim="800000"/>
          </a:ln>
          <a:effectLst/>
        </p:spPr>
      </p:cxnSp>
      <p:sp>
        <p:nvSpPr>
          <p:cNvPr id="79" name="楕円 78"/>
          <p:cNvSpPr/>
          <p:nvPr/>
        </p:nvSpPr>
        <p:spPr>
          <a:xfrm>
            <a:off x="6288788" y="2571550"/>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80" name="テキスト ボックス 79"/>
          <p:cNvSpPr txBox="1"/>
          <p:nvPr/>
        </p:nvSpPr>
        <p:spPr>
          <a:xfrm>
            <a:off x="5949838" y="2450496"/>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81" name="直線コネクタ 80"/>
          <p:cNvCxnSpPr>
            <a:stCxn id="79" idx="0"/>
          </p:cNvCxnSpPr>
          <p:nvPr/>
        </p:nvCxnSpPr>
        <p:spPr>
          <a:xfrm flipH="1" flipV="1">
            <a:off x="6373764" y="2178856"/>
            <a:ext cx="15897" cy="392694"/>
          </a:xfrm>
          <a:prstGeom prst="line">
            <a:avLst/>
          </a:prstGeom>
          <a:noFill/>
          <a:ln w="6350" cap="flat" cmpd="sng" algn="ctr">
            <a:solidFill>
              <a:srgbClr val="5B9BD5"/>
            </a:solidFill>
            <a:prstDash val="solid"/>
            <a:miter lim="800000"/>
          </a:ln>
          <a:effectLst/>
        </p:spPr>
      </p:cxnSp>
      <p:sp>
        <p:nvSpPr>
          <p:cNvPr id="82" name="正方形/長方形 81"/>
          <p:cNvSpPr/>
          <p:nvPr/>
        </p:nvSpPr>
        <p:spPr>
          <a:xfrm>
            <a:off x="1293891" y="1651631"/>
            <a:ext cx="1068135" cy="5395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MaaS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83" name="正方形/長方形 82"/>
          <p:cNvSpPr/>
          <p:nvPr/>
        </p:nvSpPr>
        <p:spPr>
          <a:xfrm>
            <a:off x="2451415" y="1653969"/>
            <a:ext cx="1068135" cy="5395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ヘルスケア情報</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84" name="正方形/長方形 83"/>
          <p:cNvSpPr/>
          <p:nvPr/>
        </p:nvSpPr>
        <p:spPr>
          <a:xfrm>
            <a:off x="3591525" y="1654425"/>
            <a:ext cx="1068135" cy="5395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注文システム</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85" name="正方形/長方形 84"/>
          <p:cNvSpPr/>
          <p:nvPr/>
        </p:nvSpPr>
        <p:spPr>
          <a:xfrm>
            <a:off x="4740194" y="1656379"/>
            <a:ext cx="1068135" cy="5395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配送支援</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86" name="正方形/長方形 85"/>
          <p:cNvSpPr/>
          <p:nvPr/>
        </p:nvSpPr>
        <p:spPr>
          <a:xfrm>
            <a:off x="5872800" y="1657430"/>
            <a:ext cx="1068135" cy="5395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支援システム</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87" name="楕円 86"/>
          <p:cNvSpPr/>
          <p:nvPr/>
        </p:nvSpPr>
        <p:spPr>
          <a:xfrm>
            <a:off x="3195937" y="4932661"/>
            <a:ext cx="201746" cy="198725"/>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88" name="テキスト ボックス 87"/>
          <p:cNvSpPr txBox="1"/>
          <p:nvPr/>
        </p:nvSpPr>
        <p:spPr>
          <a:xfrm>
            <a:off x="2819506" y="4808487"/>
            <a:ext cx="445058" cy="237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89" name="正方形/長方形 88"/>
          <p:cNvSpPr/>
          <p:nvPr/>
        </p:nvSpPr>
        <p:spPr>
          <a:xfrm>
            <a:off x="1275904" y="807962"/>
            <a:ext cx="524135" cy="444200"/>
          </a:xfrm>
          <a:prstGeom prst="rect">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バス</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事業者</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91" name="正方形/長方形 90"/>
          <p:cNvSpPr/>
          <p:nvPr/>
        </p:nvSpPr>
        <p:spPr>
          <a:xfrm>
            <a:off x="1837032" y="801630"/>
            <a:ext cx="524135" cy="452107"/>
          </a:xfrm>
          <a:prstGeom prst="rect">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タクシー</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事業者</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93" name="円柱 92"/>
          <p:cNvSpPr/>
          <p:nvPr/>
        </p:nvSpPr>
        <p:spPr>
          <a:xfrm>
            <a:off x="6243558" y="5051908"/>
            <a:ext cx="869058" cy="620641"/>
          </a:xfrm>
          <a:prstGeom prst="can">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95" name="テキスト ボックス 94"/>
          <p:cNvSpPr txBox="1"/>
          <p:nvPr/>
        </p:nvSpPr>
        <p:spPr>
          <a:xfrm>
            <a:off x="6152917" y="5716615"/>
            <a:ext cx="1020083" cy="307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保有者</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●●団体</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96" name="直線コネクタ 95"/>
          <p:cNvCxnSpPr>
            <a:endCxn id="93" idx="1"/>
          </p:cNvCxnSpPr>
          <p:nvPr/>
        </p:nvCxnSpPr>
        <p:spPr>
          <a:xfrm>
            <a:off x="6667179" y="4537651"/>
            <a:ext cx="10908" cy="523402"/>
          </a:xfrm>
          <a:prstGeom prst="line">
            <a:avLst/>
          </a:prstGeom>
          <a:noFill/>
          <a:ln w="6350" cap="flat" cmpd="sng" algn="ctr">
            <a:solidFill>
              <a:srgbClr val="5B9BD5"/>
            </a:solidFill>
            <a:prstDash val="solid"/>
            <a:miter lim="800000"/>
          </a:ln>
          <a:effectLst/>
        </p:spPr>
      </p:cxnSp>
      <p:sp>
        <p:nvSpPr>
          <p:cNvPr id="97" name="テキスト ボックス 96"/>
          <p:cNvSpPr txBox="1"/>
          <p:nvPr/>
        </p:nvSpPr>
        <p:spPr>
          <a:xfrm>
            <a:off x="1297879" y="1321902"/>
            <a:ext cx="1020083" cy="307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交通事業者●●</a:t>
            </a:r>
            <a:r>
              <a:rPr kumimoji="1" lang="en-US" altLang="ja-JP" sz="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04" name="タイトル 2"/>
          <p:cNvSpPr txBox="1">
            <a:spLocks/>
          </p:cNvSpPr>
          <p:nvPr/>
        </p:nvSpPr>
        <p:spPr>
          <a:xfrm>
            <a:off x="399069" y="156200"/>
            <a:ext cx="335348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データ連携基盤のシステム構成図</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
        <p:nvSpPr>
          <p:cNvPr id="106" name="テキスト ボックス 105"/>
          <p:cNvSpPr txBox="1"/>
          <p:nvPr/>
        </p:nvSpPr>
        <p:spPr>
          <a:xfrm rot="19677965">
            <a:off x="1602053" y="2783406"/>
            <a:ext cx="6520962"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8000" b="0" i="0" u="none" strike="noStrike" kern="1200" cap="none" spc="0" normalizeH="0" baseline="0" noProof="0" dirty="0" smtClean="0">
                <a:ln>
                  <a:noFill/>
                </a:ln>
                <a:solidFill>
                  <a:srgbClr val="FF7C80"/>
                </a:solidFill>
                <a:effectLst/>
                <a:uLnTx/>
                <a:uFillTx/>
                <a:latin typeface="HGS創英角ｺﾞｼｯｸUB" panose="020B0900000000000000" pitchFamily="50" charset="-128"/>
                <a:ea typeface="HGS創英角ｺﾞｼｯｸUB" panose="020B0900000000000000" pitchFamily="50" charset="-128"/>
                <a:cs typeface="+mn-cs"/>
              </a:rPr>
              <a:t>サンプル</a:t>
            </a:r>
            <a:endParaRPr kumimoji="1" lang="en-US" altLang="ja-JP" sz="8000" b="0" i="0" u="none" strike="noStrike" kern="1200" cap="none" spc="0" normalizeH="0" baseline="0" noProof="0" dirty="0" smtClean="0">
              <a:ln>
                <a:noFill/>
              </a:ln>
              <a:solidFill>
                <a:srgbClr val="FF7C80"/>
              </a:solidFill>
              <a:effectLst/>
              <a:uLnTx/>
              <a:uFillTx/>
              <a:latin typeface="HGS創英角ｺﾞｼｯｸUB" panose="020B0900000000000000" pitchFamily="50" charset="-128"/>
              <a:ea typeface="HGS創英角ｺﾞｼｯｸUB" panose="020B0900000000000000" pitchFamily="50" charset="-128"/>
              <a:cs typeface="+mn-cs"/>
            </a:endParaRPr>
          </a:p>
        </p:txBody>
      </p:sp>
      <p:sp>
        <p:nvSpPr>
          <p:cNvPr id="90"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cxnSp>
        <p:nvCxnSpPr>
          <p:cNvPr id="98" name="直線コネクタ 97"/>
          <p:cNvCxnSpPr/>
          <p:nvPr/>
        </p:nvCxnSpPr>
        <p:spPr>
          <a:xfrm>
            <a:off x="416656" y="591479"/>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Rectangle 1"/>
          <p:cNvSpPr>
            <a:spLocks noChangeArrowheads="1"/>
          </p:cNvSpPr>
          <p:nvPr/>
        </p:nvSpPr>
        <p:spPr bwMode="auto">
          <a:xfrm>
            <a:off x="6739690" y="161089"/>
            <a:ext cx="325220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Ⅱ</a:t>
            </a:r>
            <a:r>
              <a:rPr lang="ja-JP" altLang="en-US" sz="1400" u="sng"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⑥</a:t>
            </a:r>
            <a:r>
              <a:rPr kumimoji="0"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「データ連携基盤」に関する事項</a:t>
            </a:r>
            <a:endParaRPr kumimoji="0" lang="ja-JP" altLang="ja-JP" sz="105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280844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正方形/長方形 107"/>
          <p:cNvSpPr/>
          <p:nvPr/>
        </p:nvSpPr>
        <p:spPr>
          <a:xfrm>
            <a:off x="2417105" y="1594927"/>
            <a:ext cx="2990499" cy="457235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4" name="タイトル 2"/>
          <p:cNvSpPr txBox="1">
            <a:spLocks/>
          </p:cNvSpPr>
          <p:nvPr/>
        </p:nvSpPr>
        <p:spPr>
          <a:xfrm>
            <a:off x="434014" y="190565"/>
            <a:ext cx="8261351"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データ</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rPr>
              <a:t>連携基盤の整備・改修</a:t>
            </a: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スケジュール　</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cxnSp>
        <p:nvCxnSpPr>
          <p:cNvPr id="110" name="直線コネクタ 109"/>
          <p:cNvCxnSpPr/>
          <p:nvPr/>
        </p:nvCxnSpPr>
        <p:spPr>
          <a:xfrm>
            <a:off x="325857" y="6196953"/>
            <a:ext cx="9213575" cy="99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a:xfrm>
            <a:off x="1353744" y="1018729"/>
            <a:ext cx="0" cy="51694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直線コネクタ 122"/>
          <p:cNvCxnSpPr/>
          <p:nvPr/>
        </p:nvCxnSpPr>
        <p:spPr>
          <a:xfrm>
            <a:off x="9534080" y="1037414"/>
            <a:ext cx="0" cy="51694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a:off x="5431016" y="1029657"/>
            <a:ext cx="0" cy="51694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a:off x="337993" y="1436724"/>
            <a:ext cx="9196087" cy="0"/>
          </a:xfrm>
          <a:prstGeom prst="line">
            <a:avLst/>
          </a:prstGeom>
        </p:spPr>
        <p:style>
          <a:lnRef idx="1">
            <a:schemeClr val="accent1"/>
          </a:lnRef>
          <a:fillRef idx="0">
            <a:schemeClr val="accent1"/>
          </a:fillRef>
          <a:effectRef idx="0">
            <a:schemeClr val="accent1"/>
          </a:effectRef>
          <a:fontRef idx="minor">
            <a:schemeClr val="tx1"/>
          </a:fontRef>
        </p:style>
      </p:cxnSp>
      <p:sp>
        <p:nvSpPr>
          <p:cNvPr id="144" name="テキスト ボックス 143"/>
          <p:cNvSpPr txBox="1"/>
          <p:nvPr/>
        </p:nvSpPr>
        <p:spPr>
          <a:xfrm>
            <a:off x="891124" y="2687398"/>
            <a:ext cx="353943" cy="2386562"/>
          </a:xfrm>
          <a:prstGeom prst="rect">
            <a:avLst/>
          </a:prstGeom>
          <a:noFill/>
        </p:spPr>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データ連携基盤の構築スケジュール</a:t>
            </a:r>
            <a:endParaRPr kumimoji="1" lang="en-US" altLang="ja-JP"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05" name="正方形/長方形 104"/>
          <p:cNvSpPr/>
          <p:nvPr/>
        </p:nvSpPr>
        <p:spPr>
          <a:xfrm>
            <a:off x="5477550" y="1594080"/>
            <a:ext cx="4042816" cy="457319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13" name="ホームベース 112"/>
          <p:cNvSpPr/>
          <p:nvPr/>
        </p:nvSpPr>
        <p:spPr>
          <a:xfrm>
            <a:off x="4959182" y="3458645"/>
            <a:ext cx="4545462" cy="298633"/>
          </a:xfrm>
          <a:prstGeom prst="homePlate">
            <a:avLst/>
          </a:prstGeom>
          <a:ln/>
        </p:spPr>
        <p:style>
          <a:lnRef idx="2">
            <a:schemeClr val="accent5"/>
          </a:lnRef>
          <a:fillRef idx="1">
            <a:schemeClr val="lt1"/>
          </a:fillRef>
          <a:effectRef idx="0">
            <a:schemeClr val="accent5"/>
          </a:effectRef>
          <a:fontRef idx="minor">
            <a:schemeClr val="dk1"/>
          </a:fontRef>
        </p:style>
        <p:txBody>
          <a:bodyPr wrap="none" tIns="18000" bIns="18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実装された</a:t>
            </a:r>
            <a:r>
              <a:rPr kumimoji="1" lang="en-US" altLang="ja-JP"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API</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の情報登録</a:t>
            </a:r>
            <a:endParaRPr kumimoji="1" lang="en-US" altLang="ja-JP"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26" name="角丸四角形 125"/>
          <p:cNvSpPr/>
          <p:nvPr/>
        </p:nvSpPr>
        <p:spPr>
          <a:xfrm>
            <a:off x="5477549" y="1461490"/>
            <a:ext cx="4042818" cy="4468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先端的サービスに準拠する機能や社会実装部分の設計、構築</a:t>
            </a:r>
            <a:endParaRPr kumimoji="1" lang="ja-JP" altLang="en-US"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30" name="ホームベース 129"/>
          <p:cNvSpPr/>
          <p:nvPr/>
        </p:nvSpPr>
        <p:spPr>
          <a:xfrm>
            <a:off x="5107243" y="4450505"/>
            <a:ext cx="2368619" cy="324144"/>
          </a:xfrm>
          <a:prstGeom prst="homePlate">
            <a:avLst/>
          </a:prstGeom>
          <a:ln/>
        </p:spPr>
        <p:style>
          <a:lnRef idx="2">
            <a:schemeClr val="accent5"/>
          </a:lnRef>
          <a:fillRef idx="1">
            <a:schemeClr val="lt1"/>
          </a:fillRef>
          <a:effectRef idx="0">
            <a:schemeClr val="accent5"/>
          </a:effectRef>
          <a:fontRef idx="minor">
            <a:schemeClr val="dk1"/>
          </a:fontRef>
        </p:style>
        <p:txBody>
          <a:bodyPr wrap="none" tIns="18000" bIns="18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35" name="ホームベース 134"/>
          <p:cNvSpPr/>
          <p:nvPr/>
        </p:nvSpPr>
        <p:spPr>
          <a:xfrm>
            <a:off x="4780537" y="2959821"/>
            <a:ext cx="4724107" cy="297152"/>
          </a:xfrm>
          <a:prstGeom prst="homePlate">
            <a:avLst/>
          </a:prstGeom>
          <a:ln/>
        </p:spPr>
        <p:style>
          <a:lnRef idx="2">
            <a:schemeClr val="accent5"/>
          </a:lnRef>
          <a:fillRef idx="1">
            <a:schemeClr val="lt1"/>
          </a:fillRef>
          <a:effectRef idx="0">
            <a:schemeClr val="accent5"/>
          </a:effectRef>
          <a:fontRef idx="minor">
            <a:schemeClr val="dk1"/>
          </a:fontRef>
        </p:style>
        <p:txBody>
          <a:bodyPr wrap="none" tIns="18000" bIns="18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　　　　　　　　　社会実装に伴うデータの見える化作業</a:t>
            </a: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　　　　　　　　</a:t>
            </a:r>
            <a:endPar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41" name="ホームベース 140"/>
          <p:cNvSpPr/>
          <p:nvPr/>
        </p:nvSpPr>
        <p:spPr>
          <a:xfrm>
            <a:off x="3800418" y="5310298"/>
            <a:ext cx="5704226" cy="345104"/>
          </a:xfrm>
          <a:prstGeom prst="homePlate">
            <a:avLst/>
          </a:prstGeom>
          <a:ln/>
        </p:spPr>
        <p:style>
          <a:lnRef idx="2">
            <a:schemeClr val="accent5"/>
          </a:lnRef>
          <a:fillRef idx="1">
            <a:schemeClr val="lt1"/>
          </a:fillRef>
          <a:effectRef idx="0">
            <a:schemeClr val="accent5"/>
          </a:effectRef>
          <a:fontRef idx="minor">
            <a:schemeClr val="dk1"/>
          </a:fontRef>
        </p:style>
        <p:txBody>
          <a:bodyPr wrap="none" tIns="18000" bIns="18000"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60" name="ホームベース 159"/>
          <p:cNvSpPr/>
          <p:nvPr/>
        </p:nvSpPr>
        <p:spPr>
          <a:xfrm>
            <a:off x="4698860" y="3963048"/>
            <a:ext cx="4805783" cy="328549"/>
          </a:xfrm>
          <a:prstGeom prst="homePlate">
            <a:avLst/>
          </a:prstGeom>
          <a:ln/>
        </p:spPr>
        <p:style>
          <a:lnRef idx="2">
            <a:schemeClr val="accent5"/>
          </a:lnRef>
          <a:fillRef idx="1">
            <a:schemeClr val="lt1"/>
          </a:fillRef>
          <a:effectRef idx="0">
            <a:schemeClr val="accent5"/>
          </a:effectRef>
          <a:fontRef idx="minor">
            <a:schemeClr val="dk1"/>
          </a:fontRef>
        </p:style>
        <p:txBody>
          <a:bodyPr wrap="none" tIns="18000" bIns="18000"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先端</a:t>
            </a: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的サービスと</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の</a:t>
            </a:r>
            <a:r>
              <a:rPr kumimoji="1" lang="en-US" altLang="ja-JP"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API</a:t>
            </a: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接続に関する</a:t>
            </a:r>
            <a:endParaRPr kumimoji="1" lang="en-US" altLang="ja-JP"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システム実証</a:t>
            </a:r>
          </a:p>
        </p:txBody>
      </p:sp>
      <p:sp>
        <p:nvSpPr>
          <p:cNvPr id="164" name="ホームベース 163"/>
          <p:cNvSpPr/>
          <p:nvPr/>
        </p:nvSpPr>
        <p:spPr>
          <a:xfrm>
            <a:off x="4472503" y="5754397"/>
            <a:ext cx="5047864" cy="349000"/>
          </a:xfrm>
          <a:prstGeom prst="homePlate">
            <a:avLst/>
          </a:prstGeom>
          <a:ln/>
        </p:spPr>
        <p:style>
          <a:lnRef idx="2">
            <a:schemeClr val="accent5"/>
          </a:lnRef>
          <a:fillRef idx="1">
            <a:schemeClr val="lt1"/>
          </a:fillRef>
          <a:effectRef idx="0">
            <a:schemeClr val="accent5"/>
          </a:effectRef>
          <a:fontRef idx="minor">
            <a:schemeClr val="dk1"/>
          </a:fontRef>
        </p:style>
        <p:txBody>
          <a:bodyPr wrap="none" tIns="18000" bIns="1800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14" name="ホームベース 113"/>
          <p:cNvSpPr/>
          <p:nvPr/>
        </p:nvSpPr>
        <p:spPr>
          <a:xfrm>
            <a:off x="3008376" y="4866584"/>
            <a:ext cx="2396555" cy="340578"/>
          </a:xfrm>
          <a:prstGeom prst="homePlate">
            <a:avLst/>
          </a:prstGeom>
          <a:ln/>
        </p:spPr>
        <p:style>
          <a:lnRef idx="2">
            <a:schemeClr val="accent5"/>
          </a:lnRef>
          <a:fillRef idx="1">
            <a:schemeClr val="lt1"/>
          </a:fillRef>
          <a:effectRef idx="0">
            <a:schemeClr val="accent5"/>
          </a:effectRef>
          <a:fontRef idx="minor">
            <a:schemeClr val="dk1"/>
          </a:fontRef>
        </p:style>
        <p:txBody>
          <a:bodyPr wrap="none" tIns="18000" bIns="1800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データ連携</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基盤システム構築</a:t>
            </a:r>
            <a:endParaRPr kumimoji="1" lang="en-US" altLang="ja-JP"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（試験環境）</a:t>
            </a:r>
            <a:endPar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25" name="角丸四角形 124"/>
          <p:cNvSpPr/>
          <p:nvPr/>
        </p:nvSpPr>
        <p:spPr>
          <a:xfrm>
            <a:off x="2414460" y="1460466"/>
            <a:ext cx="2979843" cy="4433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データ連携基盤の基本部分の設計、構築</a:t>
            </a:r>
            <a:endParaRPr kumimoji="1" lang="en-US" altLang="ja-JP" sz="1000" b="0"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社会実装前の実証</a:t>
            </a:r>
            <a:endParaRPr kumimoji="1" lang="ja-JP" altLang="en-US"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7" name="ホームベース 126"/>
          <p:cNvSpPr/>
          <p:nvPr/>
        </p:nvSpPr>
        <p:spPr>
          <a:xfrm>
            <a:off x="2463447" y="1990242"/>
            <a:ext cx="2946661" cy="352049"/>
          </a:xfrm>
          <a:prstGeom prst="homePlate">
            <a:avLst/>
          </a:prstGeom>
          <a:ln/>
        </p:spPr>
        <p:style>
          <a:lnRef idx="2">
            <a:schemeClr val="accent5"/>
          </a:lnRef>
          <a:fillRef idx="1">
            <a:schemeClr val="lt1"/>
          </a:fillRef>
          <a:effectRef idx="0">
            <a:schemeClr val="accent5"/>
          </a:effectRef>
          <a:fontRef idx="minor">
            <a:schemeClr val="dk1"/>
          </a:fontRef>
        </p:style>
        <p:txBody>
          <a:bodyPr wrap="none" tIns="18000" bIns="1800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システムの整備に</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係る</a:t>
            </a:r>
            <a:endParaRPr kumimoji="1" lang="en-US" altLang="ja-JP"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全体</a:t>
            </a: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計画</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の作成</a:t>
            </a:r>
            <a:endPar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34" name="ホームベース 133"/>
          <p:cNvSpPr/>
          <p:nvPr/>
        </p:nvSpPr>
        <p:spPr>
          <a:xfrm>
            <a:off x="4355115" y="4447545"/>
            <a:ext cx="1059857" cy="327104"/>
          </a:xfrm>
          <a:prstGeom prst="homePlate">
            <a:avLst>
              <a:gd name="adj" fmla="val 43599"/>
            </a:avLst>
          </a:prstGeom>
          <a:ln/>
        </p:spPr>
        <p:style>
          <a:lnRef idx="2">
            <a:schemeClr val="accent5"/>
          </a:lnRef>
          <a:fillRef idx="1">
            <a:schemeClr val="lt1"/>
          </a:fillRef>
          <a:effectRef idx="0">
            <a:schemeClr val="accent5"/>
          </a:effectRef>
          <a:fontRef idx="minor">
            <a:schemeClr val="dk1"/>
          </a:fontRef>
        </p:style>
        <p:txBody>
          <a:bodyPr wrap="none" tIns="18000" bIns="18000"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データ連携</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基盤システム構築（</a:t>
            </a: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本番</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環境）</a:t>
            </a:r>
            <a:endPar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36" name="ホームベース 135"/>
          <p:cNvSpPr/>
          <p:nvPr/>
        </p:nvSpPr>
        <p:spPr>
          <a:xfrm>
            <a:off x="3401568" y="2909130"/>
            <a:ext cx="2008541" cy="393098"/>
          </a:xfrm>
          <a:prstGeom prst="homePlate">
            <a:avLst>
              <a:gd name="adj" fmla="val 30499"/>
            </a:avLst>
          </a:prstGeom>
          <a:ln/>
        </p:spPr>
        <p:style>
          <a:lnRef idx="2">
            <a:schemeClr val="accent5"/>
          </a:lnRef>
          <a:fillRef idx="1">
            <a:schemeClr val="lt1"/>
          </a:fillRef>
          <a:effectRef idx="0">
            <a:schemeClr val="accent5"/>
          </a:effectRef>
          <a:fontRef idx="minor">
            <a:schemeClr val="dk1"/>
          </a:fontRef>
        </p:style>
        <p:txBody>
          <a:bodyPr wrap="none" tIns="18000" bIns="1800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データ</a:t>
            </a: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ダッシュボード</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の構築</a:t>
            </a:r>
            <a:endPar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37" name="ホームベース 136"/>
          <p:cNvSpPr/>
          <p:nvPr/>
        </p:nvSpPr>
        <p:spPr>
          <a:xfrm>
            <a:off x="3401568" y="3396141"/>
            <a:ext cx="1992736" cy="409944"/>
          </a:xfrm>
          <a:prstGeom prst="homePlate">
            <a:avLst>
              <a:gd name="adj" fmla="val 29698"/>
            </a:avLst>
          </a:prstGeom>
          <a:ln/>
        </p:spPr>
        <p:style>
          <a:lnRef idx="2">
            <a:schemeClr val="accent5"/>
          </a:lnRef>
          <a:fillRef idx="1">
            <a:schemeClr val="lt1"/>
          </a:fillRef>
          <a:effectRef idx="0">
            <a:schemeClr val="accent5"/>
          </a:effectRef>
          <a:fontRef idx="minor">
            <a:schemeClr val="dk1"/>
          </a:fontRef>
        </p:style>
        <p:txBody>
          <a:bodyPr wrap="none" tIns="18000" bIns="1800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システム開発者向け</a:t>
            </a:r>
            <a:endParaRPr kumimoji="1" lang="en-US" altLang="ja-JP"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API</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マニュアル・</a:t>
            </a: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情報</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サイト</a:t>
            </a:r>
            <a:endParaRPr kumimoji="1" lang="en-US" altLang="ja-JP"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61" name="ホームベース 160"/>
          <p:cNvSpPr/>
          <p:nvPr/>
        </p:nvSpPr>
        <p:spPr>
          <a:xfrm>
            <a:off x="3941065" y="3892188"/>
            <a:ext cx="1463870" cy="469324"/>
          </a:xfrm>
          <a:prstGeom prst="homePlate">
            <a:avLst>
              <a:gd name="adj" fmla="val 33226"/>
            </a:avLst>
          </a:prstGeom>
          <a:ln/>
        </p:spPr>
        <p:style>
          <a:lnRef idx="2">
            <a:schemeClr val="accent5"/>
          </a:lnRef>
          <a:fillRef idx="1">
            <a:schemeClr val="lt1"/>
          </a:fillRef>
          <a:effectRef idx="0">
            <a:schemeClr val="accent5"/>
          </a:effectRef>
          <a:fontRef idx="minor">
            <a:schemeClr val="dk1"/>
          </a:fontRef>
        </p:style>
        <p:txBody>
          <a:bodyPr wrap="none" tIns="18000" bIns="18000"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先端</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的サービスとの</a:t>
            </a:r>
            <a:endParaRPr kumimoji="1" lang="en-US" altLang="ja-JP"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API</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接続に関する</a:t>
            </a:r>
            <a:endParaRPr kumimoji="1" lang="en-US" altLang="ja-JP"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システム実証</a:t>
            </a:r>
            <a:endPar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66" name="ホームベース 165"/>
          <p:cNvSpPr/>
          <p:nvPr/>
        </p:nvSpPr>
        <p:spPr>
          <a:xfrm>
            <a:off x="4098936" y="5754397"/>
            <a:ext cx="1325519" cy="349000"/>
          </a:xfrm>
          <a:prstGeom prst="homePlate">
            <a:avLst/>
          </a:prstGeom>
          <a:ln/>
        </p:spPr>
        <p:style>
          <a:lnRef idx="2">
            <a:schemeClr val="accent5"/>
          </a:lnRef>
          <a:fillRef idx="1">
            <a:schemeClr val="lt1"/>
          </a:fillRef>
          <a:effectRef idx="0">
            <a:schemeClr val="accent5"/>
          </a:effectRef>
          <a:fontRef idx="minor">
            <a:schemeClr val="dk1"/>
          </a:fontRef>
        </p:style>
        <p:txBody>
          <a:bodyPr wrap="none" tIns="18000" bIns="18000"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エリア内のデータ整備や品質</a:t>
            </a: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確保やセキュリティ</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対策</a:t>
            </a:r>
            <a:endPar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68" name="ホームベース 167"/>
          <p:cNvSpPr/>
          <p:nvPr/>
        </p:nvSpPr>
        <p:spPr>
          <a:xfrm>
            <a:off x="3305662" y="5309760"/>
            <a:ext cx="2078440" cy="345104"/>
          </a:xfrm>
          <a:prstGeom prst="homePlate">
            <a:avLst/>
          </a:prstGeom>
          <a:ln/>
        </p:spPr>
        <p:style>
          <a:lnRef idx="2">
            <a:schemeClr val="accent5"/>
          </a:lnRef>
          <a:fillRef idx="1">
            <a:schemeClr val="lt1"/>
          </a:fillRef>
          <a:effectRef idx="0">
            <a:schemeClr val="accent5"/>
          </a:effectRef>
          <a:fontRef idx="minor">
            <a:schemeClr val="dk1"/>
          </a:fontRef>
        </p:style>
        <p:txBody>
          <a:bodyPr wrap="none" tIns="18000" bIns="18000"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実証（先端的サービスやデータとの接続をテスト</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a:t>
            </a:r>
            <a:endParaRPr kumimoji="1" lang="en-US" altLang="ja-JP"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171" name="ホームベース 170"/>
          <p:cNvSpPr/>
          <p:nvPr/>
        </p:nvSpPr>
        <p:spPr>
          <a:xfrm>
            <a:off x="3401568" y="2445674"/>
            <a:ext cx="2013421" cy="377326"/>
          </a:xfrm>
          <a:prstGeom prst="homePlate">
            <a:avLst>
              <a:gd name="adj" fmla="val 51393"/>
            </a:avLst>
          </a:prstGeom>
          <a:ln/>
        </p:spPr>
        <p:style>
          <a:lnRef idx="2">
            <a:schemeClr val="accent5"/>
          </a:lnRef>
          <a:fillRef idx="1">
            <a:schemeClr val="lt1"/>
          </a:fillRef>
          <a:effectRef idx="0">
            <a:schemeClr val="accent5"/>
          </a:effectRef>
          <a:fontRef idx="minor">
            <a:schemeClr val="dk1"/>
          </a:fontRef>
        </p:style>
        <p:txBody>
          <a:bodyPr wrap="none" tIns="18000" bIns="1800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自治体職員等へ</a:t>
            </a: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の</a:t>
            </a:r>
            <a:endParaRPr kumimoji="1" lang="en-US" altLang="ja-JP"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dirty="0" smtClean="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教育プログラム</a:t>
            </a:r>
            <a:endParaRPr kumimoji="1" lang="ja-JP" altLang="en-US" sz="9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graphicFrame>
        <p:nvGraphicFramePr>
          <p:cNvPr id="173" name="表 172"/>
          <p:cNvGraphicFramePr>
            <a:graphicFrameLocks noGrp="1"/>
          </p:cNvGraphicFramePr>
          <p:nvPr>
            <p:extLst>
              <p:ext uri="{D42A27DB-BD31-4B8C-83A1-F6EECF244321}">
                <p14:modId xmlns:p14="http://schemas.microsoft.com/office/powerpoint/2010/main" val="2859395268"/>
              </p:ext>
            </p:extLst>
          </p:nvPr>
        </p:nvGraphicFramePr>
        <p:xfrm>
          <a:off x="1366681" y="972402"/>
          <a:ext cx="8154224" cy="457200"/>
        </p:xfrm>
        <a:graphic>
          <a:graphicData uri="http://schemas.openxmlformats.org/drawingml/2006/table">
            <a:tbl>
              <a:tblPr firstRow="1" bandRow="1">
                <a:tableStyleId>{5C22544A-7EE6-4342-B048-85BDC9FD1C3A}</a:tableStyleId>
              </a:tblPr>
              <a:tblGrid>
                <a:gridCol w="1019278">
                  <a:extLst>
                    <a:ext uri="{9D8B030D-6E8A-4147-A177-3AD203B41FA5}">
                      <a16:colId xmlns:a16="http://schemas.microsoft.com/office/drawing/2014/main" val="3308316237"/>
                    </a:ext>
                  </a:extLst>
                </a:gridCol>
                <a:gridCol w="1019278">
                  <a:extLst>
                    <a:ext uri="{9D8B030D-6E8A-4147-A177-3AD203B41FA5}">
                      <a16:colId xmlns:a16="http://schemas.microsoft.com/office/drawing/2014/main" val="1932643595"/>
                    </a:ext>
                  </a:extLst>
                </a:gridCol>
                <a:gridCol w="1019278">
                  <a:extLst>
                    <a:ext uri="{9D8B030D-6E8A-4147-A177-3AD203B41FA5}">
                      <a16:colId xmlns:a16="http://schemas.microsoft.com/office/drawing/2014/main" val="3341265690"/>
                    </a:ext>
                  </a:extLst>
                </a:gridCol>
                <a:gridCol w="1019278">
                  <a:extLst>
                    <a:ext uri="{9D8B030D-6E8A-4147-A177-3AD203B41FA5}">
                      <a16:colId xmlns:a16="http://schemas.microsoft.com/office/drawing/2014/main" val="3594736609"/>
                    </a:ext>
                  </a:extLst>
                </a:gridCol>
                <a:gridCol w="1019278">
                  <a:extLst>
                    <a:ext uri="{9D8B030D-6E8A-4147-A177-3AD203B41FA5}">
                      <a16:colId xmlns:a16="http://schemas.microsoft.com/office/drawing/2014/main" val="3290820686"/>
                    </a:ext>
                  </a:extLst>
                </a:gridCol>
                <a:gridCol w="1019278">
                  <a:extLst>
                    <a:ext uri="{9D8B030D-6E8A-4147-A177-3AD203B41FA5}">
                      <a16:colId xmlns:a16="http://schemas.microsoft.com/office/drawing/2014/main" val="3908213459"/>
                    </a:ext>
                  </a:extLst>
                </a:gridCol>
                <a:gridCol w="1019278">
                  <a:extLst>
                    <a:ext uri="{9D8B030D-6E8A-4147-A177-3AD203B41FA5}">
                      <a16:colId xmlns:a16="http://schemas.microsoft.com/office/drawing/2014/main" val="314266681"/>
                    </a:ext>
                  </a:extLst>
                </a:gridCol>
                <a:gridCol w="1019278">
                  <a:extLst>
                    <a:ext uri="{9D8B030D-6E8A-4147-A177-3AD203B41FA5}">
                      <a16:colId xmlns:a16="http://schemas.microsoft.com/office/drawing/2014/main" val="675649267"/>
                    </a:ext>
                  </a:extLst>
                </a:gridCol>
              </a:tblGrid>
              <a:tr h="0">
                <a:tc gridSpan="4">
                  <a:txBody>
                    <a:bodyPr/>
                    <a:lstStyle/>
                    <a:p>
                      <a:r>
                        <a:rPr kumimoji="1" lang="en-US" altLang="ja-JP" sz="1000" dirty="0" smtClean="0">
                          <a:latin typeface="Meiryo UI" panose="020B0604030504040204" pitchFamily="50" charset="-128"/>
                          <a:ea typeface="Meiryo UI" panose="020B0604030504040204" pitchFamily="50" charset="-128"/>
                        </a:rPr>
                        <a:t>R3</a:t>
                      </a:r>
                      <a:r>
                        <a:rPr kumimoji="1" lang="ja-JP" altLang="en-US" sz="1000" dirty="0" smtClean="0">
                          <a:latin typeface="Meiryo UI" panose="020B0604030504040204" pitchFamily="50" charset="-128"/>
                          <a:ea typeface="Meiryo UI" panose="020B0604030504040204" pitchFamily="50" charset="-128"/>
                        </a:rPr>
                        <a:t>年度</a:t>
                      </a:r>
                      <a:endParaRPr kumimoji="1" lang="ja-JP" altLang="en-US" sz="1000" dirty="0">
                        <a:latin typeface="Meiryo UI" panose="020B0604030504040204" pitchFamily="50" charset="-128"/>
                        <a:ea typeface="Meiryo UI" panose="020B0604030504040204" pitchFamily="50" charset="-128"/>
                      </a:endParaRPr>
                    </a:p>
                  </a:txBody>
                  <a:tcPr/>
                </a:tc>
                <a:tc hMerge="1">
                  <a:txBody>
                    <a:bodyPr/>
                    <a:lstStyle/>
                    <a:p>
                      <a:endParaRPr kumimoji="1" lang="ja-JP" altLang="en-US" sz="1100">
                        <a:latin typeface="Meiryo UI" panose="020B0604030504040204" pitchFamily="50" charset="-128"/>
                        <a:ea typeface="Meiryo UI" panose="020B0604030504040204" pitchFamily="50" charset="-128"/>
                      </a:endParaRPr>
                    </a:p>
                  </a:txBody>
                  <a:tcPr/>
                </a:tc>
                <a:tc hMerge="1">
                  <a:txBody>
                    <a:bodyPr/>
                    <a:lstStyle/>
                    <a:p>
                      <a:endParaRPr kumimoji="1" lang="ja-JP" altLang="en-US" sz="1100">
                        <a:latin typeface="Meiryo UI" panose="020B0604030504040204" pitchFamily="50" charset="-128"/>
                        <a:ea typeface="Meiryo UI" panose="020B0604030504040204" pitchFamily="50" charset="-128"/>
                      </a:endParaRPr>
                    </a:p>
                  </a:txBody>
                  <a:tcPr/>
                </a:tc>
                <a:tc hMerge="1">
                  <a:txBody>
                    <a:bodyPr/>
                    <a:lstStyle/>
                    <a:p>
                      <a:endParaRPr kumimoji="1" lang="ja-JP" altLang="en-US" sz="1100" dirty="0">
                        <a:latin typeface="Meiryo UI" panose="020B0604030504040204" pitchFamily="50" charset="-128"/>
                        <a:ea typeface="Meiryo UI" panose="020B0604030504040204" pitchFamily="50" charset="-128"/>
                      </a:endParaRPr>
                    </a:p>
                  </a:txBody>
                  <a:tcPr/>
                </a:tc>
                <a:tc gridSpan="4">
                  <a:txBody>
                    <a:bodyPr/>
                    <a:lstStyle/>
                    <a:p>
                      <a:r>
                        <a:rPr kumimoji="1" lang="en-US" altLang="ja-JP" sz="1000" dirty="0" smtClean="0">
                          <a:latin typeface="Meiryo UI" panose="020B0604030504040204" pitchFamily="50" charset="-128"/>
                          <a:ea typeface="Meiryo UI" panose="020B0604030504040204" pitchFamily="50" charset="-128"/>
                        </a:rPr>
                        <a:t>R4</a:t>
                      </a:r>
                      <a:r>
                        <a:rPr kumimoji="1" lang="ja-JP" altLang="en-US" sz="1000" dirty="0" smtClean="0">
                          <a:latin typeface="Meiryo UI" panose="020B0604030504040204" pitchFamily="50" charset="-128"/>
                          <a:ea typeface="Meiryo UI" panose="020B0604030504040204" pitchFamily="50" charset="-128"/>
                        </a:rPr>
                        <a:t>年度</a:t>
                      </a:r>
                      <a:endParaRPr kumimoji="1" lang="ja-JP" altLang="en-US" sz="1000" dirty="0">
                        <a:latin typeface="Meiryo UI" panose="020B0604030504040204" pitchFamily="50" charset="-128"/>
                        <a:ea typeface="Meiryo UI" panose="020B0604030504040204" pitchFamily="50" charset="-128"/>
                      </a:endParaRPr>
                    </a:p>
                  </a:txBody>
                  <a:tcPr/>
                </a:tc>
                <a:tc hMerge="1">
                  <a:txBody>
                    <a:bodyPr/>
                    <a:lstStyle/>
                    <a:p>
                      <a:endParaRPr kumimoji="1" lang="ja-JP" altLang="en-US" sz="1100">
                        <a:latin typeface="Meiryo UI" panose="020B0604030504040204" pitchFamily="50" charset="-128"/>
                        <a:ea typeface="Meiryo UI" panose="020B0604030504040204" pitchFamily="50" charset="-128"/>
                      </a:endParaRPr>
                    </a:p>
                  </a:txBody>
                  <a:tcPr/>
                </a:tc>
                <a:tc hMerge="1">
                  <a:txBody>
                    <a:bodyPr/>
                    <a:lstStyle/>
                    <a:p>
                      <a:endParaRPr kumimoji="1" lang="ja-JP" altLang="en-US" sz="1100">
                        <a:latin typeface="Meiryo UI" panose="020B0604030504040204" pitchFamily="50" charset="-128"/>
                        <a:ea typeface="Meiryo UI" panose="020B0604030504040204" pitchFamily="50" charset="-128"/>
                      </a:endParaRPr>
                    </a:p>
                  </a:txBody>
                  <a:tcPr/>
                </a:tc>
                <a:tc hMerge="1">
                  <a:txBody>
                    <a:bodyPr/>
                    <a:lstStyle/>
                    <a:p>
                      <a:endParaRPr kumimoji="1" lang="ja-JP" altLang="en-US" sz="11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32502078"/>
                  </a:ext>
                </a:extLst>
              </a:tr>
              <a:tr h="0">
                <a:tc>
                  <a:txBody>
                    <a:bodyPr/>
                    <a:lstStyle/>
                    <a:p>
                      <a:r>
                        <a:rPr kumimoji="1" lang="en-US" altLang="ja-JP" sz="800" dirty="0" smtClean="0">
                          <a:latin typeface="Meiryo UI" panose="020B0604030504040204" pitchFamily="50" charset="-128"/>
                          <a:ea typeface="Meiryo UI" panose="020B0604030504040204" pitchFamily="50" charset="-128"/>
                        </a:rPr>
                        <a:t>1Q</a:t>
                      </a:r>
                      <a:endParaRPr kumimoji="1" lang="ja-JP" altLang="en-US" sz="800" dirty="0">
                        <a:latin typeface="Meiryo UI" panose="020B0604030504040204" pitchFamily="50" charset="-128"/>
                        <a:ea typeface="Meiryo UI" panose="020B0604030504040204" pitchFamily="50" charset="-128"/>
                      </a:endParaRPr>
                    </a:p>
                  </a:txBody>
                  <a:tcPr/>
                </a:tc>
                <a:tc>
                  <a:txBody>
                    <a:bodyPr/>
                    <a:lstStyle/>
                    <a:p>
                      <a:r>
                        <a:rPr kumimoji="1" lang="en-US" altLang="ja-JP" sz="800" dirty="0" smtClean="0">
                          <a:latin typeface="Meiryo UI" panose="020B0604030504040204" pitchFamily="50" charset="-128"/>
                          <a:ea typeface="Meiryo UI" panose="020B0604030504040204" pitchFamily="50" charset="-128"/>
                        </a:rPr>
                        <a:t>2Q</a:t>
                      </a:r>
                      <a:endParaRPr kumimoji="1" lang="ja-JP" altLang="en-US" sz="800" dirty="0">
                        <a:latin typeface="Meiryo UI" panose="020B0604030504040204" pitchFamily="50" charset="-128"/>
                        <a:ea typeface="Meiryo UI" panose="020B0604030504040204" pitchFamily="50" charset="-128"/>
                      </a:endParaRPr>
                    </a:p>
                  </a:txBody>
                  <a:tcPr/>
                </a:tc>
                <a:tc>
                  <a:txBody>
                    <a:bodyPr/>
                    <a:lstStyle/>
                    <a:p>
                      <a:r>
                        <a:rPr kumimoji="1" lang="en-US" altLang="ja-JP" sz="800" dirty="0" smtClean="0">
                          <a:latin typeface="Meiryo UI" panose="020B0604030504040204" pitchFamily="50" charset="-128"/>
                          <a:ea typeface="Meiryo UI" panose="020B0604030504040204" pitchFamily="50" charset="-128"/>
                        </a:rPr>
                        <a:t>3Q</a:t>
                      </a:r>
                      <a:endParaRPr kumimoji="1" lang="ja-JP" altLang="en-US" sz="800" dirty="0">
                        <a:latin typeface="Meiryo UI" panose="020B0604030504040204" pitchFamily="50" charset="-128"/>
                        <a:ea typeface="Meiryo UI" panose="020B0604030504040204" pitchFamily="50" charset="-128"/>
                      </a:endParaRPr>
                    </a:p>
                  </a:txBody>
                  <a:tcPr/>
                </a:tc>
                <a:tc>
                  <a:txBody>
                    <a:bodyPr/>
                    <a:lstStyle/>
                    <a:p>
                      <a:r>
                        <a:rPr kumimoji="1" lang="en-US" altLang="ja-JP" sz="800" dirty="0" smtClean="0">
                          <a:latin typeface="Meiryo UI" panose="020B0604030504040204" pitchFamily="50" charset="-128"/>
                          <a:ea typeface="Meiryo UI" panose="020B0604030504040204" pitchFamily="50" charset="-128"/>
                        </a:rPr>
                        <a:t>4Q</a:t>
                      </a:r>
                      <a:endParaRPr kumimoji="1" lang="ja-JP" altLang="en-US" sz="800" dirty="0">
                        <a:latin typeface="Meiryo UI" panose="020B0604030504040204" pitchFamily="50" charset="-128"/>
                        <a:ea typeface="Meiryo UI" panose="020B0604030504040204" pitchFamily="50" charset="-128"/>
                      </a:endParaRPr>
                    </a:p>
                  </a:txBody>
                  <a:tcPr/>
                </a:tc>
                <a:tc>
                  <a:txBody>
                    <a:bodyPr/>
                    <a:lstStyle/>
                    <a:p>
                      <a:r>
                        <a:rPr kumimoji="1" lang="en-US" altLang="ja-JP" sz="800" dirty="0" smtClean="0">
                          <a:latin typeface="Meiryo UI" panose="020B0604030504040204" pitchFamily="50" charset="-128"/>
                          <a:ea typeface="Meiryo UI" panose="020B0604030504040204" pitchFamily="50" charset="-128"/>
                        </a:rPr>
                        <a:t>1Q</a:t>
                      </a:r>
                      <a:endParaRPr kumimoji="1" lang="ja-JP" altLang="en-US" sz="800" dirty="0">
                        <a:latin typeface="Meiryo UI" panose="020B0604030504040204" pitchFamily="50" charset="-128"/>
                        <a:ea typeface="Meiryo UI" panose="020B0604030504040204" pitchFamily="50" charset="-128"/>
                      </a:endParaRPr>
                    </a:p>
                  </a:txBody>
                  <a:tcPr/>
                </a:tc>
                <a:tc>
                  <a:txBody>
                    <a:bodyPr/>
                    <a:lstStyle/>
                    <a:p>
                      <a:r>
                        <a:rPr kumimoji="1" lang="en-US" altLang="ja-JP" sz="800" dirty="0" smtClean="0">
                          <a:latin typeface="Meiryo UI" panose="020B0604030504040204" pitchFamily="50" charset="-128"/>
                          <a:ea typeface="Meiryo UI" panose="020B0604030504040204" pitchFamily="50" charset="-128"/>
                        </a:rPr>
                        <a:t>2Q</a:t>
                      </a:r>
                      <a:endParaRPr kumimoji="1" lang="ja-JP" altLang="en-US" sz="800" dirty="0">
                        <a:latin typeface="Meiryo UI" panose="020B0604030504040204" pitchFamily="50" charset="-128"/>
                        <a:ea typeface="Meiryo UI" panose="020B0604030504040204" pitchFamily="50" charset="-128"/>
                      </a:endParaRPr>
                    </a:p>
                  </a:txBody>
                  <a:tcPr/>
                </a:tc>
                <a:tc>
                  <a:txBody>
                    <a:bodyPr/>
                    <a:lstStyle/>
                    <a:p>
                      <a:r>
                        <a:rPr kumimoji="1" lang="en-US" altLang="ja-JP" sz="800" dirty="0" smtClean="0">
                          <a:latin typeface="Meiryo UI" panose="020B0604030504040204" pitchFamily="50" charset="-128"/>
                          <a:ea typeface="Meiryo UI" panose="020B0604030504040204" pitchFamily="50" charset="-128"/>
                        </a:rPr>
                        <a:t>3Q</a:t>
                      </a:r>
                      <a:endParaRPr kumimoji="1" lang="ja-JP" altLang="en-US" sz="800" dirty="0">
                        <a:latin typeface="Meiryo UI" panose="020B0604030504040204" pitchFamily="50" charset="-128"/>
                        <a:ea typeface="Meiryo UI" panose="020B0604030504040204" pitchFamily="50" charset="-128"/>
                      </a:endParaRPr>
                    </a:p>
                  </a:txBody>
                  <a:tcPr/>
                </a:tc>
                <a:tc>
                  <a:txBody>
                    <a:bodyPr/>
                    <a:lstStyle/>
                    <a:p>
                      <a:r>
                        <a:rPr kumimoji="1" lang="en-US" altLang="ja-JP" sz="800" dirty="0" smtClean="0">
                          <a:latin typeface="Meiryo UI" panose="020B0604030504040204" pitchFamily="50" charset="-128"/>
                          <a:ea typeface="Meiryo UI" panose="020B0604030504040204" pitchFamily="50" charset="-128"/>
                        </a:rPr>
                        <a:t>4Q</a:t>
                      </a:r>
                      <a:endParaRPr kumimoji="1" lang="ja-JP" altLang="en-US" sz="8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62011797"/>
                  </a:ext>
                </a:extLst>
              </a:tr>
            </a:tbl>
          </a:graphicData>
        </a:graphic>
      </p:graphicFrame>
      <p:sp>
        <p:nvSpPr>
          <p:cNvPr id="50" name="テキスト ボックス 49"/>
          <p:cNvSpPr txBox="1"/>
          <p:nvPr/>
        </p:nvSpPr>
        <p:spPr>
          <a:xfrm rot="19677965">
            <a:off x="2507388" y="2990922"/>
            <a:ext cx="6520962"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8000" b="0" i="0" u="none" strike="noStrike" kern="1200" cap="none" spc="0" normalizeH="0" baseline="0" noProof="0" dirty="0" smtClean="0">
                <a:ln>
                  <a:noFill/>
                </a:ln>
                <a:solidFill>
                  <a:srgbClr val="FF7C80"/>
                </a:solidFill>
                <a:effectLst/>
                <a:uLnTx/>
                <a:uFillTx/>
                <a:latin typeface="HGS創英角ｺﾞｼｯｸUB" panose="020B0900000000000000" pitchFamily="50" charset="-128"/>
                <a:ea typeface="HGS創英角ｺﾞｼｯｸUB" panose="020B0900000000000000" pitchFamily="50" charset="-128"/>
                <a:cs typeface="+mn-cs"/>
              </a:rPr>
              <a:t>サンプル</a:t>
            </a:r>
            <a:endParaRPr kumimoji="1" lang="en-US" altLang="ja-JP" sz="8000" b="0" i="0" u="none" strike="noStrike" kern="1200" cap="none" spc="0" normalizeH="0" baseline="0" noProof="0" dirty="0" smtClean="0">
              <a:ln>
                <a:noFill/>
              </a:ln>
              <a:solidFill>
                <a:srgbClr val="FF7C80"/>
              </a:solidFill>
              <a:effectLst/>
              <a:uLnTx/>
              <a:uFillTx/>
              <a:latin typeface="HGS創英角ｺﾞｼｯｸUB" panose="020B0900000000000000" pitchFamily="50" charset="-128"/>
              <a:ea typeface="HGS創英角ｺﾞｼｯｸUB" panose="020B0900000000000000" pitchFamily="50" charset="-128"/>
              <a:cs typeface="+mn-cs"/>
            </a:endParaRPr>
          </a:p>
        </p:txBody>
      </p:sp>
      <p:sp>
        <p:nvSpPr>
          <p:cNvPr id="51"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cxnSp>
        <p:nvCxnSpPr>
          <p:cNvPr id="53" name="直線コネクタ 52"/>
          <p:cNvCxnSpPr/>
          <p:nvPr/>
        </p:nvCxnSpPr>
        <p:spPr>
          <a:xfrm>
            <a:off x="416656" y="644231"/>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4098928" y="696532"/>
            <a:ext cx="570486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様式は参考です。現時点で想定する内容を可能な限り具体的に記載して下さい。</a:t>
            </a:r>
            <a:endPar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5" name="Rectangle 1"/>
          <p:cNvSpPr>
            <a:spLocks noChangeArrowheads="1"/>
          </p:cNvSpPr>
          <p:nvPr/>
        </p:nvSpPr>
        <p:spPr bwMode="auto">
          <a:xfrm>
            <a:off x="6739690" y="161089"/>
            <a:ext cx="325220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Ⅱ</a:t>
            </a:r>
            <a:r>
              <a:rPr lang="ja-JP" altLang="en-US" sz="1400" u="sng"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⑥</a:t>
            </a:r>
            <a:r>
              <a:rPr kumimoji="0"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「データ連携基盤」に関する事項</a:t>
            </a:r>
            <a:endParaRPr kumimoji="0" lang="ja-JP" altLang="ja-JP" sz="105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48933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3981344908"/>
              </p:ext>
            </p:extLst>
          </p:nvPr>
        </p:nvGraphicFramePr>
        <p:xfrm>
          <a:off x="267186" y="892942"/>
          <a:ext cx="9386766" cy="5845051"/>
        </p:xfrm>
        <a:graphic>
          <a:graphicData uri="http://schemas.openxmlformats.org/drawingml/2006/table">
            <a:tbl>
              <a:tblPr firstRow="1" bandRow="1">
                <a:tableStyleId>{F5AB1C69-6EDB-4FF4-983F-18BD219EF322}</a:tableStyleId>
              </a:tblPr>
              <a:tblGrid>
                <a:gridCol w="357066">
                  <a:extLst>
                    <a:ext uri="{9D8B030D-6E8A-4147-A177-3AD203B41FA5}">
                      <a16:colId xmlns:a16="http://schemas.microsoft.com/office/drawing/2014/main" val="2211403018"/>
                    </a:ext>
                  </a:extLst>
                </a:gridCol>
                <a:gridCol w="1872060">
                  <a:extLst>
                    <a:ext uri="{9D8B030D-6E8A-4147-A177-3AD203B41FA5}">
                      <a16:colId xmlns:a16="http://schemas.microsoft.com/office/drawing/2014/main" val="2214094867"/>
                    </a:ext>
                  </a:extLst>
                </a:gridCol>
                <a:gridCol w="7157640">
                  <a:extLst>
                    <a:ext uri="{9D8B030D-6E8A-4147-A177-3AD203B41FA5}">
                      <a16:colId xmlns:a16="http://schemas.microsoft.com/office/drawing/2014/main" val="1102874791"/>
                    </a:ext>
                  </a:extLst>
                </a:gridCol>
              </a:tblGrid>
              <a:tr h="248892">
                <a:tc>
                  <a:txBody>
                    <a:bodyPr/>
                    <a:lstStyle/>
                    <a:p>
                      <a:r>
                        <a:rPr kumimoji="1" lang="en-US" altLang="ja-JP" sz="1000" b="0" dirty="0" smtClean="0">
                          <a:latin typeface="Meiryo UI" panose="020B0604030504040204" pitchFamily="50" charset="-128"/>
                          <a:ea typeface="Meiryo UI" panose="020B0604030504040204" pitchFamily="50" charset="-128"/>
                        </a:rPr>
                        <a:t>No</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項目</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a:r>
                        <a:rPr kumimoji="1" lang="ja-JP" altLang="en-US" sz="1000" b="0" dirty="0" smtClean="0">
                          <a:latin typeface="Meiryo UI" panose="020B0604030504040204" pitchFamily="50" charset="-128"/>
                          <a:ea typeface="Meiryo UI" panose="020B0604030504040204" pitchFamily="50" charset="-128"/>
                        </a:rPr>
                        <a:t>措置（予定を含む）</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157330605"/>
                  </a:ext>
                </a:extLst>
              </a:tr>
              <a:tr h="6228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１</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経営者の関与を含む責任体制等の確立</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対象事業の管理体制や関係者・関係組織の体制図等</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30289023"/>
                  </a:ext>
                </a:extLst>
              </a:tr>
              <a:tr h="6228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２</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サイバーセキュリティ確保に関する運用規程等の策定</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運用規定やセキュリティ規定等</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96926885"/>
                  </a:ext>
                </a:extLst>
              </a:tr>
              <a:tr h="6136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latin typeface="Meiryo UI" panose="020B0604030504040204" pitchFamily="50" charset="-128"/>
                          <a:ea typeface="Meiryo UI" panose="020B0604030504040204" pitchFamily="50" charset="-128"/>
                        </a:rPr>
                        <a:t>３</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サイバーセキュリティに係る要員の確保</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情報処理安全確保支援士等のセキュリティ有資格者を保有するセキュリティ人材の確保状況等</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623151711"/>
                  </a:ext>
                </a:extLst>
              </a:tr>
              <a:tr h="622817">
                <a:tc>
                  <a:txBody>
                    <a:bodyPr/>
                    <a:lstStyle/>
                    <a:p>
                      <a:r>
                        <a:rPr kumimoji="1" lang="ja-JP" altLang="en-US" sz="1000" b="0" dirty="0" smtClean="0">
                          <a:latin typeface="Meiryo UI" panose="020B0604030504040204" pitchFamily="50" charset="-128"/>
                          <a:ea typeface="Meiryo UI" panose="020B0604030504040204" pitchFamily="50" charset="-128"/>
                        </a:rPr>
                        <a:t>４</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ＰＤＣＡサイクルの確立</a:t>
                      </a:r>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セキュリティに関係する第三者認証（</a:t>
                      </a:r>
                      <a:r>
                        <a:rPr kumimoji="1" lang="en-US" altLang="ja-JP" sz="1000" b="0" dirty="0" smtClean="0">
                          <a:latin typeface="Meiryo UI" panose="020B0604030504040204" pitchFamily="50" charset="-128"/>
                          <a:ea typeface="Meiryo UI" panose="020B0604030504040204" pitchFamily="50" charset="-128"/>
                        </a:rPr>
                        <a:t>ISMS</a:t>
                      </a:r>
                      <a:r>
                        <a:rPr kumimoji="1" lang="ja-JP" altLang="en-US" sz="1000" b="0" dirty="0" smtClean="0">
                          <a:latin typeface="Meiryo UI" panose="020B0604030504040204" pitchFamily="50" charset="-128"/>
                          <a:ea typeface="Meiryo UI" panose="020B0604030504040204" pitchFamily="50" charset="-128"/>
                        </a:rPr>
                        <a:t>等）の取得状況、セキュリティ監査の定期的な実施状況等</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74725573"/>
                  </a:ext>
                </a:extLst>
              </a:tr>
              <a:tr h="622817">
                <a:tc>
                  <a:txBody>
                    <a:bodyPr/>
                    <a:lstStyle/>
                    <a:p>
                      <a:r>
                        <a:rPr kumimoji="1" lang="ja-JP" altLang="en-US" sz="1000" b="0" dirty="0" smtClean="0">
                          <a:latin typeface="Meiryo UI" panose="020B0604030504040204" pitchFamily="50" charset="-128"/>
                          <a:ea typeface="Meiryo UI" panose="020B0604030504040204" pitchFamily="50" charset="-128"/>
                        </a:rPr>
                        <a:t>５</a:t>
                      </a:r>
                      <a:endParaRPr kumimoji="1"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インシデント対応</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インシデント対応の専門チーム（</a:t>
                      </a:r>
                      <a:r>
                        <a:rPr kumimoji="1" lang="en-US" altLang="ja-JP" sz="1000" b="0" dirty="0" smtClean="0">
                          <a:latin typeface="Meiryo UI" panose="020B0604030504040204" pitchFamily="50" charset="-128"/>
                          <a:ea typeface="Meiryo UI" panose="020B0604030504040204" pitchFamily="50" charset="-128"/>
                        </a:rPr>
                        <a:t>CSIRT</a:t>
                      </a:r>
                      <a:r>
                        <a:rPr kumimoji="1" lang="ja-JP" altLang="en-US" sz="1000" b="0" dirty="0" smtClean="0">
                          <a:latin typeface="Meiryo UI" panose="020B0604030504040204" pitchFamily="50" charset="-128"/>
                          <a:ea typeface="Meiryo UI" panose="020B0604030504040204" pitchFamily="50" charset="-128"/>
                        </a:rPr>
                        <a:t>等）の設置状況や、インシデント対応マニュアル等</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370363932"/>
                  </a:ext>
                </a:extLst>
              </a:tr>
              <a:tr h="622817">
                <a:tc>
                  <a:txBody>
                    <a:bodyPr/>
                    <a:lstStyle/>
                    <a:p>
                      <a:r>
                        <a:rPr lang="ja-JP" altLang="en-US" sz="1000" b="0" dirty="0" smtClean="0">
                          <a:latin typeface="Meiryo UI" panose="020B0604030504040204" pitchFamily="50" charset="-128"/>
                          <a:ea typeface="Meiryo UI" panose="020B0604030504040204" pitchFamily="50" charset="-128"/>
                        </a:rPr>
                        <a:t>６</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事業継続計画の策定</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事業継続計画の中のサイバーセキュリティインシデントが考慮されている部分等</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32046201"/>
                  </a:ext>
                </a:extLst>
              </a:tr>
              <a:tr h="622817">
                <a:tc>
                  <a:txBody>
                    <a:bodyPr/>
                    <a:lstStyle/>
                    <a:p>
                      <a:r>
                        <a:rPr lang="ja-JP" altLang="en-US" sz="1000" b="0" dirty="0" smtClean="0">
                          <a:latin typeface="Meiryo UI" panose="020B0604030504040204" pitchFamily="50" charset="-128"/>
                          <a:ea typeface="Meiryo UI" panose="020B0604030504040204" pitchFamily="50" charset="-128"/>
                        </a:rPr>
                        <a:t>７</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リスクの分析と対策</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tc>
                  <a:txBody>
                    <a:bodyPr/>
                    <a:lstStyle/>
                    <a:p>
                      <a:r>
                        <a:rPr kumimoji="1" lang="ja-JP" altLang="en-US" sz="1000" b="0" dirty="0" smtClean="0">
                          <a:latin typeface="Meiryo UI" panose="020B0604030504040204" pitchFamily="50" charset="-128"/>
                          <a:ea typeface="Meiryo UI" panose="020B0604030504040204" pitchFamily="50" charset="-128"/>
                        </a:rPr>
                        <a:t>業務概要、重要情報一覧、データフロー、システム構成、セキュリティ対策概要、リスク分析結果等</a:t>
                      </a:r>
                    </a:p>
                    <a:p>
                      <a:endParaRPr kumimoji="1" lang="ja-JP" altLang="en-US" sz="1000" b="0" dirty="0" smtClean="0">
                        <a:latin typeface="Meiryo UI" panose="020B0604030504040204" pitchFamily="50" charset="-128"/>
                        <a:ea typeface="Meiryo UI" panose="020B0604030504040204" pitchFamily="50" charset="-128"/>
                      </a:endParaRP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93197950"/>
                  </a:ext>
                </a:extLst>
              </a:tr>
              <a:tr h="622817">
                <a:tc>
                  <a:txBody>
                    <a:bodyPr/>
                    <a:lstStyle/>
                    <a:p>
                      <a:r>
                        <a:rPr lang="ja-JP" altLang="en-US" sz="1000" b="0" dirty="0" smtClean="0">
                          <a:latin typeface="Meiryo UI" panose="020B0604030504040204" pitchFamily="50" charset="-128"/>
                          <a:ea typeface="Meiryo UI" panose="020B0604030504040204" pitchFamily="50" charset="-128"/>
                        </a:rPr>
                        <a:t>８</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脆弱性に対する継続的な対策</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altLang="en-US" sz="1000" b="0" dirty="0" smtClean="0">
                          <a:latin typeface="Meiryo UI" panose="020B0604030504040204" pitchFamily="50" charset="-128"/>
                          <a:ea typeface="Meiryo UI" panose="020B0604030504040204" pitchFamily="50" charset="-128"/>
                        </a:rPr>
                        <a:t>運用規定や、脆弱性診断及び脆弱性対策の実施計画等</a:t>
                      </a:r>
                    </a:p>
                    <a:p>
                      <a:endParaRPr kumimoji="1" lang="ja-JP" altLang="en-US" sz="1000" b="0" dirty="0" smtClean="0">
                        <a:latin typeface="Meiryo UI" panose="020B0604030504040204" pitchFamily="50" charset="-128"/>
                        <a:ea typeface="Meiryo UI" panose="020B0604030504040204" pitchFamily="50" charset="-128"/>
                      </a:endParaRP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88054147"/>
                  </a:ext>
                </a:extLst>
              </a:tr>
              <a:tr h="622817">
                <a:tc>
                  <a:txBody>
                    <a:bodyPr/>
                    <a:lstStyle/>
                    <a:p>
                      <a:r>
                        <a:rPr lang="ja-JP" altLang="en-US" sz="1000" b="0" dirty="0" smtClean="0">
                          <a:latin typeface="Meiryo UI" panose="020B0604030504040204" pitchFamily="50" charset="-128"/>
                          <a:ea typeface="Meiryo UI" panose="020B0604030504040204" pitchFamily="50" charset="-128"/>
                        </a:rPr>
                        <a:t>９</a:t>
                      </a:r>
                      <a:endParaRPr lang="ja-JP" altLang="en-US" sz="1000" b="0" dirty="0">
                        <a:latin typeface="Meiryo UI" panose="020B0604030504040204" pitchFamily="50" charset="-128"/>
                        <a:ea typeface="Meiryo UI" panose="020B0604030504040204" pitchFamily="50" charset="-128"/>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7E6E6"/>
                    </a:solidFill>
                  </a:tcPr>
                </a:tc>
                <a:tc>
                  <a:txBody>
                    <a:bodyPr/>
                    <a:lstStyle/>
                    <a:p>
                      <a:r>
                        <a:rPr kumimoji="1" lang="ja-JP" altLang="en-US" sz="1000" b="0" dirty="0" smtClean="0">
                          <a:latin typeface="Meiryo UI" panose="020B0604030504040204" pitchFamily="50" charset="-128"/>
                          <a:ea typeface="Meiryo UI" panose="020B0604030504040204" pitchFamily="50" charset="-128"/>
                        </a:rPr>
                        <a:t>サイバー攻撃等の検知及び監視</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7E6E6"/>
                    </a:solidFill>
                  </a:tcPr>
                </a:tc>
                <a:tc>
                  <a:txBody>
                    <a:bodyPr/>
                    <a:lstStyle/>
                    <a:p>
                      <a:r>
                        <a:rPr kumimoji="1" lang="ja-JP" altLang="en-US" sz="1000" b="0" dirty="0" smtClean="0">
                          <a:latin typeface="Meiryo UI" panose="020B0604030504040204" pitchFamily="50" charset="-128"/>
                          <a:ea typeface="Meiryo UI" panose="020B0604030504040204" pitchFamily="50" charset="-128"/>
                        </a:rPr>
                        <a:t>事業において導入する検知システム、監視対象、及び、監視計画等</a:t>
                      </a:r>
                    </a:p>
                    <a:p>
                      <a:endParaRPr kumimoji="1" lang="ja-JP" altLang="en-US" sz="1000" b="0" dirty="0">
                        <a:latin typeface="Meiryo UI" panose="020B0604030504040204" pitchFamily="50" charset="-128"/>
                        <a:ea typeface="Meiryo UI" panose="020B0604030504040204" pitchFamily="50" charset="-128"/>
                      </a:endParaRP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7E6E6"/>
                    </a:solidFill>
                  </a:tcPr>
                </a:tc>
                <a:extLst>
                  <a:ext uri="{0D108BD9-81ED-4DB2-BD59-A6C34878D82A}">
                    <a16:rowId xmlns:a16="http://schemas.microsoft.com/office/drawing/2014/main" val="604962612"/>
                  </a:ext>
                </a:extLst>
              </a:tr>
            </a:tbl>
          </a:graphicData>
        </a:graphic>
      </p:graphicFrame>
      <p:sp>
        <p:nvSpPr>
          <p:cNvPr id="6" name="タイトル 2"/>
          <p:cNvSpPr txBox="1">
            <a:spLocks/>
          </p:cNvSpPr>
          <p:nvPr/>
        </p:nvSpPr>
        <p:spPr>
          <a:xfrm>
            <a:off x="451824" y="131579"/>
            <a:ext cx="3900366"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cxnSp>
        <p:nvCxnSpPr>
          <p:cNvPr id="7" name="直線コネクタ 6"/>
          <p:cNvCxnSpPr/>
          <p:nvPr/>
        </p:nvCxnSpPr>
        <p:spPr>
          <a:xfrm>
            <a:off x="399072" y="784908"/>
            <a:ext cx="90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タイトル 2"/>
          <p:cNvSpPr txBox="1">
            <a:spLocks/>
          </p:cNvSpPr>
          <p:nvPr/>
        </p:nvSpPr>
        <p:spPr>
          <a:xfrm>
            <a:off x="451824" y="341922"/>
            <a:ext cx="9175752" cy="424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法第</a:t>
            </a:r>
            <a:r>
              <a:rPr kumimoji="1" lang="en-US" altLang="ja-JP"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28</a:t>
            </a: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条の２第１項</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rPr>
              <a:t>に規定するデータの安全管理に係る基準への適合に関する</a:t>
            </a: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j-cs"/>
              </a:rPr>
              <a:t>事項</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
        <p:nvSpPr>
          <p:cNvPr id="10"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11" name="Rectangle 1"/>
          <p:cNvSpPr>
            <a:spLocks noChangeArrowheads="1"/>
          </p:cNvSpPr>
          <p:nvPr/>
        </p:nvSpPr>
        <p:spPr bwMode="auto">
          <a:xfrm>
            <a:off x="6739690" y="161089"/>
            <a:ext cx="325220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Ⅱ</a:t>
            </a:r>
            <a:r>
              <a:rPr lang="ja-JP" altLang="en-US" sz="1400" u="sng"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⑥</a:t>
            </a:r>
            <a:r>
              <a:rPr kumimoji="0"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「データ連携基盤」に関する事項</a:t>
            </a:r>
            <a:endParaRPr kumimoji="0" lang="ja-JP" altLang="ja-JP" sz="105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086419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1660186380"/>
              </p:ext>
            </p:extLst>
          </p:nvPr>
        </p:nvGraphicFramePr>
        <p:xfrm>
          <a:off x="307733" y="492367"/>
          <a:ext cx="9328638" cy="6085734"/>
        </p:xfrm>
        <a:graphic>
          <a:graphicData uri="http://schemas.openxmlformats.org/drawingml/2006/table">
            <a:tbl>
              <a:tblPr firstRow="1" firstCol="1" bandRow="1"/>
              <a:tblGrid>
                <a:gridCol w="9328638">
                  <a:extLst>
                    <a:ext uri="{9D8B030D-6E8A-4147-A177-3AD203B41FA5}">
                      <a16:colId xmlns:a16="http://schemas.microsoft.com/office/drawing/2014/main" val="2133187506"/>
                    </a:ext>
                  </a:extLst>
                </a:gridCol>
              </a:tblGrid>
              <a:tr h="4225137">
                <a:tc>
                  <a:txBody>
                    <a:bodyPr/>
                    <a:lstStyle/>
                    <a:p>
                      <a:pPr algn="just">
                        <a:lnSpc>
                          <a:spcPts val="1200"/>
                        </a:lnSpc>
                        <a:spcAft>
                          <a:spcPts val="0"/>
                        </a:spcAft>
                      </a:pP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○活用する区域データ（法第</a:t>
                      </a:r>
                      <a:r>
                        <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28</a:t>
                      </a: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条の２第１項に基づいて国の機関又は公共機関等に対するデータ提供の求めをする場合にはその内容を含む）</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先端的サービスの実施等に当たって活用しようとする区域データ、その保有者等に関する情報を記載して下さい。</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9593" marR="49593"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9495042"/>
                  </a:ext>
                </a:extLst>
              </a:tr>
              <a:tr h="1860597">
                <a:tc>
                  <a:txBody>
                    <a:bodyPr/>
                    <a:lstStyle/>
                    <a:p>
                      <a:pPr algn="just">
                        <a:lnSpc>
                          <a:spcPts val="1200"/>
                        </a:lnSpc>
                        <a:spcAft>
                          <a:spcPts val="0"/>
                        </a:spcAft>
                      </a:pP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○データ連携基盤整備事業者の候補（地方公共団体がデータ連携基盤整備事業者となる場合は委託事業者の候補）</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事業者の候補、委託事業者の候補とした理由も記載して下さい。</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9593" marR="49593"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1940548"/>
                  </a:ext>
                </a:extLst>
              </a:tr>
            </a:tbl>
          </a:graphicData>
        </a:graphic>
      </p:graphicFrame>
      <p:sp>
        <p:nvSpPr>
          <p:cNvPr id="6"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7" name="Rectangle 1"/>
          <p:cNvSpPr>
            <a:spLocks noChangeArrowheads="1"/>
          </p:cNvSpPr>
          <p:nvPr/>
        </p:nvSpPr>
        <p:spPr bwMode="auto">
          <a:xfrm>
            <a:off x="6739690" y="161089"/>
            <a:ext cx="325220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ja-JP" sz="1400" u="sng"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Ⅱ</a:t>
            </a:r>
            <a:r>
              <a:rPr lang="ja-JP" altLang="en-US" sz="1400" u="sng"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⑥</a:t>
            </a:r>
            <a:r>
              <a:rPr kumimoji="0"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「データ連携基盤」に関する事項</a:t>
            </a:r>
            <a:endParaRPr kumimoji="0" lang="ja-JP" altLang="ja-JP" sz="105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86811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nvPr>
        </p:nvGraphicFramePr>
        <p:xfrm>
          <a:off x="421250" y="514825"/>
          <a:ext cx="9109612" cy="6102105"/>
        </p:xfrm>
        <a:graphic>
          <a:graphicData uri="http://schemas.openxmlformats.org/drawingml/2006/table">
            <a:tbl>
              <a:tblPr firstRow="1" firstCol="1" bandRow="1"/>
              <a:tblGrid>
                <a:gridCol w="9109612">
                  <a:extLst>
                    <a:ext uri="{9D8B030D-6E8A-4147-A177-3AD203B41FA5}">
                      <a16:colId xmlns:a16="http://schemas.microsoft.com/office/drawing/2014/main" val="3018860398"/>
                    </a:ext>
                  </a:extLst>
                </a:gridCol>
              </a:tblGrid>
              <a:tr h="6102105">
                <a:tc>
                  <a:txBody>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sng" kern="100" dirty="0" smtClean="0">
                          <a:effectLst/>
                          <a:latin typeface="Meiryo UI" panose="020B0604030504040204" pitchFamily="50" charset="-128"/>
                          <a:ea typeface="Meiryo UI" panose="020B0604030504040204" pitchFamily="50" charset="-128"/>
                          <a:cs typeface="Times New Roman" panose="02020603050405020304" pitchFamily="18" charset="0"/>
                        </a:rPr>
                        <a:t>○データ連携基盤整備事業及び先端的サービスの実施に当たり、地方公共団体及び関係事業者による住民等の個人情報の適切な取扱いの確保のための具体的な取組</a:t>
                      </a:r>
                      <a:endParaRPr lang="en-US" altLang="ja-JP" sz="1000" u="sng"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以下の記載事例を参考に、個人情報、個人関連情報等に関連した具体的な取組について記載して下さい。</a:t>
                      </a:r>
                    </a:p>
                    <a:p>
                      <a:pPr marL="0" marR="0" lvl="0" indent="0" algn="just" defTabSz="914400" rtl="0" eaLnBrk="1" fontAlgn="auto" latinLnBrk="0" hangingPunct="1">
                        <a:lnSpc>
                          <a:spcPts val="1200"/>
                        </a:lnSpc>
                        <a:spcBef>
                          <a:spcPts val="0"/>
                        </a:spcBef>
                        <a:spcAft>
                          <a:spcPts val="0"/>
                        </a:spcAft>
                        <a:buClrTx/>
                        <a:buSzTx/>
                        <a:buFontTx/>
                        <a:buNone/>
                        <a:tabLst/>
                        <a:defRPr/>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（例）</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・個人情報、個人関連情報等の取扱いに関するルールの策定、公表（個人情報、個人関連情報等の取扱いに係る本人同意の取得等）</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・プライバシー影響評価（</a:t>
                      </a:r>
                      <a:r>
                        <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PIA</a:t>
                      </a: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）の実施</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・住民等に対する、個人情報、個人関連情報等の取扱いに関する説明</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・協議会等、スーパーシティ全体のデータガバナンスを担当する組織やその役割等</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・関係事業者、職員等の研修の実施</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a:t>
                      </a:r>
                      <a:r>
                        <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１　個人情報保護法の対象となる個人情報だけでなく、プライバシー保護に関連する幅広い取組を記載して下さい。</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a:t>
                      </a:r>
                      <a:r>
                        <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２　スーパーシティにおける個人情報、個人関連情報等に関連し、条例、規約等がありましたら参考資料として添付して下さい。</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a:t>
                      </a:r>
                      <a:r>
                        <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３　プライバシー影響評価（</a:t>
                      </a:r>
                      <a:r>
                        <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PIA</a:t>
                      </a: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）に関する情報については、令和２年</a:t>
                      </a:r>
                      <a:r>
                        <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12</a:t>
                      </a: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月</a:t>
                      </a:r>
                      <a:r>
                        <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17</a:t>
                      </a: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日「第３回　スーパーシティ</a:t>
                      </a:r>
                      <a:r>
                        <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スマートシティにおけるデータ連携等に関する検討会」</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の資料等を参照して下さい。</a:t>
                      </a: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623757"/>
                  </a:ext>
                </a:extLst>
              </a:tr>
            </a:tbl>
          </a:graphicData>
        </a:graphic>
      </p:graphicFrame>
      <p:sp>
        <p:nvSpPr>
          <p:cNvPr id="6"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7" name="大かっこ 6"/>
          <p:cNvSpPr/>
          <p:nvPr/>
        </p:nvSpPr>
        <p:spPr>
          <a:xfrm>
            <a:off x="540551" y="1270630"/>
            <a:ext cx="7725625" cy="1573154"/>
          </a:xfrm>
          <a:prstGeom prst="bracketPair">
            <a:avLst>
              <a:gd name="adj" fmla="val 3960"/>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8" name="Rectangle 1"/>
          <p:cNvSpPr>
            <a:spLocks noChangeArrowheads="1"/>
          </p:cNvSpPr>
          <p:nvPr/>
        </p:nvSpPr>
        <p:spPr bwMode="auto">
          <a:xfrm>
            <a:off x="5688624" y="76594"/>
            <a:ext cx="436399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ja-JP"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Ⅱ</a:t>
            </a:r>
            <a:r>
              <a:rPr kumimoji="0"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⑦「個人情報の適切な取扱い」に関する事項</a:t>
            </a:r>
            <a:endParaRPr kumimoji="0" lang="ja-JP" altLang="ja-JP" sz="105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7335322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4102469655"/>
              </p:ext>
            </p:extLst>
          </p:nvPr>
        </p:nvGraphicFramePr>
        <p:xfrm>
          <a:off x="421250" y="514826"/>
          <a:ext cx="9109612" cy="6114573"/>
        </p:xfrm>
        <a:graphic>
          <a:graphicData uri="http://schemas.openxmlformats.org/drawingml/2006/table">
            <a:tbl>
              <a:tblPr firstRow="1" firstCol="1" bandRow="1"/>
              <a:tblGrid>
                <a:gridCol w="9109612">
                  <a:extLst>
                    <a:ext uri="{9D8B030D-6E8A-4147-A177-3AD203B41FA5}">
                      <a16:colId xmlns:a16="http://schemas.microsoft.com/office/drawing/2014/main" val="3018860398"/>
                    </a:ext>
                  </a:extLst>
                </a:gridCol>
              </a:tblGrid>
              <a:tr h="6114573">
                <a:tc>
                  <a:txBody>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スーパーシティ構想に関連する事項がありましたら、自由に記載して下さい。</a:t>
                      </a:r>
                    </a:p>
                    <a:p>
                      <a:pPr marL="0" marR="0" lvl="0" indent="0" algn="just" defTabSz="914400" rtl="0" eaLnBrk="1" fontAlgn="auto" latinLnBrk="0" hangingPunct="1">
                        <a:lnSpc>
                          <a:spcPts val="1200"/>
                        </a:lnSpc>
                        <a:spcBef>
                          <a:spcPts val="0"/>
                        </a:spcBef>
                        <a:spcAft>
                          <a:spcPts val="0"/>
                        </a:spcAft>
                        <a:buClrTx/>
                        <a:buSzTx/>
                        <a:buFontTx/>
                        <a:buNone/>
                        <a:tabLst/>
                        <a:defRPr/>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914400" rtl="0" eaLnBrk="1" fontAlgn="auto" latinLnBrk="0" hangingPunct="1">
                        <a:lnSpc>
                          <a:spcPts val="1200"/>
                        </a:lnSpc>
                        <a:spcBef>
                          <a:spcPts val="0"/>
                        </a:spcBef>
                        <a:spcAft>
                          <a:spcPts val="0"/>
                        </a:spcAft>
                        <a:buClrTx/>
                        <a:buSzTx/>
                        <a:buFontTx/>
                        <a:buNone/>
                        <a:tabLst/>
                        <a:defRPr/>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（例）</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・過去に実施したスマートシティ事業、</a:t>
                      </a:r>
                      <a:r>
                        <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DX</a:t>
                      </a: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事業でスーパーシティ構想と関連があるもの</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・スーパーシティ構想の事業費の想定（国等からの補助金・交付金等の支援を想定している場合は、その内容も含む）</a:t>
                      </a: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altLang="en-US"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rPr>
                        <a:t>　　・スーパーシティ構想に関連するインフラ整備、通信施設の整備の予定　　等</a:t>
                      </a: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endParaRPr lang="en-US" altLang="ja-JP" sz="1000" u="none"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623757"/>
                  </a:ext>
                </a:extLst>
              </a:tr>
            </a:tbl>
          </a:graphicData>
        </a:graphic>
      </p:graphicFrame>
      <p:sp>
        <p:nvSpPr>
          <p:cNvPr id="6"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7" name="大かっこ 6"/>
          <p:cNvSpPr/>
          <p:nvPr/>
        </p:nvSpPr>
        <p:spPr>
          <a:xfrm>
            <a:off x="540326" y="781396"/>
            <a:ext cx="6658496" cy="1088969"/>
          </a:xfrm>
          <a:prstGeom prst="bracketPair">
            <a:avLst>
              <a:gd name="adj" fmla="val 3960"/>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 name="Rectangle 1"/>
          <p:cNvSpPr>
            <a:spLocks noChangeArrowheads="1"/>
          </p:cNvSpPr>
          <p:nvPr/>
        </p:nvSpPr>
        <p:spPr bwMode="auto">
          <a:xfrm>
            <a:off x="7685485" y="99862"/>
            <a:ext cx="214674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ja-JP"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Ⅲ</a:t>
            </a:r>
            <a:r>
              <a:rPr kumimoji="0"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参考（記載は任意）</a:t>
            </a:r>
            <a:endParaRPr kumimoji="0" lang="ja-JP" altLang="ja-JP"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448445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2623</TotalTime>
  <Words>3337</Words>
  <PresentationFormat>A4 210 x 297 mm</PresentationFormat>
  <Paragraphs>466</Paragraphs>
  <Slides>25</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25</vt:i4>
      </vt:variant>
    </vt:vector>
  </HeadingPairs>
  <TitlesOfParts>
    <vt:vector size="34" baseType="lpstr">
      <vt:lpstr>HGS創英角ｺﾞｼｯｸUB</vt:lpstr>
      <vt:lpstr>Meiryo UI</vt:lpstr>
      <vt:lpstr>游ゴシック</vt:lpstr>
      <vt:lpstr>游ゴシック Light</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2020-12-24T02:34:56Z</cp:lastPrinted>
  <dcterms:created xsi:type="dcterms:W3CDTF">2018-09-12T04:51:14Z</dcterms:created>
  <dcterms:modified xsi:type="dcterms:W3CDTF">2020-12-24T09:35:57Z</dcterms:modified>
</cp:coreProperties>
</file>